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9" r:id="rId4"/>
    <p:sldId id="263" r:id="rId5"/>
    <p:sldId id="260" r:id="rId6"/>
    <p:sldId id="265" r:id="rId7"/>
    <p:sldId id="262" r:id="rId8"/>
    <p:sldId id="266" r:id="rId9"/>
    <p:sldId id="267" r:id="rId10"/>
    <p:sldId id="268" r:id="rId11"/>
    <p:sldId id="273" r:id="rId12"/>
    <p:sldId id="275" r:id="rId13"/>
    <p:sldId id="292" r:id="rId14"/>
    <p:sldId id="293" r:id="rId15"/>
    <p:sldId id="294" r:id="rId16"/>
    <p:sldId id="283" r:id="rId17"/>
    <p:sldId id="295" r:id="rId18"/>
    <p:sldId id="300" r:id="rId19"/>
    <p:sldId id="304" r:id="rId20"/>
    <p:sldId id="305" r:id="rId21"/>
    <p:sldId id="306" r:id="rId22"/>
    <p:sldId id="309" r:id="rId23"/>
    <p:sldId id="302" r:id="rId24"/>
    <p:sldId id="303" r:id="rId25"/>
    <p:sldId id="307" r:id="rId26"/>
    <p:sldId id="310" r:id="rId27"/>
    <p:sldId id="314" r:id="rId28"/>
    <p:sldId id="312" r:id="rId29"/>
    <p:sldId id="313" r:id="rId30"/>
    <p:sldId id="311" r:id="rId31"/>
    <p:sldId id="315" r:id="rId32"/>
    <p:sldId id="299" r:id="rId33"/>
    <p:sldId id="281" r:id="rId34"/>
    <p:sldId id="282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316" r:id="rId4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1"/>
    <p:restoredTop sz="99626" autoAdjust="0"/>
  </p:normalViewPr>
  <p:slideViewPr>
    <p:cSldViewPr snapToGrid="0" snapToObjects="1">
      <p:cViewPr>
        <p:scale>
          <a:sx n="63" d="100"/>
          <a:sy n="63" d="100"/>
        </p:scale>
        <p:origin x="1488" y="1056"/>
      </p:cViewPr>
      <p:guideLst>
        <p:guide orient="horz" pos="213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89D48-70DC-514B-8F22-6CF12E9394AB}" type="datetimeFigureOut">
              <a:rPr lang="it-IT" smtClean="0"/>
              <a:t>29/11/18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F66A-B369-8F47-8EE6-D46A346523D6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91522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DC8E1-1436-AD4B-B887-582DD26F3EFE}" type="datetimeFigureOut">
              <a:rPr lang="it-IT" smtClean="0"/>
              <a:t>29/11/18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46D29-4236-2C45-B2DD-B891293519B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5992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443865"/>
            <a:ext cx="7772400" cy="724535"/>
          </a:xfrm>
          <a:prstGeom prst="rect">
            <a:avLst/>
          </a:prstGeom>
        </p:spPr>
        <p:txBody>
          <a:bodyPr/>
          <a:lstStyle>
            <a:lvl1pPr>
              <a:defRPr sz="3600" b="0">
                <a:latin typeface="Arial"/>
                <a:cs typeface="Arial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smtClean="0"/>
              <a:t>3rd Winter School on Data Analytics 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F62520-4BCC-7642-BA15-7839A3E8CD97}" type="slidenum">
              <a:rPr lang="it-IT" smtClean="0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245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‹n.›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268255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4400">
                <a:latin typeface="Arial"/>
                <a:cs typeface="Arial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588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340768"/>
            <a:ext cx="8157592" cy="49294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001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65806" y="872960"/>
            <a:ext cx="7835769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367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‹n.›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3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88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4884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488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62520-4BCC-7642-BA15-7839A3E8CD97}" type="slidenum">
              <a:rPr lang="it-IT" smtClean="0"/>
              <a:t>‹n.›</a:t>
            </a:fld>
            <a:endParaRPr lang="it-IT"/>
          </a:p>
        </p:txBody>
      </p:sp>
      <p:grpSp>
        <p:nvGrpSpPr>
          <p:cNvPr id="7" name="Gruppo 6"/>
          <p:cNvGrpSpPr/>
          <p:nvPr userDrawn="1"/>
        </p:nvGrpSpPr>
        <p:grpSpPr>
          <a:xfrm>
            <a:off x="0" y="0"/>
            <a:ext cx="9151489" cy="375120"/>
            <a:chOff x="0" y="374400"/>
            <a:chExt cx="9151489" cy="375120"/>
          </a:xfrm>
        </p:grpSpPr>
        <p:grpSp>
          <p:nvGrpSpPr>
            <p:cNvPr id="8" name="Gruppo 7"/>
            <p:cNvGrpSpPr/>
            <p:nvPr userDrawn="1"/>
          </p:nvGrpSpPr>
          <p:grpSpPr>
            <a:xfrm>
              <a:off x="0" y="374400"/>
              <a:ext cx="4497734" cy="375120"/>
              <a:chOff x="-4410" y="1277"/>
              <a:chExt cx="4497734" cy="375120"/>
            </a:xfrm>
          </p:grpSpPr>
          <p:pic>
            <p:nvPicPr>
              <p:cNvPr id="10" name="Immagine 9" descr="Schermata 2018-11-26 alle 10.07.07.png"/>
              <p:cNvPicPr>
                <a:picLocks noChangeAspect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4410" y="1277"/>
                <a:ext cx="598230" cy="375120"/>
              </a:xfrm>
              <a:prstGeom prst="rect">
                <a:avLst/>
              </a:prstGeom>
            </p:spPr>
          </p:pic>
          <p:pic>
            <p:nvPicPr>
              <p:cNvPr id="11" name="Immagine 10" descr="Schermata 2018-11-26 alle 10.09.38.png"/>
              <p:cNvPicPr preferRelativeResize="0">
                <a:picLocks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325" y="1637"/>
                <a:ext cx="3909999" cy="374400"/>
              </a:xfrm>
              <a:prstGeom prst="rect">
                <a:avLst/>
              </a:prstGeom>
            </p:spPr>
          </p:pic>
        </p:grpSp>
        <p:pic>
          <p:nvPicPr>
            <p:cNvPr id="9" name="Immagine 8" descr="Schermata 2018-11-26 alle 10.14.09.png"/>
            <p:cNvPicPr preferRelativeResize="0"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5889" y="374400"/>
              <a:ext cx="4665600" cy="37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686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3" r:id="rId3"/>
    <p:sldLayoutId id="2147483704" r:id="rId4"/>
    <p:sldLayoutId id="2147483705" r:id="rId5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3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gi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og\Personale\Foto\2007 PDP2007\568CANON\IMG_6873.JPG"/>
          <p:cNvPicPr>
            <a:picLocks noChangeAspect="1" noChangeArrowheads="1"/>
          </p:cNvPicPr>
          <p:nvPr/>
        </p:nvPicPr>
        <p:blipFill>
          <a:blip r:embed="rId2" cstate="print"/>
          <a:srcRect b="13335"/>
          <a:stretch>
            <a:fillRect/>
          </a:stretch>
        </p:blipFill>
        <p:spPr bwMode="auto">
          <a:xfrm>
            <a:off x="0" y="379091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191371" y="1295400"/>
            <a:ext cx="8915400" cy="1676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/>
              <a:cs typeface="Garamond"/>
            </a:endParaRPr>
          </a:p>
        </p:txBody>
      </p:sp>
      <p:sp>
        <p:nvSpPr>
          <p:cNvPr id="5" name="Subtitle 5"/>
          <p:cNvSpPr txBox="1">
            <a:spLocks/>
          </p:cNvSpPr>
          <p:nvPr/>
        </p:nvSpPr>
        <p:spPr>
          <a:xfrm>
            <a:off x="2564180" y="5108126"/>
            <a:ext cx="4404677" cy="685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Mario.Guarracino@cnr.it</a:t>
            </a:r>
            <a:endParaRPr lang="en-US" sz="1600" b="1" dirty="0" smtClean="0"/>
          </a:p>
        </p:txBody>
      </p:sp>
      <p:sp>
        <p:nvSpPr>
          <p:cNvPr id="6" name="CasellaDiTesto 5"/>
          <p:cNvSpPr txBox="1"/>
          <p:nvPr/>
        </p:nvSpPr>
        <p:spPr>
          <a:xfrm>
            <a:off x="864226" y="5789461"/>
            <a:ext cx="7415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err="1" smtClean="0">
                <a:solidFill>
                  <a:schemeClr val="bg1"/>
                </a:solidFill>
              </a:rPr>
              <a:t>www.icar.cnr.it</a:t>
            </a:r>
            <a:r>
              <a:rPr lang="en-US" i="1" dirty="0">
                <a:solidFill>
                  <a:schemeClr val="bg1"/>
                </a:solidFill>
              </a:rPr>
              <a:t>/en/</a:t>
            </a:r>
            <a:r>
              <a:rPr lang="en-US" i="1" dirty="0" err="1">
                <a:solidFill>
                  <a:schemeClr val="bg1"/>
                </a:solidFill>
              </a:rPr>
              <a:t>laboratori-icar</a:t>
            </a:r>
            <a:r>
              <a:rPr lang="en-US" i="1" dirty="0">
                <a:solidFill>
                  <a:schemeClr val="bg1"/>
                </a:solidFill>
              </a:rPr>
              <a:t>/</a:t>
            </a:r>
            <a:r>
              <a:rPr lang="en-US" i="1" dirty="0" err="1">
                <a:solidFill>
                  <a:schemeClr val="bg1"/>
                </a:solidFill>
              </a:rPr>
              <a:t>scienze</a:t>
            </a:r>
            <a:r>
              <a:rPr lang="en-US" i="1" dirty="0">
                <a:solidFill>
                  <a:schemeClr val="bg1"/>
                </a:solidFill>
              </a:rPr>
              <a:t>-</a:t>
            </a:r>
            <a:r>
              <a:rPr lang="en-US" i="1" dirty="0" err="1">
                <a:solidFill>
                  <a:schemeClr val="bg1"/>
                </a:solidFill>
              </a:rPr>
              <a:t>computazionali</a:t>
            </a:r>
            <a:r>
              <a:rPr lang="en-US" i="1" dirty="0">
                <a:solidFill>
                  <a:schemeClr val="bg1"/>
                </a:solidFill>
              </a:rPr>
              <a:t>-e-</a:t>
            </a:r>
            <a:r>
              <a:rPr lang="en-US" i="1" dirty="0" err="1">
                <a:solidFill>
                  <a:schemeClr val="bg1"/>
                </a:solidFill>
              </a:rPr>
              <a:t>dei</a:t>
            </a:r>
            <a:r>
              <a:rPr lang="en-US" i="1" dirty="0">
                <a:solidFill>
                  <a:schemeClr val="bg1"/>
                </a:solidFill>
              </a:rPr>
              <a:t>-</a:t>
            </a:r>
            <a:r>
              <a:rPr lang="en-US" i="1" dirty="0" err="1">
                <a:solidFill>
                  <a:schemeClr val="bg1"/>
                </a:solidFill>
              </a:rPr>
              <a:t>dati</a:t>
            </a:r>
            <a:r>
              <a:rPr lang="en-US" i="1" dirty="0">
                <a:solidFill>
                  <a:schemeClr val="bg1"/>
                </a:solidFill>
              </a:rPr>
              <a:t>-</a:t>
            </a:r>
            <a:r>
              <a:rPr lang="en-US" i="1" dirty="0" err="1">
                <a:solidFill>
                  <a:schemeClr val="bg1"/>
                </a:solidFill>
              </a:rPr>
              <a:t>cds</a:t>
            </a:r>
            <a:r>
              <a:rPr lang="en-US" i="1" dirty="0">
                <a:solidFill>
                  <a:schemeClr val="bg1"/>
                </a:solidFill>
              </a:rPr>
              <a:t>-</a:t>
            </a:r>
            <a:r>
              <a:rPr lang="en-US" i="1" dirty="0" smtClean="0">
                <a:solidFill>
                  <a:schemeClr val="bg1"/>
                </a:solidFill>
              </a:rPr>
              <a:t>lab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9237" y="1066365"/>
            <a:ext cx="88055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Supervised</a:t>
            </a:r>
            <a:r>
              <a:rPr lang="it-IT" sz="6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6000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classification</a:t>
            </a:r>
            <a:r>
              <a:rPr lang="it-IT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 of network data </a:t>
            </a: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1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572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56816" y="1219200"/>
            <a:ext cx="463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Garamond"/>
                <a:cs typeface="Garamond"/>
              </a:rPr>
              <a:t>Application of a </a:t>
            </a:r>
            <a:r>
              <a:rPr lang="it-IT" sz="2000" dirty="0" err="1" smtClean="0">
                <a:latin typeface="Garamond"/>
                <a:cs typeface="Garamond"/>
              </a:rPr>
              <a:t>purely</a:t>
            </a:r>
            <a:r>
              <a:rPr lang="it-IT" sz="2000" dirty="0" smtClean="0">
                <a:latin typeface="Garamond"/>
                <a:cs typeface="Garamond"/>
              </a:rPr>
              <a:t> data-</a:t>
            </a:r>
            <a:r>
              <a:rPr lang="it-IT" sz="2000" dirty="0" err="1" smtClean="0">
                <a:latin typeface="Garamond"/>
                <a:cs typeface="Garamond"/>
              </a:rPr>
              <a:t>driven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objective</a:t>
            </a:r>
            <a:endParaRPr lang="it-IT" sz="2000" dirty="0">
              <a:latin typeface="Garamond"/>
              <a:cs typeface="Garamond"/>
            </a:endParaRPr>
          </a:p>
        </p:txBody>
      </p:sp>
      <p:sp>
        <p:nvSpPr>
          <p:cNvPr id="3" name="Freccia giù 2"/>
          <p:cNvSpPr/>
          <p:nvPr/>
        </p:nvSpPr>
        <p:spPr>
          <a:xfrm>
            <a:off x="4549617" y="3810000"/>
            <a:ext cx="381000" cy="685800"/>
          </a:xfrm>
          <a:prstGeom prst="downArrow">
            <a:avLst/>
          </a:prstGeom>
          <a:solidFill>
            <a:schemeClr val="accent6"/>
          </a:solidFill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47256" y="5664981"/>
            <a:ext cx="87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 smtClean="0">
                <a:latin typeface="Garamond"/>
                <a:cs typeface="Garamond"/>
              </a:rPr>
              <a:t>i</a:t>
            </a:r>
            <a:r>
              <a:rPr lang="it-IT" sz="2000" dirty="0" smtClean="0">
                <a:latin typeface="Garamond"/>
                <a:cs typeface="Garamond"/>
              </a:rPr>
              <a:t> = </a:t>
            </a:r>
            <a:r>
              <a:rPr lang="it-IT" sz="2000" dirty="0" err="1" smtClean="0">
                <a:latin typeface="Garamond"/>
                <a:cs typeface="Garamond"/>
              </a:rPr>
              <a:t>reactions</a:t>
            </a:r>
            <a:r>
              <a:rPr lang="it-IT" sz="2000" dirty="0" smtClean="0">
                <a:latin typeface="Garamond"/>
                <a:cs typeface="Garamond"/>
              </a:rPr>
              <a:t> for </a:t>
            </a:r>
            <a:r>
              <a:rPr lang="it-IT" sz="2000" dirty="0" err="1" smtClean="0">
                <a:latin typeface="Garamond"/>
                <a:cs typeface="Garamond"/>
              </a:rPr>
              <a:t>wich</a:t>
            </a:r>
            <a:r>
              <a:rPr lang="it-IT" sz="2000" dirty="0" smtClean="0">
                <a:latin typeface="Garamond"/>
                <a:cs typeface="Garamond"/>
              </a:rPr>
              <a:t> data </a:t>
            </a:r>
            <a:r>
              <a:rPr lang="it-IT" sz="2000" i="1" dirty="0" smtClean="0">
                <a:latin typeface="Garamond"/>
                <a:cs typeface="Garamond"/>
              </a:rPr>
              <a:t>d</a:t>
            </a:r>
            <a:r>
              <a:rPr lang="it-IT" sz="2000" i="1" baseline="-25000" dirty="0" smtClean="0">
                <a:latin typeface="Garamond"/>
                <a:cs typeface="Garamond"/>
              </a:rPr>
              <a:t>i</a:t>
            </a:r>
            <a:r>
              <a:rPr lang="it-IT" sz="2000" dirty="0" smtClean="0">
                <a:latin typeface="Garamond"/>
                <a:cs typeface="Garamond"/>
              </a:rPr>
              <a:t> are </a:t>
            </a:r>
            <a:r>
              <a:rPr lang="it-IT" sz="2000" dirty="0" err="1" smtClean="0">
                <a:latin typeface="Garamond"/>
                <a:cs typeface="Garamond"/>
              </a:rPr>
              <a:t>available</a:t>
            </a:r>
            <a:r>
              <a:rPr lang="it-IT" sz="2000" dirty="0" smtClean="0">
                <a:latin typeface="Garamond"/>
                <a:cs typeface="Garamond"/>
              </a:rPr>
              <a:t> (i.e. </a:t>
            </a:r>
            <a:r>
              <a:rPr lang="it-IT" sz="2000" dirty="0" err="1" smtClean="0">
                <a:latin typeface="Garamond"/>
                <a:cs typeface="Garamond"/>
              </a:rPr>
              <a:t>reactions</a:t>
            </a:r>
            <a:r>
              <a:rPr lang="it-IT" sz="2000" dirty="0" smtClean="0">
                <a:latin typeface="Garamond"/>
                <a:cs typeface="Garamond"/>
              </a:rPr>
              <a:t> with </a:t>
            </a:r>
            <a:r>
              <a:rPr lang="it-IT" sz="2000" dirty="0" err="1" smtClean="0">
                <a:latin typeface="Garamond"/>
                <a:cs typeface="Garamond"/>
              </a:rPr>
              <a:t>associated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genes</a:t>
            </a:r>
            <a:r>
              <a:rPr lang="it-IT" sz="2000" dirty="0" smtClean="0">
                <a:latin typeface="Garamond"/>
                <a:cs typeface="Garamond"/>
              </a:rPr>
              <a:t>)</a:t>
            </a:r>
          </a:p>
          <a:p>
            <a:r>
              <a:rPr lang="it-IT" sz="2000" i="1" dirty="0" err="1" smtClean="0">
                <a:latin typeface="Garamond"/>
                <a:cs typeface="Garamond"/>
              </a:rPr>
              <a:t>σ</a:t>
            </a:r>
            <a:r>
              <a:rPr lang="it-IT" sz="2000" baseline="-25000" dirty="0" err="1" smtClean="0">
                <a:latin typeface="Garamond"/>
                <a:cs typeface="Garamond"/>
              </a:rPr>
              <a:t>i</a:t>
            </a:r>
            <a:r>
              <a:rPr lang="it-IT" sz="2000" dirty="0" smtClean="0">
                <a:latin typeface="Garamond"/>
                <a:cs typeface="Garamond"/>
              </a:rPr>
              <a:t> = </a:t>
            </a:r>
            <a:r>
              <a:rPr lang="it-IT" sz="2000" dirty="0" err="1" smtClean="0">
                <a:latin typeface="Garamond"/>
                <a:cs typeface="Garamond"/>
              </a:rPr>
              <a:t>error</a:t>
            </a:r>
            <a:r>
              <a:rPr lang="it-IT" sz="2000" dirty="0" smtClean="0">
                <a:latin typeface="Garamond"/>
                <a:cs typeface="Garamond"/>
              </a:rPr>
              <a:t> in data </a:t>
            </a:r>
            <a:r>
              <a:rPr lang="it-IT" sz="2000" dirty="0" err="1" smtClean="0">
                <a:latin typeface="Garamond"/>
                <a:cs typeface="Garamond"/>
              </a:rPr>
              <a:t>point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i="1" dirty="0" smtClean="0">
                <a:latin typeface="Garamond"/>
                <a:cs typeface="Garamond"/>
              </a:rPr>
              <a:t>i </a:t>
            </a:r>
            <a:r>
              <a:rPr lang="it-IT" sz="2000" dirty="0" err="1" smtClean="0">
                <a:latin typeface="Garamond"/>
                <a:cs typeface="Garamond"/>
              </a:rPr>
              <a:t>calculated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during</a:t>
            </a:r>
            <a:r>
              <a:rPr lang="it-IT" sz="2000" dirty="0" smtClean="0">
                <a:latin typeface="Garamond"/>
                <a:cs typeface="Garamond"/>
              </a:rPr>
              <a:t> the </a:t>
            </a:r>
            <a:r>
              <a:rPr lang="it-IT" sz="2000" dirty="0" err="1" smtClean="0">
                <a:latin typeface="Garamond"/>
                <a:cs typeface="Garamond"/>
              </a:rPr>
              <a:t>mapping</a:t>
            </a:r>
            <a:endParaRPr lang="it-IT" sz="2000" i="1" dirty="0">
              <a:latin typeface="Garamond"/>
              <a:cs typeface="Garamond"/>
            </a:endParaRPr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Lee-12 </a:t>
            </a:r>
            <a:r>
              <a:rPr lang="it-IT" dirty="0" err="1" smtClean="0"/>
              <a:t>Algorithm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Segnaposto data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  <p:pic>
        <p:nvPicPr>
          <p:cNvPr id="11" name="Immagine 10" descr="lee_tesi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803834" cy="1802709"/>
          </a:xfrm>
          <a:prstGeom prst="rect">
            <a:avLst/>
          </a:prstGeom>
        </p:spPr>
      </p:pic>
      <p:pic>
        <p:nvPicPr>
          <p:cNvPr id="12" name="Immagine 11" descr="Screen Shot 2018-04-12 at 15.39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832" y="4572000"/>
            <a:ext cx="235857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Networks </a:t>
            </a:r>
            <a:r>
              <a:rPr lang="it-IT" dirty="0" err="1" smtClean="0"/>
              <a:t>comparison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2" name="Immagine 11" descr="Screen Shot 2018-04-13 at 14.12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" t="4120" r="50494" b="1378"/>
          <a:stretch/>
        </p:blipFill>
        <p:spPr>
          <a:xfrm>
            <a:off x="561077" y="1033323"/>
            <a:ext cx="3012099" cy="264899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60821" y="990600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tp4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60821" y="3861486"/>
            <a:ext cx="500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tp5</a:t>
            </a:r>
            <a:endParaRPr lang="it-IT" dirty="0"/>
          </a:p>
        </p:txBody>
      </p:sp>
      <p:pic>
        <p:nvPicPr>
          <p:cNvPr id="2" name="Immagine 1" descr="T5-DyNet Central Reference Network.png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r="38750"/>
          <a:stretch/>
        </p:blipFill>
        <p:spPr>
          <a:xfrm>
            <a:off x="593583" y="3850090"/>
            <a:ext cx="2947086" cy="2579649"/>
          </a:xfrm>
          <a:prstGeom prst="rect">
            <a:avLst/>
          </a:prstGeom>
        </p:spPr>
      </p:pic>
      <p:pic>
        <p:nvPicPr>
          <p:cNvPr id="10" name="Immagine 9" descr="Screen Shot 2018-04-13 at 14.18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77" y="1168400"/>
            <a:ext cx="5545211" cy="410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71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11-26 alle 11.01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120" y="855856"/>
            <a:ext cx="2214880" cy="974214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Networks </a:t>
            </a:r>
            <a:r>
              <a:rPr lang="it-IT" dirty="0" err="1" smtClean="0"/>
              <a:t>comparison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Immagine 5" descr="Screen Shot 2018-04-13 at 14.19.5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54" y="1600200"/>
            <a:ext cx="7365292" cy="441741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26261" y="1230868"/>
            <a:ext cx="816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The </a:t>
            </a:r>
            <a:r>
              <a:rPr lang="it-IT" dirty="0" err="1"/>
              <a:t>Dn</a:t>
            </a:r>
            <a:r>
              <a:rPr lang="it-IT" dirty="0"/>
              <a:t>-score </a:t>
            </a:r>
            <a:r>
              <a:rPr lang="it-IT" dirty="0" err="1"/>
              <a:t>favors</a:t>
            </a:r>
            <a:r>
              <a:rPr lang="it-IT" dirty="0"/>
              <a:t> high </a:t>
            </a:r>
            <a:r>
              <a:rPr lang="it-IT" dirty="0" err="1"/>
              <a:t>degree</a:t>
            </a:r>
            <a:r>
              <a:rPr lang="it-IT" dirty="0"/>
              <a:t> </a:t>
            </a:r>
            <a:r>
              <a:rPr lang="it-IT" dirty="0" err="1"/>
              <a:t>nodes</a:t>
            </a:r>
            <a:r>
              <a:rPr lang="it-IT" dirty="0"/>
              <a:t> or </a:t>
            </a:r>
            <a:r>
              <a:rPr lang="it-IT" dirty="0" err="1"/>
              <a:t>hubs</a:t>
            </a:r>
            <a:r>
              <a:rPr lang="it-IT" dirty="0"/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010166" y="6096000"/>
            <a:ext cx="5123668" cy="461665"/>
          </a:xfrm>
          <a:prstGeom prst="rect">
            <a:avLst/>
          </a:prstGeom>
          <a:noFill/>
          <a:ln w="254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Garamond"/>
                <a:cs typeface="Garamond"/>
              </a:rPr>
              <a:t>Top </a:t>
            </a:r>
            <a:r>
              <a:rPr lang="it-IT" sz="2400" dirty="0" err="1" smtClean="0">
                <a:latin typeface="Garamond"/>
                <a:cs typeface="Garamond"/>
              </a:rPr>
              <a:t>rewired</a:t>
            </a:r>
            <a:r>
              <a:rPr lang="it-IT" sz="2400" dirty="0" smtClean="0">
                <a:latin typeface="Garamond"/>
                <a:cs typeface="Garamond"/>
              </a:rPr>
              <a:t> </a:t>
            </a:r>
            <a:r>
              <a:rPr lang="it-IT" sz="2400" dirty="0" err="1" smtClean="0">
                <a:latin typeface="Garamond"/>
                <a:cs typeface="Garamond"/>
              </a:rPr>
              <a:t>nodes</a:t>
            </a:r>
            <a:r>
              <a:rPr lang="it-IT" sz="2400" dirty="0" smtClean="0">
                <a:latin typeface="Garamond"/>
                <a:cs typeface="Garamond"/>
              </a:rPr>
              <a:t>: Amino acid </a:t>
            </a:r>
            <a:r>
              <a:rPr lang="it-IT" sz="2400" dirty="0" err="1" smtClean="0">
                <a:latin typeface="Garamond"/>
                <a:cs typeface="Garamond"/>
              </a:rPr>
              <a:t>transport</a:t>
            </a:r>
            <a:endParaRPr lang="it-IT" sz="2400" dirty="0">
              <a:latin typeface="Garamond"/>
              <a:cs typeface="Garamond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09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13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457200" y="1189038"/>
            <a:ext cx="8229600" cy="1143000"/>
          </a:xfrm>
        </p:spPr>
        <p:txBody>
          <a:bodyPr/>
          <a:lstStyle/>
          <a:p>
            <a:r>
              <a:rPr lang="it-IT" dirty="0" err="1" smtClean="0"/>
              <a:t>Supervised</a:t>
            </a:r>
            <a:r>
              <a:rPr lang="it-IT" dirty="0" smtClean="0"/>
              <a:t> </a:t>
            </a:r>
            <a:r>
              <a:rPr lang="it-IT" dirty="0" err="1" smtClean="0"/>
              <a:t>Classification</a:t>
            </a:r>
            <a:r>
              <a:rPr lang="it-IT" dirty="0" smtClean="0"/>
              <a:t> of </a:t>
            </a:r>
            <a:r>
              <a:rPr lang="it-IT" dirty="0" err="1" smtClean="0"/>
              <a:t>Metabolic</a:t>
            </a:r>
            <a:r>
              <a:rPr lang="it-IT" dirty="0" smtClean="0"/>
              <a:t> Networks</a:t>
            </a:r>
            <a:endParaRPr lang="it-IT" dirty="0"/>
          </a:p>
        </p:txBody>
      </p:sp>
      <p:pic>
        <p:nvPicPr>
          <p:cNvPr id="7" name="Immagine 6" descr="Schermata 2018-11-26 alle 11.0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596"/>
            <a:ext cx="9144000" cy="3009928"/>
          </a:xfrm>
          <a:prstGeom prst="rect">
            <a:avLst/>
          </a:prstGeom>
        </p:spPr>
      </p:pic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4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88915" y="1437989"/>
            <a:ext cx="87766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complexity of the mathematical representations based on networks influences the complexity of the models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problem becomes treatable when network nodes are labeled.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When networks are used to model entities, several problems arise to measure their mutual distances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88914" y="3944756"/>
            <a:ext cx="41876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Network representation using </a:t>
            </a:r>
            <a:r>
              <a:rPr lang="en-US" sz="2000" b="1" dirty="0" smtClean="0"/>
              <a:t>topological features </a:t>
            </a:r>
            <a:r>
              <a:rPr lang="en-US" sz="2000" dirty="0" smtClean="0"/>
              <a:t>(density,  average clustering coefficient, transitivity, modularity,…). </a:t>
            </a:r>
          </a:p>
          <a:p>
            <a:pPr algn="just"/>
            <a:r>
              <a:rPr lang="en-US" sz="2000" dirty="0" smtClean="0"/>
              <a:t>Each network  is described  by a feature vector, for which it is easy to define a distance.</a:t>
            </a:r>
            <a:endParaRPr lang="en-US" sz="20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680888" y="3937165"/>
            <a:ext cx="4284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Network </a:t>
            </a:r>
            <a:r>
              <a:rPr lang="en-US" sz="2000" dirty="0" err="1" smtClean="0"/>
              <a:t>represention</a:t>
            </a:r>
            <a:r>
              <a:rPr lang="en-US" sz="2000" dirty="0" smtClean="0"/>
              <a:t> </a:t>
            </a:r>
            <a:r>
              <a:rPr lang="en-US" sz="2000" dirty="0"/>
              <a:t>through </a:t>
            </a:r>
            <a:r>
              <a:rPr lang="en-US" sz="2000" b="1" dirty="0" smtClean="0"/>
              <a:t>adjacency matrix </a:t>
            </a:r>
            <a:r>
              <a:rPr lang="en-US" sz="2000" dirty="0" smtClean="0"/>
              <a:t>A, in which an element </a:t>
            </a:r>
            <a:r>
              <a:rPr lang="en-US" sz="2000" dirty="0" err="1" smtClean="0"/>
              <a:t>a</a:t>
            </a:r>
            <a:r>
              <a:rPr lang="en-US" sz="2000" i="1" baseline="-25000" dirty="0" err="1" smtClean="0"/>
              <a:t>ij</a:t>
            </a:r>
            <a:r>
              <a:rPr lang="en-US" sz="2000" dirty="0" smtClean="0"/>
              <a:t> is not null if there exist an edge between node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</a:t>
            </a:r>
            <a:r>
              <a:rPr lang="en-US" sz="2000" dirty="0" smtClean="0"/>
              <a:t>and node </a:t>
            </a:r>
            <a:r>
              <a:rPr lang="en-US" sz="2000" i="1" dirty="0" smtClean="0"/>
              <a:t>j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Any matrix norm can induce a distance between two networks. </a:t>
            </a:r>
            <a:endParaRPr lang="en-US" sz="2000" dirty="0"/>
          </a:p>
        </p:txBody>
      </p:sp>
      <p:sp>
        <p:nvSpPr>
          <p:cNvPr id="12" name="Freccia destra 11"/>
          <p:cNvSpPr/>
          <p:nvPr/>
        </p:nvSpPr>
        <p:spPr>
          <a:xfrm rot="6823362">
            <a:off x="3556949" y="3400792"/>
            <a:ext cx="630878" cy="2938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ccia destra 12"/>
          <p:cNvSpPr/>
          <p:nvPr/>
        </p:nvSpPr>
        <p:spPr>
          <a:xfrm rot="4173159">
            <a:off x="5095251" y="3379911"/>
            <a:ext cx="630878" cy="2938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Networks distance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en-US" smtClean="0"/>
              <a:t>14</a:t>
            </a:fld>
            <a:endParaRPr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28/11/18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Winter School on Data Analytics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4" y="1066801"/>
            <a:ext cx="8795032" cy="452194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15</a:t>
            </a:fld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7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olo 1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Distance</a:t>
            </a:r>
            <a:r>
              <a:rPr lang="it-IT" dirty="0" smtClean="0"/>
              <a:t> </a:t>
            </a:r>
            <a:r>
              <a:rPr lang="it-IT" dirty="0" err="1" smtClean="0"/>
              <a:t>Measures</a:t>
            </a:r>
            <a:endParaRPr lang="it-IT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944612" y="1676258"/>
            <a:ext cx="2554586" cy="2972326"/>
            <a:chOff x="934303" y="2090874"/>
            <a:chExt cx="1935571" cy="2083515"/>
          </a:xfrm>
        </p:grpSpPr>
        <p:grpSp>
          <p:nvGrpSpPr>
            <p:cNvPr id="23" name="Group 22"/>
            <p:cNvGrpSpPr/>
            <p:nvPr/>
          </p:nvGrpSpPr>
          <p:grpSpPr>
            <a:xfrm>
              <a:off x="1087120" y="2090874"/>
              <a:ext cx="1782754" cy="640080"/>
              <a:chOff x="873760" y="1605280"/>
              <a:chExt cx="2204720" cy="995680"/>
            </a:xfrm>
          </p:grpSpPr>
          <p:sp>
            <p:nvSpPr>
              <p:cNvPr id="6" name="Parallelogram 5"/>
              <p:cNvSpPr/>
              <p:nvPr/>
            </p:nvSpPr>
            <p:spPr>
              <a:xfrm>
                <a:off x="873760" y="1605280"/>
                <a:ext cx="2204720" cy="995680"/>
              </a:xfrm>
              <a:prstGeom prst="parallelogram">
                <a:avLst>
                  <a:gd name="adj" fmla="val 27649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>
                <a:stCxn id="7" idx="5"/>
                <a:endCxn id="9" idx="2"/>
              </p:cNvCxnSpPr>
              <p:nvPr/>
            </p:nvCxnSpPr>
            <p:spPr>
              <a:xfrm>
                <a:off x="1655569" y="1838449"/>
                <a:ext cx="1008092" cy="349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9" idx="4"/>
                <a:endCxn id="11" idx="7"/>
              </p:cNvCxnSpPr>
              <p:nvPr/>
            </p:nvCxnSpPr>
            <p:spPr>
              <a:xfrm flipH="1">
                <a:off x="2509009" y="1913066"/>
                <a:ext cx="225772" cy="42424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1" idx="2"/>
                <a:endCxn id="8" idx="6"/>
              </p:cNvCxnSpPr>
              <p:nvPr/>
            </p:nvCxnSpPr>
            <p:spPr>
              <a:xfrm flipH="1" flipV="1">
                <a:off x="1899920" y="2316480"/>
                <a:ext cx="487680" cy="7112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7" idx="3"/>
                <a:endCxn id="10" idx="0"/>
              </p:cNvCxnSpPr>
              <p:nvPr/>
            </p:nvCxnSpPr>
            <p:spPr>
              <a:xfrm flipH="1">
                <a:off x="1330960" y="1838449"/>
                <a:ext cx="224031" cy="4069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7" idx="5"/>
                <a:endCxn id="8" idx="0"/>
              </p:cNvCxnSpPr>
              <p:nvPr/>
            </p:nvCxnSpPr>
            <p:spPr>
              <a:xfrm>
                <a:off x="1655569" y="1838449"/>
                <a:ext cx="173231" cy="4069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1757680" y="2245360"/>
                <a:ext cx="142240" cy="1422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259840" y="2245360"/>
                <a:ext cx="142240" cy="1422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1534160" y="1717040"/>
                <a:ext cx="142240" cy="1422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663661" y="1770826"/>
                <a:ext cx="142240" cy="1422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387600" y="2316480"/>
                <a:ext cx="142240" cy="1422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934303" y="3296992"/>
              <a:ext cx="1782754" cy="640080"/>
              <a:chOff x="873760" y="1605280"/>
              <a:chExt cx="2204720" cy="995680"/>
            </a:xfrm>
          </p:grpSpPr>
          <p:sp>
            <p:nvSpPr>
              <p:cNvPr id="25" name="Parallelogram 24"/>
              <p:cNvSpPr/>
              <p:nvPr/>
            </p:nvSpPr>
            <p:spPr>
              <a:xfrm>
                <a:off x="873760" y="1605280"/>
                <a:ext cx="2204720" cy="995680"/>
              </a:xfrm>
              <a:prstGeom prst="parallelogram">
                <a:avLst>
                  <a:gd name="adj" fmla="val 27649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534160" y="1717040"/>
                <a:ext cx="142240" cy="1422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514274" y="1847529"/>
                <a:ext cx="142240" cy="1422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27" idx="0"/>
                <a:endCxn id="28" idx="2"/>
              </p:cNvCxnSpPr>
              <p:nvPr/>
            </p:nvCxnSpPr>
            <p:spPr>
              <a:xfrm flipV="1">
                <a:off x="1958850" y="1918648"/>
                <a:ext cx="555424" cy="27629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8" idx="4"/>
                <a:endCxn id="30" idx="7"/>
              </p:cNvCxnSpPr>
              <p:nvPr/>
            </p:nvCxnSpPr>
            <p:spPr>
              <a:xfrm flipH="1">
                <a:off x="2509009" y="1989769"/>
                <a:ext cx="76385" cy="34754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6" idx="3"/>
                <a:endCxn id="29" idx="0"/>
              </p:cNvCxnSpPr>
              <p:nvPr/>
            </p:nvCxnSpPr>
            <p:spPr>
              <a:xfrm flipH="1">
                <a:off x="1330960" y="1838449"/>
                <a:ext cx="224031" cy="406911"/>
              </a:xfrm>
              <a:prstGeom prst="line">
                <a:avLst/>
              </a:prstGeom>
              <a:ln w="635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26" idx="5"/>
                <a:endCxn id="27" idx="0"/>
              </p:cNvCxnSpPr>
              <p:nvPr/>
            </p:nvCxnSpPr>
            <p:spPr>
              <a:xfrm>
                <a:off x="1655569" y="1838449"/>
                <a:ext cx="303281" cy="35649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887730" y="2194944"/>
                <a:ext cx="142240" cy="14223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387600" y="2316480"/>
                <a:ext cx="142240" cy="1422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59840" y="2245360"/>
                <a:ext cx="142240" cy="14224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1087120" y="2730954"/>
              <a:ext cx="362336" cy="23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ucida Calligraphy"/>
                  <a:cs typeface="Lucida Calligraphy"/>
                </a:rPr>
                <a:t>G</a:t>
              </a:r>
              <a:r>
                <a:rPr lang="en-US" sz="1600" b="1" baseline="-25000" dirty="0" smtClean="0">
                  <a:latin typeface="Lucida Calligraphy"/>
                  <a:cs typeface="Lucida Calligraphy"/>
                </a:rPr>
                <a:t>p</a:t>
              </a:r>
              <a:endParaRPr lang="en-US" sz="1600" b="1" dirty="0">
                <a:latin typeface="Lucida Calligraphy"/>
                <a:cs typeface="Lucida Calligraphy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44372" y="3937072"/>
              <a:ext cx="352326" cy="23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ucida Calligraphy"/>
                  <a:cs typeface="Lucida Calligraphy"/>
                </a:rPr>
                <a:t>G</a:t>
              </a:r>
              <a:r>
                <a:rPr lang="en-US" sz="1600" b="1" baseline="-25000" dirty="0" smtClean="0">
                  <a:latin typeface="Lucida Calligraphy"/>
                  <a:cs typeface="Lucida Calligraphy"/>
                </a:rPr>
                <a:t>q</a:t>
              </a:r>
              <a:endParaRPr lang="en-US" sz="1600" b="1" baseline="-25000" dirty="0">
                <a:latin typeface="Lucida Calligraphy"/>
                <a:cs typeface="Lucida Calligraphy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643499" cy="30776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67" y="4666105"/>
            <a:ext cx="6910476" cy="69153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54271" y="5515501"/>
            <a:ext cx="7676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Lucida Calligraphy"/>
              </a:rPr>
              <a:t>Dist</a:t>
            </a:r>
            <a:r>
              <a:rPr lang="en-US" baseline="-25000" dirty="0" smtClean="0">
                <a:solidFill>
                  <a:srgbClr val="000000"/>
                </a:solidFill>
                <a:latin typeface="Lucida Calligraphy"/>
              </a:rPr>
              <a:t>m 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and</a:t>
            </a:r>
            <a:r>
              <a:rPr lang="en-US" dirty="0" smtClean="0">
                <a:solidFill>
                  <a:srgbClr val="000000"/>
                </a:solidFill>
                <a:latin typeface="Lucida Calligraphy"/>
              </a:rPr>
              <a:t> Dist</a:t>
            </a:r>
            <a:r>
              <a:rPr lang="en-US" baseline="-25000" dirty="0" smtClean="0">
                <a:solidFill>
                  <a:srgbClr val="000000"/>
                </a:solidFill>
                <a:latin typeface="Lucida Calligraphy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Lucida Calligraphy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aramond"/>
                <a:cs typeface="Garamond"/>
              </a:rPr>
              <a:t>- </a:t>
            </a:r>
            <a:r>
              <a:rPr lang="en-US" dirty="0" smtClean="0">
                <a:latin typeface="Garamond"/>
                <a:cs typeface="Garamond"/>
              </a:rPr>
              <a:t>different </a:t>
            </a:r>
            <a:r>
              <a:rPr lang="en-US" dirty="0">
                <a:latin typeface="Garamond"/>
                <a:cs typeface="Garamond"/>
              </a:rPr>
              <a:t>edges connecting </a:t>
            </a:r>
            <a:r>
              <a:rPr lang="en-US" dirty="0" smtClean="0">
                <a:latin typeface="Garamond"/>
                <a:cs typeface="Garamond"/>
              </a:rPr>
              <a:t>two nodes </a:t>
            </a:r>
            <a:r>
              <a:rPr lang="en-US" dirty="0">
                <a:latin typeface="Garamond"/>
                <a:cs typeface="Garamond"/>
              </a:rPr>
              <a:t>are considered as a single edge, whose weight </a:t>
            </a:r>
            <a:r>
              <a:rPr lang="en-US" dirty="0" smtClean="0">
                <a:latin typeface="Garamond"/>
                <a:cs typeface="Garamond"/>
              </a:rPr>
              <a:t>is given </a:t>
            </a:r>
            <a:r>
              <a:rPr lang="en-US" dirty="0">
                <a:latin typeface="Garamond"/>
                <a:cs typeface="Garamond"/>
              </a:rPr>
              <a:t>by the L2 norm and the mean of the edges </a:t>
            </a:r>
            <a:r>
              <a:rPr lang="en-US" dirty="0" smtClean="0">
                <a:latin typeface="Garamond"/>
                <a:cs typeface="Garamond"/>
              </a:rPr>
              <a:t>weights.</a:t>
            </a:r>
            <a:endParaRPr lang="en-US" dirty="0">
              <a:latin typeface="Garamond"/>
              <a:cs typeface="Garamond"/>
            </a:endParaRP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5045896" y="1158087"/>
            <a:ext cx="1891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>
                <a:solidFill>
                  <a:srgbClr val="333333"/>
                </a:solidFill>
                <a:latin typeface="Arial" charset="0"/>
              </a:rPr>
              <a:t>Jensen-</a:t>
            </a:r>
            <a:r>
              <a:rPr lang="it-IT" sz="1600" b="1" dirty="0" err="1">
                <a:solidFill>
                  <a:srgbClr val="333333"/>
                </a:solidFill>
                <a:latin typeface="Arial" charset="0"/>
              </a:rPr>
              <a:t>Shannon</a:t>
            </a:r>
            <a:r>
              <a:rPr lang="it-IT" sz="1600" b="1" dirty="0">
                <a:solidFill>
                  <a:srgbClr val="333333"/>
                </a:solidFill>
                <a:latin typeface="Arial" charset="0"/>
              </a:rPr>
              <a:t> </a:t>
            </a:r>
            <a:r>
              <a:rPr lang="it-IT" sz="1600" b="1" dirty="0" smtClean="0">
                <a:solidFill>
                  <a:srgbClr val="333333"/>
                </a:solidFill>
                <a:latin typeface="Arial" charset="0"/>
              </a:rPr>
              <a:t/>
            </a:r>
            <a:br>
              <a:rPr lang="it-IT" sz="1600" b="1" dirty="0" smtClean="0">
                <a:solidFill>
                  <a:srgbClr val="333333"/>
                </a:solidFill>
                <a:latin typeface="Arial" charset="0"/>
              </a:rPr>
            </a:br>
            <a:r>
              <a:rPr lang="it-IT" sz="1600" b="1" dirty="0" err="1" smtClean="0">
                <a:solidFill>
                  <a:srgbClr val="333333"/>
                </a:solidFill>
                <a:latin typeface="Arial" charset="0"/>
              </a:rPr>
              <a:t>divergence</a:t>
            </a:r>
            <a:endParaRPr lang="it-IT" sz="1600" b="1" i="0" dirty="0">
              <a:solidFill>
                <a:srgbClr val="333333"/>
              </a:solidFill>
              <a:effectLst/>
              <a:latin typeface="Arial" charset="0"/>
            </a:endParaRPr>
          </a:p>
        </p:txBody>
      </p:sp>
      <p:cxnSp>
        <p:nvCxnSpPr>
          <p:cNvPr id="21" name="Connettore 2 20"/>
          <p:cNvCxnSpPr/>
          <p:nvPr/>
        </p:nvCxnSpPr>
        <p:spPr>
          <a:xfrm flipH="1">
            <a:off x="4677568" y="1521455"/>
            <a:ext cx="423131" cy="1627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ighlight_fig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25973"/>
            <a:ext cx="9132445" cy="6120942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Method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17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7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46682" y="1539965"/>
            <a:ext cx="4038600" cy="2579282"/>
          </a:xfrm>
        </p:spPr>
        <p:txBody>
          <a:bodyPr/>
          <a:lstStyle/>
          <a:p>
            <a:r>
              <a:rPr lang="it-IT" sz="2000" dirty="0" err="1">
                <a:latin typeface="Arial"/>
                <a:cs typeface="Arial"/>
              </a:rPr>
              <a:t>Breast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cancer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microarray</a:t>
            </a:r>
            <a:r>
              <a:rPr lang="it-IT" sz="2000" dirty="0">
                <a:latin typeface="Arial"/>
                <a:cs typeface="Arial"/>
              </a:rPr>
              <a:t> data (GSE78958</a:t>
            </a:r>
            <a:r>
              <a:rPr lang="it-IT" sz="2000" dirty="0" smtClean="0">
                <a:latin typeface="Arial"/>
                <a:cs typeface="Arial"/>
              </a:rPr>
              <a:t>)</a:t>
            </a:r>
          </a:p>
          <a:p>
            <a:r>
              <a:rPr lang="it-IT" sz="2000" dirty="0" err="1">
                <a:latin typeface="Arial"/>
                <a:cs typeface="Arial"/>
              </a:rPr>
              <a:t>Lung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cancer</a:t>
            </a:r>
            <a:r>
              <a:rPr lang="it-IT" sz="2000" dirty="0" smtClean="0">
                <a:latin typeface="Arial"/>
                <a:cs typeface="Arial"/>
              </a:rPr>
              <a:t> RNA-</a:t>
            </a:r>
            <a:r>
              <a:rPr lang="it-IT" sz="2000" dirty="0" err="1" smtClean="0">
                <a:latin typeface="Arial"/>
                <a:cs typeface="Arial"/>
              </a:rPr>
              <a:t>seq</a:t>
            </a:r>
            <a:r>
              <a:rPr lang="it-IT" sz="2000" dirty="0" smtClean="0">
                <a:latin typeface="Arial"/>
                <a:cs typeface="Arial"/>
              </a:rPr>
              <a:t> data (</a:t>
            </a:r>
            <a:r>
              <a:rPr lang="it-IT" sz="2000" dirty="0">
                <a:latin typeface="Arial"/>
                <a:cs typeface="Arial"/>
              </a:rPr>
              <a:t>TCGA </a:t>
            </a:r>
            <a:r>
              <a:rPr lang="it-IT" sz="2000" dirty="0" err="1">
                <a:latin typeface="Arial"/>
                <a:cs typeface="Arial"/>
              </a:rPr>
              <a:t>projects</a:t>
            </a:r>
            <a:r>
              <a:rPr lang="it-IT" sz="2000" dirty="0">
                <a:latin typeface="Arial"/>
                <a:cs typeface="Arial"/>
              </a:rPr>
              <a:t>: LUAD, LUSC)	</a:t>
            </a:r>
            <a:endParaRPr lang="it-IT" sz="2000" dirty="0" smtClean="0">
              <a:latin typeface="Arial"/>
              <a:cs typeface="Arial"/>
            </a:endParaRPr>
          </a:p>
          <a:p>
            <a:r>
              <a:rPr lang="it-IT" sz="2000" dirty="0" err="1">
                <a:latin typeface="Arial"/>
                <a:cs typeface="Arial"/>
              </a:rPr>
              <a:t>Kidney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>
                <a:latin typeface="Arial"/>
                <a:cs typeface="Arial"/>
              </a:rPr>
              <a:t>cancer</a:t>
            </a:r>
            <a:r>
              <a:rPr lang="it-IT" sz="2000" dirty="0">
                <a:latin typeface="Arial"/>
                <a:cs typeface="Arial"/>
              </a:rPr>
              <a:t> RNA-</a:t>
            </a:r>
            <a:r>
              <a:rPr lang="it-IT" sz="2000" dirty="0" err="1">
                <a:latin typeface="Arial"/>
                <a:cs typeface="Arial"/>
              </a:rPr>
              <a:t>seq</a:t>
            </a:r>
            <a:r>
              <a:rPr lang="it-IT" sz="2000" dirty="0">
                <a:latin typeface="Arial"/>
                <a:cs typeface="Arial"/>
              </a:rPr>
              <a:t> data </a:t>
            </a:r>
            <a:r>
              <a:rPr lang="it-IT" sz="2000" dirty="0" smtClean="0">
                <a:latin typeface="Arial"/>
                <a:cs typeface="Arial"/>
              </a:rPr>
              <a:t>(</a:t>
            </a:r>
            <a:r>
              <a:rPr lang="it-IT" sz="2000" dirty="0">
                <a:latin typeface="Arial"/>
                <a:cs typeface="Arial"/>
              </a:rPr>
              <a:t>TCGA </a:t>
            </a:r>
            <a:r>
              <a:rPr lang="it-IT" sz="2000" dirty="0" err="1">
                <a:latin typeface="Arial"/>
                <a:cs typeface="Arial"/>
              </a:rPr>
              <a:t>projects</a:t>
            </a:r>
            <a:r>
              <a:rPr lang="it-IT" sz="2000" dirty="0">
                <a:latin typeface="Arial"/>
                <a:cs typeface="Arial"/>
              </a:rPr>
              <a:t>: KIRC, KIRP)</a:t>
            </a:r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4648200" y="1467517"/>
            <a:ext cx="4038600" cy="3147919"/>
          </a:xfrm>
        </p:spPr>
        <p:txBody>
          <a:bodyPr/>
          <a:lstStyle/>
          <a:p>
            <a:r>
              <a:rPr lang="it-IT" sz="2000" dirty="0">
                <a:latin typeface="Arial"/>
                <a:cs typeface="Arial"/>
              </a:rPr>
              <a:t>INIT </a:t>
            </a:r>
            <a:r>
              <a:rPr lang="it-IT" sz="2000" dirty="0" err="1">
                <a:latin typeface="Arial"/>
                <a:cs typeface="Arial"/>
              </a:rPr>
              <a:t>Breast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Cancer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Reconstruction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of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genome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-scale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active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metabolic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networks for 69 human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cell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types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and 16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cancer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types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using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INIT.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PLoS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Comput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Biol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, 8:e1002518</a:t>
            </a:r>
            <a:r>
              <a:rPr lang="it-IT" sz="1200" i="1" dirty="0" smtClean="0">
                <a:solidFill>
                  <a:srgbClr val="FF0000"/>
                </a:solidFill>
                <a:latin typeface="Arial"/>
                <a:cs typeface="Arial"/>
              </a:rPr>
              <a:t>.)</a:t>
            </a:r>
          </a:p>
          <a:p>
            <a:pPr marL="0" indent="0">
              <a:buNone/>
            </a:pPr>
            <a:endParaRPr lang="it-IT" sz="2400" dirty="0">
              <a:latin typeface="Arial"/>
              <a:cs typeface="Arial"/>
            </a:endParaRPr>
          </a:p>
          <a:p>
            <a:r>
              <a:rPr lang="it-IT" sz="2000" dirty="0" err="1" smtClean="0">
                <a:latin typeface="Arial"/>
                <a:cs typeface="Arial"/>
              </a:rPr>
              <a:t>Lung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Tissue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Tissue-based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map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of the human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proteome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, Science, 347, 1260419</a:t>
            </a:r>
            <a:r>
              <a:rPr lang="it-IT" sz="1200" i="1" dirty="0" smtClean="0">
                <a:solidFill>
                  <a:srgbClr val="FF0000"/>
                </a:solidFill>
                <a:latin typeface="Arial"/>
                <a:cs typeface="Arial"/>
              </a:rPr>
              <a:t>.)</a:t>
            </a:r>
          </a:p>
          <a:p>
            <a:endParaRPr lang="it-IT" sz="2400" dirty="0">
              <a:latin typeface="Arial"/>
              <a:cs typeface="Arial"/>
            </a:endParaRPr>
          </a:p>
          <a:p>
            <a:r>
              <a:rPr lang="it-IT" sz="2000" dirty="0" err="1" smtClean="0">
                <a:latin typeface="Arial"/>
                <a:cs typeface="Arial"/>
              </a:rPr>
              <a:t>Kidney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it-IT" sz="2000" dirty="0" err="1" smtClean="0">
                <a:latin typeface="Arial"/>
                <a:cs typeface="Arial"/>
              </a:rPr>
              <a:t>Tissue</a:t>
            </a:r>
            <a:r>
              <a:rPr lang="it-IT" sz="2000" dirty="0">
                <a:latin typeface="Arial"/>
                <a:cs typeface="Arial"/>
              </a:rPr>
              <a:t> 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Tissue-based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map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 of the human </a:t>
            </a:r>
            <a:r>
              <a:rPr lang="it-IT" sz="1200" i="1" dirty="0" err="1">
                <a:solidFill>
                  <a:srgbClr val="FF0000"/>
                </a:solidFill>
                <a:latin typeface="Arial"/>
                <a:cs typeface="Arial"/>
              </a:rPr>
              <a:t>proteome</a:t>
            </a:r>
            <a:r>
              <a:rPr lang="it-IT" sz="1200" i="1" dirty="0">
                <a:solidFill>
                  <a:srgbClr val="FF0000"/>
                </a:solidFill>
                <a:latin typeface="Arial"/>
                <a:cs typeface="Arial"/>
              </a:rPr>
              <a:t>, Science, 347, 1260419</a:t>
            </a:r>
            <a:r>
              <a:rPr lang="it-IT" sz="1200" i="1" dirty="0" smtClean="0">
                <a:solidFill>
                  <a:srgbClr val="FF0000"/>
                </a:solidFill>
                <a:latin typeface="Arial"/>
                <a:cs typeface="Arial"/>
              </a:rPr>
              <a:t>.)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18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319242"/>
            <a:ext cx="8229600" cy="1143000"/>
          </a:xfrm>
        </p:spPr>
        <p:txBody>
          <a:bodyPr/>
          <a:lstStyle/>
          <a:p>
            <a:r>
              <a:rPr lang="it-IT" dirty="0" err="1" smtClean="0"/>
              <a:t>Datasets</a:t>
            </a:r>
            <a:r>
              <a:rPr lang="it-IT" dirty="0" smtClean="0"/>
              <a:t> &amp;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pic>
        <p:nvPicPr>
          <p:cNvPr id="9" name="Immagine 8" descr="Schermata 2018-11-23 alle 18.03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452" y="4615436"/>
            <a:ext cx="4040380" cy="1364729"/>
          </a:xfrm>
          <a:prstGeom prst="rect">
            <a:avLst/>
          </a:prstGeom>
        </p:spPr>
      </p:pic>
      <p:grpSp>
        <p:nvGrpSpPr>
          <p:cNvPr id="5" name="Gruppo 4"/>
          <p:cNvGrpSpPr/>
          <p:nvPr/>
        </p:nvGrpSpPr>
        <p:grpSpPr>
          <a:xfrm>
            <a:off x="-22302" y="4673125"/>
            <a:ext cx="4950451" cy="1666819"/>
            <a:chOff x="-33453" y="4673125"/>
            <a:chExt cx="4950451" cy="1666819"/>
          </a:xfrm>
        </p:grpSpPr>
        <p:pic>
          <p:nvPicPr>
            <p:cNvPr id="8" name="Immagine 7" descr="Schermata 2018-11-23 alle 18.02.5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453" y="4673125"/>
              <a:ext cx="4950451" cy="1666819"/>
            </a:xfrm>
            <a:prstGeom prst="rect">
              <a:avLst/>
            </a:prstGeom>
          </p:spPr>
        </p:pic>
        <p:pic>
          <p:nvPicPr>
            <p:cNvPr id="12" name="Immagine 11" descr="Schermata 2018-11-23 alle 18.02.53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3535" y="5681624"/>
              <a:ext cx="127466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62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11-23 alle 18.10.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8"/>
          <a:stretch/>
        </p:blipFill>
        <p:spPr>
          <a:xfrm>
            <a:off x="106296" y="1612463"/>
            <a:ext cx="8931408" cy="4117777"/>
          </a:xfrm>
          <a:prstGeom prst="rect">
            <a:avLst/>
          </a:prstGeom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PCA 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19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39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1158" y="1359241"/>
            <a:ext cx="9040398" cy="5032430"/>
            <a:chOff x="664747" y="1973298"/>
            <a:chExt cx="8102600" cy="4516769"/>
          </a:xfrm>
        </p:grpSpPr>
        <p:pic>
          <p:nvPicPr>
            <p:cNvPr id="2" name="Immagine 1" descr="systems-biology-approaches-to-cancer-3-638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751"/>
            <a:stretch/>
          </p:blipFill>
          <p:spPr>
            <a:xfrm>
              <a:off x="664747" y="1973298"/>
              <a:ext cx="8102600" cy="4516769"/>
            </a:xfrm>
            <a:prstGeom prst="rect">
              <a:avLst/>
            </a:prstGeom>
          </p:spPr>
        </p:pic>
        <p:sp>
          <p:nvSpPr>
            <p:cNvPr id="3" name="Rettangolo 2"/>
            <p:cNvSpPr/>
            <p:nvPr/>
          </p:nvSpPr>
          <p:spPr>
            <a:xfrm>
              <a:off x="8112840" y="6045851"/>
              <a:ext cx="304363" cy="2309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 anchor="t">
            <a:noAutofit/>
          </a:bodyPr>
          <a:lstStyle/>
          <a:p>
            <a:r>
              <a:rPr lang="it-IT" sz="3600" b="0" dirty="0" smtClean="0">
                <a:latin typeface="Arial"/>
                <a:cs typeface="Arial"/>
              </a:rPr>
              <a:t>Systems </a:t>
            </a:r>
            <a:r>
              <a:rPr lang="it-IT" sz="3600" b="0" dirty="0" err="1" smtClean="0">
                <a:latin typeface="Arial"/>
                <a:cs typeface="Arial"/>
              </a:rPr>
              <a:t>Biology</a:t>
            </a:r>
            <a:endParaRPr lang="it-IT" sz="3600" b="0" dirty="0">
              <a:latin typeface="Arial"/>
              <a:cs typeface="Arial"/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2520-4BCC-7642-BA15-7839A3E8CD9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54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11-23 alle 18.0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49" y="2903336"/>
            <a:ext cx="7385503" cy="340324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4615" y="1225487"/>
            <a:ext cx="89947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The </a:t>
            </a:r>
            <a:r>
              <a:rPr lang="it-IT" dirty="0" err="1" smtClean="0">
                <a:latin typeface="Arial"/>
                <a:cs typeface="Arial"/>
              </a:rPr>
              <a:t>classification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was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obtained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through</a:t>
            </a:r>
            <a:r>
              <a:rPr lang="it-IT" dirty="0" smtClean="0">
                <a:latin typeface="Arial"/>
                <a:cs typeface="Arial"/>
              </a:rPr>
              <a:t> the </a:t>
            </a:r>
            <a:r>
              <a:rPr lang="it-IT" dirty="0" err="1" smtClean="0">
                <a:latin typeface="Arial"/>
                <a:cs typeface="Arial"/>
              </a:rPr>
              <a:t>Sequential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Minimal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Optimization</a:t>
            </a:r>
            <a:r>
              <a:rPr lang="it-IT" dirty="0" smtClean="0">
                <a:latin typeface="Arial"/>
                <a:cs typeface="Arial"/>
              </a:rPr>
              <a:t> (SMO) </a:t>
            </a:r>
          </a:p>
          <a:p>
            <a:pPr algn="ctr"/>
            <a:r>
              <a:rPr lang="it-IT" dirty="0" err="1">
                <a:latin typeface="Arial"/>
                <a:cs typeface="Arial"/>
              </a:rPr>
              <a:t>i</a:t>
            </a:r>
            <a:r>
              <a:rPr lang="it-IT" dirty="0" err="1" smtClean="0">
                <a:latin typeface="Arial"/>
                <a:cs typeface="Arial"/>
              </a:rPr>
              <a:t>mplementation</a:t>
            </a:r>
            <a:r>
              <a:rPr lang="it-IT" dirty="0" smtClean="0">
                <a:latin typeface="Arial"/>
                <a:cs typeface="Arial"/>
              </a:rPr>
              <a:t> of SVM (WEKA).</a:t>
            </a:r>
          </a:p>
          <a:p>
            <a:pPr algn="ctr"/>
            <a:endParaRPr lang="it-IT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latin typeface="Arial"/>
                <a:cs typeface="Arial"/>
              </a:rPr>
              <a:t>10-cross </a:t>
            </a:r>
            <a:r>
              <a:rPr lang="it-IT" dirty="0" err="1" smtClean="0">
                <a:latin typeface="Arial"/>
                <a:cs typeface="Arial"/>
              </a:rPr>
              <a:t>fold</a:t>
            </a:r>
            <a:r>
              <a:rPr lang="it-IT" dirty="0" smtClean="0">
                <a:latin typeface="Arial"/>
                <a:cs typeface="Arial"/>
              </a:rPr>
              <a:t> </a:t>
            </a:r>
            <a:r>
              <a:rPr lang="it-IT" dirty="0" err="1" smtClean="0">
                <a:latin typeface="Arial"/>
                <a:cs typeface="Arial"/>
              </a:rPr>
              <a:t>validation</a:t>
            </a:r>
            <a:r>
              <a:rPr lang="it-IT" dirty="0" smtClean="0">
                <a:latin typeface="Arial"/>
                <a:cs typeface="Arial"/>
              </a:rPr>
              <a:t> </a:t>
            </a:r>
            <a:endParaRPr lang="it-IT" dirty="0">
              <a:latin typeface="Arial"/>
              <a:cs typeface="Arial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20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964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11-23 alle 18.09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14" y="714315"/>
            <a:ext cx="6343263" cy="6017729"/>
          </a:xfrm>
          <a:prstGeom prst="rect">
            <a:avLst/>
          </a:prstGeom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21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6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mtClean="0"/>
              <a:t>Considerations 1</a:t>
            </a:r>
            <a:endParaRPr lang="en-US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6525" y="1595120"/>
            <a:ext cx="8710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Two alternative ways to classify data in form of networks: 1) probability distributions with distance metrics, 2) simplification of multiple edges;</a:t>
            </a:r>
          </a:p>
          <a:p>
            <a:pPr algn="just"/>
            <a:endParaRPr lang="en-US" sz="2000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Both solutions provide accurate solutions, when compared with the results obtained by raw data;</a:t>
            </a:r>
          </a:p>
          <a:p>
            <a:pPr marL="285750" indent="-285750" algn="just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Genes with the lowest expression among multiple edges between two nodes were taken for computation of the shortest path; 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28/11/18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3rd Winter School on Data Analytics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8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711283"/>
            <a:ext cx="8229600" cy="1143000"/>
          </a:xfrm>
        </p:spPr>
        <p:txBody>
          <a:bodyPr/>
          <a:lstStyle/>
          <a:p>
            <a:r>
              <a:rPr lang="it-IT" dirty="0"/>
              <a:t>Model </a:t>
            </a:r>
            <a:r>
              <a:rPr lang="it-IT" dirty="0" err="1"/>
              <a:t>Simplification</a:t>
            </a:r>
            <a:r>
              <a:rPr lang="it-IT" dirty="0"/>
              <a:t> for </a:t>
            </a:r>
            <a:r>
              <a:rPr lang="it-IT" dirty="0" err="1"/>
              <a:t>Supervised</a:t>
            </a:r>
            <a:r>
              <a:rPr lang="it-IT" dirty="0"/>
              <a:t> </a:t>
            </a:r>
            <a:r>
              <a:rPr lang="it-IT" dirty="0" err="1"/>
              <a:t>Classification</a:t>
            </a:r>
            <a:r>
              <a:rPr lang="it-IT" dirty="0"/>
              <a:t> of </a:t>
            </a:r>
            <a:r>
              <a:rPr lang="it-IT" dirty="0" err="1"/>
              <a:t>Metabolic</a:t>
            </a:r>
            <a:r>
              <a:rPr lang="it-IT" dirty="0"/>
              <a:t> Networks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 descr="Schermata 2018-11-26 alle 11.0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596"/>
            <a:ext cx="9144000" cy="3009928"/>
          </a:xfrm>
          <a:prstGeom prst="rect">
            <a:avLst/>
          </a:prstGeom>
        </p:spPr>
      </p:pic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53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highlight_new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44" y="386430"/>
            <a:ext cx="8695702" cy="6467125"/>
          </a:xfrm>
          <a:prstGeom prst="rect">
            <a:avLst/>
          </a:prstGeom>
        </p:spPr>
      </p:pic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Method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04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Schermata 2018-11-26 alle 11.5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182" y="2949311"/>
            <a:ext cx="5589711" cy="3881744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Eigen</a:t>
            </a:r>
            <a:r>
              <a:rPr lang="it-IT" dirty="0" err="1"/>
              <a:t>-</a:t>
            </a:r>
            <a:r>
              <a:rPr lang="it-IT" dirty="0" err="1" smtClean="0"/>
              <a:t>Centrality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25</a:t>
            </a:fld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86430" y="1133664"/>
            <a:ext cx="5921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latin typeface="Lucida Calligraphy"/>
                <a:cs typeface="Lucida Calligraphy"/>
              </a:rPr>
              <a:t>“A </a:t>
            </a:r>
            <a:r>
              <a:rPr lang="it-IT" sz="2400" b="1" dirty="0" err="1">
                <a:latin typeface="Lucida Calligraphy"/>
                <a:cs typeface="Lucida Calligraphy"/>
              </a:rPr>
              <a:t>node</a:t>
            </a:r>
            <a:r>
              <a:rPr lang="it-IT" sz="2400" b="1" dirty="0">
                <a:latin typeface="Lucida Calligraphy"/>
                <a:cs typeface="Lucida Calligraphy"/>
              </a:rPr>
              <a:t> </a:t>
            </a:r>
            <a:r>
              <a:rPr lang="it-IT" sz="2400" b="1" dirty="0" err="1">
                <a:latin typeface="Lucida Calligraphy"/>
                <a:cs typeface="Lucida Calligraphy"/>
              </a:rPr>
              <a:t>is</a:t>
            </a:r>
            <a:r>
              <a:rPr lang="it-IT" sz="2400" b="1" dirty="0">
                <a:latin typeface="Lucida Calligraphy"/>
                <a:cs typeface="Lucida Calligraphy"/>
              </a:rPr>
              <a:t> </a:t>
            </a:r>
            <a:r>
              <a:rPr lang="it-IT" sz="2400" b="1" dirty="0" err="1">
                <a:latin typeface="Lucida Calligraphy"/>
                <a:cs typeface="Lucida Calligraphy"/>
              </a:rPr>
              <a:t>important</a:t>
            </a:r>
            <a:r>
              <a:rPr lang="it-IT" sz="2400" b="1" dirty="0">
                <a:latin typeface="Lucida Calligraphy"/>
                <a:cs typeface="Lucida Calligraphy"/>
              </a:rPr>
              <a:t> </a:t>
            </a:r>
            <a:r>
              <a:rPr lang="it-IT" sz="2400" b="1" dirty="0" err="1" smtClean="0">
                <a:latin typeface="Lucida Calligraphy"/>
                <a:cs typeface="Lucida Calligraphy"/>
              </a:rPr>
              <a:t>if</a:t>
            </a:r>
            <a:r>
              <a:rPr lang="it-IT" sz="2400" b="1" dirty="0" smtClean="0">
                <a:latin typeface="Lucida Calligraphy"/>
                <a:cs typeface="Lucida Calligraphy"/>
              </a:rPr>
              <a:t> </a:t>
            </a:r>
            <a:r>
              <a:rPr lang="it-IT" sz="2400" b="1" dirty="0" err="1">
                <a:latin typeface="Lucida Calligraphy"/>
                <a:cs typeface="Lucida Calligraphy"/>
              </a:rPr>
              <a:t>it</a:t>
            </a:r>
            <a:r>
              <a:rPr lang="it-IT" sz="2400" b="1" dirty="0">
                <a:latin typeface="Lucida Calligraphy"/>
                <a:cs typeface="Lucida Calligraphy"/>
              </a:rPr>
              <a:t> </a:t>
            </a:r>
            <a:r>
              <a:rPr lang="it-IT" sz="2400" b="1" dirty="0" err="1">
                <a:latin typeface="Lucida Calligraphy"/>
                <a:cs typeface="Lucida Calligraphy"/>
              </a:rPr>
              <a:t>is</a:t>
            </a:r>
            <a:r>
              <a:rPr lang="it-IT" sz="2400" b="1" dirty="0">
                <a:latin typeface="Lucida Calligraphy"/>
                <a:cs typeface="Lucida Calligraphy"/>
              </a:rPr>
              <a:t> </a:t>
            </a:r>
            <a:r>
              <a:rPr lang="it-IT" sz="2400" b="1" dirty="0" err="1">
                <a:latin typeface="Lucida Calligraphy"/>
                <a:cs typeface="Lucida Calligraphy"/>
              </a:rPr>
              <a:t>linked</a:t>
            </a:r>
            <a:r>
              <a:rPr lang="it-IT" sz="2400" b="1" dirty="0">
                <a:latin typeface="Lucida Calligraphy"/>
                <a:cs typeface="Lucida Calligraphy"/>
              </a:rPr>
              <a:t> </a:t>
            </a:r>
            <a:r>
              <a:rPr lang="it-IT" sz="2400" b="1" dirty="0" smtClean="0">
                <a:latin typeface="Lucida Calligraphy"/>
                <a:cs typeface="Lucida Calligraphy"/>
              </a:rPr>
              <a:t/>
            </a:r>
            <a:br>
              <a:rPr lang="it-IT" sz="2400" b="1" dirty="0" smtClean="0">
                <a:latin typeface="Lucida Calligraphy"/>
                <a:cs typeface="Lucida Calligraphy"/>
              </a:rPr>
            </a:br>
            <a:r>
              <a:rPr lang="it-IT" sz="2400" b="1" dirty="0" smtClean="0">
                <a:latin typeface="Lucida Calligraphy"/>
                <a:cs typeface="Lucida Calligraphy"/>
              </a:rPr>
              <a:t>to </a:t>
            </a:r>
            <a:r>
              <a:rPr lang="it-IT" sz="2400" b="1" dirty="0">
                <a:latin typeface="Lucida Calligraphy"/>
                <a:cs typeface="Lucida Calligraphy"/>
              </a:rPr>
              <a:t>by </a:t>
            </a:r>
            <a:r>
              <a:rPr lang="it-IT" sz="2400" b="1" dirty="0" err="1">
                <a:latin typeface="Lucida Calligraphy"/>
                <a:cs typeface="Lucida Calligraphy"/>
              </a:rPr>
              <a:t>other</a:t>
            </a:r>
            <a:r>
              <a:rPr lang="it-IT" sz="2400" b="1" dirty="0">
                <a:latin typeface="Lucida Calligraphy"/>
                <a:cs typeface="Lucida Calligraphy"/>
              </a:rPr>
              <a:t> </a:t>
            </a:r>
            <a:r>
              <a:rPr lang="it-IT" sz="2400" b="1" dirty="0" err="1">
                <a:latin typeface="Lucida Calligraphy"/>
                <a:cs typeface="Lucida Calligraphy"/>
              </a:rPr>
              <a:t>important</a:t>
            </a:r>
            <a:r>
              <a:rPr lang="it-IT" sz="2400" b="1" dirty="0">
                <a:latin typeface="Lucida Calligraphy"/>
                <a:cs typeface="Lucida Calligraphy"/>
              </a:rPr>
              <a:t> </a:t>
            </a:r>
            <a:r>
              <a:rPr lang="it-IT" sz="2400" b="1" dirty="0" err="1">
                <a:latin typeface="Lucida Calligraphy"/>
                <a:cs typeface="Lucida Calligraphy"/>
              </a:rPr>
              <a:t>nodes</a:t>
            </a:r>
            <a:r>
              <a:rPr lang="it-IT" sz="2400" b="1" dirty="0" smtClean="0">
                <a:latin typeface="Lucida Calligraphy"/>
                <a:cs typeface="Lucida Calligraphy"/>
              </a:rPr>
              <a:t>.”</a:t>
            </a:r>
            <a:endParaRPr lang="it-IT" sz="2400" b="1" dirty="0">
              <a:latin typeface="Lucida Calligraphy"/>
              <a:cs typeface="Lucida Calligraphy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02339" y="2302980"/>
            <a:ext cx="8302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A </a:t>
            </a:r>
            <a:r>
              <a:rPr lang="it-IT" sz="2400" dirty="0" err="1" smtClean="0"/>
              <a:t>node</a:t>
            </a:r>
            <a:r>
              <a:rPr lang="it-IT" sz="2400" dirty="0" smtClean="0"/>
              <a:t> </a:t>
            </a:r>
            <a:r>
              <a:rPr lang="it-IT" sz="2400" dirty="0"/>
              <a:t>with high </a:t>
            </a:r>
            <a:r>
              <a:rPr lang="it-IT" sz="2400" dirty="0" err="1"/>
              <a:t>eigenvector</a:t>
            </a:r>
            <a:r>
              <a:rPr lang="it-IT" sz="2400" dirty="0"/>
              <a:t> </a:t>
            </a:r>
            <a:r>
              <a:rPr lang="it-IT" sz="2400" dirty="0" err="1"/>
              <a:t>centrality</a:t>
            </a:r>
            <a:r>
              <a:rPr lang="it-IT" sz="2400" dirty="0"/>
              <a:t>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not</a:t>
            </a:r>
            <a:r>
              <a:rPr lang="it-IT" sz="2400" dirty="0"/>
              <a:t> </a:t>
            </a:r>
            <a:r>
              <a:rPr lang="it-IT" sz="2400" dirty="0" err="1"/>
              <a:t>necessarily</a:t>
            </a:r>
            <a:r>
              <a:rPr lang="it-IT" sz="2400" dirty="0"/>
              <a:t> </a:t>
            </a:r>
            <a:r>
              <a:rPr lang="it-IT" sz="2400" dirty="0" err="1"/>
              <a:t>highly</a:t>
            </a:r>
            <a:r>
              <a:rPr lang="it-IT" sz="2400" dirty="0"/>
              <a:t> </a:t>
            </a:r>
            <a:r>
              <a:rPr lang="it-IT" sz="2400" dirty="0" err="1"/>
              <a:t>linked</a:t>
            </a:r>
            <a:r>
              <a:rPr lang="it-IT" sz="2400" dirty="0"/>
              <a:t> (the </a:t>
            </a:r>
            <a:r>
              <a:rPr lang="it-IT" sz="2400" dirty="0" err="1"/>
              <a:t>node</a:t>
            </a:r>
            <a:r>
              <a:rPr lang="it-IT" sz="2400" dirty="0"/>
              <a:t> </a:t>
            </a:r>
            <a:r>
              <a:rPr lang="it-IT" sz="2400" dirty="0" err="1"/>
              <a:t>might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few</a:t>
            </a:r>
            <a:r>
              <a:rPr lang="it-IT" sz="2400" dirty="0"/>
              <a:t> </a:t>
            </a:r>
            <a:r>
              <a:rPr lang="it-IT" sz="2400" dirty="0" err="1"/>
              <a:t>but</a:t>
            </a:r>
            <a:r>
              <a:rPr lang="it-IT" sz="2400" dirty="0"/>
              <a:t> </a:t>
            </a:r>
            <a:r>
              <a:rPr lang="it-IT" sz="2400" dirty="0" err="1"/>
              <a:t>important</a:t>
            </a:r>
            <a:r>
              <a:rPr lang="it-IT" sz="2400" dirty="0"/>
              <a:t> </a:t>
            </a:r>
            <a:r>
              <a:rPr lang="it-IT" sz="2400" dirty="0" err="1"/>
              <a:t>linkers</a:t>
            </a:r>
            <a:r>
              <a:rPr lang="it-IT" sz="24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292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Eigen</a:t>
            </a:r>
            <a:r>
              <a:rPr lang="it-IT" dirty="0" err="1"/>
              <a:t>-</a:t>
            </a:r>
            <a:r>
              <a:rPr lang="it-IT" dirty="0" err="1" smtClean="0"/>
              <a:t>Centrality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26</a:t>
            </a:fld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17" y="1884247"/>
            <a:ext cx="8842917" cy="30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cumulated</a:t>
            </a:r>
            <a:r>
              <a:rPr lang="it-IT" dirty="0" smtClean="0"/>
              <a:t> </a:t>
            </a:r>
            <a:r>
              <a:rPr lang="it-IT" dirty="0" err="1" smtClean="0"/>
              <a:t>eigen-centrality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27</a:t>
            </a:fld>
            <a:endParaRPr lang="it-IT"/>
          </a:p>
        </p:txBody>
      </p:sp>
      <p:pic>
        <p:nvPicPr>
          <p:cNvPr id="8" name="Immagine 7" descr="Brea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6"/>
          <a:stretch/>
        </p:blipFill>
        <p:spPr>
          <a:xfrm>
            <a:off x="75825" y="1168399"/>
            <a:ext cx="4445230" cy="2239177"/>
          </a:xfrm>
          <a:prstGeom prst="rect">
            <a:avLst/>
          </a:prstGeom>
        </p:spPr>
      </p:pic>
      <p:pic>
        <p:nvPicPr>
          <p:cNvPr id="9" name="Immagine 8" descr="Lung.png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5"/>
          <a:stretch/>
        </p:blipFill>
        <p:spPr>
          <a:xfrm>
            <a:off x="4698000" y="2814752"/>
            <a:ext cx="4446000" cy="2279709"/>
          </a:xfrm>
          <a:prstGeom prst="rect">
            <a:avLst/>
          </a:prstGeom>
        </p:spPr>
      </p:pic>
      <p:pic>
        <p:nvPicPr>
          <p:cNvPr id="10" name="Immagine 9" descr="Kidney.png"/>
          <p:cNvPicPr preferRelativeResize="0"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2"/>
          <a:stretch/>
        </p:blipFill>
        <p:spPr>
          <a:xfrm>
            <a:off x="0" y="4579720"/>
            <a:ext cx="4446000" cy="227828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6091800" y="1067126"/>
            <a:ext cx="922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BREAST</a:t>
            </a:r>
            <a:endParaRPr lang="it-IT" sz="1400" b="1" dirty="0">
              <a:latin typeface="Arial"/>
              <a:cs typeface="Arial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1847" y="3620060"/>
            <a:ext cx="6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LUNG</a:t>
            </a:r>
            <a:endParaRPr lang="it-IT" sz="1400" b="1" dirty="0">
              <a:latin typeface="Arial"/>
              <a:cs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784138" y="5279348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KIDNEY</a:t>
            </a:r>
            <a:endParaRPr lang="it-IT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1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: </a:t>
            </a:r>
            <a:r>
              <a:rPr lang="it-IT" dirty="0" err="1" smtClean="0"/>
              <a:t>central</a:t>
            </a:r>
            <a:r>
              <a:rPr lang="it-IT" dirty="0" smtClean="0"/>
              <a:t> </a:t>
            </a:r>
            <a:r>
              <a:rPr lang="it-IT" dirty="0" err="1" smtClean="0"/>
              <a:t>nodes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28</a:t>
            </a:fld>
            <a:endParaRPr lang="it-IT"/>
          </a:p>
        </p:txBody>
      </p:sp>
      <p:pic>
        <p:nvPicPr>
          <p:cNvPr id="7" name="Immagine 6" descr="figur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10"/>
          <a:stretch/>
        </p:blipFill>
        <p:spPr>
          <a:xfrm>
            <a:off x="245328" y="1451500"/>
            <a:ext cx="8653348" cy="414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29</a:t>
            </a:fld>
            <a:endParaRPr lang="it-IT"/>
          </a:p>
        </p:txBody>
      </p:sp>
      <p:pic>
        <p:nvPicPr>
          <p:cNvPr id="7" name="Immagine 6" descr="Breast_expr_pca_all_50_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71053"/>
            <a:ext cx="5459386" cy="1821078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6091800" y="1067126"/>
            <a:ext cx="922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BREAST</a:t>
            </a:r>
            <a:endParaRPr lang="it-IT" sz="1400" b="1" dirty="0">
              <a:latin typeface="Arial"/>
              <a:cs typeface="Arial"/>
            </a:endParaRPr>
          </a:p>
        </p:txBody>
      </p:sp>
      <p:pic>
        <p:nvPicPr>
          <p:cNvPr id="9" name="Immagine 8" descr="Lung_expr_pca_all_52_37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929679"/>
            <a:ext cx="5984727" cy="199631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91847" y="3620060"/>
            <a:ext cx="6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LUNG</a:t>
            </a:r>
            <a:endParaRPr lang="it-IT" sz="1400" b="1" dirty="0">
              <a:latin typeface="Arial"/>
              <a:cs typeface="Arial"/>
            </a:endParaRPr>
          </a:p>
        </p:txBody>
      </p:sp>
      <p:pic>
        <p:nvPicPr>
          <p:cNvPr id="11" name="Immagine 10" descr="Kidney_expr_pca_all_53_37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" y="4887010"/>
            <a:ext cx="5895478" cy="1966545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784138" y="5279348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KIDNEY</a:t>
            </a:r>
            <a:endParaRPr lang="it-IT" sz="14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8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Five+major+types+of+biological+network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52"/>
          <a:stretch/>
        </p:blipFill>
        <p:spPr>
          <a:xfrm>
            <a:off x="324567" y="1072288"/>
            <a:ext cx="8445712" cy="5583555"/>
          </a:xfrm>
          <a:prstGeom prst="rect">
            <a:avLst/>
          </a:prstGeom>
        </p:spPr>
      </p:pic>
      <p:sp>
        <p:nvSpPr>
          <p:cNvPr id="20" name="Titolo 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Biological</a:t>
            </a:r>
            <a:r>
              <a:rPr lang="it-IT" dirty="0" smtClean="0"/>
              <a:t> Networks</a:t>
            </a:r>
            <a:endParaRPr lang="it-IT" dirty="0"/>
          </a:p>
        </p:txBody>
      </p:sp>
      <p:sp>
        <p:nvSpPr>
          <p:cNvPr id="19" name="Segnaposto numero diapositiva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62520-4BCC-7642-BA15-7839A3E8CD9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2490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30</a:t>
            </a:fld>
            <a:endParaRPr lang="it-IT"/>
          </a:p>
        </p:txBody>
      </p:sp>
      <p:pic>
        <p:nvPicPr>
          <p:cNvPr id="10" name="Immagine 9" descr="Schermata 2018-11-26 alle 12.14.1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6" b="7011"/>
          <a:stretch/>
        </p:blipFill>
        <p:spPr>
          <a:xfrm>
            <a:off x="1001129" y="296561"/>
            <a:ext cx="8321103" cy="2305637"/>
          </a:xfrm>
          <a:prstGeom prst="rect">
            <a:avLst/>
          </a:prstGeom>
        </p:spPr>
      </p:pic>
      <p:pic>
        <p:nvPicPr>
          <p:cNvPr id="12" name="Immagine 11" descr="Schermata 2018-11-26 alle 12.14.2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" b="5005"/>
          <a:stretch/>
        </p:blipFill>
        <p:spPr>
          <a:xfrm>
            <a:off x="982598" y="4625457"/>
            <a:ext cx="8201528" cy="222809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1847" y="705350"/>
            <a:ext cx="922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BREAST</a:t>
            </a:r>
            <a:endParaRPr lang="it-IT" sz="1400" b="1" dirty="0">
              <a:latin typeface="Arial"/>
              <a:cs typeface="Arial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1847" y="2860874"/>
            <a:ext cx="693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LUNG</a:t>
            </a:r>
            <a:endParaRPr lang="it-IT" sz="1400" b="1" dirty="0"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1847" y="4629943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smtClean="0">
                <a:latin typeface="Arial"/>
                <a:cs typeface="Arial"/>
              </a:rPr>
              <a:t>KIDNEY</a:t>
            </a:r>
            <a:endParaRPr lang="it-IT" sz="1400" b="1" dirty="0">
              <a:latin typeface="Arial"/>
              <a:cs typeface="Arial"/>
            </a:endParaRPr>
          </a:p>
        </p:txBody>
      </p:sp>
      <p:pic>
        <p:nvPicPr>
          <p:cNvPr id="11" name="Immagine 10" descr="Schermata 2018-11-26 alle 12.14.2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b="4793"/>
          <a:stretch/>
        </p:blipFill>
        <p:spPr>
          <a:xfrm>
            <a:off x="1042597" y="2490165"/>
            <a:ext cx="8206464" cy="222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Considerations 2</a:t>
            </a:r>
            <a:endParaRPr lang="en-GB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28/11/18</a:t>
            </a:r>
            <a:endParaRPr lang="en-GB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3rd Winter School on Data Analytics 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en-GB" smtClean="0"/>
              <a:t>31</a:t>
            </a:fld>
            <a:endParaRPr lang="en-GB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303299" y="1487934"/>
            <a:ext cx="8757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2400" dirty="0" smtClean="0"/>
              <a:t>We applied a method for the simplification of network models for supervised classification;</a:t>
            </a:r>
          </a:p>
          <a:p>
            <a:pPr marL="285750" indent="-285750">
              <a:buFont typeface="Arial"/>
              <a:buChar char="•"/>
            </a:pP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We used eigenvector centrality for selecting the most “important” nodes;</a:t>
            </a:r>
          </a:p>
          <a:p>
            <a:pPr marL="285750" indent="-285750">
              <a:buFont typeface="Arial"/>
              <a:buChar char="•"/>
            </a:pP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The reduction of the whole network did not affect the accuracy;</a:t>
            </a:r>
          </a:p>
          <a:p>
            <a:pPr marL="285750" indent="-285750">
              <a:buFont typeface="Arial"/>
              <a:buChar char="•"/>
            </a:pPr>
            <a:endParaRPr lang="en-GB" sz="2400" dirty="0" smtClean="0"/>
          </a:p>
          <a:p>
            <a:pPr marL="285750" indent="-285750">
              <a:buFont typeface="Arial"/>
              <a:buChar char="•"/>
            </a:pPr>
            <a:r>
              <a:rPr lang="en-GB" sz="2400" dirty="0" smtClean="0"/>
              <a:t>To our knowledge this is the first attempt to classify networks reduced in such a way that classification accuracy is not affected.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1505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1312103"/>
            <a:ext cx="8229600" cy="1143000"/>
          </a:xfrm>
        </p:spPr>
        <p:txBody>
          <a:bodyPr/>
          <a:lstStyle/>
          <a:p>
            <a:r>
              <a:rPr lang="it-IT" dirty="0"/>
              <a:t>Clustering Analysis of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Metabolic</a:t>
            </a:r>
            <a:r>
              <a:rPr lang="it-IT" dirty="0"/>
              <a:t> Networks</a:t>
            </a:r>
            <a:br>
              <a:rPr lang="it-IT" dirty="0"/>
            </a:br>
            <a:endParaRPr lang="it-IT" dirty="0"/>
          </a:p>
        </p:txBody>
      </p:sp>
      <p:pic>
        <p:nvPicPr>
          <p:cNvPr id="5" name="Immagine 4" descr="Schermata 2018-11-26 alle 11.0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596"/>
            <a:ext cx="9144000" cy="30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Clustering</a:t>
            </a:r>
            <a:endParaRPr lang="it-IT" dirty="0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33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9208" y="1331613"/>
            <a:ext cx="8054975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An unsupervised machine learning approach for grouping objects based on similarity.</a:t>
            </a:r>
          </a:p>
          <a:p>
            <a:pPr>
              <a:buFont typeface="Wingdings" charset="2"/>
              <a:buChar char="§"/>
            </a:pPr>
            <a:r>
              <a:rPr lang="en-US" sz="2400" dirty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nables extraction of useful biological information from clusters.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>
                <a:latin typeface="Arial"/>
                <a:cs typeface="Arial"/>
              </a:rPr>
              <a:t>Multiple methods for clustering </a:t>
            </a:r>
            <a:r>
              <a:rPr lang="it-IT" sz="2400" dirty="0" smtClean="0">
                <a:latin typeface="Arial"/>
                <a:cs typeface="Arial"/>
              </a:rPr>
              <a:t>include</a:t>
            </a:r>
            <a:r>
              <a:rPr lang="en-US" sz="2400" dirty="0" smtClean="0">
                <a:latin typeface="Arial"/>
                <a:cs typeface="Arial"/>
              </a:rPr>
              <a:t> k-means, spectral clustering, affinity propagation etc</a:t>
            </a:r>
            <a:r>
              <a:rPr lang="en-US" sz="2400" dirty="0">
                <a:latin typeface="Arial"/>
                <a:cs typeface="Arial"/>
              </a:rPr>
              <a:t>.</a:t>
            </a:r>
          </a:p>
        </p:txBody>
      </p:sp>
      <p:pic>
        <p:nvPicPr>
          <p:cNvPr id="4" name="Picture 3" descr="iu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1999" r="12001" b="13400"/>
          <a:stretch/>
        </p:blipFill>
        <p:spPr>
          <a:xfrm>
            <a:off x="1357678" y="4107842"/>
            <a:ext cx="2558741" cy="1722763"/>
          </a:xfrm>
          <a:prstGeom prst="rect">
            <a:avLst/>
          </a:prstGeom>
        </p:spPr>
      </p:pic>
      <p:pic>
        <p:nvPicPr>
          <p:cNvPr id="5" name="Picture 4" descr="iu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3" b="9884"/>
          <a:stretch/>
        </p:blipFill>
        <p:spPr>
          <a:xfrm>
            <a:off x="4677316" y="4349423"/>
            <a:ext cx="3551476" cy="1297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8955" y="5830605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aramond"/>
                <a:cs typeface="Garamond"/>
              </a:rPr>
              <a:t>k-means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06435" y="5770440"/>
            <a:ext cx="181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Garamond"/>
                <a:cs typeface="Garamond"/>
              </a:rPr>
              <a:t>Spectral clustering</a:t>
            </a:r>
            <a:endParaRPr lang="en-US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0438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Method</a:t>
            </a:r>
            <a:endParaRPr lang="it-IT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34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59831" y="1417638"/>
            <a:ext cx="7651267" cy="5092899"/>
            <a:chOff x="659831" y="1417638"/>
            <a:chExt cx="7651267" cy="5092899"/>
          </a:xfrm>
        </p:grpSpPr>
        <p:pic>
          <p:nvPicPr>
            <p:cNvPr id="4" name="Picture 3" descr="highlight_fig3 (1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31" y="1417638"/>
              <a:ext cx="7294880" cy="488933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237671" y="4846320"/>
              <a:ext cx="1828800" cy="14606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7112000" y="4846320"/>
              <a:ext cx="155222" cy="38890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61521" y="5278777"/>
              <a:ext cx="12114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Lucida Calligraphy"/>
                  <a:cs typeface="Lucida Calligraphy"/>
                </a:rPr>
                <a:t>Clustering</a:t>
              </a:r>
              <a:endParaRPr lang="en-US" sz="1400" dirty="0">
                <a:latin typeface="Lucida Calligraphy"/>
                <a:cs typeface="Lucida Calligraphy"/>
              </a:endParaRPr>
            </a:p>
          </p:txBody>
        </p:sp>
        <p:cxnSp>
          <p:nvCxnSpPr>
            <p:cNvPr id="9" name="Straight Connector 8"/>
            <p:cNvCxnSpPr>
              <a:stCxn id="7" idx="2"/>
            </p:cNvCxnSpPr>
            <p:nvPr/>
          </p:nvCxnSpPr>
          <p:spPr>
            <a:xfrm flipH="1">
              <a:off x="6661522" y="5586554"/>
              <a:ext cx="605700" cy="3965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7" idx="2"/>
            </p:cNvCxnSpPr>
            <p:nvPr/>
          </p:nvCxnSpPr>
          <p:spPr>
            <a:xfrm>
              <a:off x="7267222" y="5586554"/>
              <a:ext cx="605701" cy="39655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826606" y="5987317"/>
              <a:ext cx="1490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Lucida Calligraphy"/>
                  <a:cs typeface="Lucida Calligraphy"/>
                </a:rPr>
                <a:t>Mini batch K-means</a:t>
              </a:r>
              <a:endParaRPr lang="en-US" sz="1400" dirty="0">
                <a:latin typeface="Lucida Calligraphy"/>
                <a:cs typeface="Lucida Calligraphy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67222" y="5983111"/>
              <a:ext cx="10438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Lucida Calligraphy"/>
                  <a:cs typeface="Lucida Calligraphy"/>
                </a:rPr>
                <a:t>Spectral</a:t>
              </a:r>
              <a:endParaRPr lang="en-US" sz="1400" dirty="0">
                <a:latin typeface="Lucida Calligraphy"/>
                <a:cs typeface="Lucida Calligraphy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66132" y="1256807"/>
            <a:ext cx="2142725" cy="1656944"/>
            <a:chOff x="2329033" y="1927817"/>
            <a:chExt cx="2142725" cy="1656944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3635708" y="2536378"/>
              <a:ext cx="262535" cy="13126"/>
            </a:xfrm>
            <a:prstGeom prst="line">
              <a:avLst/>
            </a:prstGeom>
            <a:ln w="12700" cmpd="sng">
              <a:solidFill>
                <a:srgbClr val="604A7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269998" y="3089550"/>
              <a:ext cx="177212" cy="158965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587409" y="3197848"/>
              <a:ext cx="262535" cy="13126"/>
            </a:xfrm>
            <a:prstGeom prst="line">
              <a:avLst/>
            </a:prstGeom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329033" y="1927817"/>
              <a:ext cx="2142725" cy="1656944"/>
              <a:chOff x="2176633" y="1775417"/>
              <a:chExt cx="2142725" cy="1656944"/>
            </a:xfrm>
          </p:grpSpPr>
          <p:pic>
            <p:nvPicPr>
              <p:cNvPr id="31" name="Picture 30" descr="highlight_fig3 (1).png"/>
              <p:cNvPicPr>
                <a:picLocks noChangeAspect="1"/>
              </p:cNvPicPr>
              <p:nvPr/>
            </p:nvPicPr>
            <p:blipFill rotWithShape="1">
              <a:blip r:embed="rId3" cstate="print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6633" y="1826481"/>
                <a:ext cx="2142725" cy="1605880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3173388" y="1775417"/>
                <a:ext cx="75478" cy="9517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8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Clustering </a:t>
            </a:r>
            <a:r>
              <a:rPr lang="it-IT" dirty="0" err="1" smtClean="0"/>
              <a:t>evaluation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47" r="3219"/>
          <a:stretch/>
        </p:blipFill>
        <p:spPr>
          <a:xfrm>
            <a:off x="61785" y="1168401"/>
            <a:ext cx="9082215" cy="456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Results</a:t>
            </a:r>
            <a:r>
              <a:rPr lang="it-IT" dirty="0" smtClean="0"/>
              <a:t> - </a:t>
            </a:r>
            <a:r>
              <a:rPr lang="it-IT" dirty="0" err="1" smtClean="0"/>
              <a:t>Breast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36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973138" y="1352550"/>
            <a:ext cx="8170862" cy="342741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SzPct val="60000"/>
              <a:buFont typeface="Wingdings" charset="2"/>
              <a:buChar char="u"/>
            </a:pPr>
            <a:r>
              <a:rPr lang="en-US" sz="2000" dirty="0" smtClean="0">
                <a:latin typeface="Arial"/>
                <a:cs typeface="Arial"/>
              </a:rPr>
              <a:t>Microarray gene expression data (</a:t>
            </a:r>
            <a:r>
              <a:rPr lang="hr-HR" sz="2000" dirty="0" smtClean="0">
                <a:latin typeface="Arial"/>
                <a:cs typeface="Arial"/>
              </a:rPr>
              <a:t>GSE78958</a:t>
            </a:r>
            <a:r>
              <a:rPr lang="en-US" sz="2000" dirty="0" smtClean="0">
                <a:latin typeface="Arial"/>
                <a:cs typeface="Arial"/>
              </a:rPr>
              <a:t>) from 418 patient samples.</a:t>
            </a:r>
          </a:p>
          <a:p>
            <a:pPr>
              <a:buSzPct val="60000"/>
              <a:buFont typeface="Wingdings" charset="2"/>
              <a:buChar char="u"/>
            </a:pPr>
            <a:r>
              <a:rPr lang="en-US" sz="2000" dirty="0" smtClean="0">
                <a:latin typeface="Arial"/>
                <a:cs typeface="Arial"/>
              </a:rPr>
              <a:t>4 classes </a:t>
            </a:r>
            <a:r>
              <a:rPr lang="it-IT" sz="2000" dirty="0" smtClean="0">
                <a:latin typeface="Arial"/>
                <a:cs typeface="Arial"/>
              </a:rPr>
              <a:t>- </a:t>
            </a:r>
            <a:r>
              <a:rPr lang="en-US" sz="2000" dirty="0" smtClean="0">
                <a:latin typeface="Arial"/>
                <a:cs typeface="Arial"/>
              </a:rPr>
              <a:t>LuminalA, Luminal B, HER2 positive,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Basal like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145" y="5715313"/>
            <a:ext cx="789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Clustering of graphs after applying the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Dist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cs typeface="Arial"/>
              </a:rPr>
              <a:t>n </a:t>
            </a:r>
            <a:r>
              <a:rPr lang="en-US" dirty="0" smtClean="0">
                <a:latin typeface="Arial"/>
                <a:cs typeface="Arial"/>
              </a:rPr>
              <a:t>measure: PCA plots annotated with (left to right) original labels, mini batch k means and spectral clustering labels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5576" y="2571589"/>
            <a:ext cx="8531224" cy="2880000"/>
            <a:chOff x="515576" y="2676549"/>
            <a:chExt cx="8531224" cy="2880000"/>
          </a:xfrm>
        </p:grpSpPr>
        <p:pic>
          <p:nvPicPr>
            <p:cNvPr id="9" name="Picture 8" descr="PCA Original labels_pc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76" y="2676549"/>
              <a:ext cx="2880000" cy="2880000"/>
            </a:xfrm>
            <a:prstGeom prst="rect">
              <a:avLst/>
            </a:prstGeom>
          </p:spPr>
        </p:pic>
        <p:pic>
          <p:nvPicPr>
            <p:cNvPr id="10" name="Picture 9" descr="MiniBatchKMeans_p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009" y="2676549"/>
              <a:ext cx="2880000" cy="2880000"/>
            </a:xfrm>
            <a:prstGeom prst="rect">
              <a:avLst/>
            </a:prstGeom>
          </p:spPr>
        </p:pic>
        <p:pic>
          <p:nvPicPr>
            <p:cNvPr id="11" name="Picture 10" descr="SpectralClustering_pc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800" y="2676549"/>
              <a:ext cx="2880000" cy="2880000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015446" y="2962297"/>
            <a:ext cx="45719" cy="282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11825" y="3033477"/>
            <a:ext cx="5448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Luminal A</a:t>
            </a:r>
            <a:endParaRPr lang="en-US" sz="700" dirty="0"/>
          </a:p>
        </p:txBody>
      </p:sp>
      <p:sp>
        <p:nvSpPr>
          <p:cNvPr id="7" name="TextBox 6"/>
          <p:cNvSpPr txBox="1"/>
          <p:nvPr/>
        </p:nvSpPr>
        <p:spPr>
          <a:xfrm>
            <a:off x="2917535" y="2865991"/>
            <a:ext cx="53091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Basal like</a:t>
            </a:r>
            <a:endParaRPr lang="en-US" sz="7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6897" y="2950075"/>
            <a:ext cx="5082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HER2pos</a:t>
            </a:r>
            <a:endParaRPr lang="en-US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0032" y="3127789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Luminal B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9457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1382623"/>
              </p:ext>
            </p:extLst>
          </p:nvPr>
        </p:nvGraphicFramePr>
        <p:xfrm>
          <a:off x="457200" y="1328823"/>
          <a:ext cx="8519978" cy="50375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0066"/>
                <a:gridCol w="882489"/>
                <a:gridCol w="882489"/>
                <a:gridCol w="882489"/>
                <a:gridCol w="882489"/>
                <a:gridCol w="882489"/>
                <a:gridCol w="882489"/>
                <a:gridCol w="882489"/>
                <a:gridCol w="882489"/>
              </a:tblGrid>
              <a:tr h="45796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MR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CA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NMI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D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62.88%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16.12%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37.12%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42.67%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43.15%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49.76%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15.51%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13.77%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D</a:t>
                      </a:r>
                      <a:r>
                        <a:rPr lang="de-DE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63.37%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16.86%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36.63%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42.76%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43.33%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45.69%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18.92%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16.90%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2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66.32%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23.04%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33.68%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46.40%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47.20%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52.63%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23.49%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21.00%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r>
                        <a:rPr lang="de-DE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2</a:t>
                      </a:r>
                      <a:endParaRPr lang="de-DE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66.44%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25.96%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33.56%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51.33%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51.48%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48.80%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32.16%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30.50%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73.39%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40.31%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26.61%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59.72%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60.19%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64.83%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40.99%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38.06%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62.90%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18.02%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37.10%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45.98%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46.14%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48.80%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23.37%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72.77%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38.79%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58.54%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59.06%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65.31%</a:t>
                      </a:r>
                    </a:p>
                  </a:txBody>
                  <a:tcPr marL="12700" marR="12700" marT="1270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37.96%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35.19%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63.02%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18.44%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36.98%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46.42%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46.56%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50.00%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25.61%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24.04%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Exp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65.70%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21.58%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34.30%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45.35%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46.14%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45.93%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27.54%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24.75%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Exp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53.60%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6.13%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46.40%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45.38%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45.74%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49.28%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20.95%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18.41%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8" name="Titolo 17"/>
          <p:cNvSpPr txBox="1">
            <a:spLocks/>
          </p:cNvSpPr>
          <p:nvPr/>
        </p:nvSpPr>
        <p:spPr>
          <a:xfrm>
            <a:off x="685800" y="443865"/>
            <a:ext cx="7772400" cy="72453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Results - Breast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0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15576" y="2571589"/>
            <a:ext cx="8531224" cy="2880000"/>
            <a:chOff x="515576" y="2676549"/>
            <a:chExt cx="8531224" cy="2880000"/>
          </a:xfrm>
        </p:grpSpPr>
        <p:pic>
          <p:nvPicPr>
            <p:cNvPr id="3" name="Picture 2" descr="MiniBatchKMeans_pc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009" y="2676549"/>
              <a:ext cx="2880000" cy="2880000"/>
            </a:xfrm>
            <a:prstGeom prst="rect">
              <a:avLst/>
            </a:prstGeom>
          </p:spPr>
        </p:pic>
        <p:pic>
          <p:nvPicPr>
            <p:cNvPr id="5" name="Picture 4" descr="PCA Original labels_p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76" y="2676549"/>
              <a:ext cx="2880000" cy="2880000"/>
            </a:xfrm>
            <a:prstGeom prst="rect">
              <a:avLst/>
            </a:prstGeom>
          </p:spPr>
        </p:pic>
        <p:pic>
          <p:nvPicPr>
            <p:cNvPr id="6" name="Picture 5" descr="SpectralClustering_pc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6800" y="2676549"/>
              <a:ext cx="2880000" cy="2880000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15576" y="1417638"/>
            <a:ext cx="8171224" cy="3427513"/>
          </a:xfrm>
        </p:spPr>
        <p:txBody>
          <a:bodyPr>
            <a:normAutofit/>
          </a:bodyPr>
          <a:lstStyle/>
          <a:p>
            <a:pPr>
              <a:buSzPct val="60000"/>
              <a:buFont typeface="Wingdings" charset="2"/>
              <a:buChar char="u"/>
            </a:pPr>
            <a:r>
              <a:rPr lang="en-US" sz="2000" dirty="0" smtClean="0">
                <a:latin typeface="Arial"/>
                <a:cs typeface="Arial"/>
              </a:rPr>
              <a:t>RNA sequencing gene expression data </a:t>
            </a:r>
            <a:r>
              <a:rPr lang="en-US" sz="2000" dirty="0">
                <a:latin typeface="Arial"/>
                <a:cs typeface="Arial"/>
              </a:rPr>
              <a:t>(TCGA-LUSC and TCGA-</a:t>
            </a:r>
            <a:r>
              <a:rPr lang="en-US" sz="2000" dirty="0" smtClean="0">
                <a:latin typeface="Arial"/>
                <a:cs typeface="Arial"/>
              </a:rPr>
              <a:t>LUAD) from 337 patient samples.</a:t>
            </a:r>
          </a:p>
          <a:p>
            <a:pPr>
              <a:buSzPct val="60000"/>
              <a:buFont typeface="Wingdings" charset="2"/>
              <a:buChar char="u"/>
            </a:pPr>
            <a:r>
              <a:rPr lang="en-US" sz="2000" dirty="0">
                <a:latin typeface="Arial"/>
                <a:cs typeface="Arial"/>
              </a:rPr>
              <a:t>3</a:t>
            </a:r>
            <a:r>
              <a:rPr lang="en-US" sz="2000" dirty="0" smtClean="0">
                <a:latin typeface="Arial"/>
                <a:cs typeface="Arial"/>
              </a:rPr>
              <a:t> classes </a:t>
            </a:r>
            <a:r>
              <a:rPr lang="mr-IN" sz="2000" dirty="0" smtClean="0">
                <a:latin typeface="Arial"/>
                <a:cs typeface="Arial"/>
              </a:rPr>
              <a:t>–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Adenocarcinoma, squamous cell carcinoma, normal tissue.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38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7145" y="5565100"/>
            <a:ext cx="789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Clustering of graphs after applying the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Dist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cs typeface="Arial"/>
              </a:rPr>
              <a:t>n </a:t>
            </a:r>
            <a:r>
              <a:rPr lang="en-US" dirty="0" smtClean="0">
                <a:latin typeface="Arial"/>
                <a:cs typeface="Arial"/>
              </a:rPr>
              <a:t>measure: PCA plots annotated with (left to right) original labels, mini batch k means and spectral clustering labels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5472" y="2955648"/>
            <a:ext cx="66493" cy="20613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02444" y="3031825"/>
            <a:ext cx="4565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Normal</a:t>
            </a:r>
            <a:endParaRPr lang="en-US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5422" y="2948423"/>
            <a:ext cx="3257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SCC</a:t>
            </a:r>
            <a:endParaRPr lang="en-US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5422" y="2867884"/>
            <a:ext cx="80296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Adenocarcinoma</a:t>
            </a:r>
            <a:endParaRPr lang="en-US" sz="7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17" name="Titolo 17"/>
          <p:cNvSpPr txBox="1">
            <a:spLocks/>
          </p:cNvSpPr>
          <p:nvPr/>
        </p:nvSpPr>
        <p:spPr>
          <a:xfrm>
            <a:off x="685800" y="443865"/>
            <a:ext cx="7772400" cy="72453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Results</a:t>
            </a:r>
            <a:r>
              <a:rPr lang="it-IT" dirty="0" smtClean="0"/>
              <a:t> - </a:t>
            </a:r>
            <a:r>
              <a:rPr lang="it-IT" dirty="0" err="1" smtClean="0"/>
              <a:t>Lung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4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081467"/>
              </p:ext>
            </p:extLst>
          </p:nvPr>
        </p:nvGraphicFramePr>
        <p:xfrm>
          <a:off x="457200" y="1328823"/>
          <a:ext cx="8519978" cy="50375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0066"/>
                <a:gridCol w="882489"/>
                <a:gridCol w="882489"/>
                <a:gridCol w="882489"/>
                <a:gridCol w="882489"/>
                <a:gridCol w="882489"/>
                <a:gridCol w="882489"/>
                <a:gridCol w="882489"/>
                <a:gridCol w="882489"/>
              </a:tblGrid>
              <a:tr h="45796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MR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CA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NMI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D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65.75%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28.74%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34.25%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56.92%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57.07%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62.61%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29.54%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27.41%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D</a:t>
                      </a:r>
                      <a:r>
                        <a:rPr lang="de-DE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72.78%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43.87%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27.22%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66.97%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67.01%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70.03%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42.74%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40.79%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2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73.05%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44.62%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26.95%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67.76%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67.77%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71.51%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45.03%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43.31%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r>
                        <a:rPr lang="de-DE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2</a:t>
                      </a:r>
                      <a:endParaRPr lang="de-DE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89.08%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77.75%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10.92%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87.36%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87.37%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93.47%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75.23%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74.28%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75.15%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47.79%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24.85%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67.46%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67.91%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68.55%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47.35%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43.24%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89.32%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78.19%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10.68%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87.53%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87.54%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93.77%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76.54%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76.15%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67.69%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32.26%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32.31%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58.07%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58.39%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60.24%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35.89%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32.79%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90.75%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81.11%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89.21%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89.21%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94.66%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79.74%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79.33%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Exp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87.84%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74.95%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12.16%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85.31%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85.35%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91.39%</a:t>
                      </a: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68.81%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66.72%</a:t>
                      </a: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Exp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90.27%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80.14%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9.73%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88.66%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88.66%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94.36%</a:t>
                      </a: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79.01%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78.57%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8" name="Titolo 17"/>
          <p:cNvSpPr txBox="1">
            <a:spLocks/>
          </p:cNvSpPr>
          <p:nvPr/>
        </p:nvSpPr>
        <p:spPr>
          <a:xfrm>
            <a:off x="685800" y="443865"/>
            <a:ext cx="7772400" cy="72453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Results</a:t>
            </a:r>
            <a:r>
              <a:rPr lang="it-IT" dirty="0" smtClean="0"/>
              <a:t> - </a:t>
            </a:r>
            <a:r>
              <a:rPr lang="it-IT" dirty="0" err="1" smtClean="0"/>
              <a:t>Lung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82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ata 2018-11-23 alle 13.50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3" y="455020"/>
            <a:ext cx="8935123" cy="594428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50650" y="6362236"/>
            <a:ext cx="82604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dirty="0" err="1"/>
              <a:t>Bauer</a:t>
            </a:r>
            <a:r>
              <a:rPr lang="it-IT" sz="1000" dirty="0"/>
              <a:t>, </a:t>
            </a:r>
            <a:r>
              <a:rPr lang="it-IT" sz="1000" dirty="0" err="1"/>
              <a:t>Eugen</a:t>
            </a:r>
            <a:r>
              <a:rPr lang="it-IT" sz="1000" dirty="0"/>
              <a:t>, and Ines </a:t>
            </a:r>
            <a:r>
              <a:rPr lang="it-IT" sz="1000" dirty="0" err="1"/>
              <a:t>Thiele</a:t>
            </a:r>
            <a:r>
              <a:rPr lang="it-IT" sz="1000" dirty="0"/>
              <a:t>. "From Network Analysis to </a:t>
            </a:r>
            <a:r>
              <a:rPr lang="it-IT" sz="1000" dirty="0" err="1"/>
              <a:t>Functional</a:t>
            </a:r>
            <a:r>
              <a:rPr lang="it-IT" sz="1000" dirty="0"/>
              <a:t> </a:t>
            </a:r>
            <a:r>
              <a:rPr lang="it-IT" sz="1000" dirty="0" err="1"/>
              <a:t>Metabolic</a:t>
            </a:r>
            <a:r>
              <a:rPr lang="it-IT" sz="1000" dirty="0"/>
              <a:t> </a:t>
            </a:r>
            <a:r>
              <a:rPr lang="it-IT" sz="1000" dirty="0" err="1"/>
              <a:t>Modeling</a:t>
            </a:r>
            <a:r>
              <a:rPr lang="it-IT" sz="1000" dirty="0"/>
              <a:t> of the Human </a:t>
            </a:r>
            <a:r>
              <a:rPr lang="it-IT" sz="1000" dirty="0" err="1"/>
              <a:t>Gut</a:t>
            </a:r>
            <a:r>
              <a:rPr lang="it-IT" sz="1000" dirty="0"/>
              <a:t> </a:t>
            </a:r>
            <a:r>
              <a:rPr lang="it-IT" sz="1000" dirty="0" err="1"/>
              <a:t>Microbiota</a:t>
            </a:r>
            <a:r>
              <a:rPr lang="it-IT" sz="1000" dirty="0"/>
              <a:t>." </a:t>
            </a:r>
            <a:r>
              <a:rPr lang="it-IT" sz="1000" dirty="0" err="1"/>
              <a:t>MSystems</a:t>
            </a:r>
            <a:r>
              <a:rPr lang="it-IT" sz="1000" dirty="0"/>
              <a:t> 3.3 (2018): e00209-17.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4</a:t>
            </a:fld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82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15576" y="2626487"/>
            <a:ext cx="8522227" cy="2880000"/>
            <a:chOff x="515576" y="2626487"/>
            <a:chExt cx="8522227" cy="2880000"/>
          </a:xfrm>
        </p:grpSpPr>
        <p:pic>
          <p:nvPicPr>
            <p:cNvPr id="9" name="Picture 8" descr="MiniBatchKMeans_pca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6009" y="2626487"/>
              <a:ext cx="2880000" cy="2880000"/>
            </a:xfrm>
            <a:prstGeom prst="rect">
              <a:avLst/>
            </a:prstGeom>
          </p:spPr>
        </p:pic>
        <p:pic>
          <p:nvPicPr>
            <p:cNvPr id="10" name="Picture 9" descr="PCA Original labels_pc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76" y="2626487"/>
              <a:ext cx="2880000" cy="2880000"/>
            </a:xfrm>
            <a:prstGeom prst="rect">
              <a:avLst/>
            </a:prstGeom>
          </p:spPr>
        </p:pic>
        <p:pic>
          <p:nvPicPr>
            <p:cNvPr id="11" name="Picture 10" descr="SpectralClustering_pca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803" y="2626487"/>
              <a:ext cx="2880000" cy="2880000"/>
            </a:xfrm>
            <a:prstGeom prst="rect">
              <a:avLst/>
            </a:prstGeom>
          </p:spPr>
        </p:pic>
      </p:grp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15576" y="1417638"/>
            <a:ext cx="8171224" cy="3427513"/>
          </a:xfrm>
        </p:spPr>
        <p:txBody>
          <a:bodyPr>
            <a:normAutofit/>
          </a:bodyPr>
          <a:lstStyle/>
          <a:p>
            <a:pPr>
              <a:buSzPct val="60000"/>
              <a:buFont typeface="Wingdings" charset="2"/>
              <a:buChar char="u"/>
            </a:pPr>
            <a:r>
              <a:rPr lang="en-US" sz="2000" dirty="0" smtClean="0">
                <a:latin typeface="Arial"/>
                <a:cs typeface="Arial"/>
              </a:rPr>
              <a:t>RNA sequencing gene expression data </a:t>
            </a:r>
            <a:r>
              <a:rPr lang="en-US" sz="2000" dirty="0">
                <a:latin typeface="Arial"/>
                <a:cs typeface="Arial"/>
              </a:rPr>
              <a:t>(TCGA</a:t>
            </a:r>
            <a:r>
              <a:rPr lang="en-US" sz="2000" dirty="0" smtClean="0">
                <a:latin typeface="Arial"/>
                <a:cs typeface="Arial"/>
              </a:rPr>
              <a:t>-KIRC and </a:t>
            </a:r>
            <a:r>
              <a:rPr lang="en-US" sz="2000" dirty="0">
                <a:latin typeface="Arial"/>
                <a:cs typeface="Arial"/>
              </a:rPr>
              <a:t>TCGA</a:t>
            </a:r>
            <a:r>
              <a:rPr lang="en-US" sz="2000" dirty="0" smtClean="0">
                <a:latin typeface="Arial"/>
                <a:cs typeface="Arial"/>
              </a:rPr>
              <a:t>-KIRP) from 299 patient samples.</a:t>
            </a:r>
          </a:p>
          <a:p>
            <a:pPr>
              <a:buSzPct val="60000"/>
              <a:buFont typeface="Wingdings" charset="2"/>
              <a:buChar char="u"/>
            </a:pPr>
            <a:r>
              <a:rPr lang="en-US" sz="2000" dirty="0">
                <a:latin typeface="Arial"/>
                <a:cs typeface="Arial"/>
              </a:rPr>
              <a:t>3</a:t>
            </a:r>
            <a:r>
              <a:rPr lang="en-US" sz="2000" dirty="0" smtClean="0">
                <a:latin typeface="Arial"/>
                <a:cs typeface="Arial"/>
              </a:rPr>
              <a:t> classes </a:t>
            </a:r>
            <a:r>
              <a:rPr lang="mr-IN" sz="2000" dirty="0" smtClean="0">
                <a:latin typeface="Arial"/>
                <a:cs typeface="Arial"/>
              </a:rPr>
              <a:t>–</a:t>
            </a:r>
            <a:r>
              <a:rPr lang="it-IT" sz="2000" dirty="0" smtClean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Clear cell carcinoma, papillary cell carcinoma, normal tissue.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40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87145" y="5715313"/>
            <a:ext cx="78996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  <a:cs typeface="Arial"/>
              </a:rPr>
              <a:t>Clustering of graphs after applying the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Dist</a:t>
            </a:r>
            <a:r>
              <a:rPr lang="en-US" baseline="-25000" dirty="0" smtClean="0">
                <a:solidFill>
                  <a:srgbClr val="000000"/>
                </a:solidFill>
                <a:latin typeface="Arial"/>
                <a:cs typeface="Arial"/>
              </a:rPr>
              <a:t>m </a:t>
            </a:r>
            <a:r>
              <a:rPr lang="en-US" dirty="0" smtClean="0">
                <a:latin typeface="Arial"/>
                <a:cs typeface="Arial"/>
              </a:rPr>
              <a:t>measure: PCA plots annotated with (left to right) original labels, mini batch k means and spectral clustering labels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5472" y="3012167"/>
            <a:ext cx="66493" cy="20945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07040" y="2928883"/>
            <a:ext cx="62737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Clear cell Ca</a:t>
            </a:r>
            <a:endParaRPr lang="en-US" sz="700" dirty="0"/>
          </a:p>
        </p:txBody>
      </p:sp>
      <p:sp>
        <p:nvSpPr>
          <p:cNvPr id="16" name="TextBox 15"/>
          <p:cNvSpPr txBox="1"/>
          <p:nvPr/>
        </p:nvSpPr>
        <p:spPr>
          <a:xfrm>
            <a:off x="2909489" y="3122288"/>
            <a:ext cx="45655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Normal</a:t>
            </a:r>
            <a:endParaRPr lang="en-US" sz="700" dirty="0"/>
          </a:p>
        </p:txBody>
      </p:sp>
      <p:sp>
        <p:nvSpPr>
          <p:cNvPr id="15" name="TextBox 14"/>
          <p:cNvSpPr txBox="1"/>
          <p:nvPr/>
        </p:nvSpPr>
        <p:spPr>
          <a:xfrm>
            <a:off x="2902857" y="3019391"/>
            <a:ext cx="6090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Papillary Ca</a:t>
            </a:r>
            <a:endParaRPr lang="en-US" sz="70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17" name="Titolo 17"/>
          <p:cNvSpPr txBox="1">
            <a:spLocks/>
          </p:cNvSpPr>
          <p:nvPr/>
        </p:nvSpPr>
        <p:spPr>
          <a:xfrm>
            <a:off x="685800" y="443865"/>
            <a:ext cx="7772400" cy="72453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Results</a:t>
            </a:r>
            <a:r>
              <a:rPr lang="it-IT" dirty="0" smtClean="0"/>
              <a:t> - </a:t>
            </a:r>
            <a:r>
              <a:rPr lang="it-IT" dirty="0" err="1" smtClean="0"/>
              <a:t>Kidney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01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699266"/>
              </p:ext>
            </p:extLst>
          </p:nvPr>
        </p:nvGraphicFramePr>
        <p:xfrm>
          <a:off x="457200" y="1328823"/>
          <a:ext cx="8519978" cy="503757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0066"/>
                <a:gridCol w="882489"/>
                <a:gridCol w="882489"/>
                <a:gridCol w="882489"/>
                <a:gridCol w="882489"/>
                <a:gridCol w="882489"/>
                <a:gridCol w="882489"/>
                <a:gridCol w="882489"/>
                <a:gridCol w="882489"/>
              </a:tblGrid>
              <a:tr h="457961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ARI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RO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MR</a:t>
                      </a:r>
                      <a:endParaRPr lang="ro-RO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F1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CA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NMI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AMI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D</a:t>
                      </a:r>
                      <a:r>
                        <a:rPr lang="en-US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69.28%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35.45%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30.72%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60.58%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60.60%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61.54%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35.85%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35.08%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D</a:t>
                      </a:r>
                      <a:r>
                        <a:rPr lang="de-DE" sz="14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75.55%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48.53%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24.45%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68.47%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68.50%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81.27%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57.99%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56.90%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r>
                        <a:rPr lang="en-US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2</a:t>
                      </a:r>
                      <a:endParaRPr lang="en-US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74.04%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46.53%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25.96%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68.61%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68.65%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69.57%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42.41%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40.27%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r>
                        <a:rPr lang="de-DE" sz="14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2</a:t>
                      </a:r>
                      <a:endParaRPr lang="de-DE" sz="14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78.96%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55.81%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effectLst/>
                          <a:latin typeface="Arial"/>
                          <a:cs typeface="Arial"/>
                        </a:rPr>
                        <a:t>21.04%</a:t>
                      </a:r>
                      <a:endParaRPr lang="is-I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73.06%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73.08%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84.62%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60.52%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59.78%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61.30%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18.91%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38.70%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50.77%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50.78%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58.86%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effectLst/>
                          <a:latin typeface="Arial"/>
                          <a:cs typeface="Arial"/>
                        </a:rPr>
                        <a:t>24.79%</a:t>
                      </a:r>
                      <a:endParaRPr lang="is-IS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24.17%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89.68%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78.70%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10.32%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87.45%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  <a:latin typeface="Arial"/>
                          <a:cs typeface="Arial"/>
                        </a:rPr>
                        <a:t>87.49%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92.98%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73.59%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72.34%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77.35%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51.83%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22.65%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69.86%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70.00%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80.94%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53.52%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51.38%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Dist</a:t>
                      </a:r>
                      <a:r>
                        <a:rPr lang="en-US" sz="1400" b="1" i="0" u="none" strike="noStrike" baseline="-25000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87.75%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74.59%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12.25%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84.90%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84.91%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91.30%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68.06%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67.44%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/>
                        </a:rPr>
                        <a:t>MB-Km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Exp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85.31%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68.99%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14.69%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80.89%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80.95%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89.30%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64.21%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62.56%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  <a:tr h="4579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SC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ucida Calligraphy"/>
                        </a:rPr>
                        <a:t>Exp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Lucida Calligraph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88.62%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76.37%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11.38%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85.90%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85.90%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91.97%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>
                          <a:effectLst/>
                          <a:latin typeface="Arial"/>
                          <a:cs typeface="Arial"/>
                        </a:rPr>
                        <a:t>71.10%</a:t>
                      </a:r>
                      <a:endParaRPr lang="mr-IN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u="none" strike="noStrike" dirty="0">
                          <a:effectLst/>
                          <a:latin typeface="Arial"/>
                          <a:cs typeface="Arial"/>
                        </a:rPr>
                        <a:t>70.71%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8" name="Titolo 17"/>
          <p:cNvSpPr txBox="1">
            <a:spLocks/>
          </p:cNvSpPr>
          <p:nvPr/>
        </p:nvSpPr>
        <p:spPr>
          <a:xfrm>
            <a:off x="685800" y="443865"/>
            <a:ext cx="7772400" cy="72453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Results</a:t>
            </a:r>
            <a:r>
              <a:rPr lang="it-IT" dirty="0" smtClean="0"/>
              <a:t> - </a:t>
            </a:r>
            <a:r>
              <a:rPr lang="it-IT" dirty="0" err="1" smtClean="0"/>
              <a:t>Kidney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27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65C9A-2FF2-884D-A526-9C75AA7AD14A}" type="slidenum">
              <a:rPr lang="en-US" smtClean="0"/>
              <a:t>42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600200"/>
            <a:ext cx="9070545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buFont typeface="Wingdings" charset="2"/>
              <a:buChar char="Ø"/>
            </a:pPr>
            <a:r>
              <a:rPr lang="en-US" sz="2400" dirty="0" smtClean="0">
                <a:latin typeface="Arial"/>
                <a:cs typeface="Arial"/>
              </a:rPr>
              <a:t>Network provides a powerful representation of many real world phenomena.</a:t>
            </a:r>
          </a:p>
          <a:p>
            <a:pPr algn="just">
              <a:buFont typeface="Wingdings" charset="2"/>
              <a:buChar char="Ø"/>
            </a:pPr>
            <a:endParaRPr lang="en-US" sz="2400" dirty="0" smtClean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2400" dirty="0" smtClean="0">
                <a:latin typeface="Arial"/>
                <a:cs typeface="Arial"/>
              </a:rPr>
              <a:t>Finding useful distances is hard even for node labeled graphs.</a:t>
            </a:r>
          </a:p>
          <a:p>
            <a:pPr algn="just">
              <a:buFont typeface="Wingdings" charset="2"/>
              <a:buChar char="Ø"/>
            </a:pPr>
            <a:endParaRPr lang="en-US" sz="2400" dirty="0" smtClean="0">
              <a:latin typeface="Arial"/>
              <a:cs typeface="Arial"/>
            </a:endParaRPr>
          </a:p>
          <a:p>
            <a:pPr algn="just">
              <a:buFont typeface="Wingdings" charset="2"/>
              <a:buChar char="Ø"/>
            </a:pPr>
            <a:r>
              <a:rPr lang="en-US" sz="2400" dirty="0" smtClean="0">
                <a:latin typeface="Arial"/>
                <a:cs typeface="Arial"/>
              </a:rPr>
              <a:t>Whenever a meaningful distance is found, any data analytics methods can be applied.</a:t>
            </a:r>
          </a:p>
          <a:p>
            <a:pPr algn="just">
              <a:buFont typeface="Wingdings" charset="2"/>
              <a:buChar char="Ø"/>
            </a:pP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2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43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28108" r="44378" b="20886"/>
          <a:stretch/>
        </p:blipFill>
        <p:spPr>
          <a:xfrm>
            <a:off x="33582" y="1482811"/>
            <a:ext cx="2508142" cy="308918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55481" r="16127" b="20820"/>
          <a:stretch/>
        </p:blipFill>
        <p:spPr>
          <a:xfrm>
            <a:off x="2526226" y="1480228"/>
            <a:ext cx="2588217" cy="3091772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/>
          <a:srcRect l="83731" b="21151"/>
          <a:stretch/>
        </p:blipFill>
        <p:spPr>
          <a:xfrm>
            <a:off x="7607101" y="1476030"/>
            <a:ext cx="1483066" cy="307885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/>
          <a:srcRect t="80106"/>
          <a:stretch/>
        </p:blipFill>
        <p:spPr>
          <a:xfrm>
            <a:off x="18293" y="4600586"/>
            <a:ext cx="9115942" cy="7768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2"/>
          <a:srcRect r="72629" b="20886"/>
          <a:stretch/>
        </p:blipFill>
        <p:spPr>
          <a:xfrm>
            <a:off x="5111898" y="1482811"/>
            <a:ext cx="2495189" cy="3089189"/>
          </a:xfrm>
          <a:prstGeom prst="rect">
            <a:avLst/>
          </a:prstGeom>
        </p:spPr>
      </p:pic>
      <p:sp>
        <p:nvSpPr>
          <p:cNvPr id="13" name="Titolo 7"/>
          <p:cNvSpPr txBox="1">
            <a:spLocks/>
          </p:cNvSpPr>
          <p:nvPr/>
        </p:nvSpPr>
        <p:spPr>
          <a:xfrm>
            <a:off x="685800" y="443865"/>
            <a:ext cx="7772400" cy="724535"/>
          </a:xfrm>
          <a:prstGeom prst="rect">
            <a:avLst/>
          </a:prstGeom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it-IT" dirty="0" err="1" smtClean="0"/>
              <a:t>Conclusions</a:t>
            </a:r>
            <a:endParaRPr lang="it-IT" dirty="0"/>
          </a:p>
        </p:txBody>
      </p:sp>
      <p:sp>
        <p:nvSpPr>
          <p:cNvPr id="15" name="Rettangolo 14"/>
          <p:cNvSpPr/>
          <p:nvPr/>
        </p:nvSpPr>
        <p:spPr>
          <a:xfrm>
            <a:off x="159887" y="5824974"/>
            <a:ext cx="3297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spikedmath.com</a:t>
            </a:r>
            <a:r>
              <a:rPr lang="en-US" dirty="0"/>
              <a:t>/382.html</a:t>
            </a:r>
          </a:p>
        </p:txBody>
      </p:sp>
    </p:spTree>
    <p:extLst>
      <p:ext uri="{BB962C8B-B14F-4D97-AF65-F5344CB8AC3E}">
        <p14:creationId xmlns:p14="http://schemas.microsoft.com/office/powerpoint/2010/main" val="122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etabolic graph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8"/>
          <a:stretch/>
        </p:blipFill>
        <p:spPr>
          <a:xfrm>
            <a:off x="1581667" y="3491362"/>
            <a:ext cx="4584361" cy="334983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11760" y="1289401"/>
            <a:ext cx="4307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Representation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 of the 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metabolic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structure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 of a 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cell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 (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chemical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reactions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, 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involved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metabolites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, and 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associated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 </a:t>
            </a:r>
            <a:r>
              <a:rPr lang="it-IT" sz="2400" dirty="0" err="1" smtClean="0">
                <a:solidFill>
                  <a:srgbClr val="10253F"/>
                </a:solidFill>
                <a:latin typeface="Arial"/>
                <a:cs typeface="Arial"/>
              </a:rPr>
              <a:t>genes</a:t>
            </a:r>
            <a:r>
              <a:rPr lang="it-IT" sz="2400" dirty="0" smtClean="0">
                <a:solidFill>
                  <a:srgbClr val="10253F"/>
                </a:solidFill>
                <a:latin typeface="Arial"/>
                <a:cs typeface="Arial"/>
              </a:rPr>
              <a:t>)</a:t>
            </a:r>
            <a:endParaRPr lang="it-IT" sz="2400" dirty="0">
              <a:latin typeface="Arial"/>
              <a:cs typeface="Arial"/>
            </a:endParaRPr>
          </a:p>
        </p:txBody>
      </p:sp>
      <p:pic>
        <p:nvPicPr>
          <p:cNvPr id="3" name="Immagine 2" descr="keg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282" y="717416"/>
            <a:ext cx="4553718" cy="278915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05389" y="4714238"/>
            <a:ext cx="3410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/>
              <a:t>Several</a:t>
            </a:r>
            <a:r>
              <a:rPr lang="it-IT" sz="2400" dirty="0" smtClean="0"/>
              <a:t> </a:t>
            </a:r>
            <a:r>
              <a:rPr lang="it-IT" sz="2400" dirty="0" err="1" smtClean="0"/>
              <a:t>types</a:t>
            </a:r>
            <a:r>
              <a:rPr lang="it-IT" sz="2400" dirty="0" smtClean="0"/>
              <a:t> of </a:t>
            </a:r>
            <a:r>
              <a:rPr lang="it-IT" sz="2400" dirty="0" err="1" smtClean="0"/>
              <a:t>graphs</a:t>
            </a:r>
            <a:r>
              <a:rPr lang="it-IT" sz="2400" dirty="0" smtClean="0"/>
              <a:t> can be </a:t>
            </a:r>
            <a:r>
              <a:rPr lang="it-IT" sz="2400" dirty="0" err="1" smtClean="0"/>
              <a:t>generated</a:t>
            </a:r>
            <a:r>
              <a:rPr lang="it-IT" sz="2400" dirty="0" smtClean="0"/>
              <a:t> from </a:t>
            </a:r>
            <a:r>
              <a:rPr lang="it-IT" sz="2400" dirty="0" err="1" smtClean="0"/>
              <a:t>metabolic</a:t>
            </a:r>
            <a:r>
              <a:rPr lang="it-IT" sz="2400" dirty="0" smtClean="0"/>
              <a:t> </a:t>
            </a:r>
            <a:r>
              <a:rPr lang="it-IT" sz="2400" dirty="0" err="1" smtClean="0"/>
              <a:t>metworks</a:t>
            </a:r>
            <a:endParaRPr lang="it-IT" sz="2400" dirty="0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Metabolic</a:t>
            </a:r>
            <a:r>
              <a:rPr lang="it-IT" dirty="0" smtClean="0"/>
              <a:t> Networks</a:t>
            </a:r>
            <a:endParaRPr lang="it-IT" dirty="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5</a:t>
            </a:fld>
            <a:endParaRPr lang="it-IT"/>
          </a:p>
        </p:txBody>
      </p:sp>
      <p:pic>
        <p:nvPicPr>
          <p:cNvPr id="10" name="Immagine 9" descr="metabolic graph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6" r="80507" b="40198"/>
          <a:stretch/>
        </p:blipFill>
        <p:spPr>
          <a:xfrm>
            <a:off x="8235" y="4406885"/>
            <a:ext cx="1573431" cy="13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Genome</a:t>
            </a:r>
            <a:r>
              <a:rPr lang="it-IT" dirty="0" smtClean="0"/>
              <a:t> Scale </a:t>
            </a:r>
            <a:r>
              <a:rPr lang="it-IT" dirty="0" err="1" smtClean="0"/>
              <a:t>Metabolic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7" name="Gruppo 16"/>
          <p:cNvGrpSpPr/>
          <p:nvPr/>
        </p:nvGrpSpPr>
        <p:grpSpPr>
          <a:xfrm>
            <a:off x="0" y="0"/>
            <a:ext cx="7772400" cy="6858000"/>
            <a:chOff x="0" y="0"/>
            <a:chExt cx="7772400" cy="6858000"/>
          </a:xfrm>
        </p:grpSpPr>
        <p:sp>
          <p:nvSpPr>
            <p:cNvPr id="5" name="Rettangolo 4"/>
            <p:cNvSpPr/>
            <p:nvPr/>
          </p:nvSpPr>
          <p:spPr>
            <a:xfrm>
              <a:off x="0" y="0"/>
              <a:ext cx="76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609600" y="6331977"/>
              <a:ext cx="1752600" cy="526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7010400" y="6248400"/>
              <a:ext cx="762000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Immagine 11" descr="fphys-04-00092-g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1" y="1093572"/>
            <a:ext cx="7480971" cy="5715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56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1249641" y="1063517"/>
            <a:ext cx="6644718" cy="5790038"/>
            <a:chOff x="1269965" y="802041"/>
            <a:chExt cx="6644718" cy="5790038"/>
          </a:xfrm>
        </p:grpSpPr>
        <p:pic>
          <p:nvPicPr>
            <p:cNvPr id="2" name="Immagine 1" descr="Schermata 2018-11-23 alle 13.48.4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65" y="802041"/>
              <a:ext cx="6633834" cy="4689137"/>
            </a:xfrm>
            <a:prstGeom prst="rect">
              <a:avLst/>
            </a:prstGeom>
          </p:spPr>
        </p:pic>
        <p:pic>
          <p:nvPicPr>
            <p:cNvPr id="3" name="Immagine 2" descr="Schermata 2018-11-23 alle 13.49.00.png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83" y="5497919"/>
              <a:ext cx="6634800" cy="1094160"/>
            </a:xfrm>
            <a:prstGeom prst="rect">
              <a:avLst/>
            </a:prstGeom>
          </p:spPr>
        </p:pic>
      </p:grpSp>
      <p:sp>
        <p:nvSpPr>
          <p:cNvPr id="8" name="Tito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Mathematical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9344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/>
          <p:cNvGrpSpPr/>
          <p:nvPr/>
        </p:nvGrpSpPr>
        <p:grpSpPr>
          <a:xfrm>
            <a:off x="1289801" y="1013915"/>
            <a:ext cx="6644718" cy="5790038"/>
            <a:chOff x="1269965" y="802041"/>
            <a:chExt cx="6644718" cy="5790038"/>
          </a:xfrm>
        </p:grpSpPr>
        <p:pic>
          <p:nvPicPr>
            <p:cNvPr id="10" name="Immagine 9" descr="Schermata 2018-11-23 alle 13.48.4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65" y="802041"/>
              <a:ext cx="6633834" cy="4689137"/>
            </a:xfrm>
            <a:prstGeom prst="rect">
              <a:avLst/>
            </a:prstGeom>
          </p:spPr>
        </p:pic>
        <p:pic>
          <p:nvPicPr>
            <p:cNvPr id="11" name="Immagine 10" descr="Schermata 2018-11-23 alle 13.49.00.png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9883" y="5497919"/>
              <a:ext cx="6634800" cy="1094160"/>
            </a:xfrm>
            <a:prstGeom prst="rect">
              <a:avLst/>
            </a:prstGeom>
          </p:spPr>
        </p:pic>
      </p:grpSp>
      <p:pic>
        <p:nvPicPr>
          <p:cNvPr id="2" name="Immagine 1" descr="Schermata 2018-11-23 alle 13.48.4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15" t="15932" r="72773" b="71183"/>
          <a:stretch/>
        </p:blipFill>
        <p:spPr>
          <a:xfrm>
            <a:off x="1022222" y="1463595"/>
            <a:ext cx="4454834" cy="1350437"/>
          </a:xfrm>
          <a:prstGeom prst="ellipse">
            <a:avLst/>
          </a:prstGeom>
          <a:ln w="57150">
            <a:solidFill>
              <a:schemeClr val="tx2"/>
            </a:solidFill>
          </a:ln>
        </p:spPr>
      </p:pic>
      <p:sp>
        <p:nvSpPr>
          <p:cNvPr id="6" name="Tito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Mathematical </a:t>
            </a:r>
            <a:r>
              <a:rPr lang="it-IT" dirty="0" err="1" smtClean="0"/>
              <a:t>Models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88DD6-D818-1B46-93CF-D91BF626449F}" type="slidenum">
              <a:rPr lang="it-IT" smtClean="0"/>
              <a:t>8</a:t>
            </a:fld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7666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38200" y="11430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>
                <a:latin typeface="Garamond"/>
                <a:cs typeface="Garamond"/>
              </a:rPr>
              <a:t>The </a:t>
            </a:r>
            <a:r>
              <a:rPr lang="it-IT" sz="2000" dirty="0" err="1">
                <a:latin typeface="Garamond"/>
                <a:cs typeface="Garamond"/>
              </a:rPr>
              <a:t>optimization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problem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is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governed</a:t>
            </a:r>
            <a:r>
              <a:rPr lang="it-IT" sz="2000" dirty="0">
                <a:latin typeface="Garamond"/>
                <a:cs typeface="Garamond"/>
              </a:rPr>
              <a:t> by the </a:t>
            </a:r>
            <a:r>
              <a:rPr lang="it-IT" sz="2000" dirty="0" err="1">
                <a:latin typeface="Garamond"/>
                <a:cs typeface="Garamond"/>
              </a:rPr>
              <a:t>choice</a:t>
            </a:r>
            <a:r>
              <a:rPr lang="it-IT" sz="2000" dirty="0">
                <a:latin typeface="Garamond"/>
                <a:cs typeface="Garamond"/>
              </a:rPr>
              <a:t> of the </a:t>
            </a:r>
            <a:r>
              <a:rPr lang="it-IT" sz="2000" dirty="0" err="1">
                <a:latin typeface="Garamond"/>
                <a:cs typeface="Garamond"/>
              </a:rPr>
              <a:t>objective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function</a:t>
            </a:r>
            <a:r>
              <a:rPr lang="it-IT" sz="2000" dirty="0">
                <a:latin typeface="Garamond"/>
                <a:cs typeface="Garamond"/>
              </a:rPr>
              <a:t>, </a:t>
            </a:r>
            <a:r>
              <a:rPr lang="it-IT" sz="2000" dirty="0" err="1">
                <a:latin typeface="Garamond"/>
                <a:cs typeface="Garamond"/>
              </a:rPr>
              <a:t>which</a:t>
            </a:r>
            <a:r>
              <a:rPr lang="it-IT" sz="2000" dirty="0">
                <a:latin typeface="Garamond"/>
                <a:cs typeface="Garamond"/>
              </a:rPr>
              <a:t> in </a:t>
            </a:r>
            <a:r>
              <a:rPr lang="it-IT" sz="2000" dirty="0" err="1">
                <a:latin typeface="Garamond"/>
                <a:cs typeface="Garamond"/>
              </a:rPr>
              <a:t>most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cases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is</a:t>
            </a:r>
            <a:r>
              <a:rPr lang="it-IT" sz="2000" dirty="0">
                <a:latin typeface="Garamond"/>
                <a:cs typeface="Garamond"/>
              </a:rPr>
              <a:t> the production of </a:t>
            </a:r>
            <a:r>
              <a:rPr lang="it-IT" sz="2000" dirty="0" err="1">
                <a:latin typeface="Garamond"/>
                <a:cs typeface="Garamond"/>
              </a:rPr>
              <a:t>biomass</a:t>
            </a:r>
            <a:r>
              <a:rPr lang="it-IT" sz="2000" dirty="0">
                <a:latin typeface="Garamond"/>
                <a:cs typeface="Garamond"/>
              </a:rPr>
              <a:t> and ATP </a:t>
            </a:r>
            <a:r>
              <a:rPr lang="it-IT" sz="2000" dirty="0" err="1">
                <a:latin typeface="Garamond"/>
                <a:cs typeface="Garamond"/>
              </a:rPr>
              <a:t>associated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maintenance</a:t>
            </a:r>
            <a:endParaRPr lang="it-IT" sz="2000" dirty="0" smtClean="0">
              <a:latin typeface="Garamond"/>
              <a:cs typeface="Garamond"/>
            </a:endParaRPr>
          </a:p>
          <a:p>
            <a:pPr algn="just"/>
            <a:endParaRPr lang="it-IT" sz="2000" dirty="0">
              <a:latin typeface="Garamond"/>
              <a:cs typeface="Garamond"/>
            </a:endParaRPr>
          </a:p>
          <a:p>
            <a:pPr algn="ctr"/>
            <a:r>
              <a:rPr lang="it-IT" sz="2000" dirty="0" smtClean="0">
                <a:latin typeface="Garamond"/>
                <a:cs typeface="Garamond"/>
              </a:rPr>
              <a:t>BUT </a:t>
            </a:r>
          </a:p>
          <a:p>
            <a:pPr algn="ctr"/>
            <a:endParaRPr lang="it-IT" sz="2000" dirty="0" smtClean="0">
              <a:latin typeface="Garamond"/>
              <a:cs typeface="Garamond"/>
            </a:endParaRPr>
          </a:p>
          <a:p>
            <a:pPr algn="ctr"/>
            <a:r>
              <a:rPr lang="it-IT" sz="2000" dirty="0" smtClean="0">
                <a:latin typeface="Garamond"/>
                <a:cs typeface="Garamond"/>
              </a:rPr>
              <a:t>“ </a:t>
            </a:r>
            <a:r>
              <a:rPr lang="it-IT" sz="2000" dirty="0">
                <a:latin typeface="Garamond"/>
                <a:cs typeface="Garamond"/>
              </a:rPr>
              <a:t>the statement of </a:t>
            </a:r>
            <a:r>
              <a:rPr lang="it-IT" sz="2000" dirty="0" smtClean="0">
                <a:latin typeface="Garamond"/>
                <a:cs typeface="Garamond"/>
              </a:rPr>
              <a:t>an [</a:t>
            </a:r>
            <a:r>
              <a:rPr lang="it-IT" sz="2000" dirty="0" err="1">
                <a:latin typeface="Garamond"/>
                <a:cs typeface="Garamond"/>
              </a:rPr>
              <a:t>assumed</a:t>
            </a:r>
            <a:r>
              <a:rPr lang="it-IT" sz="2000" dirty="0">
                <a:latin typeface="Garamond"/>
                <a:cs typeface="Garamond"/>
              </a:rPr>
              <a:t>] </a:t>
            </a:r>
            <a:r>
              <a:rPr lang="it-IT" sz="2000" dirty="0" err="1">
                <a:latin typeface="Garamond"/>
                <a:cs typeface="Garamond"/>
              </a:rPr>
              <a:t>objective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introduces</a:t>
            </a:r>
            <a:r>
              <a:rPr lang="it-IT" sz="2000" dirty="0">
                <a:latin typeface="Garamond"/>
                <a:cs typeface="Garamond"/>
              </a:rPr>
              <a:t> a </a:t>
            </a:r>
            <a:r>
              <a:rPr lang="it-IT" sz="2000" dirty="0" smtClean="0">
                <a:latin typeface="Garamond"/>
                <a:cs typeface="Garamond"/>
              </a:rPr>
              <a:t>‘</a:t>
            </a:r>
            <a:r>
              <a:rPr lang="it-IT" sz="2000" dirty="0" err="1" smtClean="0">
                <a:latin typeface="Garamond"/>
                <a:cs typeface="Garamond"/>
              </a:rPr>
              <a:t>user</a:t>
            </a:r>
            <a:r>
              <a:rPr lang="it-IT" sz="2000" dirty="0" err="1">
                <a:latin typeface="Garamond"/>
                <a:cs typeface="Garamond"/>
              </a:rPr>
              <a:t>-bias</a:t>
            </a:r>
            <a:r>
              <a:rPr lang="it-IT" sz="2000" dirty="0">
                <a:latin typeface="Garamond"/>
                <a:cs typeface="Garamond"/>
              </a:rPr>
              <a:t>’  and </a:t>
            </a:r>
            <a:r>
              <a:rPr lang="it-IT" sz="2000" dirty="0" err="1">
                <a:latin typeface="Garamond"/>
                <a:cs typeface="Garamond"/>
              </a:rPr>
              <a:t>such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objective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may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not</a:t>
            </a:r>
            <a:r>
              <a:rPr lang="it-IT" sz="2000" dirty="0">
                <a:latin typeface="Garamond"/>
                <a:cs typeface="Garamond"/>
              </a:rPr>
              <a:t> be </a:t>
            </a:r>
            <a:r>
              <a:rPr lang="it-IT" sz="2000" dirty="0" err="1">
                <a:latin typeface="Garamond"/>
                <a:cs typeface="Garamond"/>
              </a:rPr>
              <a:t>relevant</a:t>
            </a:r>
            <a:r>
              <a:rPr lang="it-IT" sz="2000" dirty="0">
                <a:latin typeface="Garamond"/>
                <a:cs typeface="Garamond"/>
              </a:rPr>
              <a:t> to the </a:t>
            </a:r>
            <a:r>
              <a:rPr lang="it-IT" sz="2000" dirty="0" err="1">
                <a:latin typeface="Garamond"/>
                <a:cs typeface="Garamond"/>
              </a:rPr>
              <a:t>true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physiological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smtClean="0">
                <a:latin typeface="Garamond"/>
                <a:cs typeface="Garamond"/>
              </a:rPr>
              <a:t>state</a:t>
            </a:r>
            <a:r>
              <a:rPr lang="it-IT" sz="2000" dirty="0">
                <a:latin typeface="Garamond"/>
                <a:cs typeface="Garamond"/>
              </a:rPr>
              <a:t>.</a:t>
            </a:r>
            <a:r>
              <a:rPr lang="it-IT" sz="2000" dirty="0" smtClean="0">
                <a:latin typeface="Garamond"/>
                <a:cs typeface="Garamond"/>
              </a:rPr>
              <a:t>” </a:t>
            </a:r>
          </a:p>
          <a:p>
            <a:pPr algn="ctr"/>
            <a:r>
              <a:rPr lang="it-IT" sz="2000" dirty="0" smtClean="0">
                <a:latin typeface="Garamond"/>
                <a:cs typeface="Garamond"/>
              </a:rPr>
              <a:t>(</a:t>
            </a:r>
            <a:r>
              <a:rPr lang="it-IT" sz="2000" dirty="0">
                <a:latin typeface="Garamond"/>
                <a:cs typeface="Garamond"/>
              </a:rPr>
              <a:t>Becker et </a:t>
            </a:r>
            <a:r>
              <a:rPr lang="it-IT" sz="2000" dirty="0" smtClean="0">
                <a:latin typeface="Garamond"/>
                <a:cs typeface="Garamond"/>
              </a:rPr>
              <a:t>al. 2008)</a:t>
            </a:r>
            <a:endParaRPr lang="it-IT" sz="2000" dirty="0">
              <a:latin typeface="Garamond"/>
              <a:cs typeface="Garamond"/>
            </a:endParaRPr>
          </a:p>
          <a:p>
            <a:pPr marL="285750" indent="-285750" algn="just">
              <a:buFont typeface="Wingdings" charset="2"/>
              <a:buChar char="Ø"/>
            </a:pPr>
            <a:endParaRPr lang="it-IT" sz="2000" dirty="0">
              <a:latin typeface="Garamond"/>
              <a:cs typeface="Garamond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2000" dirty="0" smtClean="0">
                <a:latin typeface="Garamond"/>
                <a:cs typeface="Garamond"/>
              </a:rPr>
              <a:t>The </a:t>
            </a:r>
            <a:r>
              <a:rPr lang="it-IT" sz="2000" dirty="0" err="1">
                <a:latin typeface="Garamond"/>
                <a:cs typeface="Garamond"/>
              </a:rPr>
              <a:t>assumption</a:t>
            </a:r>
            <a:r>
              <a:rPr lang="it-IT" sz="2000" dirty="0">
                <a:latin typeface="Garamond"/>
                <a:cs typeface="Garamond"/>
              </a:rPr>
              <a:t> of </a:t>
            </a:r>
            <a:r>
              <a:rPr lang="it-IT" sz="2000" dirty="0" err="1" smtClean="0">
                <a:latin typeface="Garamond"/>
                <a:cs typeface="Garamond"/>
              </a:rPr>
              <a:t>maximal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rates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>
                <a:latin typeface="Garamond"/>
                <a:cs typeface="Garamond"/>
              </a:rPr>
              <a:t>of </a:t>
            </a:r>
            <a:r>
              <a:rPr lang="it-IT" sz="2000" dirty="0" err="1" smtClean="0">
                <a:latin typeface="Garamond"/>
                <a:cs typeface="Garamond"/>
              </a:rPr>
              <a:t>biomass</a:t>
            </a:r>
            <a:r>
              <a:rPr lang="it-IT" sz="2000" dirty="0" smtClean="0"/>
              <a:t> </a:t>
            </a:r>
            <a:r>
              <a:rPr lang="it-IT" sz="2000" dirty="0" err="1" smtClean="0">
                <a:latin typeface="Garamond"/>
                <a:cs typeface="Garamond"/>
              </a:rPr>
              <a:t>represents</a:t>
            </a:r>
            <a:r>
              <a:rPr lang="it-IT" sz="2000" dirty="0" smtClean="0">
                <a:latin typeface="Garamond"/>
                <a:cs typeface="Garamond"/>
              </a:rPr>
              <a:t> an </a:t>
            </a:r>
            <a:r>
              <a:rPr lang="it-IT" sz="2000" dirty="0" err="1">
                <a:latin typeface="Garamond"/>
                <a:cs typeface="Garamond"/>
              </a:rPr>
              <a:t>objective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at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cellular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level</a:t>
            </a:r>
            <a:r>
              <a:rPr lang="it-IT" sz="2000" dirty="0">
                <a:latin typeface="Garamond"/>
                <a:cs typeface="Garamond"/>
              </a:rPr>
              <a:t>, </a:t>
            </a:r>
            <a:r>
              <a:rPr lang="it-IT" sz="2000" dirty="0" err="1">
                <a:latin typeface="Garamond"/>
                <a:cs typeface="Garamond"/>
              </a:rPr>
              <a:t>whereas</a:t>
            </a:r>
            <a:r>
              <a:rPr lang="it-IT" sz="2000" dirty="0">
                <a:latin typeface="Garamond"/>
                <a:cs typeface="Garamond"/>
              </a:rPr>
              <a:t> in </a:t>
            </a:r>
            <a:r>
              <a:rPr lang="it-IT" sz="2000" dirty="0" err="1">
                <a:latin typeface="Garamond"/>
                <a:cs typeface="Garamond"/>
              </a:rPr>
              <a:t>multicellular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organisms</a:t>
            </a:r>
            <a:r>
              <a:rPr lang="it-IT" sz="2000" dirty="0">
                <a:latin typeface="Garamond"/>
                <a:cs typeface="Garamond"/>
              </a:rPr>
              <a:t> a </a:t>
            </a:r>
            <a:r>
              <a:rPr lang="it-IT" sz="2000" dirty="0" err="1" smtClean="0">
                <a:latin typeface="Garamond"/>
                <a:cs typeface="Garamond"/>
              </a:rPr>
              <a:t>given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cell’s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objective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is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likely</a:t>
            </a:r>
            <a:r>
              <a:rPr lang="it-IT" sz="2000" dirty="0">
                <a:latin typeface="Garamond"/>
                <a:cs typeface="Garamond"/>
              </a:rPr>
              <a:t> to be </a:t>
            </a:r>
            <a:r>
              <a:rPr lang="it-IT" sz="2000" dirty="0" err="1">
                <a:latin typeface="Garamond"/>
                <a:cs typeface="Garamond"/>
              </a:rPr>
              <a:t>realised</a:t>
            </a:r>
            <a:r>
              <a:rPr lang="it-IT" sz="2000" dirty="0">
                <a:latin typeface="Garamond"/>
                <a:cs typeface="Garamond"/>
              </a:rPr>
              <a:t> via </a:t>
            </a:r>
            <a:r>
              <a:rPr lang="it-IT" sz="2000" dirty="0" err="1">
                <a:latin typeface="Garamond"/>
                <a:cs typeface="Garamond"/>
              </a:rPr>
              <a:t>survival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>
                <a:latin typeface="Garamond"/>
                <a:cs typeface="Garamond"/>
              </a:rPr>
              <a:t>at</a:t>
            </a:r>
            <a:r>
              <a:rPr lang="it-IT" sz="2000" dirty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systemic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level</a:t>
            </a:r>
            <a:r>
              <a:rPr lang="it-IT" sz="2000" dirty="0" smtClean="0">
                <a:latin typeface="Garamond"/>
                <a:cs typeface="Garamond"/>
              </a:rPr>
              <a:t>;</a:t>
            </a:r>
          </a:p>
          <a:p>
            <a:pPr algn="just"/>
            <a:endParaRPr lang="it-IT" sz="2000" dirty="0">
              <a:latin typeface="Garamond"/>
              <a:cs typeface="Garamond"/>
            </a:endParaRPr>
          </a:p>
          <a:p>
            <a:pPr marL="285750" indent="-285750" algn="just">
              <a:buFont typeface="Wingdings" charset="2"/>
              <a:buChar char="Ø"/>
            </a:pPr>
            <a:r>
              <a:rPr lang="it-IT" sz="2000" dirty="0" err="1" smtClean="0">
                <a:latin typeface="Garamond"/>
                <a:cs typeface="Garamond"/>
              </a:rPr>
              <a:t>Different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cell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types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have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different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cellular</a:t>
            </a:r>
            <a:r>
              <a:rPr lang="it-IT" sz="2000" dirty="0" smtClean="0">
                <a:latin typeface="Garamond"/>
                <a:cs typeface="Garamond"/>
              </a:rPr>
              <a:t> </a:t>
            </a:r>
            <a:r>
              <a:rPr lang="it-IT" sz="2000" dirty="0" err="1" smtClean="0">
                <a:latin typeface="Garamond"/>
                <a:cs typeface="Garamond"/>
              </a:rPr>
              <a:t>objectives</a:t>
            </a:r>
            <a:r>
              <a:rPr lang="it-IT" sz="2000" dirty="0" smtClean="0">
                <a:latin typeface="Garamond"/>
                <a:cs typeface="Garamond"/>
              </a:rPr>
              <a:t>.</a:t>
            </a:r>
            <a:endParaRPr lang="it-IT" sz="2000" dirty="0">
              <a:latin typeface="Garamond"/>
              <a:cs typeface="Garamond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Flux</a:t>
            </a:r>
            <a:r>
              <a:rPr lang="it-IT" dirty="0" smtClean="0"/>
              <a:t> Balance Analysis (FBA)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28/11/18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3rd Winter School on Data Analytics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49253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ersonalizza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</TotalTime>
  <Words>1880</Words>
  <Application>Microsoft Macintosh PowerPoint</Application>
  <PresentationFormat>Presentazione su schermo (4:3)</PresentationFormat>
  <Paragraphs>552</Paragraphs>
  <Slides>43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0" baseType="lpstr">
      <vt:lpstr>Calibri</vt:lpstr>
      <vt:lpstr>Cambria</vt:lpstr>
      <vt:lpstr>Garamond</vt:lpstr>
      <vt:lpstr>Lucida Calligraphy</vt:lpstr>
      <vt:lpstr>Wingdings</vt:lpstr>
      <vt:lpstr>Arial</vt:lpstr>
      <vt:lpstr>Struttura personalizzata</vt:lpstr>
      <vt:lpstr>Presentazione di PowerPoint</vt:lpstr>
      <vt:lpstr>Systems Biology</vt:lpstr>
      <vt:lpstr>Biological Networks</vt:lpstr>
      <vt:lpstr>Presentazione di PowerPoint</vt:lpstr>
      <vt:lpstr>Metabolic Networks</vt:lpstr>
      <vt:lpstr>Genome Scale Metabolic Models</vt:lpstr>
      <vt:lpstr>Mathematical Models</vt:lpstr>
      <vt:lpstr>Mathematical Models</vt:lpstr>
      <vt:lpstr>Flux Balance Analysis (FBA)</vt:lpstr>
      <vt:lpstr>Lee-12 Algorithm</vt:lpstr>
      <vt:lpstr>Networks comparison</vt:lpstr>
      <vt:lpstr>Networks comparison</vt:lpstr>
      <vt:lpstr>Supervised Classification of Metabolic Networks</vt:lpstr>
      <vt:lpstr>Networks distance</vt:lpstr>
      <vt:lpstr>Presentazione di PowerPoint</vt:lpstr>
      <vt:lpstr>Distance Measures</vt:lpstr>
      <vt:lpstr>Method</vt:lpstr>
      <vt:lpstr>Datasets &amp; Models</vt:lpstr>
      <vt:lpstr>PCA </vt:lpstr>
      <vt:lpstr>Results</vt:lpstr>
      <vt:lpstr>Presentazione di PowerPoint</vt:lpstr>
      <vt:lpstr>Considerations 1</vt:lpstr>
      <vt:lpstr>Model Simplification for Supervised Classification of Metabolic Networks </vt:lpstr>
      <vt:lpstr>Method</vt:lpstr>
      <vt:lpstr>Eigen-Centrality</vt:lpstr>
      <vt:lpstr>Eigen-Centrality</vt:lpstr>
      <vt:lpstr>Results: cumulated eigen-centrality</vt:lpstr>
      <vt:lpstr>Results: central nodes</vt:lpstr>
      <vt:lpstr>Results</vt:lpstr>
      <vt:lpstr>Results</vt:lpstr>
      <vt:lpstr>Considerations 2</vt:lpstr>
      <vt:lpstr>Clustering Analysis of Tumor Metabolic Networks </vt:lpstr>
      <vt:lpstr>Clustering</vt:lpstr>
      <vt:lpstr>Method</vt:lpstr>
      <vt:lpstr>Clustering evaluation</vt:lpstr>
      <vt:lpstr>Results - Breast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Conclusions</vt:lpstr>
      <vt:lpstr>Presentazione di PowerPoint</vt:lpstr>
    </vt:vector>
  </TitlesOfParts>
  <Company>ICAR-CNR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Ilaria Granata</dc:creator>
  <cp:lastModifiedBy>Utente di Microsoft Office</cp:lastModifiedBy>
  <cp:revision>90</cp:revision>
  <dcterms:created xsi:type="dcterms:W3CDTF">2018-11-23T11:40:22Z</dcterms:created>
  <dcterms:modified xsi:type="dcterms:W3CDTF">2018-11-29T08:22:50Z</dcterms:modified>
</cp:coreProperties>
</file>