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83" r:id="rId3"/>
    <p:sldId id="286" r:id="rId4"/>
    <p:sldId id="287" r:id="rId5"/>
    <p:sldId id="288" r:id="rId6"/>
    <p:sldId id="289" r:id="rId7"/>
    <p:sldId id="290" r:id="rId8"/>
    <p:sldId id="292" r:id="rId9"/>
    <p:sldId id="291" r:id="rId10"/>
    <p:sldId id="294" r:id="rId11"/>
    <p:sldId id="293" r:id="rId12"/>
    <p:sldId id="263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375" autoAdjust="0"/>
  </p:normalViewPr>
  <p:slideViewPr>
    <p:cSldViewPr>
      <p:cViewPr varScale="1">
        <p:scale>
          <a:sx n="30" d="100"/>
          <a:sy n="30" d="100"/>
        </p:scale>
        <p:origin x="1152" y="7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600"/>
            </a:pPr>
            <a:r>
              <a:rPr lang="ru-RU" sz="3600" dirty="0"/>
              <a:t>Нормированное количество цитирований работ на тему устойчивого развития</a:t>
            </a:r>
          </a:p>
        </c:rich>
      </c:tx>
      <c:layout>
        <c:manualLayout>
          <c:xMode val="edge"/>
          <c:yMode val="edge"/>
          <c:x val="0.18261534682524375"/>
          <c:y val="1.628526889869379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574182735137326"/>
          <c:y val="0.19558407657167715"/>
          <c:w val="0.78772094430170403"/>
          <c:h val="0.68982607704817833"/>
        </c:manualLayout>
      </c:layout>
      <c:lineChart>
        <c:grouping val="standard"/>
        <c:varyColors val="0"/>
        <c:ser>
          <c:idx val="2"/>
          <c:order val="0"/>
          <c:tx>
            <c:v>Устойчивое развитие</c:v>
          </c:tx>
          <c:spPr>
            <a:ln w="69850">
              <a:solidFill>
                <a:srgbClr val="00B0F0"/>
              </a:solidFill>
            </a:ln>
          </c:spPr>
          <c:marker>
            <c:symbol val="circle"/>
            <c:size val="17"/>
            <c:spPr>
              <a:solidFill>
                <a:sysClr val="window" lastClr="FFFFFF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'Итоговый вариант'!$A$65:$A$74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'Итоговый вариант'!$G$65:$G$74</c:f>
              <c:numCache>
                <c:formatCode>0</c:formatCode>
                <c:ptCount val="10"/>
                <c:pt idx="0">
                  <c:v>14.568227645155261</c:v>
                </c:pt>
                <c:pt idx="1">
                  <c:v>12.159040148100647</c:v>
                </c:pt>
                <c:pt idx="2">
                  <c:v>35.079097720946315</c:v>
                </c:pt>
                <c:pt idx="3">
                  <c:v>47.977544785756422</c:v>
                </c:pt>
                <c:pt idx="4">
                  <c:v>19.325160072047083</c:v>
                </c:pt>
                <c:pt idx="5">
                  <c:v>20.815378890531957</c:v>
                </c:pt>
                <c:pt idx="6">
                  <c:v>51.460082997559979</c:v>
                </c:pt>
                <c:pt idx="7">
                  <c:v>54.999298202461262</c:v>
                </c:pt>
                <c:pt idx="8">
                  <c:v>90.422985560215096</c:v>
                </c:pt>
                <c:pt idx="9">
                  <c:v>164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7BE-4CE9-BAEC-0DD1E0DBA0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143904"/>
        <c:axId val="206143512"/>
      </c:lineChart>
      <c:catAx>
        <c:axId val="206143904"/>
        <c:scaling>
          <c:orientation val="minMax"/>
        </c:scaling>
        <c:delete val="0"/>
        <c:axPos val="b"/>
        <c:majorGridlines>
          <c:spPr>
            <a:ln>
              <a:solidFill>
                <a:schemeClr val="bg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2"/>
            </a:solidFill>
          </a:ln>
        </c:spPr>
        <c:txPr>
          <a:bodyPr/>
          <a:lstStyle/>
          <a:p>
            <a:pPr>
              <a:defRPr sz="2800"/>
            </a:pPr>
            <a:endParaRPr lang="ru-RU"/>
          </a:p>
        </c:txPr>
        <c:crossAx val="206143512"/>
        <c:crosses val="autoZero"/>
        <c:auto val="1"/>
        <c:lblAlgn val="ctr"/>
        <c:lblOffset val="100"/>
        <c:noMultiLvlLbl val="0"/>
      </c:catAx>
      <c:valAx>
        <c:axId val="206143512"/>
        <c:scaling>
          <c:orientation val="minMax"/>
        </c:scaling>
        <c:delete val="0"/>
        <c:axPos val="l"/>
        <c:majorGridlines>
          <c:spPr>
            <a:ln>
              <a:solidFill>
                <a:schemeClr val="bg2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/>
                  <a:t>Количество цитирований, шт</a:t>
                </a:r>
              </a:p>
            </c:rich>
          </c:tx>
          <c:layout>
            <c:manualLayout>
              <c:xMode val="edge"/>
              <c:yMode val="edge"/>
              <c:x val="2.0744787312949594E-2"/>
              <c:y val="0.22708785232605116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spPr>
          <a:ln>
            <a:solidFill>
              <a:schemeClr val="bg2"/>
            </a:solidFill>
          </a:ln>
        </c:spPr>
        <c:txPr>
          <a:bodyPr/>
          <a:lstStyle/>
          <a:p>
            <a:pPr>
              <a:defRPr sz="2800"/>
            </a:pPr>
            <a:endParaRPr lang="ru-RU"/>
          </a:p>
        </c:txPr>
        <c:crossAx val="2061439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Arial Narrow" panose="020B0606020202030204" pitchFamily="34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600"/>
            </a:pPr>
            <a:r>
              <a:rPr lang="ru-RU" sz="3600" dirty="0"/>
              <a:t>Количество и состав предприятий в анализируемой выборке, штук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химики!$D$64</c:f>
              <c:strCache>
                <c:ptCount val="1"/>
                <c:pt idx="0">
                  <c:v>Количество предприятий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BCF-4629-B0FF-DEF6EF4596A6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BCF-4629-B0FF-DEF6EF4596A6}"/>
              </c:ext>
            </c:extLst>
          </c:dPt>
          <c:dLbls>
            <c:dLbl>
              <c:idx val="0"/>
              <c:layout>
                <c:manualLayout>
                  <c:x val="-7.722012714726792E-2"/>
                  <c:y val="0.1123748701995559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CF-4629-B0FF-DEF6EF4596A6}"/>
                </c:ext>
              </c:extLst>
            </c:dLbl>
            <c:dLbl>
              <c:idx val="1"/>
              <c:layout>
                <c:manualLayout>
                  <c:x val="9.6255182543247428E-2"/>
                  <c:y val="-0.10681422460799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CF-4629-B0FF-DEF6EF4596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3200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химики!$C$65:$C$66</c:f>
              <c:strCache>
                <c:ptCount val="2"/>
                <c:pt idx="0">
                  <c:v>Химическое производство</c:v>
                </c:pt>
                <c:pt idx="1">
                  <c:v>Пищевое производство</c:v>
                </c:pt>
              </c:strCache>
            </c:strRef>
          </c:cat>
          <c:val>
            <c:numRef>
              <c:f>химики!$D$65:$D$66</c:f>
              <c:numCache>
                <c:formatCode>General</c:formatCode>
                <c:ptCount val="2"/>
                <c:pt idx="0">
                  <c:v>50</c:v>
                </c:pt>
                <c:pt idx="1">
                  <c:v>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CF-4629-B0FF-DEF6EF4596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2800"/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4000">
          <a:solidFill>
            <a:sysClr val="windowText" lastClr="000000"/>
          </a:solidFill>
          <a:latin typeface="Arial Narrow" panose="020B0606020202030204" pitchFamily="34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3600"/>
            </a:pPr>
            <a:r>
              <a:rPr lang="ru-RU" sz="3600" dirty="0"/>
              <a:t>Средние темпы прироста выручки предприятий в анализируемой выборке</a:t>
            </a:r>
          </a:p>
        </c:rich>
      </c:tx>
      <c:layout>
        <c:manualLayout>
          <c:xMode val="edge"/>
          <c:yMode val="edge"/>
          <c:x val="0.13435850153654541"/>
          <c:y val="1.0346018656505663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химики!$I$65</c:f>
              <c:strCache>
                <c:ptCount val="1"/>
                <c:pt idx="0">
                  <c:v>Химическое производство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химики!$J$64:$M$64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химики!$J$65:$M$65</c:f>
              <c:numCache>
                <c:formatCode>0%</c:formatCode>
                <c:ptCount val="4"/>
                <c:pt idx="0">
                  <c:v>0.32657053669934238</c:v>
                </c:pt>
                <c:pt idx="1">
                  <c:v>0.1368597574748637</c:v>
                </c:pt>
                <c:pt idx="2">
                  <c:v>3.2557444708675796E-2</c:v>
                </c:pt>
                <c:pt idx="3">
                  <c:v>7.3947430936504674E-2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46-4E9D-9050-4B72F77B2552}"/>
            </c:ext>
          </c:extLst>
        </c:ser>
        <c:ser>
          <c:idx val="1"/>
          <c:order val="1"/>
          <c:tx>
            <c:strRef>
              <c:f>химики!$I$66</c:f>
              <c:strCache>
                <c:ptCount val="1"/>
                <c:pt idx="0">
                  <c:v>Пищевое производство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cat>
            <c:numRef>
              <c:f>химики!$J$64:$M$64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химики!$J$66:$M$66</c:f>
              <c:numCache>
                <c:formatCode>0%</c:formatCode>
                <c:ptCount val="4"/>
                <c:pt idx="0">
                  <c:v>0.14978708743014016</c:v>
                </c:pt>
                <c:pt idx="1">
                  <c:v>0.31477569333686189</c:v>
                </c:pt>
                <c:pt idx="2">
                  <c:v>-2.0476659192429813E-2</c:v>
                </c:pt>
                <c:pt idx="3">
                  <c:v>-3.1327413270599291E-2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46-4E9D-9050-4B72F77B2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037440"/>
        <c:axId val="109038976"/>
      </c:lineChart>
      <c:catAx>
        <c:axId val="109037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2800"/>
            </a:pPr>
            <a:endParaRPr lang="ru-RU"/>
          </a:p>
        </c:txPr>
        <c:crossAx val="109038976"/>
        <c:crosses val="autoZero"/>
        <c:auto val="1"/>
        <c:lblAlgn val="ctr"/>
        <c:lblOffset val="100"/>
        <c:noMultiLvlLbl val="0"/>
      </c:catAx>
      <c:valAx>
        <c:axId val="10903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2800"/>
            </a:pPr>
            <a:endParaRPr lang="ru-RU"/>
          </a:p>
        </c:txPr>
        <c:crossAx val="109037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2800"/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3600">
          <a:solidFill>
            <a:sysClr val="windowText" lastClr="000000"/>
          </a:solidFill>
          <a:latin typeface="Arial Narrow" panose="020B0606020202030204" pitchFamily="34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0.08476</cdr:x>
      <cdr:y>0.74763</cdr:y>
    </cdr:from>
    <cdr:to>
      <cdr:x>0.98148</cdr:x>
      <cdr:y>0.74763</cdr:y>
    </cdr:to>
    <cdr:cxnSp macro="">
      <cdr:nvCxnSpPr>
        <cdr:cNvPr id="4" name="Прямая соединительная линия 3">
          <a:extLst xmlns:a="http://schemas.openxmlformats.org/drawingml/2006/main">
            <a:ext uri="{FF2B5EF4-FFF2-40B4-BE49-F238E27FC236}">
              <a16:creationId xmlns:a16="http://schemas.microsoft.com/office/drawing/2014/main" id="{AB3684A1-EE81-4D9A-B23B-065EBE0A1564}"/>
            </a:ext>
          </a:extLst>
        </cdr:cNvPr>
        <cdr:cNvCxnSpPr/>
      </cdr:nvCxnSpPr>
      <cdr:spPr>
        <a:xfrm xmlns:a="http://schemas.openxmlformats.org/drawingml/2006/main">
          <a:off x="997272" y="5506445"/>
          <a:ext cx="1055050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621125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048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данный момент процесс сбора данных для собственного исследования уже начат. Из базы данных «СПАРК» мною выгружены некоторое количество данных по компаниям, соответствующим критериям, указанных мною ранее. Всего в выборку попали 203 предприятия, но данной число еще может измениться. Во многом это связано с тем, будут ли у анализируемых компаний годовые отчеты, из которых можно найти необходимую информацию. В дальнейшем предполагается, что сбор информации будет осуществляться преимущественно вручную.</a:t>
            </a:r>
          </a:p>
        </p:txBody>
      </p:sp>
    </p:spTree>
    <p:extLst>
      <p:ext uri="{BB962C8B-B14F-4D97-AF65-F5344CB8AC3E}">
        <p14:creationId xmlns:p14="http://schemas.microsoft.com/office/powerpoint/2010/main" val="16626704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 итогам работы можно заключить,</a:t>
            </a:r>
            <a:r>
              <a:rPr lang="ru-RU" baseline="0" dirty="0"/>
              <a:t> что поставленная цель была достигнута. Были определены и рассмотрены понятия устойчивого развития и стратегическая эффективность в рамках фирмы. На основе анализа имеющихся научных работ были выявлены основные направления и подготовлена методологическая основа для дальнейшего исследования.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7839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7073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Эффективность компании чаще всего принято рассматривать в рамках финансового-экономических показателей. В то же время все большее число исследователей указывают на необходимость учета нефинансовых индикаторов. Проблема взаимосвязи применения стратегии устойчивого развития и эффективности компании не столь широко рассмотрена в научной литературе, чем, например, анализ структуры капитала, корпоративного управления и другое. В большей степени это связано с относительной «новизной» данной темы. Анализу корпоративной социальной ответственности экономисты стали уделять внимание лишь с 90-ых гг. XX века. </a:t>
            </a:r>
          </a:p>
          <a:p>
            <a:r>
              <a:rPr lang="ru-RU" dirty="0"/>
              <a:t>Тем не менее сегодня повышается актуальность и научный потенциал данного направления исследования.</a:t>
            </a:r>
          </a:p>
          <a:p>
            <a:r>
              <a:rPr lang="ru-RU" dirty="0"/>
              <a:t>Это можно подтвердить с помощью анализа научных публикаций в наиболее известных экономических журналах за последние 10 лет. На рисунке продемонстрировано количество цитирований работ, посвященных устойчивому развитию, опубликованных в финансовых журналах 1 квартиля по состоянию на 2017 г. Данный показатель нормирован на процентное изменение числа цитирований общего количества работ в зависимости от года публикации исследования. Рисунок показывает, что актуальность работ, посвященных концепции устойчивого развития, становится все больше. Особенно эта тенденция заметна в 2017 и 2018 гг.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5942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Целью данной работы является анализ того, как в научной литературе уже исследуют влияние устойчивого развития на стратегическую эффективность компании и подготовить методологическую базу для собственного исследования. </a:t>
            </a:r>
          </a:p>
          <a:p>
            <a:r>
              <a:rPr lang="ru-RU" dirty="0"/>
              <a:t>Для достижения поставленной цели необходимо выполнение задач, представленных на экране. </a:t>
            </a:r>
          </a:p>
          <a:p>
            <a:r>
              <a:rPr lang="ru-RU" dirty="0"/>
              <a:t>Стоит отметить, что в рамках собственного исследования предполагается изучения влияния применения концепции устойчивого развития на эффективность компаний малого и среднего бизнеса в России, т.к. мною не было обнаружено работ на схожие темы. </a:t>
            </a:r>
          </a:p>
        </p:txBody>
      </p:sp>
    </p:spTree>
    <p:extLst>
      <p:ext uri="{BB962C8B-B14F-4D97-AF65-F5344CB8AC3E}">
        <p14:creationId xmlns:p14="http://schemas.microsoft.com/office/powerpoint/2010/main" val="4135305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Первоначальной задачей работы является определение сущности концепции устойчивого развития. Впервые понятие концепции устойчивого развития (англ. - Sustainable Development) появилось в конце 70-ых годов XX века и было связано с решением макроэкономических проблем, нежели вопросов отдельной компании . </a:t>
            </a:r>
          </a:p>
          <a:p>
            <a:r>
              <a:rPr lang="ru-RU" dirty="0"/>
              <a:t>Внедрение парадигмы устойчивого развития в корпоративную культуру началось ближе к началу XXI века.</a:t>
            </a:r>
          </a:p>
          <a:p>
            <a:r>
              <a:rPr lang="ru-RU" dirty="0"/>
              <a:t>На сегодняшний день концепция устойчивого компании состоит из трех основных групп факторов: финансово-экономических, социально-экономических и экологических.</a:t>
            </a:r>
          </a:p>
          <a:p>
            <a:r>
              <a:rPr lang="ru-RU" dirty="0"/>
              <a:t>Первой составляющей стратегии устойчивого развития или стратегии корпоративной социальной ответственности (в англоязычных статьях указанные термины зачастую используются как синонимы) являются финансового-экономические факторы. Финансово-экономические факторы концепции устойчивого развития предполагают, что конкретная фирма должна формировать такую экономическую политику, в рамках которой она будет конкурентоспособной, а также иметь возможность к долгосрочному стратегическому росту.</a:t>
            </a:r>
          </a:p>
          <a:p>
            <a:r>
              <a:rPr lang="ru-RU" dirty="0"/>
              <a:t>Второй составляющей стратегии устойчивого развития являются так называемые социально-экономические факторы. Их учет в первую очередь направлен на развитие человеческого капитала и потенциала отдельно взятой личности. В рамках стратегии корпоративной социальной ответственности большое внимание уделяется работникам компании, которых предлагается рассматривать как субъект, развивающийся вместе с фирмой, а не только ресурс, помогающий лишь увеличивать благосостояние собственников. При применении концепции устойчивого развития считается, что кадровый потенциал позволяет существенно увеличить эффективность предприятия. В некоторой степени социально-экономическая составляющая концепции устойчивого развития отражает степень социальной защищенности сотрудников фирмы.</a:t>
            </a:r>
          </a:p>
          <a:p>
            <a:r>
              <a:rPr lang="ru-RU" dirty="0"/>
              <a:t>Третей составляющей концепции корпоративной социальной ответственности является экология. С данной точки зрения, формируя свою политику, фирма должна учитывать какое влияние ее деятельность окажет на окружающую среду. В рамках стратегии устойчивого развития важно, чтобы процесс производства конкретной компании не нарушал целостность биологических систем и их жизнеспособность.</a:t>
            </a:r>
          </a:p>
        </p:txBody>
      </p:sp>
    </p:spTree>
    <p:extLst>
      <p:ext uri="{BB962C8B-B14F-4D97-AF65-F5344CB8AC3E}">
        <p14:creationId xmlns:p14="http://schemas.microsoft.com/office/powerpoint/2010/main" val="1972496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экономической литературе существует различные подходы к измерению стратегической эффективности компании, и на данный момент не определен единый общепризнанный стандарт. В ряде работ, посвященных данной тематике, представлены разные определения понятия «стратегической эффективности». На их основе их было сформулировано определение, под которым будет пониматься «стратегическая эффективность» в дальнейшем в данной работе. Оно представлено на слайде. </a:t>
            </a:r>
          </a:p>
          <a:p>
            <a:r>
              <a:rPr lang="ru-RU" dirty="0"/>
              <a:t>После формулировки понятия стратегической эффективности встает вопрос о количественной аппроксимации и методах ее оценки. На протяжении нескольких последних десятилетий экономисты использовали различные показатели, характеризующие стратегическую эффективность фирмы. Они представлены в таблице на слайде. Тем не менее, все из них обладают некоторыми недостатками. Например, Q-Тобина подходит только для анализа крупных корпораций, имеющих котировки на бирже.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3536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 этой причине в данной работе, я предлагаю иной показатель, которой можно использовать в качестве характеристики стратегической эффективности. Это – отношение денежного потока к средневзвешенной стоимости капитала. Указанный показатель используют для определения стоимости фирмы. </a:t>
            </a:r>
          </a:p>
          <a:p>
            <a:r>
              <a:rPr lang="ru-RU" dirty="0"/>
              <a:t>По моему мнению стоимость фирмы в лучшей степени отражает стратегическую эффективность компании, т.к. это именно та величина, которую могут получить собственники от своей фирмы. Более того, данный показатель можно рассчитать для малых и средних предприятий. Естественно, отношение FCF к WACC не лишено недостатков. Например, при расчете бета-коэффициента, который необходим для расчета стоимости собственных средств, используются данные по крупным компаниям, имеющим котировки на бирже, а модель CAPM в теории может применяться лишь на совершенно эффективных рынках. Однако с учетом ограниченности информации по малым и средним компаниям данный подход является наиболее подходящим для определения эффективности деятельности компании. </a:t>
            </a:r>
          </a:p>
        </p:txBody>
      </p:sp>
    </p:spTree>
    <p:extLst>
      <p:ext uri="{BB962C8B-B14F-4D97-AF65-F5344CB8AC3E}">
        <p14:creationId xmlns:p14="http://schemas.microsoft.com/office/powerpoint/2010/main" val="1910566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После определения понятий устойчивого развития и стратегической эффективности необходимо изучить, какие подходы в научной литературе имеются для изучения влияния данных факторов друг на друга. Это поможет сформировать методологическую основу для собственного исследования.</a:t>
            </a:r>
          </a:p>
          <a:p>
            <a:r>
              <a:rPr lang="ru-RU" dirty="0"/>
              <a:t>В рамках изучения литературы мною были отобраны три основных вопроса, которые возникают у исследователей. </a:t>
            </a:r>
          </a:p>
          <a:p>
            <a:r>
              <a:rPr lang="ru-RU" dirty="0"/>
              <a:t>1 – направление влияния. Наверное, это один из основных вопросов. Применение стратегии устойчивого развития – это дополнительные издержки для предприятия (например, на программу переподготовки персонала). В этой логике следование фирмой концепции КСО негативно влияет на эффективность. Это исходит из логики работы (</a:t>
            </a:r>
            <a:r>
              <a:rPr lang="en-GB" sz="2200" dirty="0">
                <a:effectLst/>
                <a:latin typeface="Helvetica Neue"/>
                <a:ea typeface="Helvetica Neue"/>
                <a:cs typeface="Helvetica Neue"/>
                <a:sym typeface="Helvetica Neue"/>
              </a:rPr>
              <a:t>Friedman</a:t>
            </a:r>
            <a:r>
              <a:rPr lang="ru-RU" sz="2200" dirty="0">
                <a:effectLst/>
                <a:latin typeface="Helvetica Neue"/>
                <a:ea typeface="Helvetica Neue"/>
                <a:cs typeface="Helvetica Neue"/>
                <a:sym typeface="Helvetica Neue"/>
              </a:rPr>
              <a:t>, 1962),</a:t>
            </a:r>
            <a:r>
              <a:rPr lang="ru-RU" sz="2200" baseline="0" dirty="0">
                <a:effectLst/>
                <a:latin typeface="Helvetica Neue"/>
                <a:ea typeface="Helvetica Neue"/>
                <a:cs typeface="Helvetica Neue"/>
                <a:sym typeface="Helvetica Neue"/>
              </a:rPr>
              <a:t> который указывал, что дополнительные издержки отрицательно влияют на компанию. В то же время большинство эмпирических работ доказывают положительную взаимосвязь КСО и эффективности фирмы. Это связано с тем, что ориентация на социальную защищенность работников увеличивает производительность труда, а ориентация на поддержание экологии увеличивает лояльность клиентов и инвесторов. Также нельзя не учитывать, что между устойчивым развитием и стратегической эффективностью нет взаимосвязи. Это подтверждается на ряде эмпирических работ, например, в  </a:t>
            </a:r>
            <a:r>
              <a:rPr lang="en-US" sz="2200" baseline="0" dirty="0">
                <a:effectLst/>
                <a:latin typeface="Helvetica Neue"/>
                <a:ea typeface="Helvetica Neue"/>
                <a:cs typeface="Helvetica Neue"/>
                <a:sym typeface="Helvetica Neue"/>
              </a:rPr>
              <a:t>(Garcia-Castro, Arino, Canela, 2009)</a:t>
            </a:r>
            <a:r>
              <a:rPr lang="ru-RU" sz="2200" baseline="0" dirty="0">
                <a:effectLst/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 lang="ru-RU" dirty="0"/>
          </a:p>
          <a:p>
            <a:r>
              <a:rPr lang="ru-RU" dirty="0"/>
              <a:t>2 –первоочередность. Данный вопрос был особенно актуален в ранних работах (в конце 90-ых). В самых первых исследованиях у экономистов возникал вопрос: устойчивое развитие влияет на стратегическую эффективность или наоборот </a:t>
            </a:r>
            <a:r>
              <a:rPr lang="en-US" dirty="0"/>
              <a:t>(Waddock, Graves, 1997)</a:t>
            </a:r>
            <a:r>
              <a:rPr lang="ru-RU" dirty="0"/>
              <a:t>. В основном данная проблема возникала из-за проблем</a:t>
            </a:r>
            <a:r>
              <a:rPr lang="ru-RU" baseline="0" dirty="0"/>
              <a:t> с эконометрическим анализом. В дальнейшем большинство авторов стали использовать инструментальные переменные и проводить тесты Хаусмана для исключения вероятности эндогенности. </a:t>
            </a:r>
          </a:p>
          <a:p>
            <a:r>
              <a:rPr lang="ru-RU" dirty="0"/>
              <a:t>3 – большинство эмпирических</a:t>
            </a:r>
            <a:r>
              <a:rPr lang="ru-RU" baseline="0" dirty="0"/>
              <a:t> исследований на указанную тему были основаны на американских данных. В то же время возникает вопрос, какого взаимосвязь на развивающихся рынках? В ряде работ проводились такие исследования: например, на примере индийских и иранских фирм.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382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Немаловажным является анализ того, какие переменные используются</a:t>
            </a:r>
            <a:r>
              <a:rPr lang="ru-RU" baseline="0" dirty="0"/>
              <a:t> в имеющихся работах. Как можно увидеть из указанной таблицы исследователи используют обширный перечень переменных, характеризующих применение компанией концепции устойчивого развития. В то же время стратегическую эффективность аппроксимируют через довольно меньшее число показателей.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825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основе анализа имеющихся</a:t>
            </a:r>
            <a:r>
              <a:rPr lang="ru-RU" baseline="0" dirty="0"/>
              <a:t> работ можно сформировать методологическую основу для собственного исследования. </a:t>
            </a:r>
          </a:p>
          <a:p>
            <a:r>
              <a:rPr lang="ru-RU" baseline="0" dirty="0"/>
              <a:t>Большинство работ подтверждают, что именно стратегия устойчивого развития влияет на стратегическую эффективность, и что эта связь – положительная. Именно данная гипотеза будет тестироваться. </a:t>
            </a:r>
          </a:p>
          <a:p>
            <a:r>
              <a:rPr lang="ru-RU" baseline="0" dirty="0"/>
              <a:t>Второй важной составляющей являются зависимая переменная и детерминанты. В качестве зависимой переменной будет использоваться стратегическая эффективность компании, расчет которой был описан несколько ранее.</a:t>
            </a:r>
          </a:p>
          <a:p>
            <a:r>
              <a:rPr lang="ru-RU" baseline="0" dirty="0"/>
              <a:t>Детерминанты отобраны на основе тех, которые использовались в научных работах, а также исходя из собственных предположений. Все они представлены на слайде. Стоит отметить, что проверка наличия влияния стратегии корпоративной социальной ответственности на финансовую эффективность будет проведена с помощью эконометрического анализа. Преимущество будет отдано панельной регрессии с фиксированными эффектами. В качестве основного источника информации используется база данных «Спарк», с помощью которой подобрана информация по средним и малым предприятиям (с размером выручки до 2 млрд руб.) пищевой и химической отраслей за наиболее доступный период времени. Выбор компаний из указанных выше видов деятельности обусловлен их наибольшим влиянием на окружающую среду, что является одной из частей стратегии устойчивого развития. </a:t>
            </a:r>
          </a:p>
        </p:txBody>
      </p:sp>
    </p:spTree>
    <p:extLst>
      <p:ext uri="{BB962C8B-B14F-4D97-AF65-F5344CB8AC3E}">
        <p14:creationId xmlns:p14="http://schemas.microsoft.com/office/powerpoint/2010/main" val="1898148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>
            <a:off x="5230254" y="-37339"/>
            <a:ext cx="19217708" cy="13716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4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r>
              <a:t>«Место ввода цитаты».</a:t>
            </a:r>
          </a:p>
        </p:txBody>
      </p:sp>
      <p:sp>
        <p:nvSpPr>
          <p:cNvPr id="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Изображение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5307210" y="892968"/>
            <a:ext cx="13751720" cy="83224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1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1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Текст заголовка</a:t>
            </a:r>
          </a:p>
        </p:txBody>
      </p:sp>
      <p:sp>
        <p:nvSpPr>
          <p:cNvPr id="1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2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36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12504353" y="1250156"/>
            <a:ext cx="7500939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37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3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617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1061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506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950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395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839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284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728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173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Линия"/>
          <p:cNvSpPr/>
          <p:nvPr/>
        </p:nvSpPr>
        <p:spPr>
          <a:xfrm flipV="1">
            <a:off x="10370343" y="1604166"/>
            <a:ext cx="1" cy="2777349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 dirty="0"/>
          </a:p>
        </p:txBody>
      </p:sp>
      <p:sp>
        <p:nvSpPr>
          <p:cNvPr id="52" name="Очень крутой…"/>
          <p:cNvSpPr txBox="1"/>
          <p:nvPr/>
        </p:nvSpPr>
        <p:spPr>
          <a:xfrm>
            <a:off x="7151440" y="1601416"/>
            <a:ext cx="16236326" cy="6777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cap="all" dirty="0">
                <a:sym typeface="Arial Narrow"/>
              </a:rPr>
              <a:t>Факторы устойчивого развития и их влияние на стратегическую эффективность фирмы</a:t>
            </a:r>
          </a:p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endParaRPr dirty="0"/>
          </a:p>
        </p:txBody>
      </p:sp>
      <p:sp>
        <p:nvSpPr>
          <p:cNvPr id="55" name="Москва, 2017"/>
          <p:cNvSpPr txBox="1"/>
          <p:nvPr/>
        </p:nvSpPr>
        <p:spPr>
          <a:xfrm>
            <a:off x="7152589" y="12144898"/>
            <a:ext cx="9443424" cy="57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642937">
              <a:defRPr sz="2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Нижний Новгород</a:t>
            </a:r>
            <a:r>
              <a:rPr dirty="0"/>
              <a:t>, 201</a:t>
            </a:r>
            <a:r>
              <a:rPr lang="ru-RU" dirty="0"/>
              <a:t>9</a:t>
            </a:r>
            <a:endParaRPr dirty="0"/>
          </a:p>
        </p:txBody>
      </p:sp>
      <p:pic>
        <p:nvPicPr>
          <p:cNvPr id="56" name="Изображение" descr="Изображение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21970" y="1330739"/>
            <a:ext cx="2736119" cy="26455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 marL="0" marR="0" lvl="0" indent="0" algn="ctr" defTabSz="82153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pP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59" name="Очень крутой заголовок…"/>
          <p:cNvSpPr txBox="1"/>
          <p:nvPr/>
        </p:nvSpPr>
        <p:spPr>
          <a:xfrm>
            <a:off x="1246784" y="2537521"/>
            <a:ext cx="21639735" cy="1515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marL="0" marR="0" lvl="0" indent="0" algn="l" defTabSz="82153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cap="all" dirty="0">
                <a:solidFill>
                  <a:srgbClr val="253957"/>
                </a:solidFill>
                <a:latin typeface="Arial Narrow"/>
                <a:ea typeface="+mn-ea"/>
                <a:cs typeface="+mn-cs"/>
                <a:sym typeface="Arial Narrow"/>
              </a:rPr>
              <a:t>Сбор данных</a:t>
            </a:r>
            <a:endParaRPr kumimoji="0" sz="7000" b="1" i="0" u="none" strike="noStrike" kern="0" cap="all" spc="0" normalizeH="0" baseline="0" noProof="0" dirty="0">
              <a:ln>
                <a:noFill/>
              </a:ln>
              <a:solidFill>
                <a:srgbClr val="253957"/>
              </a:solidFill>
              <a:effectLst/>
              <a:uLnTx/>
              <a:uFillTx/>
              <a:latin typeface="Arial Narrow"/>
              <a:ea typeface="+mn-ea"/>
              <a:cs typeface="+mn-cs"/>
              <a:sym typeface="Arial Narrow"/>
            </a:endParaRPr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marL="0" marR="0" lvl="0" indent="0" algn="r" defTabSz="82153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rgbClr val="253957"/>
                </a:solidFill>
                <a:effectLst/>
                <a:uLnTx/>
                <a:uFillTx/>
                <a:latin typeface="Arial Narrow"/>
                <a:sym typeface="Arial Narrow"/>
              </a:rPr>
              <a:t>НИУ ВШЭ – Нижний Новгород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253957"/>
              </a:solidFill>
              <a:effectLst/>
              <a:uLnTx/>
              <a:uFillTx/>
              <a:latin typeface="Arial Narrow"/>
              <a:sym typeface="Arial Narrow"/>
            </a:endParaRPr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5EDE5177-545A-46B8-979D-8A684AD448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5482628"/>
              </p:ext>
            </p:extLst>
          </p:nvPr>
        </p:nvGraphicFramePr>
        <p:xfrm>
          <a:off x="1279577" y="4375891"/>
          <a:ext cx="9666586" cy="7365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75A8DF0E-538F-4DE9-9C57-A40B45453B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7472851"/>
              </p:ext>
            </p:extLst>
          </p:nvPr>
        </p:nvGraphicFramePr>
        <p:xfrm>
          <a:off x="11338744" y="4375891"/>
          <a:ext cx="11765679" cy="7365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5927980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 sz="3200" dirty="0"/>
          </a:p>
        </p:txBody>
      </p:sp>
      <p:sp>
        <p:nvSpPr>
          <p:cNvPr id="59" name="Очень крутой заголовок…"/>
          <p:cNvSpPr txBox="1"/>
          <p:nvPr/>
        </p:nvSpPr>
        <p:spPr>
          <a:xfrm>
            <a:off x="1246784" y="2537521"/>
            <a:ext cx="21639735" cy="1515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cap="all" dirty="0">
                <a:solidFill>
                  <a:srgbClr val="253957"/>
                </a:solidFill>
                <a:latin typeface="Arial Narrow"/>
                <a:ea typeface="+mn-ea"/>
                <a:cs typeface="+mn-cs"/>
                <a:sym typeface="Arial Narrow"/>
              </a:rPr>
              <a:t>Итоги работы</a:t>
            </a:r>
            <a:endParaRPr sz="7000" b="1" cap="all" dirty="0">
              <a:solidFill>
                <a:srgbClr val="253957"/>
              </a:solidFill>
              <a:latin typeface="Arial Narrow"/>
              <a:ea typeface="+mn-ea"/>
              <a:cs typeface="+mn-cs"/>
              <a:sym typeface="Arial Narrow"/>
            </a:endParaRPr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НИУ ВШЭ – Нижний Новгород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extBox 8"/>
          <p:cNvSpPr txBox="1"/>
          <p:nvPr/>
        </p:nvSpPr>
        <p:spPr>
          <a:xfrm>
            <a:off x="1807746" y="4784159"/>
            <a:ext cx="18665173" cy="66404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685800" indent="-685800" algn="l" defTabSz="914400" hangingPunct="1">
              <a:lnSpc>
                <a:spcPct val="90000"/>
              </a:lnSpc>
              <a:spcBef>
                <a:spcPts val="10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5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Определение сущности концепции устойчивого развития</a:t>
            </a:r>
          </a:p>
          <a:p>
            <a:pPr marL="685800" indent="-685800" algn="l" defTabSz="914400" hangingPunct="1">
              <a:lnSpc>
                <a:spcPct val="90000"/>
              </a:lnSpc>
              <a:spcBef>
                <a:spcPts val="10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5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Изучение подходов к определению стратегической эффективности фирмы</a:t>
            </a:r>
          </a:p>
          <a:p>
            <a:pPr marL="685800" indent="-685800" algn="l" defTabSz="914400" hangingPunct="1">
              <a:lnSpc>
                <a:spcPct val="90000"/>
              </a:lnSpc>
              <a:spcBef>
                <a:spcPts val="10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5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Анализ научных исследований, посвященных взаимосвязи применения стратегии устойчивого развития и эффективностью компании</a:t>
            </a:r>
          </a:p>
          <a:p>
            <a:pPr marL="685800" indent="-685800" algn="l" defTabSz="914400" hangingPunct="1">
              <a:lnSpc>
                <a:spcPct val="90000"/>
              </a:lnSpc>
              <a:spcBef>
                <a:spcPts val="10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5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Выявление состава актуальных проблем дальнейшего развития исследований</a:t>
            </a:r>
          </a:p>
        </p:txBody>
      </p:sp>
    </p:spTree>
    <p:extLst>
      <p:ext uri="{BB962C8B-B14F-4D97-AF65-F5344CB8AC3E}">
        <p14:creationId xmlns:p14="http://schemas.microsoft.com/office/powerpoint/2010/main" val="324985509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Адрес: ТехтТехтТехтТехтТехтТехтТехтТехтТехтТехтТехтТехтТехт"/>
          <p:cNvSpPr txBox="1"/>
          <p:nvPr/>
        </p:nvSpPr>
        <p:spPr>
          <a:xfrm>
            <a:off x="12264008" y="11538520"/>
            <a:ext cx="8579502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 defTabSz="642937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dirty="0"/>
              <a:t>Адрес: </a:t>
            </a:r>
            <a:r>
              <a:rPr lang="ru-RU" dirty="0"/>
              <a:t>г. Нижний Новгород, ул. Б. Печерская, 25/12</a:t>
            </a:r>
            <a:endParaRPr dirty="0"/>
          </a:p>
        </p:txBody>
      </p:sp>
      <p:sp>
        <p:nvSpPr>
          <p:cNvPr id="101" name="www.text"/>
          <p:cNvSpPr txBox="1"/>
          <p:nvPr/>
        </p:nvSpPr>
        <p:spPr>
          <a:xfrm>
            <a:off x="4127104" y="11466512"/>
            <a:ext cx="5523617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l" defTabSz="642937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https://nnov.hse.ru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103" name="Изображение" descr="Изображение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94075" y="4920064"/>
            <a:ext cx="3195850" cy="30900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 dirty="0"/>
          </a:p>
        </p:txBody>
      </p:sp>
      <p:sp>
        <p:nvSpPr>
          <p:cNvPr id="59" name="Очень крутой заголовок…"/>
          <p:cNvSpPr txBox="1"/>
          <p:nvPr/>
        </p:nvSpPr>
        <p:spPr>
          <a:xfrm>
            <a:off x="1246784" y="2537520"/>
            <a:ext cx="21639735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Актуальность</a:t>
            </a:r>
            <a:endParaRPr dirty="0"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НИУ ВШЭ – Нижний Новгород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extBox 8"/>
          <p:cNvSpPr txBox="1"/>
          <p:nvPr/>
        </p:nvSpPr>
        <p:spPr>
          <a:xfrm>
            <a:off x="1246784" y="4481736"/>
            <a:ext cx="9289343" cy="77135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857250" lvl="0" indent="-857250" algn="l" defTabSz="91440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66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Изучение устойчивого </a:t>
            </a:r>
            <a:r>
              <a:rPr lang="en-US" sz="66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  </a:t>
            </a:r>
            <a:r>
              <a:rPr lang="ru-RU" sz="66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развития в рамках фирмы началось относительно недавно</a:t>
            </a:r>
          </a:p>
          <a:p>
            <a:pPr marL="857250" lvl="0" indent="-857250" algn="l" defTabSz="91440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66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В последние годы популярность данной тематики существенно растет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6994616"/>
              </p:ext>
            </p:extLst>
          </p:nvPr>
        </p:nvGraphicFramePr>
        <p:xfrm>
          <a:off x="11338744" y="4170726"/>
          <a:ext cx="11366416" cy="8064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541763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 sz="3200" dirty="0"/>
          </a:p>
        </p:txBody>
      </p:sp>
      <p:sp>
        <p:nvSpPr>
          <p:cNvPr id="59" name="Очень крутой заголовок…"/>
          <p:cNvSpPr txBox="1"/>
          <p:nvPr/>
        </p:nvSpPr>
        <p:spPr>
          <a:xfrm>
            <a:off x="1246784" y="2537521"/>
            <a:ext cx="21639735" cy="1515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cap="all" dirty="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rPr>
              <a:t>Цель и задачи</a:t>
            </a:r>
            <a:endParaRPr sz="7000" b="1" cap="all" dirty="0">
              <a:solidFill>
                <a:srgbClr val="253957"/>
              </a:solidFill>
              <a:latin typeface="Arial Narrow"/>
              <a:ea typeface="+mn-ea"/>
              <a:cs typeface="+mn-cs"/>
              <a:sym typeface="Arial Narrow"/>
            </a:endParaRPr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НИУ ВШЭ – Нижний Новгород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extBox 8"/>
          <p:cNvSpPr txBox="1"/>
          <p:nvPr/>
        </p:nvSpPr>
        <p:spPr>
          <a:xfrm>
            <a:off x="1246784" y="4142156"/>
            <a:ext cx="22682520" cy="839268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l" defTabSz="914400" hangingPunct="1">
              <a:lnSpc>
                <a:spcPct val="90000"/>
              </a:lnSpc>
              <a:spcBef>
                <a:spcPts val="1000"/>
              </a:spcBef>
            </a:pPr>
            <a:r>
              <a:rPr lang="ru-RU" sz="5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Цель – анализ подходов к изучению влияния применения фирмой концепции устойчивого развития на стратегическую эффективностью компании и подготовка методологической базы для эмпирического исследования указанной проблемы.</a:t>
            </a:r>
          </a:p>
          <a:p>
            <a:pPr algn="l" defTabSz="914400" hangingPunct="1">
              <a:lnSpc>
                <a:spcPct val="90000"/>
              </a:lnSpc>
              <a:spcBef>
                <a:spcPts val="1000"/>
              </a:spcBef>
            </a:pPr>
            <a:r>
              <a:rPr lang="ru-RU" sz="5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Задачи:</a:t>
            </a:r>
          </a:p>
          <a:p>
            <a:pPr algn="l" defTabSz="914400" hangingPunct="1">
              <a:lnSpc>
                <a:spcPct val="90000"/>
              </a:lnSpc>
              <a:spcBef>
                <a:spcPts val="1000"/>
              </a:spcBef>
            </a:pPr>
            <a:r>
              <a:rPr lang="ru-RU" sz="5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1) Определение сущности и элементов концепции устойчивого развития;</a:t>
            </a:r>
          </a:p>
          <a:p>
            <a:pPr algn="l" defTabSz="914400" hangingPunct="1">
              <a:lnSpc>
                <a:spcPct val="90000"/>
              </a:lnSpc>
              <a:spcBef>
                <a:spcPts val="1000"/>
              </a:spcBef>
            </a:pPr>
            <a:r>
              <a:rPr lang="ru-RU" sz="5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2) Изучение подходов к определению стратегической эффективности фирмы;</a:t>
            </a:r>
          </a:p>
          <a:p>
            <a:pPr algn="l" defTabSz="914400" hangingPunct="1">
              <a:lnSpc>
                <a:spcPct val="90000"/>
              </a:lnSpc>
              <a:spcBef>
                <a:spcPts val="1000"/>
              </a:spcBef>
            </a:pPr>
            <a:r>
              <a:rPr lang="ru-RU" sz="5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3) Анализ научных исследований, посвященных взаимосвязи применения стратегии устойчивого развития и эффективностью компании;</a:t>
            </a:r>
          </a:p>
          <a:p>
            <a:pPr algn="l" defTabSz="914400" hangingPunct="1">
              <a:lnSpc>
                <a:spcPct val="90000"/>
              </a:lnSpc>
              <a:spcBef>
                <a:spcPts val="1000"/>
              </a:spcBef>
            </a:pPr>
            <a:r>
              <a:rPr lang="ru-RU" sz="5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4) Выявление состава актуальных проблем дальнейшего развития исследований и попытка обоснования собственного подхода к их решению.</a:t>
            </a:r>
          </a:p>
        </p:txBody>
      </p:sp>
    </p:spTree>
    <p:extLst>
      <p:ext uri="{BB962C8B-B14F-4D97-AF65-F5344CB8AC3E}">
        <p14:creationId xmlns:p14="http://schemas.microsoft.com/office/powerpoint/2010/main" val="262432013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 sz="3200" dirty="0"/>
          </a:p>
        </p:txBody>
      </p:sp>
      <p:sp>
        <p:nvSpPr>
          <p:cNvPr id="59" name="Очень крутой заголовок…"/>
          <p:cNvSpPr txBox="1"/>
          <p:nvPr/>
        </p:nvSpPr>
        <p:spPr>
          <a:xfrm>
            <a:off x="1246784" y="2537521"/>
            <a:ext cx="21639735" cy="1515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cap="all" dirty="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rPr>
              <a:t>Концепция устойчивого развития</a:t>
            </a:r>
            <a:endParaRPr sz="7000" b="1" cap="all" dirty="0">
              <a:solidFill>
                <a:srgbClr val="253957"/>
              </a:solidFill>
              <a:latin typeface="Arial Narrow"/>
              <a:ea typeface="+mn-ea"/>
              <a:cs typeface="+mn-cs"/>
              <a:sym typeface="Arial Narrow"/>
            </a:endParaRPr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НИУ ВШЭ – Нижний Новгород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638443"/>
              </p:ext>
            </p:extLst>
          </p:nvPr>
        </p:nvGraphicFramePr>
        <p:xfrm>
          <a:off x="1894856" y="4052933"/>
          <a:ext cx="20991663" cy="8775096"/>
        </p:xfrm>
        <a:graphic>
          <a:graphicData uri="http://schemas.openxmlformats.org/drawingml/2006/table">
            <a:tbl>
              <a:tblPr/>
              <a:tblGrid>
                <a:gridCol w="6552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38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17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6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Calibri"/>
                          <a:cs typeface="Times New Roman"/>
                          <a:sym typeface="Helvetica Light"/>
                        </a:rPr>
                        <a:t>Компонент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6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Calibri"/>
                          <a:cs typeface="Times New Roman"/>
                          <a:sym typeface="Helvetica Light"/>
                        </a:rPr>
                        <a:t>Суть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74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Финансово-экономическая составляющая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82153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Компания должна быть конкурентоспособной и иметь возможность к долгосрочному росту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272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Социально-экономическая составляющая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82153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Деятельность фирмы должна быть направлена на развитие человеческого капитала и кадрового потенциала собственных работников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31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Экологическая составляющая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Процесс производства компании не должен нарушать целостность биологических систем и их жизнеспособность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61978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 sz="3200" dirty="0"/>
          </a:p>
        </p:txBody>
      </p:sp>
      <p:sp>
        <p:nvSpPr>
          <p:cNvPr id="59" name="Очень крутой заголовок…"/>
          <p:cNvSpPr txBox="1"/>
          <p:nvPr/>
        </p:nvSpPr>
        <p:spPr>
          <a:xfrm>
            <a:off x="1246784" y="2537521"/>
            <a:ext cx="21639735" cy="1515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cap="all" dirty="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rPr>
              <a:t>Стратегическая эффективность</a:t>
            </a:r>
            <a:endParaRPr sz="7000" b="1" cap="all" dirty="0">
              <a:solidFill>
                <a:srgbClr val="253957"/>
              </a:solidFill>
              <a:latin typeface="Arial Narrow"/>
              <a:ea typeface="+mn-ea"/>
              <a:cs typeface="+mn-cs"/>
              <a:sym typeface="Arial Narrow"/>
            </a:endParaRPr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НИУ ВШЭ – Нижний Новгород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972508"/>
              </p:ext>
            </p:extLst>
          </p:nvPr>
        </p:nvGraphicFramePr>
        <p:xfrm>
          <a:off x="11954251" y="3895832"/>
          <a:ext cx="11547775" cy="9490440"/>
        </p:xfrm>
        <a:graphic>
          <a:graphicData uri="http://schemas.openxmlformats.org/drawingml/2006/table">
            <a:tbl>
              <a:tblPr/>
              <a:tblGrid>
                <a:gridCol w="5743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3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Calibri"/>
                          <a:cs typeface="Times New Roman"/>
                          <a:sym typeface="Helvetica Light"/>
                        </a:rPr>
                        <a:t>Показатель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Calibri"/>
                          <a:cs typeface="Times New Roman"/>
                          <a:sym typeface="Helvetica Light"/>
                        </a:rPr>
                        <a:t>Работа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24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Q-</a:t>
                      </a:r>
                      <a:r>
                        <a:rPr lang="ru-RU" sz="4400" dirty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Тобина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Morck, Shleifer, Vishny, 1988</a:t>
                      </a:r>
                      <a:endParaRPr lang="ru-RU" sz="4400" dirty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240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Экономическая прибыль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Ивашковская, Кукина, Степанова, 2012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800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Система сбалансированных показателей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Kaplan, Norton, 1992</a:t>
                      </a:r>
                      <a:endParaRPr lang="ru-RU" sz="4400" dirty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240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Расчет рентабельности продаж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Demsetz, Lehn, 2009</a:t>
                      </a:r>
                      <a:endParaRPr lang="ru-RU" sz="4400" dirty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01065" y="3733745"/>
            <a:ext cx="10137679" cy="94134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l" defTabSz="914400" hangingPunct="1">
              <a:lnSpc>
                <a:spcPct val="90000"/>
              </a:lnSpc>
              <a:spcBef>
                <a:spcPts val="1000"/>
              </a:spcBef>
            </a:pPr>
            <a:r>
              <a:rPr lang="ru-RU" sz="66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Стратегическая эффективность - способность компании достигать поставленных целей в долгосрочной перспективе и быть устойчивой к изменениям внешних условий (Chakravarthy, 1986, Miles, 1982, Miles and Snow, 1978 и др.).</a:t>
            </a:r>
          </a:p>
        </p:txBody>
      </p:sp>
    </p:spTree>
    <p:extLst>
      <p:ext uri="{BB962C8B-B14F-4D97-AF65-F5344CB8AC3E}">
        <p14:creationId xmlns:p14="http://schemas.microsoft.com/office/powerpoint/2010/main" val="345401452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 sz="3200" dirty="0"/>
          </a:p>
        </p:txBody>
      </p:sp>
      <p:sp>
        <p:nvSpPr>
          <p:cNvPr id="59" name="Очень крутой заголовок…"/>
          <p:cNvSpPr txBox="1"/>
          <p:nvPr/>
        </p:nvSpPr>
        <p:spPr>
          <a:xfrm>
            <a:off x="1246784" y="2537521"/>
            <a:ext cx="21639735" cy="1515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cap="all" dirty="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rPr>
              <a:t>Стратегическая эффективность. Оценка</a:t>
            </a:r>
            <a:endParaRPr sz="7000" b="1" cap="all" dirty="0">
              <a:solidFill>
                <a:srgbClr val="253957"/>
              </a:solidFill>
              <a:latin typeface="Arial Narrow"/>
              <a:ea typeface="+mn-ea"/>
              <a:cs typeface="+mn-cs"/>
              <a:sym typeface="Arial Narrow"/>
            </a:endParaRPr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НИУ ВШЭ – Нижний Новгород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246784" y="4769768"/>
                <a:ext cx="18722080" cy="75315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l" defTabSz="914400" hangingPunct="1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GB" sz="11500" kern="1200" dirty="0">
                    <a:solidFill>
                      <a:prstClr val="black"/>
                    </a:solidFill>
                    <a:latin typeface="Arial Narrow" panose="020B0606020202030204" pitchFamily="34" charset="0"/>
                    <a:ea typeface="Calibri" panose="020F0502020204030204" pitchFamily="34" charset="0"/>
                    <a:cs typeface="+mn-cs"/>
                  </a:rPr>
                  <a:t>E</a:t>
                </a:r>
                <a:r>
                  <a:rPr lang="ru-RU" sz="11500" kern="1200" dirty="0">
                    <a:solidFill>
                      <a:prstClr val="black"/>
                    </a:solidFill>
                    <a:latin typeface="Arial Narrow" panose="020B0606020202030204" pitchFamily="34" charset="0"/>
                    <a:ea typeface="Calibri" panose="020F0502020204030204" pitchFamily="34" charset="0"/>
                    <a:cs typeface="+mn-cs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1500" i="1" kern="1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1500" i="1" kern="1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𝐹𝐶𝐹</m:t>
                        </m:r>
                      </m:num>
                      <m:den>
                        <m:r>
                          <a:rPr lang="en-GB" sz="11500" i="1" kern="1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𝑊𝐴𝐶𝐶</m:t>
                        </m:r>
                      </m:den>
                    </m:f>
                  </m:oMath>
                </a14:m>
                <a:r>
                  <a:rPr lang="en-GB" sz="11500" kern="1200" dirty="0">
                    <a:solidFill>
                      <a:prstClr val="black"/>
                    </a:solidFill>
                    <a:latin typeface="Arial Narrow" panose="020B0606020202030204" pitchFamily="34" charset="0"/>
                    <a:ea typeface="Times New Roman" panose="02020603050405020304" pitchFamily="18" charset="0"/>
                    <a:cs typeface="+mn-cs"/>
                  </a:rPr>
                  <a:t> </a:t>
                </a:r>
                <a:endParaRPr lang="ru-RU" sz="11500" kern="1200" dirty="0">
                  <a:solidFill>
                    <a:prstClr val="black"/>
                  </a:solidFill>
                  <a:latin typeface="Arial Narrow" panose="020B0606020202030204" pitchFamily="34" charset="0"/>
                  <a:ea typeface="Times New Roman" panose="02020603050405020304" pitchFamily="18" charset="0"/>
                  <a:cs typeface="+mn-cs"/>
                </a:endParaRPr>
              </a:p>
              <a:p>
                <a:pPr lvl="0" algn="l" defTabSz="914400" hangingPunct="1">
                  <a:lnSpc>
                    <a:spcPct val="90000"/>
                  </a:lnSpc>
                  <a:spcBef>
                    <a:spcPts val="1000"/>
                  </a:spcBef>
                </a:pPr>
                <a:endParaRPr lang="ru-RU" sz="13800" kern="1200" dirty="0">
                  <a:solidFill>
                    <a:prstClr val="black"/>
                  </a:solidFill>
                  <a:latin typeface="Arial Narrow" panose="020B0606020202030204" pitchFamily="34" charset="0"/>
                  <a:ea typeface="+mn-ea"/>
                  <a:cs typeface="+mn-cs"/>
                </a:endParaRPr>
              </a:p>
              <a:p>
                <a:pPr lvl="0" algn="l" defTabSz="914400" hangingPunct="1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ru-RU" sz="7200" kern="1200" dirty="0">
                    <a:solidFill>
                      <a:prstClr val="black"/>
                    </a:solidFill>
                    <a:latin typeface="Arial Narrow" panose="020B0606020202030204" pitchFamily="34" charset="0"/>
                    <a:ea typeface="Calibri" panose="020F0502020204030204" pitchFamily="34" charset="0"/>
                    <a:cs typeface="+mn-cs"/>
                  </a:rPr>
                  <a:t>FCF = (EBIT)(1-t) + Амортизация – CAPEX – ∆NWC</a:t>
                </a:r>
              </a:p>
              <a:p>
                <a:pPr lvl="0" algn="l" defTabSz="914400" hangingPunct="1">
                  <a:lnSpc>
                    <a:spcPct val="90000"/>
                  </a:lnSpc>
                  <a:spcBef>
                    <a:spcPts val="1000"/>
                  </a:spcBef>
                </a:pPr>
                <a:endParaRPr lang="ru-RU" sz="5400" kern="1200" dirty="0">
                  <a:solidFill>
                    <a:prstClr val="black"/>
                  </a:solidFill>
                  <a:latin typeface="Arial Narrow" panose="020B0606020202030204" pitchFamily="34" charset="0"/>
                  <a:ea typeface="+mn-ea"/>
                  <a:cs typeface="+mn-cs"/>
                </a:endParaRPr>
              </a:p>
              <a:p>
                <a:pPr lvl="0" algn="l" defTabSz="914400" hangingPunct="1"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GB" sz="6600" kern="1200" dirty="0">
                    <a:solidFill>
                      <a:prstClr val="black"/>
                    </a:solidFill>
                    <a:latin typeface="Arial Narrow" panose="020B0606020202030204" pitchFamily="34" charset="0"/>
                    <a:ea typeface="Calibri" panose="020F0502020204030204" pitchFamily="34" charset="0"/>
                    <a:cs typeface="+mn-cs"/>
                  </a:rPr>
                  <a:t>WACC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7200" i="1" kern="1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7200" i="1" kern="1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n-GB" sz="7200" i="1" kern="1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GB" sz="6600" kern="1200" dirty="0">
                    <a:solidFill>
                      <a:prstClr val="black"/>
                    </a:solidFill>
                    <a:latin typeface="Arial Narrow" panose="020B0606020202030204" pitchFamily="34" charset="0"/>
                    <a:ea typeface="Times New Roman" panose="02020603050405020304" pitchFamily="18" charset="0"/>
                    <a:cs typeface="+mn-cs"/>
                  </a:rPr>
                  <a:t>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7200" i="1" kern="1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7200" i="1" kern="1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  <m:sub>
                        <m:r>
                          <a:rPr lang="en-GB" sz="7200" i="1" kern="1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GB" sz="7200" kern="1200" dirty="0">
                    <a:solidFill>
                      <a:prstClr val="black"/>
                    </a:solidFill>
                    <a:latin typeface="Arial Narrow" panose="020B0606020202030204" pitchFamily="34" charset="0"/>
                    <a:ea typeface="Times New Roman" panose="02020603050405020304" pitchFamily="18" charset="0"/>
                    <a:cs typeface="+mn-cs"/>
                  </a:rPr>
                  <a:t>+ </a:t>
                </a:r>
                <a:r>
                  <a:rPr lang="en-GB" sz="6600" kern="1200" dirty="0">
                    <a:solidFill>
                      <a:prstClr val="black"/>
                    </a:solidFill>
                    <a:latin typeface="Arial Narrow" panose="020B0606020202030204" pitchFamily="34" charset="0"/>
                    <a:ea typeface="Calibri" panose="020F0502020204030204" pitchFamily="34" charset="0"/>
                    <a:cs typeface="+mn-cs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7200" i="1" kern="1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7200" i="1" kern="1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n-GB" sz="7200" i="1" kern="1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GB" sz="6600" kern="1200" dirty="0">
                    <a:solidFill>
                      <a:prstClr val="black"/>
                    </a:solidFill>
                    <a:latin typeface="Arial Narrow" panose="020B0606020202030204" pitchFamily="34" charset="0"/>
                    <a:ea typeface="Times New Roman" panose="02020603050405020304" pitchFamily="18" charset="0"/>
                    <a:cs typeface="+mn-cs"/>
                  </a:rPr>
                  <a:t>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7200" i="1" kern="1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7200" i="1" kern="1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  <m:sub>
                        <m:r>
                          <a:rPr lang="en-GB" sz="7200" i="1" kern="1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GB" sz="7200" kern="1200" dirty="0">
                    <a:solidFill>
                      <a:prstClr val="black"/>
                    </a:solidFill>
                    <a:latin typeface="Arial Narrow" panose="020B0606020202030204" pitchFamily="34" charset="0"/>
                    <a:ea typeface="Times New Roman" panose="02020603050405020304" pitchFamily="18" charset="0"/>
                    <a:cs typeface="+mn-cs"/>
                  </a:rPr>
                  <a:t>*(</a:t>
                </a:r>
                <a:r>
                  <a:rPr lang="en-GB" sz="6600" kern="1200" dirty="0">
                    <a:solidFill>
                      <a:prstClr val="black"/>
                    </a:solidFill>
                    <a:latin typeface="Arial Narrow" panose="020B0606020202030204" pitchFamily="34" charset="0"/>
                    <a:ea typeface="Times New Roman" panose="02020603050405020304" pitchFamily="18" charset="0"/>
                    <a:cs typeface="+mn-cs"/>
                  </a:rPr>
                  <a:t>1-t</a:t>
                </a:r>
                <a:r>
                  <a:rPr lang="en-GB" sz="7200" kern="1200" dirty="0">
                    <a:solidFill>
                      <a:prstClr val="black"/>
                    </a:solidFill>
                    <a:latin typeface="Arial Narrow" panose="020B0606020202030204" pitchFamily="34" charset="0"/>
                    <a:ea typeface="Times New Roman" panose="02020603050405020304" pitchFamily="18" charset="0"/>
                    <a:cs typeface="+mn-cs"/>
                  </a:rPr>
                  <a:t>)</a:t>
                </a:r>
                <a:endParaRPr lang="ru-RU" sz="7200" kern="1200" dirty="0">
                  <a:solidFill>
                    <a:prstClr val="black"/>
                  </a:solidFill>
                  <a:latin typeface="Arial Narrow" panose="020B0606020202030204" pitchFamily="34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784" y="4769768"/>
                <a:ext cx="18722080" cy="7531549"/>
              </a:xfrm>
              <a:prstGeom prst="rect">
                <a:avLst/>
              </a:prstGeom>
              <a:blipFill rotWithShape="0">
                <a:blip r:embed="rId4"/>
                <a:stretch>
                  <a:fillRect l="-4233" t="-3398" b="-57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265042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 sz="3200" dirty="0"/>
          </a:p>
        </p:txBody>
      </p:sp>
      <p:sp>
        <p:nvSpPr>
          <p:cNvPr id="59" name="Очень крутой заголовок…"/>
          <p:cNvSpPr txBox="1"/>
          <p:nvPr/>
        </p:nvSpPr>
        <p:spPr>
          <a:xfrm>
            <a:off x="1246784" y="2537521"/>
            <a:ext cx="21639735" cy="1515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cap="all" dirty="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rPr>
              <a:t>Научные подходы к изучению темы</a:t>
            </a:r>
            <a:endParaRPr sz="7000" b="1" cap="all" dirty="0">
              <a:solidFill>
                <a:srgbClr val="253957"/>
              </a:solidFill>
              <a:latin typeface="Arial Narrow"/>
              <a:ea typeface="+mn-ea"/>
              <a:cs typeface="+mn-cs"/>
              <a:sym typeface="Arial Narrow"/>
            </a:endParaRPr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НИУ ВШЭ – Нижний Новгород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27651"/>
              </p:ext>
            </p:extLst>
          </p:nvPr>
        </p:nvGraphicFramePr>
        <p:xfrm>
          <a:off x="1894856" y="4052933"/>
          <a:ext cx="20991663" cy="8429783"/>
        </p:xfrm>
        <a:graphic>
          <a:graphicData uri="http://schemas.openxmlformats.org/drawingml/2006/table">
            <a:tbl>
              <a:tblPr/>
              <a:tblGrid>
                <a:gridCol w="9865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26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17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6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Calibri"/>
                          <a:cs typeface="Times New Roman"/>
                          <a:sym typeface="Helvetica Light"/>
                        </a:rPr>
                        <a:t>Проблема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60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Calibri"/>
                          <a:cs typeface="Times New Roman"/>
                          <a:sym typeface="Helvetica Light"/>
                        </a:rPr>
                        <a:t>Работы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741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Направление влияния: негативно, положительно или нейтрально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82153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(</a:t>
                      </a:r>
                      <a:r>
                        <a:rPr lang="en-US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Friedman, 1962</a:t>
                      </a:r>
                      <a:r>
                        <a:rPr lang="ru-RU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), (</a:t>
                      </a:r>
                      <a:r>
                        <a:rPr lang="en-US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Callan, Thomas, 2009</a:t>
                      </a:r>
                      <a:r>
                        <a:rPr lang="ru-RU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) (</a:t>
                      </a:r>
                      <a:r>
                        <a:rPr lang="en-US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Waddock, Graves, 1997</a:t>
                      </a:r>
                      <a:r>
                        <a:rPr lang="ru-RU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), </a:t>
                      </a:r>
                      <a:r>
                        <a:rPr lang="en-US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(Garcia-Castro, Arino, Canela, 2009)</a:t>
                      </a:r>
                      <a:endParaRPr lang="ru-RU" sz="48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Times New Roman"/>
                        <a:cs typeface="Times New Roman"/>
                        <a:sym typeface="Helvetica Ligh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27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Первоочередность: устойчивое развитие влияет на эффективность или наоборот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82153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(Waddock, Graves, 1997), (Garcia-Castro, Arino, Canela, 2009)</a:t>
                      </a:r>
                      <a:r>
                        <a:rPr lang="ru-RU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, </a:t>
                      </a:r>
                      <a:r>
                        <a:rPr lang="en-US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(Sofian, 2015)</a:t>
                      </a:r>
                      <a:r>
                        <a:rPr lang="ru-RU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, </a:t>
                      </a:r>
                      <a:r>
                        <a:rPr lang="en-US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Surroca, Tribo, Waddock, 2010)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31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Развивающейся рынки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(Mishra, Suar, 2010)</a:t>
                      </a:r>
                      <a:r>
                        <a:rPr lang="ru-RU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, </a:t>
                      </a:r>
                      <a:r>
                        <a:rPr lang="en-US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(Sofian, 2015)</a:t>
                      </a:r>
                      <a:endParaRPr lang="ru-RU" sz="48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Times New Roman"/>
                        <a:cs typeface="Times New Roman"/>
                        <a:sym typeface="Helvetica Ligh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60802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 sz="3200" dirty="0"/>
          </a:p>
        </p:txBody>
      </p:sp>
      <p:sp>
        <p:nvSpPr>
          <p:cNvPr id="59" name="Очень крутой заголовок…"/>
          <p:cNvSpPr txBox="1"/>
          <p:nvPr/>
        </p:nvSpPr>
        <p:spPr>
          <a:xfrm>
            <a:off x="1246784" y="2537521"/>
            <a:ext cx="21639735" cy="1515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cap="all" dirty="0">
                <a:solidFill>
                  <a:srgbClr val="253957"/>
                </a:solidFill>
                <a:latin typeface="Arial Narrow"/>
                <a:ea typeface="+mn-ea"/>
                <a:cs typeface="+mn-cs"/>
                <a:sym typeface="Arial Narrow"/>
              </a:rPr>
              <a:t>Данные в научных работах</a:t>
            </a:r>
            <a:endParaRPr sz="7000" b="1" cap="all" dirty="0">
              <a:solidFill>
                <a:srgbClr val="253957"/>
              </a:solidFill>
              <a:latin typeface="Arial Narrow"/>
              <a:ea typeface="+mn-ea"/>
              <a:cs typeface="+mn-cs"/>
              <a:sym typeface="Arial Narrow"/>
            </a:endParaRPr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НИУ ВШЭ – Нижний Новгород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936216"/>
              </p:ext>
            </p:extLst>
          </p:nvPr>
        </p:nvGraphicFramePr>
        <p:xfrm>
          <a:off x="1894856" y="4052933"/>
          <a:ext cx="21818424" cy="8997755"/>
        </p:xfrm>
        <a:graphic>
          <a:graphicData uri="http://schemas.openxmlformats.org/drawingml/2006/table">
            <a:tbl>
              <a:tblPr/>
              <a:tblGrid>
                <a:gridCol w="7056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61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369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5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Calibri"/>
                          <a:cs typeface="Times New Roman"/>
                          <a:sym typeface="Helvetica Light"/>
                        </a:rPr>
                        <a:t>Эффективность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Calibri"/>
                          <a:cs typeface="Times New Roman"/>
                          <a:sym typeface="Helvetica Light"/>
                        </a:rPr>
                        <a:t>Устойчивое развитие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840">
                <a:tc>
                  <a:txBody>
                    <a:bodyPr/>
                    <a:lstStyle/>
                    <a:p>
                      <a:pPr marL="685800" indent="-6858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Валовая рентабельность</a:t>
                      </a:r>
                    </a:p>
                    <a:p>
                      <a:pPr marL="685800" indent="-6858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Рентабельность капитала</a:t>
                      </a:r>
                    </a:p>
                    <a:p>
                      <a:pPr marL="685800" indent="-6858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Q-</a:t>
                      </a:r>
                      <a:r>
                        <a:rPr lang="ru-RU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Тобина</a:t>
                      </a:r>
                    </a:p>
                    <a:p>
                      <a:pPr marL="685800" indent="-6858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4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Times New Roman"/>
                          <a:cs typeface="Times New Roman"/>
                          <a:sym typeface="Helvetica Light"/>
                        </a:rPr>
                        <a:t>Рыночная стоимость активов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48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Times New Roman"/>
                        <a:cs typeface="Times New Roman"/>
                        <a:sym typeface="Helvetica Ligh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82153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8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Times New Roman"/>
                        <a:cs typeface="Times New Roman"/>
                        <a:sym typeface="Helvetica Ligh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>
          <a:xfrm>
            <a:off x="17040369" y="5083371"/>
            <a:ext cx="6690897" cy="8446515"/>
          </a:xfrm>
        </p:spPr>
        <p:txBody>
          <a:bodyPr>
            <a:normAutofit/>
          </a:bodyPr>
          <a:lstStyle/>
          <a:p>
            <a:pPr algn="just" fontAlgn="ctr">
              <a:spcBef>
                <a:spcPts val="0"/>
              </a:spcBef>
              <a:buSzTx/>
              <a:defRPr/>
            </a:pPr>
            <a:r>
              <a:rPr lang="ru-RU" sz="4400" dirty="0">
                <a:latin typeface="Arial Narrow"/>
                <a:ea typeface="Times New Roman"/>
                <a:cs typeface="Times New Roman"/>
              </a:rPr>
              <a:t>Соответствие определенным стандартам</a:t>
            </a:r>
          </a:p>
          <a:p>
            <a:pPr algn="just" fontAlgn="ctr">
              <a:spcBef>
                <a:spcPts val="0"/>
              </a:spcBef>
              <a:buSzTx/>
              <a:defRPr/>
            </a:pPr>
            <a:r>
              <a:rPr lang="ru-RU" sz="4400" dirty="0">
                <a:latin typeface="Arial Narrow"/>
                <a:ea typeface="Times New Roman"/>
                <a:cs typeface="Times New Roman"/>
              </a:rPr>
              <a:t>Репутация</a:t>
            </a:r>
          </a:p>
          <a:p>
            <a:pPr algn="just" fontAlgn="ctr">
              <a:spcBef>
                <a:spcPts val="0"/>
              </a:spcBef>
              <a:buSzTx/>
              <a:defRPr/>
            </a:pPr>
            <a:r>
              <a:rPr lang="ru-RU" sz="4400" dirty="0">
                <a:latin typeface="Arial Narrow"/>
                <a:ea typeface="Times New Roman"/>
                <a:cs typeface="Times New Roman"/>
              </a:rPr>
              <a:t>Наличие профсоюза</a:t>
            </a:r>
          </a:p>
          <a:p>
            <a:pPr algn="just" fontAlgn="ctr">
              <a:spcBef>
                <a:spcPts val="0"/>
              </a:spcBef>
              <a:buSzTx/>
              <a:defRPr/>
            </a:pPr>
            <a:r>
              <a:rPr lang="ru-RU" sz="4400" dirty="0">
                <a:latin typeface="Arial Narrow"/>
                <a:ea typeface="Times New Roman"/>
                <a:cs typeface="Times New Roman"/>
              </a:rPr>
              <a:t>Наличие кодекса корпоративной этики</a:t>
            </a:r>
          </a:p>
          <a:p>
            <a:pPr algn="just" fontAlgn="ctr">
              <a:spcBef>
                <a:spcPts val="0"/>
              </a:spcBef>
              <a:buSzTx/>
              <a:defRPr/>
            </a:pPr>
            <a:r>
              <a:rPr lang="ru-RU" sz="4400" dirty="0">
                <a:latin typeface="Arial Narrow"/>
                <a:ea typeface="Times New Roman"/>
                <a:cs typeface="Times New Roman"/>
              </a:rPr>
              <a:t>Специализированные рейтинги</a:t>
            </a:r>
          </a:p>
          <a:p>
            <a:pPr algn="just" fontAlgn="ctr">
              <a:spcBef>
                <a:spcPts val="0"/>
              </a:spcBef>
              <a:buSzTx/>
              <a:defRPr/>
            </a:pPr>
            <a:r>
              <a:rPr lang="ru-RU" sz="4400" dirty="0">
                <a:latin typeface="Arial Narrow"/>
                <a:ea typeface="Times New Roman"/>
                <a:cs typeface="Times New Roman"/>
              </a:rPr>
              <a:t>Доля рынка</a:t>
            </a:r>
          </a:p>
          <a:p>
            <a:pPr algn="just" fontAlgn="ctr">
              <a:spcBef>
                <a:spcPts val="0"/>
              </a:spcBef>
              <a:buSzTx/>
              <a:defRPr/>
            </a:pPr>
            <a:r>
              <a:rPr lang="ru-RU" sz="4400" dirty="0">
                <a:latin typeface="Arial Narrow"/>
                <a:ea typeface="Times New Roman"/>
                <a:cs typeface="Times New Roman"/>
              </a:rPr>
              <a:t>Доля женщин в совете директоров</a:t>
            </a: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9219878" y="5134489"/>
            <a:ext cx="7478469" cy="8874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>
            <a:lvl1pPr marL="465364" marR="0" indent="-465364" algn="l" defTabSz="821531" rtl="0" latinLnBrk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808264" marR="0" indent="-465364" algn="l" defTabSz="821531" rtl="0" latinLnBrk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1151164" marR="0" indent="-465364" algn="l" defTabSz="821531" rtl="0" latinLnBrk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1494064" marR="0" indent="-465364" algn="l" defTabSz="821531" rtl="0" latinLnBrk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1836964" marR="0" indent="-465364" algn="l" defTabSz="821531" rtl="0" latinLnBrk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2839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3284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3728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4173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pPr algn="just" fontAlgn="ctr" hangingPunct="1">
              <a:spcBef>
                <a:spcPts val="0"/>
              </a:spcBef>
              <a:buSzTx/>
              <a:defRPr/>
            </a:pPr>
            <a:r>
              <a:rPr lang="en-US" sz="4400" dirty="0">
                <a:latin typeface="Arial Narrow"/>
                <a:ea typeface="Times New Roman"/>
                <a:cs typeface="Times New Roman"/>
              </a:rPr>
              <a:t>KLD</a:t>
            </a:r>
            <a:r>
              <a:rPr lang="ru-RU" sz="4400" dirty="0">
                <a:latin typeface="Arial Narrow"/>
                <a:ea typeface="Times New Roman"/>
                <a:cs typeface="Times New Roman"/>
              </a:rPr>
              <a:t>-индекс</a:t>
            </a:r>
          </a:p>
          <a:p>
            <a:pPr algn="just" fontAlgn="ctr" hangingPunct="1">
              <a:spcBef>
                <a:spcPts val="0"/>
              </a:spcBef>
              <a:buSzTx/>
              <a:defRPr/>
            </a:pPr>
            <a:r>
              <a:rPr lang="ru-RU" sz="4400" dirty="0">
                <a:latin typeface="Arial Narrow"/>
                <a:ea typeface="Times New Roman"/>
                <a:cs typeface="Times New Roman"/>
              </a:rPr>
              <a:t>Размер фирмы</a:t>
            </a:r>
          </a:p>
          <a:p>
            <a:pPr algn="just" fontAlgn="ctr" hangingPunct="1">
              <a:spcBef>
                <a:spcPts val="0"/>
              </a:spcBef>
              <a:buSzTx/>
              <a:defRPr/>
            </a:pPr>
            <a:r>
              <a:rPr lang="ru-RU" sz="4400" dirty="0">
                <a:latin typeface="Arial Narrow"/>
                <a:ea typeface="Times New Roman"/>
                <a:cs typeface="Times New Roman"/>
              </a:rPr>
              <a:t>Вид экономической деятельности</a:t>
            </a:r>
          </a:p>
          <a:p>
            <a:pPr algn="just" fontAlgn="ctr" hangingPunct="1">
              <a:spcBef>
                <a:spcPts val="0"/>
              </a:spcBef>
              <a:buSzTx/>
              <a:defRPr/>
            </a:pPr>
            <a:r>
              <a:rPr lang="ru-RU" sz="4400" dirty="0">
                <a:latin typeface="Arial Narrow"/>
                <a:ea typeface="Times New Roman"/>
                <a:cs typeface="Times New Roman"/>
              </a:rPr>
              <a:t>Уровень риска</a:t>
            </a:r>
          </a:p>
          <a:p>
            <a:pPr algn="just" fontAlgn="ctr" hangingPunct="1">
              <a:spcBef>
                <a:spcPts val="0"/>
              </a:spcBef>
              <a:buSzTx/>
              <a:defRPr/>
            </a:pPr>
            <a:r>
              <a:rPr lang="ru-RU" sz="4400" dirty="0">
                <a:latin typeface="Arial Narrow"/>
                <a:ea typeface="Times New Roman"/>
                <a:cs typeface="Times New Roman"/>
              </a:rPr>
              <a:t>Темп прироста затрат на развитие персонала</a:t>
            </a:r>
          </a:p>
          <a:p>
            <a:pPr algn="just" fontAlgn="ctr" hangingPunct="1">
              <a:spcBef>
                <a:spcPts val="0"/>
              </a:spcBef>
              <a:buSzTx/>
              <a:defRPr/>
            </a:pPr>
            <a:r>
              <a:rPr lang="ru-RU" sz="4400" dirty="0">
                <a:latin typeface="Arial Narrow"/>
                <a:ea typeface="Times New Roman"/>
                <a:cs typeface="Times New Roman"/>
              </a:rPr>
              <a:t>Доля затрат на НИОКР</a:t>
            </a:r>
          </a:p>
          <a:p>
            <a:pPr algn="just" fontAlgn="ctr" hangingPunct="1">
              <a:spcBef>
                <a:spcPts val="0"/>
              </a:spcBef>
              <a:buSzTx/>
              <a:defRPr/>
            </a:pPr>
            <a:r>
              <a:rPr lang="ru-RU" sz="4400" dirty="0">
                <a:latin typeface="Arial Narrow"/>
                <a:ea typeface="Times New Roman"/>
                <a:cs typeface="Times New Roman"/>
              </a:rPr>
              <a:t>Доля затрат на рекламу</a:t>
            </a:r>
          </a:p>
          <a:p>
            <a:pPr algn="just" fontAlgn="ctr" hangingPunct="1">
              <a:spcBef>
                <a:spcPts val="0"/>
              </a:spcBef>
              <a:buSzTx/>
              <a:defRPr/>
            </a:pPr>
            <a:r>
              <a:rPr lang="ru-RU" sz="4400" dirty="0">
                <a:latin typeface="Arial Narrow"/>
                <a:ea typeface="Times New Roman"/>
                <a:cs typeface="Times New Roman"/>
              </a:rPr>
              <a:t>Количество новых продуктов на рынке</a:t>
            </a:r>
          </a:p>
          <a:p>
            <a:pPr algn="just" fontAlgn="ctr" hangingPunct="1">
              <a:spcBef>
                <a:spcPts val="0"/>
              </a:spcBef>
              <a:buSzTx/>
              <a:defRPr/>
            </a:pPr>
            <a:endParaRPr lang="ru-RU" sz="4400" dirty="0">
              <a:latin typeface="Arial Narrow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407899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 sz="3200" dirty="0"/>
          </a:p>
        </p:txBody>
      </p:sp>
      <p:sp>
        <p:nvSpPr>
          <p:cNvPr id="59" name="Очень крутой заголовок…"/>
          <p:cNvSpPr txBox="1"/>
          <p:nvPr/>
        </p:nvSpPr>
        <p:spPr>
          <a:xfrm>
            <a:off x="1246784" y="2537521"/>
            <a:ext cx="21639735" cy="1515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b="1" cap="all" dirty="0">
                <a:solidFill>
                  <a:srgbClr val="253957"/>
                </a:solidFill>
                <a:latin typeface="Arial Narrow"/>
                <a:ea typeface="+mn-ea"/>
                <a:cs typeface="+mn-cs"/>
                <a:sym typeface="Arial Narrow"/>
              </a:rPr>
              <a:t>Методологическая основа</a:t>
            </a:r>
            <a:endParaRPr sz="7000" b="1" cap="all" dirty="0">
              <a:solidFill>
                <a:srgbClr val="253957"/>
              </a:solidFill>
              <a:latin typeface="Arial Narrow"/>
              <a:ea typeface="+mn-ea"/>
              <a:cs typeface="+mn-cs"/>
              <a:sym typeface="Arial Narrow"/>
            </a:endParaRPr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11338744" y="942364"/>
            <a:ext cx="11366416" cy="51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/>
              <a:t>НИУ ВШЭ – Нижний Новгород</a:t>
            </a:r>
            <a:endParaRPr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extBox 8"/>
          <p:cNvSpPr txBox="1"/>
          <p:nvPr/>
        </p:nvSpPr>
        <p:spPr>
          <a:xfrm>
            <a:off x="1226606" y="3962946"/>
            <a:ext cx="5400600" cy="97530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l" defTabSz="914400" hangingPunct="1">
              <a:lnSpc>
                <a:spcPct val="90000"/>
              </a:lnSpc>
              <a:spcBef>
                <a:spcPts val="1000"/>
              </a:spcBef>
            </a:pPr>
            <a:r>
              <a:rPr lang="ru-RU" sz="5400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Гипотеза:</a:t>
            </a:r>
            <a:r>
              <a:rPr lang="ru-RU" sz="5400" i="1" kern="12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> применение компанией концепции устойчивого развития положительно влияет на стратегическую эффективность фирмы</a:t>
            </a:r>
          </a:p>
          <a:p>
            <a:pPr algn="l" defTabSz="914400" hangingPunct="1">
              <a:lnSpc>
                <a:spcPct val="90000"/>
              </a:lnSpc>
              <a:spcBef>
                <a:spcPts val="1000"/>
              </a:spcBef>
            </a:pPr>
            <a:endParaRPr lang="ru-RU" sz="3600" kern="1200" dirty="0">
              <a:solidFill>
                <a:prstClr val="black"/>
              </a:solidFill>
              <a:latin typeface="Arial Narrow" panose="020B0606020202030204" pitchFamily="34" charset="0"/>
              <a:ea typeface="+mn-ea"/>
              <a:cs typeface="+mn-cs"/>
            </a:endParaRPr>
          </a:p>
          <a:p>
            <a:pPr algn="l" defTabSz="914400" hangingPunct="1">
              <a:lnSpc>
                <a:spcPct val="90000"/>
              </a:lnSpc>
              <a:spcBef>
                <a:spcPts val="1000"/>
              </a:spcBef>
            </a:pPr>
            <a:endParaRPr lang="ru-RU" sz="3600" kern="1200" dirty="0">
              <a:solidFill>
                <a:prstClr val="black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207794"/>
              </p:ext>
            </p:extLst>
          </p:nvPr>
        </p:nvGraphicFramePr>
        <p:xfrm>
          <a:off x="6627206" y="3684619"/>
          <a:ext cx="17374106" cy="9838767"/>
        </p:xfrm>
        <a:graphic>
          <a:graphicData uri="http://schemas.openxmlformats.org/drawingml/2006/table">
            <a:tbl>
              <a:tblPr/>
              <a:tblGrid>
                <a:gridCol w="4317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6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596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Calibri"/>
                          <a:cs typeface="Times New Roman"/>
                          <a:sym typeface="Helvetica Light"/>
                        </a:rPr>
                        <a:t>Зависимая переменная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+mn-lt"/>
                          <a:ea typeface="Calibri"/>
                          <a:cs typeface="Times New Roman"/>
                          <a:sym typeface="Helvetica Light"/>
                        </a:rPr>
                        <a:t>Детерминанты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75727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стратегическая эффективность</a:t>
                      </a:r>
                    </a:p>
                    <a:p>
                      <a:pPr algn="ctr"/>
                      <a:endParaRPr lang="ru-RU" sz="4400" dirty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4400" dirty="0"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Текст 2"/>
          <p:cNvSpPr txBox="1">
            <a:spLocks/>
          </p:cNvSpPr>
          <p:nvPr/>
        </p:nvSpPr>
        <p:spPr>
          <a:xfrm>
            <a:off x="11046933" y="5262356"/>
            <a:ext cx="6689684" cy="8874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>
            <a:lvl1pPr marL="465364" marR="0" indent="-465364" algn="l" defTabSz="821531" rtl="0" latinLnBrk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808264" marR="0" indent="-465364" algn="l" defTabSz="821531" rtl="0" latinLnBrk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1151164" marR="0" indent="-465364" algn="l" defTabSz="821531" rtl="0" latinLnBrk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1494064" marR="0" indent="-465364" algn="l" defTabSz="821531" rtl="0" latinLnBrk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1836964" marR="0" indent="-465364" algn="l" defTabSz="821531" rtl="0" latinLnBrk="0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2839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3284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3728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4173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pPr marL="571500" lvl="0" indent="-571500" hangingPunct="1">
              <a:spcBef>
                <a:spcPts val="0"/>
              </a:spcBef>
              <a:buSzTx/>
              <a:buFont typeface="Arial" panose="020B0604020202020204" pitchFamily="34" charset="0"/>
              <a:buChar char="•"/>
            </a:pPr>
            <a:r>
              <a:rPr lang="ru-RU" sz="4000" dirty="0">
                <a:latin typeface="Arial Narrow" panose="020B0606020202030204" pitchFamily="34" charset="0"/>
                <a:cs typeface="Times New Roman" panose="02020603050405020304" pitchFamily="18" charset="0"/>
              </a:rPr>
              <a:t>Изменение количества работников</a:t>
            </a:r>
          </a:p>
          <a:p>
            <a:pPr marL="571500" lvl="0" indent="-571500" hangingPunct="1">
              <a:spcBef>
                <a:spcPts val="0"/>
              </a:spcBef>
              <a:buSzTx/>
              <a:buFont typeface="Arial" panose="020B0604020202020204" pitchFamily="34" charset="0"/>
              <a:buChar char="•"/>
            </a:pPr>
            <a:r>
              <a:rPr lang="ru-RU" sz="4000" dirty="0">
                <a:latin typeface="Arial Narrow" panose="020B0606020202030204" pitchFamily="34" charset="0"/>
                <a:cs typeface="Times New Roman" panose="02020603050405020304" pitchFamily="18" charset="0"/>
              </a:rPr>
              <a:t>доля числа женщин в СД</a:t>
            </a:r>
          </a:p>
          <a:p>
            <a:pPr marL="571500" lvl="0" indent="-571500" hangingPunct="1">
              <a:spcBef>
                <a:spcPts val="0"/>
              </a:spcBef>
              <a:buSzTx/>
              <a:buFont typeface="Arial" panose="020B0604020202020204" pitchFamily="34" charset="0"/>
              <a:buChar char="•"/>
            </a:pPr>
            <a:r>
              <a:rPr lang="ru-RU" sz="4000" dirty="0">
                <a:latin typeface="Arial Narrow" panose="020B0606020202030204" pitchFamily="34" charset="0"/>
                <a:cs typeface="Times New Roman" panose="02020603050405020304" pitchFamily="18" charset="0"/>
              </a:rPr>
              <a:t>наличие профсоюзов</a:t>
            </a:r>
          </a:p>
          <a:p>
            <a:pPr marL="571500" lvl="0" indent="-571500" hangingPunct="1">
              <a:spcBef>
                <a:spcPts val="0"/>
              </a:spcBef>
              <a:buSzTx/>
              <a:buFont typeface="Arial" panose="020B0604020202020204" pitchFamily="34" charset="0"/>
              <a:buChar char="•"/>
            </a:pPr>
            <a:r>
              <a:rPr lang="ru-RU" sz="4000" dirty="0">
                <a:latin typeface="Arial Narrow" panose="020B0606020202030204" pitchFamily="34" charset="0"/>
                <a:cs typeface="Times New Roman" panose="02020603050405020304" pitchFamily="18" charset="0"/>
              </a:rPr>
              <a:t>доля сотрудников в совокупном капитале компаний</a:t>
            </a:r>
          </a:p>
          <a:p>
            <a:pPr marL="571500" lvl="0" indent="-571500" hangingPunct="1">
              <a:spcBef>
                <a:spcPts val="0"/>
              </a:spcBef>
              <a:buSzTx/>
              <a:buFont typeface="Arial" panose="020B0604020202020204" pitchFamily="34" charset="0"/>
              <a:buChar char="•"/>
            </a:pPr>
            <a:r>
              <a:rPr lang="ru-RU" sz="4000" dirty="0">
                <a:latin typeface="Arial Narrow" panose="020B0606020202030204" pitchFamily="34" charset="0"/>
                <a:cs typeface="Times New Roman" panose="02020603050405020304" pitchFamily="18" charset="0"/>
              </a:rPr>
              <a:t>количество нарушений трудового законодательства</a:t>
            </a:r>
          </a:p>
          <a:p>
            <a:pPr marL="571500" lvl="0" indent="-571500" hangingPunct="1">
              <a:spcBef>
                <a:spcPts val="0"/>
              </a:spcBef>
              <a:buSzTx/>
              <a:buFont typeface="Arial" panose="020B0604020202020204" pitchFamily="34" charset="0"/>
              <a:buChar char="•"/>
            </a:pPr>
            <a:r>
              <a:rPr lang="ru-RU" sz="4000" dirty="0">
                <a:latin typeface="Arial Narrow" panose="020B0606020202030204" pitchFamily="34" charset="0"/>
                <a:cs typeface="Times New Roman" panose="02020603050405020304" pitchFamily="18" charset="0"/>
              </a:rPr>
              <a:t>доля лиц с профильным высшим образованием в СД</a:t>
            </a:r>
          </a:p>
          <a:p>
            <a:pPr marL="571500" lvl="0" indent="-571500" hangingPunct="1">
              <a:spcBef>
                <a:spcPts val="0"/>
              </a:spcBef>
              <a:buSzTx/>
              <a:buFont typeface="Arial" panose="020B0604020202020204" pitchFamily="34" charset="0"/>
              <a:buChar char="•"/>
            </a:pPr>
            <a:r>
              <a:rPr lang="ru-RU" sz="4000" dirty="0">
                <a:latin typeface="Arial Narrow" panose="020B0606020202030204" pitchFamily="34" charset="0"/>
                <a:cs typeface="Times New Roman" panose="02020603050405020304" pitchFamily="18" charset="0"/>
              </a:rPr>
              <a:t>наличие в миссии компании пунктов</a:t>
            </a:r>
          </a:p>
          <a:p>
            <a:pPr marL="571500" lvl="0" indent="-571500" hangingPunct="1">
              <a:spcBef>
                <a:spcPts val="0"/>
              </a:spcBef>
              <a:buSzTx/>
              <a:buFont typeface="Arial" panose="020B0604020202020204" pitchFamily="34" charset="0"/>
              <a:buChar char="•"/>
            </a:pPr>
            <a:endParaRPr lang="ru-RU" sz="40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17490997" y="5498997"/>
            <a:ext cx="6690897" cy="8217004"/>
          </a:xfrm>
          <a:prstGeom prst="rect">
            <a:avLst/>
          </a:prstGeom>
        </p:spPr>
        <p:txBody>
          <a:bodyPr>
            <a:noAutofit/>
          </a:bodyPr>
          <a:lstStyle>
            <a:lvl1pPr marL="617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1pPr>
            <a:lvl2pPr marL="1061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2pPr>
            <a:lvl3pPr marL="1506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3pPr>
            <a:lvl4pPr marL="1950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4pPr>
            <a:lvl5pPr marL="2395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5pPr>
            <a:lvl6pPr marL="2839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6pPr>
            <a:lvl7pPr marL="3284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7pPr>
            <a:lvl8pPr marL="37288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8pPr>
            <a:lvl9pPr marL="4173361" marR="0" indent="-617361" algn="l" defTabSz="821531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Light"/>
              </a:defRPr>
            </a:lvl9pPr>
          </a:lstStyle>
          <a:p>
            <a:pPr marL="571500" lvl="0" indent="-571500" hangingPunct="1">
              <a:spcBef>
                <a:spcPts val="0"/>
              </a:spcBef>
              <a:buSzTx/>
              <a:buFont typeface="Arial" panose="020B0604020202020204" pitchFamily="34" charset="0"/>
              <a:buChar char="•"/>
            </a:pPr>
            <a:r>
              <a:rPr lang="ru-RU" sz="4000" dirty="0">
                <a:latin typeface="Arial Narrow" panose="020B0606020202030204" pitchFamily="34" charset="0"/>
                <a:cs typeface="Times New Roman" panose="02020603050405020304" pitchFamily="18" charset="0"/>
              </a:rPr>
              <a:t>количество нарушений экологического законодательства</a:t>
            </a:r>
          </a:p>
          <a:p>
            <a:pPr marL="571500" lvl="0" indent="-571500" hangingPunct="1">
              <a:spcBef>
                <a:spcPts val="0"/>
              </a:spcBef>
              <a:buSzTx/>
              <a:buFont typeface="Arial" panose="020B0604020202020204" pitchFamily="34" charset="0"/>
              <a:buChar char="•"/>
            </a:pPr>
            <a:r>
              <a:rPr lang="ru-RU" sz="4000" dirty="0">
                <a:latin typeface="Arial Narrow" panose="020B0606020202030204" pitchFamily="34" charset="0"/>
                <a:cs typeface="Times New Roman" panose="02020603050405020304" pitchFamily="18" charset="0"/>
              </a:rPr>
              <a:t>направленных на минимизацию вредного воздействия на окружающую среду</a:t>
            </a:r>
          </a:p>
          <a:p>
            <a:pPr marL="571500" lvl="0" indent="-571500" hangingPunct="1">
              <a:spcBef>
                <a:spcPts val="0"/>
              </a:spcBef>
              <a:buSzTx/>
              <a:buFont typeface="Arial" panose="020B0604020202020204" pitchFamily="34" charset="0"/>
              <a:buChar char="•"/>
            </a:pPr>
            <a:r>
              <a:rPr lang="ru-RU" sz="4000" dirty="0">
                <a:latin typeface="Arial Narrow" panose="020B0606020202030204" pitchFamily="34" charset="0"/>
                <a:cs typeface="Times New Roman" panose="02020603050405020304" pitchFamily="18" charset="0"/>
              </a:rPr>
              <a:t>доля рынка</a:t>
            </a:r>
          </a:p>
          <a:p>
            <a:pPr marL="571500" lvl="0" indent="-571500" hangingPunct="1">
              <a:spcBef>
                <a:spcPts val="0"/>
              </a:spcBef>
              <a:buSzTx/>
              <a:buFont typeface="Arial" panose="020B0604020202020204" pitchFamily="34" charset="0"/>
              <a:buChar char="•"/>
            </a:pPr>
            <a:r>
              <a:rPr lang="ru-RU" sz="4000" dirty="0">
                <a:latin typeface="Arial Narrow" panose="020B0606020202030204" pitchFamily="34" charset="0"/>
                <a:cs typeface="Times New Roman" panose="02020603050405020304" pitchFamily="18" charset="0"/>
              </a:rPr>
              <a:t>коэффициент автономии</a:t>
            </a:r>
          </a:p>
          <a:p>
            <a:pPr marL="571500" lvl="0" indent="-571500" hangingPunct="1">
              <a:spcBef>
                <a:spcPts val="0"/>
              </a:spcBef>
              <a:buSzTx/>
              <a:buFont typeface="Arial" panose="020B0604020202020204" pitchFamily="34" charset="0"/>
              <a:buChar char="•"/>
            </a:pPr>
            <a:r>
              <a:rPr lang="ru-RU" sz="4000" dirty="0">
                <a:latin typeface="Arial Narrow" panose="020B0606020202030204" pitchFamily="34" charset="0"/>
                <a:cs typeface="Times New Roman" panose="02020603050405020304" pitchFamily="18" charset="0"/>
              </a:rPr>
              <a:t>темп роста выручки</a:t>
            </a:r>
          </a:p>
          <a:p>
            <a:pPr marL="571500" lvl="0" indent="-571500" hangingPunct="1">
              <a:spcBef>
                <a:spcPts val="0"/>
              </a:spcBef>
              <a:buSzTx/>
              <a:buFont typeface="Arial" panose="020B0604020202020204" pitchFamily="34" charset="0"/>
              <a:buChar char="•"/>
            </a:pPr>
            <a:r>
              <a:rPr lang="ru-RU" sz="4000" dirty="0">
                <a:latin typeface="Arial Narrow" panose="020B0606020202030204" pitchFamily="34" charset="0"/>
                <a:cs typeface="Times New Roman" panose="02020603050405020304" pitchFamily="18" charset="0"/>
              </a:rPr>
              <a:t>запасы/активы</a:t>
            </a:r>
          </a:p>
          <a:p>
            <a:pPr marL="571500" lvl="0" indent="-571500" hangingPunct="1">
              <a:spcBef>
                <a:spcPts val="0"/>
              </a:spcBef>
              <a:buSzTx/>
              <a:buFont typeface="Arial" panose="020B0604020202020204" pitchFamily="34" charset="0"/>
              <a:buChar char="•"/>
            </a:pPr>
            <a:r>
              <a:rPr lang="ru-RU" sz="4000" dirty="0">
                <a:latin typeface="Arial Narrow" panose="020B0606020202030204" pitchFamily="34" charset="0"/>
                <a:cs typeface="Times New Roman" panose="02020603050405020304" pitchFamily="18" charset="0"/>
              </a:rPr>
              <a:t>срок оборачиваемости ДЗ и КЗ.</a:t>
            </a:r>
          </a:p>
        </p:txBody>
      </p:sp>
    </p:spTree>
    <p:extLst>
      <p:ext uri="{BB962C8B-B14F-4D97-AF65-F5344CB8AC3E}">
        <p14:creationId xmlns:p14="http://schemas.microsoft.com/office/powerpoint/2010/main" val="100844005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2125</Words>
  <Application>Microsoft Office PowerPoint</Application>
  <PresentationFormat>Произвольный</PresentationFormat>
  <Paragraphs>141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Arial Narrow</vt:lpstr>
      <vt:lpstr>Cambria Math</vt:lpstr>
      <vt:lpstr>Helvetica</vt:lpstr>
      <vt:lpstr>Helvetica Light</vt:lpstr>
      <vt:lpstr>Helvetica Neue</vt:lpstr>
      <vt:lpstr>Wingdings</vt:lpstr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Гришина Елена Алексеевна</dc:creator>
  <cp:lastModifiedBy>Alex Tarasenko</cp:lastModifiedBy>
  <cp:revision>125</cp:revision>
  <dcterms:modified xsi:type="dcterms:W3CDTF">2019-10-24T18:32:40Z</dcterms:modified>
</cp:coreProperties>
</file>