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87" r:id="rId3"/>
    <p:sldId id="269" r:id="rId4"/>
    <p:sldId id="290" r:id="rId5"/>
    <p:sldId id="288" r:id="rId6"/>
    <p:sldId id="291" r:id="rId7"/>
    <p:sldId id="289" r:id="rId8"/>
    <p:sldId id="292" r:id="rId9"/>
    <p:sldId id="263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821531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ina Khvostova" initials="IK" lastIdx="3" clrIdx="0">
    <p:extLst>
      <p:ext uri="{19B8F6BF-5375-455C-9EA6-DF929625EA0E}">
        <p15:presenceInfo xmlns:p15="http://schemas.microsoft.com/office/powerpoint/2012/main" userId="e947cb02a5e710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98" autoAdjust="0"/>
    <p:restoredTop sz="94660"/>
  </p:normalViewPr>
  <p:slideViewPr>
    <p:cSldViewPr>
      <p:cViewPr varScale="1">
        <p:scale>
          <a:sx n="48" d="100"/>
          <a:sy n="48" d="100"/>
        </p:scale>
        <p:origin x="600" y="19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621125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"/>
          <p:cNvSpPr/>
          <p:nvPr/>
        </p:nvSpPr>
        <p:spPr>
          <a:xfrm>
            <a:off x="5230254" y="-37339"/>
            <a:ext cx="19217708" cy="13716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7" tIns="71437" rIns="71437" bIns="71437" anchor="ctr"/>
          <a:lstStyle/>
          <a:p>
            <a:pPr>
              <a:defRPr sz="32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Изображение"/>
          <p:cNvSpPr>
            <a:spLocks noGrp="1"/>
          </p:cNvSpPr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4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горизонт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r>
              <a:t>Текст заголовка</a:t>
            </a:r>
          </a:p>
        </p:txBody>
      </p:sp>
      <p:sp>
        <p:nvSpPr>
          <p:cNvPr id="11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Текст заголовка</a:t>
            </a:r>
          </a:p>
        </p:txBody>
      </p:sp>
      <p:sp>
        <p:nvSpPr>
          <p:cNvPr id="1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4500"/>
              </a:spcBef>
              <a:defRPr sz="3800"/>
            </a:lvl1pPr>
            <a:lvl2pPr marL="808264" indent="-465364">
              <a:spcBef>
                <a:spcPts val="4500"/>
              </a:spcBef>
              <a:defRPr sz="3800"/>
            </a:lvl2pPr>
            <a:lvl3pPr marL="1151164" indent="-465364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6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4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r>
              <a:t>«Место ввода цитаты».</a:t>
            </a:r>
          </a:p>
        </p:txBody>
      </p:sp>
      <p:sp>
        <p:nvSpPr>
          <p:cNvPr id="4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  <p:sldLayoutId id="2147483660" r:id="rId11"/>
  </p:sldLayoutIdLst>
  <p:transition spd="med"/>
  <p:txStyles>
    <p:title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617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1061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506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950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395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839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284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7288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173361" marR="0" indent="-617361" algn="l" defTabSz="821531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1531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Линия"/>
          <p:cNvSpPr/>
          <p:nvPr/>
        </p:nvSpPr>
        <p:spPr>
          <a:xfrm flipV="1">
            <a:off x="10370343" y="1604166"/>
            <a:ext cx="1" cy="2777349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52" name="Очень крутой…"/>
          <p:cNvSpPr txBox="1"/>
          <p:nvPr/>
        </p:nvSpPr>
        <p:spPr>
          <a:xfrm>
            <a:off x="6153273" y="3153556"/>
            <a:ext cx="18218024" cy="99125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/>
          <a:p>
            <a:pPr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sz="4800" dirty="0"/>
          </a:p>
        </p:txBody>
      </p:sp>
      <p:sp>
        <p:nvSpPr>
          <p:cNvPr id="53" name="Очень крутой подзаголовок презентации"/>
          <p:cNvSpPr txBox="1"/>
          <p:nvPr/>
        </p:nvSpPr>
        <p:spPr>
          <a:xfrm>
            <a:off x="19464808" y="8803662"/>
            <a:ext cx="5152810" cy="1173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/>
          <a:lstStyle>
            <a:lvl1pPr algn="l"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ru-RU" sz="3600" dirty="0"/>
              <a:t>Студентка </a:t>
            </a:r>
            <a:r>
              <a:rPr lang="en-US" sz="3600" dirty="0"/>
              <a:t>1 </a:t>
            </a:r>
            <a:r>
              <a:rPr lang="ru-RU" sz="3600" dirty="0"/>
              <a:t>курса</a:t>
            </a:r>
            <a:r>
              <a:rPr lang="en-US" sz="3600" dirty="0"/>
              <a:t> </a:t>
            </a:r>
            <a:r>
              <a:rPr lang="ru-RU" sz="3600" dirty="0"/>
              <a:t>магистратуры:</a:t>
            </a:r>
          </a:p>
          <a:p>
            <a:r>
              <a:rPr lang="ru-RU" sz="3600" dirty="0"/>
              <a:t>Малышева А.С.</a:t>
            </a:r>
          </a:p>
          <a:p>
            <a:endParaRPr sz="3600" dirty="0"/>
          </a:p>
        </p:txBody>
      </p:sp>
      <p:sp>
        <p:nvSpPr>
          <p:cNvPr id="54" name="Название подразделения,  лаборатории, факультета и т.д."/>
          <p:cNvSpPr txBox="1"/>
          <p:nvPr/>
        </p:nvSpPr>
        <p:spPr>
          <a:xfrm>
            <a:off x="6431360" y="424035"/>
            <a:ext cx="16045116" cy="23602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 anchor="ctr">
            <a:spAutoFit/>
          </a:bodyPr>
          <a:lstStyle/>
          <a:p>
            <a:pPr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600" dirty="0"/>
              <a:t>Национальный исследовательский университет  </a:t>
            </a:r>
          </a:p>
          <a:p>
            <a:pPr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600" dirty="0"/>
              <a:t>Высшая школа экономики – Нижний Новгород</a:t>
            </a:r>
          </a:p>
          <a:p>
            <a:pPr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3600" dirty="0"/>
              <a:t>Факультет экономики</a:t>
            </a:r>
          </a:p>
          <a:p>
            <a:pPr>
              <a:defRPr sz="42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endParaRPr lang="ru-RU" sz="3600" dirty="0"/>
          </a:p>
        </p:txBody>
      </p:sp>
      <p:sp>
        <p:nvSpPr>
          <p:cNvPr id="55" name="Москва, 2017"/>
          <p:cNvSpPr txBox="1"/>
          <p:nvPr/>
        </p:nvSpPr>
        <p:spPr>
          <a:xfrm>
            <a:off x="7142121" y="12834664"/>
            <a:ext cx="15660261" cy="580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l" defTabSz="642937">
              <a:defRPr sz="28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dirty="0"/>
              <a:t>Нижний Новгород, 2019</a:t>
            </a:r>
            <a:endParaRPr dirty="0"/>
          </a:p>
        </p:txBody>
      </p:sp>
      <p:pic>
        <p:nvPicPr>
          <p:cNvPr id="56" name="Изображение" descr="Изображение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21970" y="1330739"/>
            <a:ext cx="2736119" cy="2645547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Очень крутой…">
            <a:extLst>
              <a:ext uri="{FF2B5EF4-FFF2-40B4-BE49-F238E27FC236}">
                <a16:creationId xmlns:a16="http://schemas.microsoft.com/office/drawing/2014/main" id="{39594297-08C1-4049-9B0D-378C90BE494A}"/>
              </a:ext>
            </a:extLst>
          </p:cNvPr>
          <p:cNvSpPr txBox="1"/>
          <p:nvPr/>
        </p:nvSpPr>
        <p:spPr>
          <a:xfrm>
            <a:off x="6153273" y="4631313"/>
            <a:ext cx="18218024" cy="3376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71437" tIns="71437" rIns="71437" bIns="71437" anchor="b"/>
          <a:lstStyle/>
          <a:p>
            <a:pPr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cap="all" dirty="0">
                <a:sym typeface="Arial Narrow"/>
              </a:rPr>
              <a:t>Анализ взаимосвязи качества корпоративного управления </a:t>
            </a:r>
          </a:p>
          <a:p>
            <a:pPr>
              <a:defRPr sz="7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ru-RU" sz="7000" cap="all" dirty="0">
                <a:sym typeface="Arial Narrow"/>
              </a:rPr>
              <a:t>и дивидендной политики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886744" y="1673424"/>
            <a:ext cx="22466496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526705" y="226434"/>
            <a:ext cx="23402600" cy="1159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6600" b="1" dirty="0"/>
              <a:t>Варианты развития темы</a:t>
            </a:r>
            <a:endParaRPr sz="6600" b="1"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6744" y="18987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187753A-C0E6-6646-A9A6-79A3182D1E6D}"/>
              </a:ext>
            </a:extLst>
          </p:cNvPr>
          <p:cNvSpPr/>
          <p:nvPr/>
        </p:nvSpPr>
        <p:spPr>
          <a:xfrm>
            <a:off x="526705" y="6209928"/>
            <a:ext cx="70321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/>
              <a:t>Дивидендная политика компаний развитых и развивающихся рынков до, в период кризиса и после него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44A6C2C-CE45-A545-9D91-6D3605740E58}"/>
              </a:ext>
            </a:extLst>
          </p:cNvPr>
          <p:cNvSpPr/>
          <p:nvPr/>
        </p:nvSpPr>
        <p:spPr>
          <a:xfrm>
            <a:off x="7799512" y="6509073"/>
            <a:ext cx="81369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/>
              <a:t>Дивидендная политика, как механизм снижения агентского конфликта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584551D-280A-0A42-AE3B-6E96C03B7D41}"/>
              </a:ext>
            </a:extLst>
          </p:cNvPr>
          <p:cNvSpPr/>
          <p:nvPr/>
        </p:nvSpPr>
        <p:spPr>
          <a:xfrm>
            <a:off x="15169988" y="6209927"/>
            <a:ext cx="92170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/>
              <a:t>Взаимосвязь дивидендной политики и показателей качества корпоративного управления для инвестиционного анализа</a:t>
            </a:r>
          </a:p>
        </p:txBody>
      </p:sp>
      <p:sp>
        <p:nvSpPr>
          <p:cNvPr id="11" name="Стрелка вниз 10">
            <a:extLst>
              <a:ext uri="{FF2B5EF4-FFF2-40B4-BE49-F238E27FC236}">
                <a16:creationId xmlns:a16="http://schemas.microsoft.com/office/drawing/2014/main" id="{D5C8C462-8688-1E45-8B43-9B5B8D77993A}"/>
              </a:ext>
            </a:extLst>
          </p:cNvPr>
          <p:cNvSpPr/>
          <p:nvPr/>
        </p:nvSpPr>
        <p:spPr>
          <a:xfrm>
            <a:off x="11399913" y="2180823"/>
            <a:ext cx="828092" cy="3888431"/>
          </a:xfrm>
          <a:prstGeom prst="downArrow">
            <a:avLst/>
          </a:prstGeom>
          <a:blipFill rotWithShape="1">
            <a:blip r:embed="rId3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5" name="Стрелка вниз 14">
            <a:extLst>
              <a:ext uri="{FF2B5EF4-FFF2-40B4-BE49-F238E27FC236}">
                <a16:creationId xmlns:a16="http://schemas.microsoft.com/office/drawing/2014/main" id="{6850D3DA-7FDF-5543-BD92-6892BB715338}"/>
              </a:ext>
            </a:extLst>
          </p:cNvPr>
          <p:cNvSpPr/>
          <p:nvPr/>
        </p:nvSpPr>
        <p:spPr>
          <a:xfrm rot="2002271">
            <a:off x="5729546" y="1864596"/>
            <a:ext cx="828092" cy="3888431"/>
          </a:xfrm>
          <a:prstGeom prst="downArrow">
            <a:avLst/>
          </a:prstGeom>
          <a:blipFill rotWithShape="1">
            <a:blip r:embed="rId3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16" name="Стрелка вниз 15">
            <a:extLst>
              <a:ext uri="{FF2B5EF4-FFF2-40B4-BE49-F238E27FC236}">
                <a16:creationId xmlns:a16="http://schemas.microsoft.com/office/drawing/2014/main" id="{5A5F476A-5FFA-B543-86B5-6755736DD6D5}"/>
              </a:ext>
            </a:extLst>
          </p:cNvPr>
          <p:cNvSpPr/>
          <p:nvPr/>
        </p:nvSpPr>
        <p:spPr>
          <a:xfrm rot="19910607">
            <a:off x="17380923" y="1829577"/>
            <a:ext cx="828092" cy="3888431"/>
          </a:xfrm>
          <a:prstGeom prst="downArrow">
            <a:avLst/>
          </a:prstGeom>
          <a:blipFill rotWithShape="1">
            <a:blip r:embed="rId3"/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69734814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886744" y="1673424"/>
            <a:ext cx="22466496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526705" y="226434"/>
            <a:ext cx="23402600" cy="1159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6600" b="1" dirty="0"/>
              <a:t>Вариант 1</a:t>
            </a:r>
            <a:endParaRPr sz="6600" b="1"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6744" y="18987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F9C939C-6077-A944-8CB8-5936B194AEF8}"/>
              </a:ext>
            </a:extLst>
          </p:cNvPr>
          <p:cNvSpPr/>
          <p:nvPr/>
        </p:nvSpPr>
        <p:spPr>
          <a:xfrm>
            <a:off x="1085820" y="1973007"/>
            <a:ext cx="2282653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/>
              <a:t>Методы и модели анализа взаимосвязи дивидендной политики компаний и показателей качества корпоративного управления развитых и развивающихся рынков в период кризиса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3C06D4-CDD1-7E44-A24A-D3DE78C8038B}"/>
              </a:ext>
            </a:extLst>
          </p:cNvPr>
          <p:cNvSpPr txBox="1"/>
          <p:nvPr/>
        </p:nvSpPr>
        <p:spPr>
          <a:xfrm>
            <a:off x="2293538" y="5417840"/>
            <a:ext cx="21074619" cy="553035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План:</a:t>
            </a: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  <a:p>
            <a:pPr algn="l"/>
            <a:r>
              <a:rPr lang="ru-RU" dirty="0"/>
              <a:t>Глава 1. Теория дивидендной политики и корпоративного управления (1 глава диплома)</a:t>
            </a: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Глава 2. Антикризисная дивидендная политика фирмы</a:t>
            </a: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/>
              <a:t>Глава 3. Эмпирический анализ взаимосвязи качества корпоративного управления  и дивидендной политики фирмы</a:t>
            </a: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71540460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886744" y="1673424"/>
            <a:ext cx="22466496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526705" y="226434"/>
            <a:ext cx="23402600" cy="1159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endParaRPr sz="6600" b="1"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6744" y="18987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F49345D-AF7C-F94B-80C0-673EE75777EC}"/>
              </a:ext>
            </a:extLst>
          </p:cNvPr>
          <p:cNvSpPr txBox="1"/>
          <p:nvPr/>
        </p:nvSpPr>
        <p:spPr>
          <a:xfrm>
            <a:off x="2182889" y="2249488"/>
            <a:ext cx="20090232" cy="70692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Цель: выявление факторов, влияющи</a:t>
            </a:r>
            <a:r>
              <a:rPr lang="ru-RU" dirty="0"/>
              <a:t>х на принятие решений выплаты дивидендов (на размер выплаты дивидендов) в период кризиса и после него;</a:t>
            </a:r>
          </a:p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i="1" dirty="0"/>
              <a:t>Для чего?</a:t>
            </a:r>
          </a:p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Выявление тенденции антикризисных решений дивидендной политики фирм развитых и развивающихся рынков</a:t>
            </a:r>
          </a:p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98542162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886744" y="1673424"/>
            <a:ext cx="22466496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526705" y="226434"/>
            <a:ext cx="23402600" cy="1159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6600" b="1" dirty="0"/>
              <a:t>Вариант 2</a:t>
            </a:r>
            <a:endParaRPr sz="6600" b="1"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6744" y="18987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F9C939C-6077-A944-8CB8-5936B194AEF8}"/>
              </a:ext>
            </a:extLst>
          </p:cNvPr>
          <p:cNvSpPr/>
          <p:nvPr/>
        </p:nvSpPr>
        <p:spPr>
          <a:xfrm>
            <a:off x="1085820" y="1973007"/>
            <a:ext cx="2282653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Анализ влияния показателей качества корпоративного управления на дивидендную политику фирмы развитых и развивающихся рынков </a:t>
            </a:r>
            <a:endParaRPr lang="ru-RU" sz="54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3C06D4-CDD1-7E44-A24A-D3DE78C8038B}"/>
              </a:ext>
            </a:extLst>
          </p:cNvPr>
          <p:cNvSpPr txBox="1"/>
          <p:nvPr/>
        </p:nvSpPr>
        <p:spPr>
          <a:xfrm>
            <a:off x="2293538" y="4263679"/>
            <a:ext cx="21074619" cy="78386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План:</a:t>
            </a: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  <a:p>
            <a:pPr algn="l"/>
            <a:r>
              <a:rPr lang="ru-RU" dirty="0"/>
              <a:t>Глава 1. Теория дивидендной политики и корпоративного управления (1 глава диплома)</a:t>
            </a: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Глава 2. </a:t>
            </a:r>
            <a:r>
              <a:rPr lang="ru-RU" dirty="0"/>
              <a:t>Эмпирический анализ взаимосвязи качества корпоративного управления  и дивидендной политики фирмы развитых и развивающихся рынков</a:t>
            </a:r>
          </a:p>
          <a:p>
            <a:pPr algn="l"/>
            <a:r>
              <a:rPr lang="ru-RU" dirty="0"/>
              <a:t>Глава 3. Проведение анализа эффективности использования дивидендной̆ политики как инструмента снижения агентского конфликта </a:t>
            </a: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46253982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886744" y="1673424"/>
            <a:ext cx="22466496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526705" y="226434"/>
            <a:ext cx="23402600" cy="1159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endParaRPr sz="6600" b="1"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6744" y="18987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F49345D-AF7C-F94B-80C0-673EE75777EC}"/>
              </a:ext>
            </a:extLst>
          </p:cNvPr>
          <p:cNvSpPr txBox="1"/>
          <p:nvPr/>
        </p:nvSpPr>
        <p:spPr>
          <a:xfrm>
            <a:off x="2074876" y="2321496"/>
            <a:ext cx="20090232" cy="86081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Цель: выявление факторов, влияющи</a:t>
            </a:r>
            <a:r>
              <a:rPr lang="ru-RU" dirty="0"/>
              <a:t>х на принятие решений выплаты дивидендов (на размер выплаты дивидендов) и их применение для снижения агентского конфликта;</a:t>
            </a:r>
          </a:p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i="1" dirty="0"/>
              <a:t>Для чего?</a:t>
            </a:r>
          </a:p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См. Цель </a:t>
            </a:r>
          </a:p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dirty="0"/>
          </a:p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Как улучшить?</a:t>
            </a:r>
          </a:p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ru-RU" dirty="0"/>
          </a:p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Добавить новые факторы влияния, преимущественно нефинансовых</a:t>
            </a:r>
          </a:p>
        </p:txBody>
      </p:sp>
    </p:spTree>
    <p:extLst>
      <p:ext uri="{BB962C8B-B14F-4D97-AF65-F5344CB8AC3E}">
        <p14:creationId xmlns:p14="http://schemas.microsoft.com/office/powerpoint/2010/main" val="2670292174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886744" y="1673424"/>
            <a:ext cx="22466496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526705" y="226434"/>
            <a:ext cx="23402600" cy="1159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ru-RU" sz="6600" b="1" dirty="0"/>
              <a:t>Вариант 3</a:t>
            </a:r>
            <a:endParaRPr sz="6600" b="1"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6744" y="18987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F9C939C-6077-A944-8CB8-5936B194AEF8}"/>
              </a:ext>
            </a:extLst>
          </p:cNvPr>
          <p:cNvSpPr/>
          <p:nvPr/>
        </p:nvSpPr>
        <p:spPr>
          <a:xfrm>
            <a:off x="1085820" y="1973007"/>
            <a:ext cx="228265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/>
              <a:t>Анализ взаимосвязи дивидендной политики и показателей качества корпоративного управления для проведения инвестиционного анализа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3C06D4-CDD1-7E44-A24A-D3DE78C8038B}"/>
              </a:ext>
            </a:extLst>
          </p:cNvPr>
          <p:cNvSpPr txBox="1"/>
          <p:nvPr/>
        </p:nvSpPr>
        <p:spPr>
          <a:xfrm>
            <a:off x="2293538" y="4648399"/>
            <a:ext cx="21074619" cy="70692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План:</a:t>
            </a: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  <a:p>
            <a:pPr algn="l"/>
            <a:r>
              <a:rPr lang="ru-RU" dirty="0"/>
              <a:t>Глава 1. Теория дивидендной политики и корпоративного управления (1 глава диплома)</a:t>
            </a: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Глава 2. </a:t>
            </a:r>
            <a:r>
              <a:rPr lang="ru-RU" dirty="0"/>
              <a:t>Эмпирический анализ взаимосвязи качества корпоративного управления  и дивидендной политики фирмы развитых и развивающихся рынков</a:t>
            </a:r>
          </a:p>
          <a:p>
            <a:pPr algn="l"/>
            <a:r>
              <a:rPr lang="ru-RU" dirty="0"/>
              <a:t>Глава 3. Инвестиционный анализ дивидендных акций</a:t>
            </a:r>
          </a:p>
          <a:p>
            <a:pPr marL="0" marR="0" indent="0" algn="l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1493692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Линия"/>
          <p:cNvSpPr/>
          <p:nvPr/>
        </p:nvSpPr>
        <p:spPr>
          <a:xfrm>
            <a:off x="886744" y="1673424"/>
            <a:ext cx="22466496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71437" tIns="71437" rIns="71437" bIns="71437" anchor="ctr"/>
          <a:lstStyle/>
          <a:p>
            <a:pPr>
              <a:defRPr sz="3200"/>
            </a:pPr>
            <a:endParaRPr/>
          </a:p>
        </p:txBody>
      </p:sp>
      <p:sp>
        <p:nvSpPr>
          <p:cNvPr id="62" name="Название подразделения, лаборатории, факультета и т.д."/>
          <p:cNvSpPr txBox="1"/>
          <p:nvPr/>
        </p:nvSpPr>
        <p:spPr>
          <a:xfrm>
            <a:off x="526705" y="226434"/>
            <a:ext cx="23402600" cy="11599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7" tIns="71437" rIns="71437" bIns="71437" anchor="ctr">
            <a:spAutoFit/>
          </a:bodyPr>
          <a:lstStyle>
            <a:lvl1pPr algn="r">
              <a:defRPr sz="24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endParaRPr sz="6600" b="1" dirty="0"/>
          </a:p>
        </p:txBody>
      </p:sp>
      <p:pic>
        <p:nvPicPr>
          <p:cNvPr id="63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6744" y="189870"/>
            <a:ext cx="1199579" cy="119957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F49345D-AF7C-F94B-80C0-673EE75777EC}"/>
              </a:ext>
            </a:extLst>
          </p:cNvPr>
          <p:cNvSpPr txBox="1"/>
          <p:nvPr/>
        </p:nvSpPr>
        <p:spPr>
          <a:xfrm>
            <a:off x="2182889" y="2634208"/>
            <a:ext cx="20090232" cy="62998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Цель: выявление факторов, влияющи</a:t>
            </a:r>
            <a:r>
              <a:rPr lang="ru-RU" dirty="0"/>
              <a:t>х на принятие решений выплаты дивидендов (на размер выплаты дивидендов) для проведения инвестиционного анализа;</a:t>
            </a:r>
          </a:p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i="1" dirty="0"/>
              <a:t>Для чего?</a:t>
            </a:r>
          </a:p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Разработка новых моделей оценки и </a:t>
            </a:r>
            <a:r>
              <a:rPr kumimoji="0" lang="ru-RU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принятия решений </a:t>
            </a:r>
            <a:r>
              <a:rPr kumimoji="0" lang="ru-RU" sz="5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Helvetica Light"/>
              </a:rPr>
              <a:t>инвесторами</a:t>
            </a:r>
          </a:p>
          <a:p>
            <a:pPr marL="0" marR="0" indent="0" algn="just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5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97191838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Изображение" descr="Изображение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391800" y="5417840"/>
            <a:ext cx="3195850" cy="309005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9301E0-2374-49AC-B1E5-99000AFE027C}"/>
              </a:ext>
            </a:extLst>
          </p:cNvPr>
          <p:cNvSpPr/>
          <p:nvPr/>
        </p:nvSpPr>
        <p:spPr>
          <a:xfrm>
            <a:off x="28056" y="3473624"/>
            <a:ext cx="2438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dirty="0">
                <a:solidFill>
                  <a:schemeClr val="bg1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Другая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rgbClr val="FFFFFF"/>
        </a:solidFill>
        <a:solidFill>
          <a:srgbClr val="FFFFFF"/>
        </a:solidFill>
        <a:solidFill>
          <a:srgbClr val="FFFFFF"/>
        </a:solidFill>
      </a:fillStyleLst>
      <a:lnStyleLst>
        <a:ln>
          <a:solidFill>
            <a:srgbClr val="000000"/>
          </a:solidFill>
        </a:ln>
        <a:ln>
          <a:solidFill>
            <a:srgbClr val="000000"/>
          </a:solidFill>
        </a:ln>
        <a:ln>
          <a:solidFill>
            <a:srgbClr val="000000"/>
          </a:solidFill>
        </a:ln>
      </a:lnStyleLst>
      <a:effectStyleLst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635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rgbClr val="FFFFFF"/>
        </a:solidFill>
        <a:solidFill>
          <a:srgbClr val="FFFFFF"/>
        </a:solidFill>
        <a:solidFill>
          <a:srgbClr val="FFFFFF"/>
        </a:soli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508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>
        <a:spAutoFit/>
      </a:bodyPr>
      <a:lstStyle>
        <a:defPPr marL="0" marR="0" indent="0" algn="ctr" defTabSz="8215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5054</TotalTime>
  <Words>363</Words>
  <Application>Microsoft Macintosh PowerPoint</Application>
  <PresentationFormat>Произвольный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 Narrow</vt:lpstr>
      <vt:lpstr>Helvetica</vt:lpstr>
      <vt:lpstr>Helvetica Light</vt:lpstr>
      <vt:lpstr>Helvetica Neue</vt:lpstr>
      <vt:lpstr>Times New Roman</vt:lpstr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 Microsoft Office</cp:lastModifiedBy>
  <cp:revision>85</cp:revision>
  <dcterms:modified xsi:type="dcterms:W3CDTF">2019-11-08T08:11:46Z</dcterms:modified>
</cp:coreProperties>
</file>