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335" r:id="rId4"/>
    <p:sldId id="319" r:id="rId5"/>
    <p:sldId id="320" r:id="rId6"/>
    <p:sldId id="321" r:id="rId7"/>
    <p:sldId id="303" r:id="rId8"/>
    <p:sldId id="332" r:id="rId9"/>
    <p:sldId id="313" r:id="rId10"/>
    <p:sldId id="333" r:id="rId11"/>
    <p:sldId id="312" r:id="rId12"/>
    <p:sldId id="286" r:id="rId13"/>
    <p:sldId id="322" r:id="rId14"/>
    <p:sldId id="325" r:id="rId15"/>
    <p:sldId id="345" r:id="rId16"/>
    <p:sldId id="327" r:id="rId17"/>
    <p:sldId id="343" r:id="rId18"/>
    <p:sldId id="344" r:id="rId19"/>
    <p:sldId id="346" r:id="rId20"/>
    <p:sldId id="338" r:id="rId21"/>
    <p:sldId id="341" r:id="rId22"/>
    <p:sldId id="263"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000000"/>
        </p14:laserClr>
      </p:ext>
      <p:ext uri="{2FDB2607-1784-4EEB-B798-7EB5836EED8A}">
        <p14:showMediaCtrls xmlns="" xmlns:p14="http://schemas.microsoft.com/office/powerpoint/2010/main" val="1"/>
      </p:ext>
    </p:extLst>
  </p:showPr>
  <p:clrMru>
    <a:srgbClr val="66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8772" autoAdjust="0"/>
  </p:normalViewPr>
  <p:slideViewPr>
    <p:cSldViewPr snapToGrid="0" snapToObjects="1">
      <p:cViewPr>
        <p:scale>
          <a:sx n="56" d="100"/>
          <a:sy n="56" d="100"/>
        </p:scale>
        <p:origin x="-2400" y="-762"/>
      </p:cViewPr>
      <p:guideLst>
        <p:guide orient="horz" pos="3072"/>
        <p:guide pos="409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143000" y="685800"/>
            <a:ext cx="4572000" cy="3429000"/>
          </a:xfrm>
          <a:prstGeom prst="rect">
            <a:avLst/>
          </a:prstGeom>
        </p:spPr>
        <p:txBody>
          <a:bodyPr/>
          <a:lstStyle/>
          <a:p>
            <a:endParaRPr/>
          </a:p>
        </p:txBody>
      </p:sp>
      <p:sp>
        <p:nvSpPr>
          <p:cNvPr id="114" name="Shape 11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 xmlns:p14="http://schemas.microsoft.com/office/powerpoint/2010/main" val="112836001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p:sp>
      <p:sp>
        <p:nvSpPr>
          <p:cNvPr id="39939" name="Заметки 2"/>
          <p:cNvSpPr>
            <a:spLocks noGrp="1"/>
          </p:cNvSpPr>
          <p:nvPr>
            <p:ph type="body" idx="1"/>
          </p:nvPr>
        </p:nvSpPr>
        <p:spPr/>
        <p:txBody>
          <a:bodyPr/>
          <a:lstStyle/>
          <a:p>
            <a:pPr eaLnBrk="1" hangingPunct="1">
              <a:spcBef>
                <a:spcPct val="0"/>
              </a:spcBef>
            </a:pPr>
            <a:endParaRPr lang="ru-RU" altLang="ru-RU"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Прямоугольник"/>
          <p:cNvSpPr/>
          <p:nvPr/>
        </p:nvSpPr>
        <p:spPr>
          <a:xfrm>
            <a:off x="4061866" y="-135186"/>
            <a:ext cx="9121280" cy="10023972"/>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a:p>
        </p:txBody>
      </p:sp>
      <p:sp>
        <p:nvSpPr>
          <p:cNvPr id="1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90" name="–Иван Арсентьев"/>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–Иван Арсентьев</a:t>
            </a:r>
          </a:p>
        </p:txBody>
      </p:sp>
      <p:sp>
        <p:nvSpPr>
          <p:cNvPr id="91" name="«Место ввода цитаты»."/>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«Место ввода цитаты».</a:t>
            </a:r>
          </a:p>
        </p:txBody>
      </p:sp>
      <p:sp>
        <p:nvSpPr>
          <p:cNvPr id="9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99" name="Изображение"/>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10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19" name="Изображение"/>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0" name="Текст заголовка"/>
          <p:cNvSpPr txBox="1">
            <a:spLocks noGrp="1"/>
          </p:cNvSpPr>
          <p:nvPr>
            <p:ph type="title"/>
          </p:nvPr>
        </p:nvSpPr>
        <p:spPr>
          <a:xfrm>
            <a:off x="1270000" y="6718300"/>
            <a:ext cx="10464800" cy="1422400"/>
          </a:xfrm>
          <a:prstGeom prst="rect">
            <a:avLst/>
          </a:prstGeom>
        </p:spPr>
        <p:txBody>
          <a:bodyPr anchor="b"/>
          <a:lstStyle/>
          <a:p>
            <a:r>
              <a:t>Текст заголовка</a:t>
            </a:r>
          </a:p>
        </p:txBody>
      </p:sp>
      <p:sp>
        <p:nvSpPr>
          <p:cNvPr id="21" name="Уровень текста 1…"/>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2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36" name="Изображение"/>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7" name="Текст заголовка"/>
          <p:cNvSpPr txBox="1">
            <a:spLocks noGrp="1"/>
          </p:cNvSpPr>
          <p:nvPr>
            <p:ph type="title"/>
          </p:nvPr>
        </p:nvSpPr>
        <p:spPr>
          <a:xfrm>
            <a:off x="952500" y="635000"/>
            <a:ext cx="5334000" cy="3987800"/>
          </a:xfrm>
          <a:prstGeom prst="rect">
            <a:avLst/>
          </a:prstGeom>
        </p:spPr>
        <p:txBody>
          <a:bodyPr anchor="b"/>
          <a:lstStyle>
            <a:lvl1pPr>
              <a:defRPr sz="6000"/>
            </a:lvl1pPr>
          </a:lstStyle>
          <a:p>
            <a:r>
              <a:t>Текст заголовка</a:t>
            </a:r>
          </a:p>
        </p:txBody>
      </p:sp>
      <p:sp>
        <p:nvSpPr>
          <p:cNvPr id="38" name="Уровень текста 1…"/>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46"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53" name="Текст заголовка"/>
          <p:cNvSpPr txBox="1">
            <a:spLocks noGrp="1"/>
          </p:cNvSpPr>
          <p:nvPr>
            <p:ph type="title"/>
          </p:nvPr>
        </p:nvSpPr>
        <p:spPr>
          <a:prstGeom prst="rect">
            <a:avLst/>
          </a:prstGeom>
        </p:spPr>
        <p:txBody>
          <a:bodyPr/>
          <a:lstStyle/>
          <a:p>
            <a:r>
              <a:t>Текст заголовка</a:t>
            </a:r>
          </a:p>
        </p:txBody>
      </p:sp>
      <p:sp>
        <p:nvSpPr>
          <p:cNvPr id="5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62" name="Изображение"/>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3" name="Текст заголовка"/>
          <p:cNvSpPr txBox="1">
            <a:spLocks noGrp="1"/>
          </p:cNvSpPr>
          <p:nvPr>
            <p:ph type="title"/>
          </p:nvPr>
        </p:nvSpPr>
        <p:spPr>
          <a:prstGeom prst="rect">
            <a:avLst/>
          </a:prstGeom>
        </p:spPr>
        <p:txBody>
          <a:bodyPr/>
          <a:lstStyle/>
          <a:p>
            <a:r>
              <a:t>Текст заголовка</a:t>
            </a:r>
          </a:p>
        </p:txBody>
      </p:sp>
      <p:sp>
        <p:nvSpPr>
          <p:cNvPr id="64" name="Уровень текста 1…"/>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72" name="Уровень текста 1…"/>
          <p:cNvSpPr txBox="1">
            <a:spLocks noGrp="1"/>
          </p:cNvSpPr>
          <p:nvPr>
            <p:ph type="body" idx="1"/>
          </p:nvPr>
        </p:nvSpPr>
        <p:spPr>
          <a:xfrm>
            <a:off x="952500" y="1270000"/>
            <a:ext cx="11099800" cy="721360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80" name="Изображение"/>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1" name="Изображение"/>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2" name="Изображение"/>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4.pn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Линия"/>
          <p:cNvSpPr/>
          <p:nvPr/>
        </p:nvSpPr>
        <p:spPr>
          <a:xfrm flipV="1">
            <a:off x="5206999" y="1140740"/>
            <a:ext cx="1" cy="1975004"/>
          </a:xfrm>
          <a:prstGeom prst="line">
            <a:avLst/>
          </a:prstGeom>
          <a:ln w="12700">
            <a:solidFill>
              <a:srgbClr val="FFFFFF"/>
            </a:solidFill>
            <a:miter lim="400000"/>
          </a:ln>
        </p:spPr>
        <p:txBody>
          <a:bodyPr lIns="50800" tIns="50800" rIns="50800" bIns="50800" anchor="ctr"/>
          <a:lstStyle/>
          <a:p>
            <a:pPr>
              <a:defRPr sz="2400"/>
            </a:pPr>
            <a:endParaRPr/>
          </a:p>
        </p:txBody>
      </p:sp>
      <p:sp>
        <p:nvSpPr>
          <p:cNvPr id="117" name="Очень крутой…"/>
          <p:cNvSpPr txBox="1"/>
          <p:nvPr/>
        </p:nvSpPr>
        <p:spPr>
          <a:xfrm>
            <a:off x="5057821" y="3002699"/>
            <a:ext cx="7320698" cy="295544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pPr>
              <a:defRPr sz="5000" b="1" cap="all">
                <a:solidFill>
                  <a:srgbClr val="253957"/>
                </a:solidFill>
                <a:latin typeface="+mn-lt"/>
                <a:ea typeface="+mn-ea"/>
                <a:cs typeface="+mn-cs"/>
                <a:sym typeface="Arial Narrow"/>
              </a:defRPr>
            </a:pPr>
            <a:r>
              <a:rPr lang="ru-RU" altLang="ru-RU" sz="4400" b="1" cap="all" dirty="0" smtClean="0">
                <a:solidFill>
                  <a:srgbClr val="003F82"/>
                </a:solidFill>
                <a:ea typeface="ＭＳ Ｐゴシック" panose="020B0600070205080204" pitchFamily="34" charset="-128"/>
                <a:cs typeface="Times New Roman" panose="02020603050405020304" pitchFamily="18" charset="0"/>
                <a:sym typeface="Arial Narrow"/>
              </a:rPr>
              <a:t>Магистерская программа «Финансы»</a:t>
            </a:r>
            <a:endParaRPr sz="4400" dirty="0">
              <a:latin typeface="Arial Narrow" charset="0"/>
              <a:ea typeface="Arial Narrow" charset="0"/>
              <a:cs typeface="Arial Narrow" charset="0"/>
            </a:endParaRPr>
          </a:p>
        </p:txBody>
      </p:sp>
      <p:sp>
        <p:nvSpPr>
          <p:cNvPr id="118" name="Очень крутой подзаголовок презентации"/>
          <p:cNvSpPr txBox="1"/>
          <p:nvPr/>
        </p:nvSpPr>
        <p:spPr>
          <a:xfrm>
            <a:off x="5194300" y="6349912"/>
            <a:ext cx="6715324" cy="8343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1pPr algn="l">
              <a:defRPr sz="3000">
                <a:solidFill>
                  <a:srgbClr val="253957"/>
                </a:solidFill>
                <a:latin typeface="+mn-lt"/>
                <a:ea typeface="+mn-ea"/>
                <a:cs typeface="+mn-cs"/>
                <a:sym typeface="Arial Narrow"/>
              </a:defRPr>
            </a:lvl1pPr>
          </a:lstStyle>
          <a:p>
            <a:pPr>
              <a:spcBef>
                <a:spcPct val="20000"/>
              </a:spcBef>
              <a:defRPr/>
            </a:pPr>
            <a:endParaRPr kumimoji="1" lang="ru-RU" sz="3200" dirty="0">
              <a:solidFill>
                <a:srgbClr val="003F82"/>
              </a:solidFill>
              <a:cs typeface="Times New Roman" pitchFamily="18" charset="0"/>
            </a:endParaRPr>
          </a:p>
        </p:txBody>
      </p:sp>
      <p:sp>
        <p:nvSpPr>
          <p:cNvPr id="119" name="Название подразделения,  лаборатории, факультета и т.д."/>
          <p:cNvSpPr txBox="1"/>
          <p:nvPr/>
        </p:nvSpPr>
        <p:spPr>
          <a:xfrm>
            <a:off x="5194300" y="1312714"/>
            <a:ext cx="6715323" cy="56425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3000">
                <a:solidFill>
                  <a:srgbClr val="253957"/>
                </a:solidFill>
                <a:latin typeface="+mn-lt"/>
                <a:ea typeface="+mn-ea"/>
                <a:cs typeface="+mn-cs"/>
                <a:sym typeface="Arial Narrow"/>
              </a:defRPr>
            </a:pPr>
            <a:r>
              <a:rPr lang="ru-RU" dirty="0" smtClean="0">
                <a:latin typeface="Arial Narrow" charset="0"/>
                <a:ea typeface="Arial Narrow" charset="0"/>
                <a:cs typeface="Arial Narrow" charset="0"/>
              </a:rPr>
              <a:t>Факультет экономики</a:t>
            </a:r>
            <a:endParaRPr dirty="0">
              <a:latin typeface="Arial Narrow" charset="0"/>
              <a:ea typeface="Arial Narrow" charset="0"/>
              <a:cs typeface="Arial Narrow" charset="0"/>
            </a:endParaRPr>
          </a:p>
        </p:txBody>
      </p:sp>
      <p:pic>
        <p:nvPicPr>
          <p:cNvPr id="121" name="Изображение" descr="Изображение"/>
          <p:cNvPicPr>
            <a:picLocks noChangeAspect="1"/>
          </p:cNvPicPr>
          <p:nvPr/>
        </p:nvPicPr>
        <p:blipFill>
          <a:blip r:embed="rId2" cstate="print">
            <a:extLst/>
          </a:blip>
          <a:stretch>
            <a:fillRect/>
          </a:stretch>
        </p:blipFill>
        <p:spPr>
          <a:xfrm>
            <a:off x="968298" y="946303"/>
            <a:ext cx="1945686" cy="1881278"/>
          </a:xfrm>
          <a:prstGeom prst="rect">
            <a:avLst/>
          </a:prstGeom>
          <a:ln w="12700">
            <a:miter lim="400000"/>
          </a:ln>
        </p:spPr>
      </p:pic>
      <p:sp>
        <p:nvSpPr>
          <p:cNvPr id="8" name="Москва, 2017"/>
          <p:cNvSpPr txBox="1"/>
          <p:nvPr/>
        </p:nvSpPr>
        <p:spPr>
          <a:xfrm>
            <a:off x="5207000" y="8388043"/>
            <a:ext cx="6715324" cy="4257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defRPr sz="21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Нижний Новгород</a:t>
            </a:r>
            <a:r>
              <a:rPr dirty="0" smtClean="0">
                <a:latin typeface="Arial Narrow" charset="0"/>
                <a:ea typeface="Arial Narrow" charset="0"/>
                <a:cs typeface="Arial Narrow" charset="0"/>
              </a:rPr>
              <a:t>, 201</a:t>
            </a:r>
            <a:r>
              <a:rPr lang="en-US" dirty="0" smtClean="0">
                <a:latin typeface="Arial Narrow" charset="0"/>
                <a:ea typeface="Arial Narrow" charset="0"/>
                <a:cs typeface="Arial Narrow" charset="0"/>
              </a:rPr>
              <a:t>9</a:t>
            </a:r>
            <a:endParaRPr dirty="0">
              <a:latin typeface="Arial Narrow" charset="0"/>
              <a:ea typeface="Arial Narrow" charset="0"/>
              <a:cs typeface="Arial Narrow"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00" y="15292"/>
            <a:ext cx="11099800" cy="2159000"/>
          </a:xfrm>
        </p:spPr>
        <p:txBody>
          <a:bodyPr>
            <a:normAutofit fontScale="90000"/>
          </a:bodyPr>
          <a:lstStyle/>
          <a:p>
            <a:r>
              <a:rPr lang="en-US" b="1" dirty="0" smtClean="0">
                <a:solidFill>
                  <a:srgbClr val="002060"/>
                </a:solidFill>
              </a:rPr>
              <a:t/>
            </a:r>
            <a:br>
              <a:rPr lang="en-US" b="1" dirty="0" smtClean="0">
                <a:solidFill>
                  <a:srgbClr val="002060"/>
                </a:solidFill>
              </a:rPr>
            </a:br>
            <a:r>
              <a:rPr lang="ru-RU" b="1" dirty="0" smtClean="0">
                <a:solidFill>
                  <a:srgbClr val="002060"/>
                </a:solidFill>
                <a:latin typeface="+mn-lt"/>
              </a:rPr>
              <a:t>Международная аккредитация АССА</a:t>
            </a:r>
            <a:r>
              <a:rPr lang="ru-RU" b="1" dirty="0" smtClean="0">
                <a:solidFill>
                  <a:srgbClr val="002060"/>
                </a:solidFill>
              </a:rPr>
              <a:t/>
            </a:r>
            <a:br>
              <a:rPr lang="ru-RU" b="1" dirty="0" smtClean="0">
                <a:solidFill>
                  <a:srgbClr val="002060"/>
                </a:solidFill>
              </a:rPr>
            </a:br>
            <a:endParaRPr lang="ru-RU" dirty="0"/>
          </a:p>
        </p:txBody>
      </p:sp>
      <p:sp>
        <p:nvSpPr>
          <p:cNvPr id="3" name="Текст 2"/>
          <p:cNvSpPr>
            <a:spLocks noGrp="1"/>
          </p:cNvSpPr>
          <p:nvPr>
            <p:ph type="body" idx="1"/>
          </p:nvPr>
        </p:nvSpPr>
        <p:spPr>
          <a:xfrm>
            <a:off x="172278" y="2969591"/>
            <a:ext cx="9727096" cy="6784009"/>
          </a:xfrm>
        </p:spPr>
        <p:txBody>
          <a:bodyPr>
            <a:normAutofit fontScale="25000" lnSpcReduction="20000"/>
          </a:bodyPr>
          <a:lstStyle/>
          <a:p>
            <a:pPr>
              <a:lnSpc>
                <a:spcPct val="120000"/>
              </a:lnSpc>
              <a:spcBef>
                <a:spcPts val="1200"/>
              </a:spcBef>
              <a:buFont typeface="Wingdings" pitchFamily="2" charset="2"/>
              <a:buChar char="§"/>
            </a:pPr>
            <a:r>
              <a:rPr lang="ru-RU" sz="19200" b="1" dirty="0">
                <a:solidFill>
                  <a:schemeClr val="accent1">
                    <a:lumMod val="50000"/>
                  </a:schemeClr>
                </a:solidFill>
                <a:latin typeface="+mn-lt"/>
              </a:rPr>
              <a:t>F7 (Финансовая </a:t>
            </a:r>
            <a:r>
              <a:rPr lang="ru-RU" sz="19200" b="1" dirty="0" smtClean="0">
                <a:solidFill>
                  <a:schemeClr val="accent1">
                    <a:lumMod val="50000"/>
                  </a:schemeClr>
                </a:solidFill>
                <a:latin typeface="+mn-lt"/>
              </a:rPr>
              <a:t>отчетность)</a:t>
            </a:r>
          </a:p>
          <a:p>
            <a:pPr marL="0" indent="0">
              <a:lnSpc>
                <a:spcPct val="120000"/>
              </a:lnSpc>
              <a:spcBef>
                <a:spcPts val="1200"/>
              </a:spcBef>
              <a:buNone/>
            </a:pPr>
            <a:r>
              <a:rPr lang="ru-RU" sz="12800" b="1" i="1" dirty="0">
                <a:solidFill>
                  <a:schemeClr val="accent1">
                    <a:lumMod val="50000"/>
                  </a:schemeClr>
                </a:solidFill>
                <a:latin typeface="+mn-lt"/>
              </a:rPr>
              <a:t> </a:t>
            </a:r>
            <a:r>
              <a:rPr lang="ru-RU" sz="12800" b="1" i="1" dirty="0" smtClean="0">
                <a:solidFill>
                  <a:schemeClr val="accent1">
                    <a:lumMod val="50000"/>
                  </a:schemeClr>
                </a:solidFill>
                <a:latin typeface="+mn-lt"/>
              </a:rPr>
              <a:t>      </a:t>
            </a:r>
            <a:r>
              <a:rPr lang="ru-RU" sz="12800" b="1" i="1" u="sng" dirty="0" smtClean="0">
                <a:solidFill>
                  <a:schemeClr val="accent1">
                    <a:lumMod val="50000"/>
                  </a:schemeClr>
                </a:solidFill>
                <a:latin typeface="+mn-lt"/>
              </a:rPr>
              <a:t>при наличии в дипломе курсов: </a:t>
            </a:r>
          </a:p>
          <a:p>
            <a:pPr lvl="1">
              <a:lnSpc>
                <a:spcPct val="120000"/>
              </a:lnSpc>
              <a:spcBef>
                <a:spcPts val="1200"/>
              </a:spcBef>
              <a:buFont typeface="Wingdings" pitchFamily="2" charset="2"/>
              <a:buChar char="ü"/>
            </a:pPr>
            <a:r>
              <a:rPr lang="ru-RU" sz="12800" b="1" i="1" dirty="0" smtClean="0">
                <a:solidFill>
                  <a:schemeClr val="accent1">
                    <a:lumMod val="50000"/>
                  </a:schemeClr>
                </a:solidFill>
                <a:latin typeface="+mn-lt"/>
              </a:rPr>
              <a:t>Как читать финансовую отчетность </a:t>
            </a:r>
          </a:p>
          <a:p>
            <a:pPr lvl="1">
              <a:lnSpc>
                <a:spcPct val="120000"/>
              </a:lnSpc>
              <a:spcBef>
                <a:spcPts val="1200"/>
              </a:spcBef>
              <a:buFont typeface="Wingdings" pitchFamily="2" charset="2"/>
              <a:buChar char="ü"/>
            </a:pPr>
            <a:r>
              <a:rPr lang="ru-RU" sz="12800" b="1" i="1" dirty="0" smtClean="0">
                <a:solidFill>
                  <a:schemeClr val="accent1">
                    <a:lumMod val="50000"/>
                  </a:schemeClr>
                </a:solidFill>
                <a:latin typeface="+mn-lt"/>
              </a:rPr>
              <a:t> МСФО</a:t>
            </a:r>
            <a:r>
              <a:rPr lang="ru-RU" sz="12800" b="1" dirty="0" smtClean="0">
                <a:solidFill>
                  <a:schemeClr val="accent1">
                    <a:lumMod val="50000"/>
                  </a:schemeClr>
                </a:solidFill>
                <a:latin typeface="+mn-lt"/>
              </a:rPr>
              <a:t/>
            </a:r>
            <a:br>
              <a:rPr lang="ru-RU" sz="12800" b="1" dirty="0" smtClean="0">
                <a:solidFill>
                  <a:schemeClr val="accent1">
                    <a:lumMod val="50000"/>
                  </a:schemeClr>
                </a:solidFill>
                <a:latin typeface="+mn-lt"/>
              </a:rPr>
            </a:br>
            <a:endParaRPr lang="ru-RU" sz="12800" b="1" dirty="0" smtClean="0">
              <a:solidFill>
                <a:schemeClr val="accent1">
                  <a:lumMod val="50000"/>
                </a:schemeClr>
              </a:solidFill>
              <a:latin typeface="+mn-lt"/>
            </a:endParaRPr>
          </a:p>
          <a:p>
            <a:pPr>
              <a:lnSpc>
                <a:spcPct val="120000"/>
              </a:lnSpc>
              <a:spcBef>
                <a:spcPts val="1200"/>
              </a:spcBef>
              <a:buFont typeface="Wingdings" pitchFamily="2" charset="2"/>
              <a:buChar char="§"/>
            </a:pPr>
            <a:r>
              <a:rPr lang="ru-RU" sz="19200" b="1" dirty="0" smtClean="0">
                <a:solidFill>
                  <a:schemeClr val="accent1">
                    <a:lumMod val="50000"/>
                  </a:schemeClr>
                </a:solidFill>
                <a:latin typeface="+mn-lt"/>
              </a:rPr>
              <a:t>F9 </a:t>
            </a:r>
            <a:r>
              <a:rPr lang="ru-RU" sz="19200" b="1" dirty="0">
                <a:solidFill>
                  <a:schemeClr val="accent1">
                    <a:lumMod val="50000"/>
                  </a:schemeClr>
                </a:solidFill>
                <a:latin typeface="+mn-lt"/>
              </a:rPr>
              <a:t>(Финансовый менеджмент)</a:t>
            </a:r>
            <a:endParaRPr lang="ru-RU" sz="19200" b="1" dirty="0" smtClean="0">
              <a:solidFill>
                <a:schemeClr val="accent1">
                  <a:lumMod val="50000"/>
                </a:schemeClr>
              </a:solidFill>
              <a:latin typeface="+mn-lt"/>
            </a:endParaRPr>
          </a:p>
          <a:p>
            <a:pPr marL="0" indent="0">
              <a:lnSpc>
                <a:spcPct val="120000"/>
              </a:lnSpc>
              <a:spcBef>
                <a:spcPts val="1200"/>
              </a:spcBef>
              <a:buNone/>
            </a:pPr>
            <a:r>
              <a:rPr lang="ru-RU" sz="12800" b="1" dirty="0">
                <a:solidFill>
                  <a:schemeClr val="accent1">
                    <a:lumMod val="50000"/>
                  </a:schemeClr>
                </a:solidFill>
                <a:latin typeface="+mn-lt"/>
              </a:rPr>
              <a:t> </a:t>
            </a:r>
            <a:r>
              <a:rPr lang="ru-RU" sz="12800" b="1" dirty="0" smtClean="0">
                <a:solidFill>
                  <a:schemeClr val="accent1">
                    <a:lumMod val="50000"/>
                  </a:schemeClr>
                </a:solidFill>
                <a:latin typeface="+mn-lt"/>
              </a:rPr>
              <a:t>       </a:t>
            </a:r>
            <a:r>
              <a:rPr lang="ru-RU" sz="12800" b="1" i="1" u="sng" dirty="0" smtClean="0">
                <a:solidFill>
                  <a:schemeClr val="accent1">
                    <a:lumMod val="50000"/>
                  </a:schemeClr>
                </a:solidFill>
                <a:latin typeface="+mn-lt"/>
              </a:rPr>
              <a:t>при наличии в дипломе курсов: </a:t>
            </a:r>
          </a:p>
          <a:p>
            <a:pPr lvl="1">
              <a:lnSpc>
                <a:spcPct val="120000"/>
              </a:lnSpc>
              <a:spcBef>
                <a:spcPts val="1200"/>
              </a:spcBef>
              <a:buFont typeface="Wingdings" pitchFamily="2" charset="2"/>
              <a:buChar char="ü"/>
            </a:pPr>
            <a:r>
              <a:rPr lang="ru-RU" sz="12800" b="1" i="1" dirty="0" smtClean="0">
                <a:solidFill>
                  <a:schemeClr val="accent1">
                    <a:lumMod val="50000"/>
                  </a:schemeClr>
                </a:solidFill>
                <a:latin typeface="+mn-lt"/>
              </a:rPr>
              <a:t>Финансовый менеджмент (адаптационный курс) </a:t>
            </a:r>
          </a:p>
          <a:p>
            <a:pPr lvl="1">
              <a:lnSpc>
                <a:spcPct val="120000"/>
              </a:lnSpc>
              <a:spcBef>
                <a:spcPts val="1200"/>
              </a:spcBef>
              <a:buFont typeface="Wingdings" pitchFamily="2" charset="2"/>
              <a:buChar char="ü"/>
            </a:pPr>
            <a:r>
              <a:rPr lang="ru-RU" sz="12800" b="1" i="1" dirty="0" smtClean="0">
                <a:solidFill>
                  <a:schemeClr val="accent1">
                    <a:lumMod val="50000"/>
                  </a:schemeClr>
                </a:solidFill>
                <a:latin typeface="+mn-lt"/>
              </a:rPr>
              <a:t>Финансовый риск-менеджмент</a:t>
            </a:r>
          </a:p>
          <a:p>
            <a:pPr lvl="1">
              <a:lnSpc>
                <a:spcPct val="120000"/>
              </a:lnSpc>
              <a:spcBef>
                <a:spcPts val="1200"/>
              </a:spcBef>
              <a:buFont typeface="Wingdings" pitchFamily="2" charset="2"/>
              <a:buChar char="ü"/>
            </a:pPr>
            <a:r>
              <a:rPr lang="ru-RU" sz="12800" b="1" i="1" dirty="0" smtClean="0">
                <a:solidFill>
                  <a:schemeClr val="accent1">
                    <a:lumMod val="50000"/>
                  </a:schemeClr>
                </a:solidFill>
                <a:latin typeface="+mn-lt"/>
              </a:rPr>
              <a:t>Банковский менеджмент</a:t>
            </a:r>
            <a:endParaRPr lang="en-US" sz="12800" b="1" i="1" dirty="0" smtClean="0">
              <a:solidFill>
                <a:schemeClr val="accent1">
                  <a:lumMod val="50000"/>
                </a:schemeClr>
              </a:solidFill>
              <a:latin typeface="Helvetica" pitchFamily="34" charset="0"/>
            </a:endParaRPr>
          </a:p>
          <a:p>
            <a:pPr>
              <a:buNone/>
            </a:pPr>
            <a:r>
              <a:rPr lang="ru-RU" dirty="0" smtClean="0"/>
              <a:t/>
            </a:r>
            <a:br>
              <a:rPr lang="ru-RU" dirty="0" smtClean="0"/>
            </a:br>
            <a:endParaRPr lang="ru-RU" dirty="0"/>
          </a:p>
        </p:txBody>
      </p:sp>
      <p:pic>
        <p:nvPicPr>
          <p:cNvPr id="5" name="Picture 3" descr="C:\Users\esychkova\Desktop\ACCA.jpg"/>
          <p:cNvPicPr>
            <a:picLocks noChangeAspect="1" noChangeArrowheads="1"/>
          </p:cNvPicPr>
          <p:nvPr/>
        </p:nvPicPr>
        <p:blipFill>
          <a:blip r:embed="rId2" cstate="print"/>
          <a:srcRect/>
          <a:stretch>
            <a:fillRect/>
          </a:stretch>
        </p:blipFill>
        <p:spPr bwMode="auto">
          <a:xfrm>
            <a:off x="9674088" y="4068418"/>
            <a:ext cx="3134480" cy="3015369"/>
          </a:xfrm>
          <a:prstGeom prst="rect">
            <a:avLst/>
          </a:prstGeom>
          <a:noFill/>
        </p:spPr>
      </p:pic>
    </p:spTree>
    <p:extLst>
      <p:ext uri="{BB962C8B-B14F-4D97-AF65-F5344CB8AC3E}">
        <p14:creationId xmlns="" xmlns:p14="http://schemas.microsoft.com/office/powerpoint/2010/main" val="153153779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002060"/>
                </a:solidFill>
              </a:rPr>
              <a:t/>
            </a:r>
            <a:br>
              <a:rPr lang="en-US" b="1" dirty="0" smtClean="0">
                <a:solidFill>
                  <a:srgbClr val="002060"/>
                </a:solidFill>
              </a:rPr>
            </a:br>
            <a:r>
              <a:rPr lang="ru-RU" b="1" dirty="0" smtClean="0">
                <a:solidFill>
                  <a:schemeClr val="accent1">
                    <a:lumMod val="50000"/>
                  </a:schemeClr>
                </a:solidFill>
                <a:latin typeface="+mn-lt"/>
              </a:rPr>
              <a:t>Профессиональная аккредитация</a:t>
            </a:r>
            <a:r>
              <a:rPr lang="ru-RU" b="1" dirty="0" smtClean="0">
                <a:solidFill>
                  <a:srgbClr val="002060"/>
                </a:solidFill>
              </a:rPr>
              <a:t/>
            </a:r>
            <a:br>
              <a:rPr lang="ru-RU" b="1" dirty="0" smtClean="0">
                <a:solidFill>
                  <a:srgbClr val="002060"/>
                </a:solidFill>
              </a:rPr>
            </a:br>
            <a:endParaRPr lang="ru-RU" dirty="0"/>
          </a:p>
        </p:txBody>
      </p:sp>
      <p:sp>
        <p:nvSpPr>
          <p:cNvPr id="3" name="Текст 2"/>
          <p:cNvSpPr>
            <a:spLocks noGrp="1"/>
          </p:cNvSpPr>
          <p:nvPr>
            <p:ph type="body" idx="1"/>
          </p:nvPr>
        </p:nvSpPr>
        <p:spPr>
          <a:xfrm>
            <a:off x="303144" y="2976770"/>
            <a:ext cx="8787847" cy="6286500"/>
          </a:xfrm>
        </p:spPr>
        <p:txBody>
          <a:bodyPr>
            <a:normAutofit fontScale="92500" lnSpcReduction="20000"/>
          </a:bodyPr>
          <a:lstStyle/>
          <a:p>
            <a:pPr>
              <a:lnSpc>
                <a:spcPct val="120000"/>
              </a:lnSpc>
              <a:spcBef>
                <a:spcPts val="1200"/>
              </a:spcBef>
              <a:buFont typeface="Wingdings" pitchFamily="2" charset="2"/>
              <a:buChar char="§"/>
            </a:pPr>
            <a:r>
              <a:rPr lang="ru-RU" sz="4600" b="1" dirty="0" smtClean="0">
                <a:solidFill>
                  <a:schemeClr val="accent1">
                    <a:lumMod val="50000"/>
                  </a:schemeClr>
                </a:solidFill>
                <a:latin typeface="+mn-lt"/>
              </a:rPr>
              <a:t>Специалист по финансовому консультированию</a:t>
            </a:r>
          </a:p>
          <a:p>
            <a:pPr>
              <a:lnSpc>
                <a:spcPct val="120000"/>
              </a:lnSpc>
              <a:spcBef>
                <a:spcPts val="1200"/>
              </a:spcBef>
              <a:buFont typeface="Wingdings" pitchFamily="2" charset="2"/>
              <a:buChar char="§"/>
            </a:pPr>
            <a:r>
              <a:rPr lang="ru-RU" sz="4600" b="1" dirty="0" smtClean="0">
                <a:solidFill>
                  <a:schemeClr val="accent1">
                    <a:lumMod val="50000"/>
                  </a:schemeClr>
                </a:solidFill>
                <a:latin typeface="+mn-lt"/>
              </a:rPr>
              <a:t>Специалист рынка ценных бумаг</a:t>
            </a:r>
          </a:p>
          <a:p>
            <a:pPr>
              <a:lnSpc>
                <a:spcPct val="120000"/>
              </a:lnSpc>
              <a:spcBef>
                <a:spcPts val="1200"/>
              </a:spcBef>
              <a:buFont typeface="Wingdings" pitchFamily="2" charset="2"/>
              <a:buChar char="§"/>
            </a:pPr>
            <a:r>
              <a:rPr lang="ru-RU" sz="4600" b="1" dirty="0" smtClean="0">
                <a:solidFill>
                  <a:schemeClr val="accent1">
                    <a:lumMod val="50000"/>
                  </a:schemeClr>
                </a:solidFill>
                <a:latin typeface="+mn-lt"/>
              </a:rPr>
              <a:t>Внутренний аудитор</a:t>
            </a:r>
          </a:p>
          <a:p>
            <a:pPr>
              <a:lnSpc>
                <a:spcPct val="120000"/>
              </a:lnSpc>
              <a:spcBef>
                <a:spcPts val="1200"/>
              </a:spcBef>
              <a:buFont typeface="Wingdings" pitchFamily="2" charset="2"/>
              <a:buChar char="§"/>
            </a:pPr>
            <a:r>
              <a:rPr lang="ru-RU" sz="4600" b="1" dirty="0" smtClean="0">
                <a:solidFill>
                  <a:schemeClr val="accent1">
                    <a:lumMod val="50000"/>
                  </a:schemeClr>
                </a:solidFill>
                <a:latin typeface="+mn-lt"/>
              </a:rPr>
              <a:t>Аудитор</a:t>
            </a:r>
          </a:p>
          <a:p>
            <a:pPr>
              <a:lnSpc>
                <a:spcPct val="120000"/>
              </a:lnSpc>
              <a:spcBef>
                <a:spcPts val="1200"/>
              </a:spcBef>
              <a:buFont typeface="Wingdings" pitchFamily="2" charset="2"/>
              <a:buChar char="§"/>
            </a:pPr>
            <a:r>
              <a:rPr lang="ru-RU" sz="4600" b="1" dirty="0" smtClean="0">
                <a:solidFill>
                  <a:schemeClr val="accent1">
                    <a:lumMod val="50000"/>
                  </a:schemeClr>
                </a:solidFill>
                <a:latin typeface="+mn-lt"/>
              </a:rPr>
              <a:t>Специалист по управлению рисками</a:t>
            </a:r>
          </a:p>
          <a:p>
            <a:pPr>
              <a:buNone/>
            </a:pPr>
            <a:r>
              <a:rPr lang="ru-RU" b="1" dirty="0" smtClean="0"/>
              <a:t/>
            </a:r>
            <a:br>
              <a:rPr lang="ru-RU" b="1" dirty="0" smtClean="0"/>
            </a:br>
            <a:endParaRPr lang="ru-RU" b="1" dirty="0"/>
          </a:p>
        </p:txBody>
      </p:sp>
      <p:pic>
        <p:nvPicPr>
          <p:cNvPr id="1026" name="Picture 2"/>
          <p:cNvPicPr>
            <a:picLocks noChangeAspect="1" noChangeArrowheads="1"/>
          </p:cNvPicPr>
          <p:nvPr/>
        </p:nvPicPr>
        <p:blipFill>
          <a:blip r:embed="rId2" cstate="print"/>
          <a:srcRect/>
          <a:stretch>
            <a:fillRect/>
          </a:stretch>
        </p:blipFill>
        <p:spPr bwMode="auto">
          <a:xfrm>
            <a:off x="8585200" y="2976770"/>
            <a:ext cx="4419600" cy="3114675"/>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3589868"/>
            <a:ext cx="11430001" cy="531580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just" defTabSz="914400" hangingPunct="1">
              <a:lnSpc>
                <a:spcPct val="120000"/>
              </a:lnSpc>
            </a:pPr>
            <a:r>
              <a:rPr lang="ru-RU" sz="2400" b="1" dirty="0">
                <a:solidFill>
                  <a:schemeClr val="accent1">
                    <a:lumMod val="50000"/>
                  </a:schemeClr>
                </a:solidFill>
                <a:latin typeface="+mn-lt"/>
                <a:cs typeface="Times New Roman" panose="02020603050405020304" pitchFamily="18" charset="0"/>
              </a:rPr>
              <a:t>1 год обучения в НИУ ВШЭ – Нижний Новгород</a:t>
            </a:r>
          </a:p>
          <a:p>
            <a:pPr marL="342900" indent="-342900" algn="just" defTabSz="914400" eaLnBrk="1" hangingPunct="1">
              <a:lnSpc>
                <a:spcPct val="120000"/>
              </a:lnSpc>
              <a:buFont typeface="Arial" panose="020B0604020202020204" pitchFamily="34" charset="0"/>
              <a:buChar char="•"/>
            </a:pPr>
            <a:r>
              <a:rPr lang="ru-RU" sz="2400" b="1" dirty="0">
                <a:solidFill>
                  <a:schemeClr val="accent1">
                    <a:lumMod val="50000"/>
                  </a:schemeClr>
                </a:solidFill>
                <a:latin typeface="+mn-lt"/>
                <a:cs typeface="Times New Roman" panose="02020603050405020304" pitchFamily="18" charset="0"/>
              </a:rPr>
              <a:t>      </a:t>
            </a:r>
            <a:r>
              <a:rPr lang="ru-RU" sz="2400" dirty="0">
                <a:solidFill>
                  <a:schemeClr val="accent1">
                    <a:lumMod val="50000"/>
                  </a:schemeClr>
                </a:solidFill>
                <a:latin typeface="+mn-lt"/>
                <a:cs typeface="Times New Roman" panose="02020603050405020304" pitchFamily="18" charset="0"/>
              </a:rPr>
              <a:t>Дисциплины из учебного плана (базовые, предметы по выбору, </a:t>
            </a:r>
            <a:r>
              <a:rPr lang="ru-RU" sz="2400" dirty="0" smtClean="0">
                <a:solidFill>
                  <a:schemeClr val="accent1">
                    <a:lumMod val="50000"/>
                  </a:schemeClr>
                </a:solidFill>
                <a:latin typeface="+mn-lt"/>
                <a:cs typeface="Times New Roman" panose="02020603050405020304" pitchFamily="18" charset="0"/>
              </a:rPr>
              <a:t>факультатив </a:t>
            </a:r>
            <a:r>
              <a:rPr lang="ru-RU" sz="2400" dirty="0">
                <a:solidFill>
                  <a:schemeClr val="accent1">
                    <a:lumMod val="50000"/>
                  </a:schemeClr>
                </a:solidFill>
                <a:latin typeface="+mn-lt"/>
                <a:cs typeface="Times New Roman" panose="02020603050405020304" pitchFamily="18" charset="0"/>
              </a:rPr>
              <a:t>КПМГ);</a:t>
            </a:r>
          </a:p>
          <a:p>
            <a:pPr marL="342900" indent="-342900" algn="just" defTabSz="914400" eaLnBrk="1" hangingPunct="1">
              <a:lnSpc>
                <a:spcPct val="120000"/>
              </a:lnSpc>
              <a:buFont typeface="Arial" panose="020B0604020202020204" pitchFamily="34" charset="0"/>
              <a:buChar char="•"/>
            </a:pPr>
            <a:r>
              <a:rPr lang="ru-RU" sz="2400" dirty="0">
                <a:solidFill>
                  <a:schemeClr val="accent1">
                    <a:lumMod val="50000"/>
                  </a:schemeClr>
                </a:solidFill>
                <a:latin typeface="+mn-lt"/>
                <a:cs typeface="Times New Roman" panose="02020603050405020304" pitchFamily="18" charset="0"/>
              </a:rPr>
              <a:t>      Курсовая работа (задел магистерской диссертации</a:t>
            </a:r>
            <a:r>
              <a:rPr lang="ru-RU" sz="2400" dirty="0" smtClean="0">
                <a:solidFill>
                  <a:schemeClr val="accent1">
                    <a:lumMod val="50000"/>
                  </a:schemeClr>
                </a:solidFill>
                <a:latin typeface="+mn-lt"/>
                <a:cs typeface="Times New Roman" panose="02020603050405020304" pitchFamily="18" charset="0"/>
              </a:rPr>
              <a:t>); проект;</a:t>
            </a:r>
            <a:endParaRPr lang="ru-RU" sz="2400" dirty="0">
              <a:solidFill>
                <a:schemeClr val="accent1">
                  <a:lumMod val="50000"/>
                </a:schemeClr>
              </a:solidFill>
              <a:latin typeface="+mn-lt"/>
              <a:cs typeface="Times New Roman" panose="02020603050405020304" pitchFamily="18" charset="0"/>
            </a:endParaRPr>
          </a:p>
          <a:p>
            <a:pPr marL="342900" indent="-342900" algn="just" defTabSz="914400" eaLnBrk="1" hangingPunct="1">
              <a:lnSpc>
                <a:spcPct val="120000"/>
              </a:lnSpc>
              <a:buFont typeface="Arial" panose="020B0604020202020204" pitchFamily="34" charset="0"/>
              <a:buChar char="•"/>
            </a:pPr>
            <a:r>
              <a:rPr lang="ru-RU" sz="2400" dirty="0">
                <a:solidFill>
                  <a:schemeClr val="accent1">
                    <a:lumMod val="50000"/>
                  </a:schemeClr>
                </a:solidFill>
                <a:latin typeface="+mn-lt"/>
                <a:cs typeface="Times New Roman" panose="02020603050405020304" pitchFamily="18" charset="0"/>
              </a:rPr>
              <a:t>      Итальянский язык (базовый);</a:t>
            </a:r>
          </a:p>
          <a:p>
            <a:pPr marL="342900" indent="-342900" algn="just" defTabSz="914400" eaLnBrk="1" hangingPunct="1">
              <a:lnSpc>
                <a:spcPct val="120000"/>
              </a:lnSpc>
              <a:buFont typeface="Arial" panose="020B0604020202020204" pitchFamily="34" charset="0"/>
              <a:buChar char="•"/>
            </a:pPr>
            <a:r>
              <a:rPr lang="ru-RU" sz="2400" dirty="0">
                <a:solidFill>
                  <a:schemeClr val="accent1">
                    <a:lumMod val="50000"/>
                  </a:schemeClr>
                </a:solidFill>
                <a:latin typeface="+mn-lt"/>
                <a:cs typeface="Times New Roman" panose="02020603050405020304" pitchFamily="18" charset="0"/>
              </a:rPr>
              <a:t>      Итальянский язык (экономический);</a:t>
            </a:r>
          </a:p>
          <a:p>
            <a:pPr algn="just" defTabSz="914400" eaLnBrk="1" hangingPunct="1">
              <a:lnSpc>
                <a:spcPct val="120000"/>
              </a:lnSpc>
            </a:pPr>
            <a:endParaRPr lang="ru-RU" sz="2400" dirty="0">
              <a:solidFill>
                <a:schemeClr val="accent1">
                  <a:lumMod val="50000"/>
                </a:schemeClr>
              </a:solidFill>
              <a:latin typeface="+mn-lt"/>
              <a:cs typeface="Times New Roman" panose="02020603050405020304" pitchFamily="18" charset="0"/>
            </a:endParaRPr>
          </a:p>
          <a:p>
            <a:pPr algn="just" defTabSz="914400" hangingPunct="1">
              <a:lnSpc>
                <a:spcPct val="120000"/>
              </a:lnSpc>
            </a:pPr>
            <a:r>
              <a:rPr lang="ru-RU" sz="2400" b="1" dirty="0">
                <a:solidFill>
                  <a:schemeClr val="accent1">
                    <a:lumMod val="50000"/>
                  </a:schemeClr>
                </a:solidFill>
                <a:latin typeface="+mn-lt"/>
                <a:cs typeface="Times New Roman" panose="02020603050405020304" pitchFamily="18" charset="0"/>
              </a:rPr>
              <a:t>2 год обучения в Университете </a:t>
            </a:r>
            <a:r>
              <a:rPr lang="ru-RU" sz="2400" b="1" dirty="0" smtClean="0">
                <a:solidFill>
                  <a:schemeClr val="accent1">
                    <a:lumMod val="50000"/>
                  </a:schemeClr>
                </a:solidFill>
                <a:latin typeface="+mn-lt"/>
                <a:cs typeface="Times New Roman" panose="02020603050405020304" pitchFamily="18" charset="0"/>
              </a:rPr>
              <a:t>г. </a:t>
            </a:r>
            <a:r>
              <a:rPr lang="ru-RU" sz="2400" b="1" dirty="0" err="1" smtClean="0">
                <a:solidFill>
                  <a:schemeClr val="accent1">
                    <a:lumMod val="50000"/>
                  </a:schemeClr>
                </a:solidFill>
                <a:latin typeface="+mn-lt"/>
                <a:cs typeface="Times New Roman" panose="02020603050405020304" pitchFamily="18" charset="0"/>
              </a:rPr>
              <a:t>Витербо</a:t>
            </a:r>
            <a:r>
              <a:rPr lang="ru-RU" sz="2400" b="1" dirty="0" smtClean="0">
                <a:solidFill>
                  <a:schemeClr val="accent1">
                    <a:lumMod val="50000"/>
                  </a:schemeClr>
                </a:solidFill>
                <a:latin typeface="+mn-lt"/>
                <a:cs typeface="Times New Roman" panose="02020603050405020304" pitchFamily="18" charset="0"/>
              </a:rPr>
              <a:t>:</a:t>
            </a:r>
            <a:endParaRPr lang="ru-RU" sz="2400" b="1" dirty="0">
              <a:solidFill>
                <a:schemeClr val="accent1">
                  <a:lumMod val="50000"/>
                </a:schemeClr>
              </a:solidFill>
              <a:latin typeface="+mn-lt"/>
              <a:cs typeface="Times New Roman" panose="02020603050405020304" pitchFamily="18" charset="0"/>
            </a:endParaRPr>
          </a:p>
          <a:p>
            <a:pPr marL="342900" indent="-342900" algn="just" defTabSz="914400" eaLnBrk="1" hangingPunct="1">
              <a:lnSpc>
                <a:spcPct val="120000"/>
              </a:lnSpc>
              <a:buFont typeface="Arial" panose="020B0604020202020204" pitchFamily="34" charset="0"/>
              <a:buChar char="•"/>
            </a:pPr>
            <a:r>
              <a:rPr lang="ru-RU" sz="2400" b="1" dirty="0">
                <a:solidFill>
                  <a:schemeClr val="accent1">
                    <a:lumMod val="50000"/>
                  </a:schemeClr>
                </a:solidFill>
                <a:latin typeface="+mn-lt"/>
                <a:cs typeface="Times New Roman" panose="02020603050405020304" pitchFamily="18" charset="0"/>
              </a:rPr>
              <a:t>      </a:t>
            </a:r>
            <a:r>
              <a:rPr lang="ru-RU" sz="2400" dirty="0">
                <a:solidFill>
                  <a:schemeClr val="accent1">
                    <a:lumMod val="50000"/>
                  </a:schemeClr>
                </a:solidFill>
                <a:latin typeface="+mn-lt"/>
                <a:cs typeface="Times New Roman" panose="02020603050405020304" pitchFamily="18" charset="0"/>
              </a:rPr>
              <a:t>Три  предмета по выбору;</a:t>
            </a:r>
          </a:p>
          <a:p>
            <a:pPr marL="342900" indent="-342900" algn="just" defTabSz="914400" eaLnBrk="1" hangingPunct="1">
              <a:lnSpc>
                <a:spcPct val="120000"/>
              </a:lnSpc>
              <a:buFont typeface="Arial" panose="020B0604020202020204" pitchFamily="34" charset="0"/>
              <a:buChar char="•"/>
            </a:pPr>
            <a:r>
              <a:rPr lang="ru-RU" sz="2400" dirty="0">
                <a:solidFill>
                  <a:schemeClr val="accent1">
                    <a:lumMod val="50000"/>
                  </a:schemeClr>
                </a:solidFill>
                <a:latin typeface="+mn-lt"/>
                <a:cs typeface="Times New Roman" panose="02020603050405020304" pitchFamily="18" charset="0"/>
              </a:rPr>
              <a:t>      Подготовка магистерской диссертации (на русском и итальянском языках)</a:t>
            </a:r>
          </a:p>
        </p:txBody>
      </p:sp>
      <p:pic>
        <p:nvPicPr>
          <p:cNvPr id="156"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287867" y="1648882"/>
            <a:ext cx="12395200" cy="194098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sz="5000" cap="all" dirty="0" smtClean="0">
                <a:sym typeface="Arial Narrow"/>
              </a:rPr>
              <a:t>Международное Партнерство  </a:t>
            </a:r>
            <a:r>
              <a:rPr lang="ru-RU" sz="5000" cap="all" dirty="0">
                <a:sym typeface="Arial Narrow"/>
              </a:rPr>
              <a:t>с университетом </a:t>
            </a:r>
            <a:r>
              <a:rPr lang="ru-RU" sz="5000" cap="all" dirty="0" smtClean="0">
                <a:sym typeface="Arial Narrow"/>
              </a:rPr>
              <a:t> г</a:t>
            </a:r>
            <a:r>
              <a:rPr lang="ru-RU" sz="5000" cap="all" dirty="0">
                <a:sym typeface="Arial Narrow"/>
              </a:rPr>
              <a:t>. </a:t>
            </a:r>
            <a:r>
              <a:rPr lang="ru-RU" sz="5000" cap="all" dirty="0" err="1" smtClean="0">
                <a:sym typeface="Arial Narrow"/>
              </a:rPr>
              <a:t>витербо</a:t>
            </a:r>
            <a:r>
              <a:rPr lang="ru-RU" sz="5000" cap="all" dirty="0" smtClean="0">
                <a:sym typeface="Arial Narrow"/>
              </a:rPr>
              <a:t> (Италия)</a:t>
            </a: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Факультет экономики НИУ ВШЭ – Нижний Новгород</a:t>
            </a:r>
            <a:endParaRPr dirty="0">
              <a:latin typeface="Arial Narrow" charset="0"/>
              <a:ea typeface="Arial Narrow" charset="0"/>
              <a:cs typeface="Arial Narrow" charset="0"/>
            </a:endParaRPr>
          </a:p>
        </p:txBody>
      </p:sp>
    </p:spTree>
    <p:extLst>
      <p:ext uri="{BB962C8B-B14F-4D97-AF65-F5344CB8AC3E}">
        <p14:creationId xmlns="" xmlns:p14="http://schemas.microsoft.com/office/powerpoint/2010/main" val="390592873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5022376"/>
            <a:ext cx="11430001" cy="38832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just" defTabSz="914400" hangingPunct="1">
              <a:lnSpc>
                <a:spcPct val="120000"/>
              </a:lnSpc>
            </a:pPr>
            <a:endParaRPr lang="ru-RU" sz="2400" dirty="0">
              <a:solidFill>
                <a:schemeClr val="accent1">
                  <a:lumMod val="50000"/>
                </a:schemeClr>
              </a:solidFill>
              <a:latin typeface="+mn-lt"/>
              <a:cs typeface="Times New Roman" panose="02020603050405020304" pitchFamily="18" charset="0"/>
            </a:endParaRPr>
          </a:p>
        </p:txBody>
      </p:sp>
      <p:pic>
        <p:nvPicPr>
          <p:cNvPr id="156"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1648882"/>
            <a:ext cx="11585158" cy="188944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defRPr sz="5000" b="1" cap="all">
                <a:solidFill>
                  <a:srgbClr val="253957"/>
                </a:solidFill>
                <a:latin typeface="+mn-lt"/>
                <a:ea typeface="+mn-ea"/>
                <a:cs typeface="+mn-cs"/>
                <a:sym typeface="Arial Narrow"/>
              </a:defRPr>
            </a:pPr>
            <a:r>
              <a:rPr lang="ru-RU" sz="5400" dirty="0" smtClean="0">
                <a:solidFill>
                  <a:schemeClr val="accent1">
                    <a:lumMod val="50000"/>
                  </a:schemeClr>
                </a:solidFill>
                <a:latin typeface="Arial Narrow" charset="0"/>
                <a:ea typeface="Arial Narrow" charset="0"/>
                <a:cs typeface="Arial Narrow" charset="0"/>
              </a:rPr>
              <a:t>Как поступить?</a:t>
            </a:r>
          </a:p>
          <a:p>
            <a:pPr>
              <a:defRPr sz="5000" b="1" cap="all">
                <a:solidFill>
                  <a:srgbClr val="253957"/>
                </a:solidFill>
                <a:latin typeface="+mn-lt"/>
                <a:ea typeface="+mn-ea"/>
                <a:cs typeface="+mn-cs"/>
                <a:sym typeface="Arial Narrow"/>
              </a:defRPr>
            </a:pPr>
            <a:r>
              <a:rPr lang="ru-RU" sz="4400" dirty="0" smtClean="0">
                <a:solidFill>
                  <a:schemeClr val="accent1">
                    <a:lumMod val="50000"/>
                  </a:schemeClr>
                </a:solidFill>
                <a:latin typeface="Arial Narrow" charset="0"/>
                <a:ea typeface="Arial Narrow" charset="0"/>
                <a:cs typeface="Arial Narrow" charset="0"/>
              </a:rPr>
              <a:t>Правила приёма в магистратуру – 20</a:t>
            </a:r>
            <a:r>
              <a:rPr lang="en-US" sz="4400" dirty="0" smtClean="0">
                <a:solidFill>
                  <a:schemeClr val="accent1">
                    <a:lumMod val="50000"/>
                  </a:schemeClr>
                </a:solidFill>
                <a:latin typeface="Arial Narrow" charset="0"/>
                <a:ea typeface="Arial Narrow" charset="0"/>
                <a:cs typeface="Arial Narrow" charset="0"/>
              </a:rPr>
              <a:t>20</a:t>
            </a:r>
            <a:endParaRPr sz="4400" dirty="0">
              <a:solidFill>
                <a:schemeClr val="accent1">
                  <a:lumMod val="50000"/>
                </a:schemeClr>
              </a:solidFill>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Факультет экономики НИУ ВШЭ – Нижний Новгород</a:t>
            </a:r>
            <a:endParaRPr dirty="0">
              <a:latin typeface="Arial Narrow" charset="0"/>
              <a:ea typeface="Arial Narrow" charset="0"/>
              <a:cs typeface="Arial Narrow" charset="0"/>
            </a:endParaRPr>
          </a:p>
        </p:txBody>
      </p:sp>
      <p:sp>
        <p:nvSpPr>
          <p:cNvPr id="7" name="Прямоугольник 6"/>
          <p:cNvSpPr/>
          <p:nvPr/>
        </p:nvSpPr>
        <p:spPr>
          <a:xfrm>
            <a:off x="805562" y="3776942"/>
            <a:ext cx="11227411" cy="5078313"/>
          </a:xfrm>
          <a:prstGeom prst="rect">
            <a:avLst/>
          </a:prstGeom>
        </p:spPr>
        <p:txBody>
          <a:bodyPr wrap="square">
            <a:spAutoFit/>
          </a:bodyPr>
          <a:lstStyle/>
          <a:p>
            <a:pPr>
              <a:defRPr/>
            </a:pPr>
            <a:r>
              <a:rPr lang="ru-RU" b="1" dirty="0">
                <a:solidFill>
                  <a:schemeClr val="accent1">
                    <a:lumMod val="50000"/>
                  </a:schemeClr>
                </a:solidFill>
                <a:ea typeface="ＭＳ Ｐゴシック" pitchFamily="34" charset="-128"/>
              </a:rPr>
              <a:t>З</a:t>
            </a:r>
            <a:r>
              <a:rPr lang="ru-RU" b="1" dirty="0" smtClean="0">
                <a:solidFill>
                  <a:schemeClr val="accent1">
                    <a:lumMod val="50000"/>
                  </a:schemeClr>
                </a:solidFill>
                <a:ea typeface="ＭＳ Ｐゴシック" pitchFamily="34" charset="-128"/>
              </a:rPr>
              <a:t>аявление можно подать не более чем </a:t>
            </a:r>
          </a:p>
          <a:p>
            <a:pPr>
              <a:defRPr/>
            </a:pPr>
            <a:r>
              <a:rPr lang="ru-RU" b="1" dirty="0" smtClean="0">
                <a:solidFill>
                  <a:srgbClr val="C00000"/>
                </a:solidFill>
                <a:ea typeface="ＭＳ Ｐゴシック" pitchFamily="34" charset="-128"/>
              </a:rPr>
              <a:t>на 2 магистерские </a:t>
            </a:r>
            <a:r>
              <a:rPr lang="ru-RU" b="1" dirty="0" smtClean="0">
                <a:solidFill>
                  <a:schemeClr val="accent1">
                    <a:lumMod val="50000"/>
                  </a:schemeClr>
                </a:solidFill>
                <a:ea typeface="ＭＳ Ｐゴシック" pitchFamily="34" charset="-128"/>
              </a:rPr>
              <a:t>программы одновременно</a:t>
            </a:r>
          </a:p>
          <a:p>
            <a:pPr algn="just">
              <a:defRPr/>
            </a:pPr>
            <a:endParaRPr lang="ru-RU" dirty="0" smtClean="0">
              <a:solidFill>
                <a:schemeClr val="accent1">
                  <a:lumMod val="50000"/>
                </a:schemeClr>
              </a:solidFill>
              <a:ea typeface="ＭＳ Ｐゴシック" pitchFamily="34" charset="-128"/>
            </a:endParaRPr>
          </a:p>
          <a:p>
            <a:pPr algn="just">
              <a:defRPr/>
            </a:pPr>
            <a:endParaRPr lang="ru-RU" dirty="0" smtClean="0">
              <a:solidFill>
                <a:schemeClr val="accent1">
                  <a:lumMod val="50000"/>
                </a:schemeClr>
              </a:solidFill>
              <a:ea typeface="ＭＳ Ｐゴシック" pitchFamily="34" charset="-128"/>
            </a:endParaRPr>
          </a:p>
          <a:p>
            <a:pPr algn="just">
              <a:defRPr/>
            </a:pPr>
            <a:endParaRPr lang="ru-RU" dirty="0" smtClean="0">
              <a:solidFill>
                <a:schemeClr val="accent1">
                  <a:lumMod val="50000"/>
                </a:schemeClr>
              </a:solidFill>
              <a:ea typeface="ＭＳ Ｐゴシック" pitchFamily="34" charset="-128"/>
            </a:endParaRPr>
          </a:p>
          <a:p>
            <a:pPr algn="just">
              <a:defRPr/>
            </a:pPr>
            <a:endParaRPr lang="ru-RU" dirty="0" smtClean="0">
              <a:solidFill>
                <a:schemeClr val="accent1">
                  <a:lumMod val="50000"/>
                </a:schemeClr>
              </a:solidFill>
              <a:ea typeface="ＭＳ Ｐゴシック" pitchFamily="34" charset="-128"/>
            </a:endParaRPr>
          </a:p>
          <a:p>
            <a:pPr algn="just">
              <a:defRPr/>
            </a:pPr>
            <a:endParaRPr lang="ru-RU" dirty="0" smtClean="0">
              <a:solidFill>
                <a:schemeClr val="accent1">
                  <a:lumMod val="50000"/>
                </a:schemeClr>
              </a:solidFill>
              <a:ea typeface="ＭＳ Ｐゴシック" pitchFamily="34" charset="-128"/>
            </a:endParaRPr>
          </a:p>
          <a:p>
            <a:pPr algn="just">
              <a:defRPr/>
            </a:pPr>
            <a:endParaRPr lang="ru-RU" dirty="0" smtClean="0">
              <a:solidFill>
                <a:schemeClr val="accent1">
                  <a:lumMod val="50000"/>
                </a:schemeClr>
              </a:solidFill>
              <a:ea typeface="ＭＳ Ｐゴシック" pitchFamily="34" charset="-128"/>
            </a:endParaRPr>
          </a:p>
          <a:p>
            <a:pPr algn="just">
              <a:defRPr/>
            </a:pPr>
            <a:endParaRPr lang="ru-RU" dirty="0" smtClean="0">
              <a:solidFill>
                <a:schemeClr val="accent1">
                  <a:lumMod val="50000"/>
                </a:schemeClr>
              </a:solidFill>
              <a:ea typeface="ＭＳ Ｐゴシック" pitchFamily="34" charset="-128"/>
            </a:endParaRPr>
          </a:p>
        </p:txBody>
      </p:sp>
      <p:graphicFrame>
        <p:nvGraphicFramePr>
          <p:cNvPr id="9" name="Group 4"/>
          <p:cNvGraphicFramePr>
            <a:graphicFrameLocks/>
          </p:cNvGraphicFramePr>
          <p:nvPr/>
        </p:nvGraphicFramePr>
        <p:xfrm>
          <a:off x="1033670" y="5234609"/>
          <a:ext cx="11344848" cy="2444043"/>
        </p:xfrm>
        <a:graphic>
          <a:graphicData uri="http://schemas.openxmlformats.org/drawingml/2006/table">
            <a:tbl>
              <a:tblPr/>
              <a:tblGrid>
                <a:gridCol w="3946777"/>
                <a:gridCol w="3451294"/>
                <a:gridCol w="3946777"/>
              </a:tblGrid>
              <a:tr h="466083">
                <a:tc rowSpan="2">
                  <a:txBody>
                    <a:bodyPr/>
                    <a:lstStyle/>
                    <a:p>
                      <a:pPr marL="342900" marR="0" lvl="0" indent="-342900" algn="ctr" defTabSz="457200" rtl="0" eaLnBrk="0" fontAlgn="b" latinLnBrk="0" hangingPunct="0">
                        <a:lnSpc>
                          <a:spcPct val="100000"/>
                        </a:lnSpc>
                        <a:spcBef>
                          <a:spcPct val="0"/>
                        </a:spcBef>
                        <a:spcAft>
                          <a:spcPct val="0"/>
                        </a:spcAft>
                        <a:buClrTx/>
                        <a:buSzTx/>
                        <a:buFont typeface="Arial" pitchFamily="34" charset="0"/>
                        <a:buNone/>
                        <a:tabLst/>
                      </a:pPr>
                      <a:r>
                        <a:rPr kumimoji="0" lang="ru-RU" sz="4000" b="1" i="0" u="none" strike="noStrike" cap="none" normalizeH="0" baseline="0" dirty="0" smtClean="0">
                          <a:ln>
                            <a:noFill/>
                          </a:ln>
                          <a:solidFill>
                            <a:schemeClr val="bg1"/>
                          </a:solidFill>
                          <a:effectLst/>
                          <a:latin typeface="Calibri" pitchFamily="34" charset="0"/>
                          <a:ea typeface="ＭＳ Ｐゴシック" pitchFamily="34" charset="-128"/>
                          <a:cs typeface="Tahoma" pitchFamily="34" charset="0"/>
                        </a:rPr>
                        <a:t>Магистерская программа</a:t>
                      </a:r>
                      <a:endParaRPr kumimoji="0" lang="ru-RU" sz="4000" b="0" i="0" u="none" strike="noStrike" cap="none" normalizeH="0" baseline="0" dirty="0" smtClean="0">
                        <a:ln>
                          <a:noFill/>
                        </a:ln>
                        <a:solidFill>
                          <a:schemeClr val="bg1"/>
                        </a:solidFill>
                        <a:effectLst/>
                        <a:latin typeface="Calibri" pitchFamily="34"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accent1">
                        <a:lumMod val="50000"/>
                      </a:schemeClr>
                    </a:solidFill>
                  </a:tcPr>
                </a:tc>
                <a:tc gridSpan="2">
                  <a:txBody>
                    <a:bodyPr/>
                    <a:lstStyle/>
                    <a:p>
                      <a:pPr marL="342900" marR="0" lvl="0" indent="-342900" algn="ctr" defTabSz="457200" rtl="0" eaLnBrk="0" fontAlgn="b" latinLnBrk="0" hangingPunct="0">
                        <a:lnSpc>
                          <a:spcPct val="100000"/>
                        </a:lnSpc>
                        <a:spcBef>
                          <a:spcPct val="0"/>
                        </a:spcBef>
                        <a:spcAft>
                          <a:spcPct val="0"/>
                        </a:spcAft>
                        <a:buClrTx/>
                        <a:buSzTx/>
                        <a:buFont typeface="Arial" pitchFamily="34" charset="0"/>
                        <a:buNone/>
                        <a:tabLst/>
                      </a:pPr>
                      <a:r>
                        <a:rPr kumimoji="0" lang="ru-RU" sz="4000" b="1" i="0" u="none" strike="noStrike" cap="none" normalizeH="0" baseline="0" dirty="0" smtClean="0">
                          <a:ln>
                            <a:noFill/>
                          </a:ln>
                          <a:solidFill>
                            <a:schemeClr val="bg1"/>
                          </a:solidFill>
                          <a:effectLst/>
                          <a:latin typeface="Calibri" pitchFamily="34" charset="0"/>
                          <a:ea typeface="ＭＳ Ｐゴシック" pitchFamily="34" charset="-128"/>
                          <a:cs typeface="Tahoma" pitchFamily="34" charset="0"/>
                        </a:rPr>
                        <a:t>Количество мест </a:t>
                      </a:r>
                      <a:endParaRPr kumimoji="0" lang="ru-RU" sz="4000" b="0" i="0" u="none" strike="noStrike" cap="none" normalizeH="0" baseline="0" dirty="0" smtClean="0">
                        <a:ln>
                          <a:noFill/>
                        </a:ln>
                        <a:solidFill>
                          <a:schemeClr val="bg1"/>
                        </a:solidFill>
                        <a:effectLst/>
                        <a:latin typeface="Calibri" pitchFamily="34" charset="0"/>
                        <a:ea typeface="ＭＳ Ｐゴシック" pitchFamily="34" charset="-128"/>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accent1">
                        <a:lumMod val="50000"/>
                      </a:schemeClr>
                    </a:solidFill>
                  </a:tcPr>
                </a:tc>
                <a:tc hMerge="1">
                  <a:txBody>
                    <a:bodyPr/>
                    <a:lstStyle/>
                    <a:p>
                      <a:endParaRPr lang="ru-RU"/>
                    </a:p>
                  </a:txBody>
                  <a:tcPr/>
                </a:tc>
              </a:tr>
              <a:tr h="646092">
                <a:tc vMerge="1">
                  <a:txBody>
                    <a:bodyPr/>
                    <a:lstStyle/>
                    <a:p>
                      <a:endParaRPr lang="ru-RU"/>
                    </a:p>
                  </a:txBody>
                  <a:tcPr/>
                </a:tc>
                <a:tc>
                  <a:txBody>
                    <a:bodyPr/>
                    <a:lstStyle/>
                    <a:p>
                      <a:pPr marL="342900" marR="0" lvl="0" indent="-342900" algn="ctr" defTabSz="457200" rtl="0" eaLnBrk="0" fontAlgn="b" latinLnBrk="0" hangingPunct="0">
                        <a:lnSpc>
                          <a:spcPct val="100000"/>
                        </a:lnSpc>
                        <a:spcBef>
                          <a:spcPct val="0"/>
                        </a:spcBef>
                        <a:spcAft>
                          <a:spcPct val="0"/>
                        </a:spcAft>
                        <a:buClrTx/>
                        <a:buSzTx/>
                        <a:buFont typeface="Arial" pitchFamily="34" charset="0"/>
                        <a:buNone/>
                        <a:tabLst/>
                      </a:pPr>
                      <a:r>
                        <a:rPr kumimoji="0" lang="ru-RU" sz="4000" b="1" i="0" u="none" strike="noStrike" cap="none" normalizeH="0" baseline="0" dirty="0" smtClean="0">
                          <a:ln>
                            <a:noFill/>
                          </a:ln>
                          <a:solidFill>
                            <a:schemeClr val="bg1"/>
                          </a:solidFill>
                          <a:effectLst/>
                          <a:latin typeface="Calibri" pitchFamily="34" charset="0"/>
                          <a:ea typeface="ＭＳ Ｐゴシック" pitchFamily="34" charset="-128"/>
                          <a:cs typeface="Tahoma" pitchFamily="34" charset="0"/>
                        </a:rPr>
                        <a:t>Бюджетных</a:t>
                      </a:r>
                      <a:endParaRPr kumimoji="0" lang="ru-RU" sz="4000" b="0" i="0" u="none" strike="noStrike" cap="none" normalizeH="0" baseline="0" dirty="0" smtClean="0">
                        <a:ln>
                          <a:noFill/>
                        </a:ln>
                        <a:solidFill>
                          <a:schemeClr val="bg1"/>
                        </a:solidFill>
                        <a:effectLst/>
                        <a:latin typeface="Calibri" pitchFamily="34" charset="0"/>
                        <a:ea typeface="ＭＳ Ｐゴシック" pitchFamily="34" charset="-128"/>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342900" marR="0" lvl="0" indent="-342900" algn="ctr" defTabSz="457200" rtl="0" eaLnBrk="0" fontAlgn="b" latinLnBrk="0" hangingPunct="0">
                        <a:lnSpc>
                          <a:spcPct val="100000"/>
                        </a:lnSpc>
                        <a:spcBef>
                          <a:spcPct val="0"/>
                        </a:spcBef>
                        <a:spcAft>
                          <a:spcPct val="0"/>
                        </a:spcAft>
                        <a:buClrTx/>
                        <a:buSzTx/>
                        <a:buFont typeface="Arial" pitchFamily="34" charset="0"/>
                        <a:buNone/>
                        <a:tabLst/>
                      </a:pPr>
                      <a:r>
                        <a:rPr kumimoji="0" lang="ru-RU" sz="4000" b="1" i="0" u="none" strike="noStrike" cap="none" normalizeH="0" baseline="0" dirty="0" smtClean="0">
                          <a:ln>
                            <a:noFill/>
                          </a:ln>
                          <a:solidFill>
                            <a:schemeClr val="bg1"/>
                          </a:solidFill>
                          <a:effectLst/>
                          <a:latin typeface="Calibri" pitchFamily="34" charset="0"/>
                          <a:ea typeface="ＭＳ Ｐゴシック" pitchFamily="34" charset="-128"/>
                          <a:cs typeface="Tahoma" pitchFamily="34" charset="0"/>
                        </a:rPr>
                        <a:t>Коммерческих</a:t>
                      </a:r>
                      <a:endParaRPr kumimoji="0" lang="ru-RU" sz="4000" b="0" i="0" u="none" strike="noStrike" cap="none" normalizeH="0" baseline="0" dirty="0" smtClean="0">
                        <a:ln>
                          <a:noFill/>
                        </a:ln>
                        <a:solidFill>
                          <a:schemeClr val="bg1"/>
                        </a:solidFill>
                        <a:effectLst/>
                        <a:latin typeface="Calibri" pitchFamily="34" charset="0"/>
                        <a:ea typeface="ＭＳ Ｐゴシック" pitchFamily="34" charset="-128"/>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lnTlToBr>
                      <a:noFill/>
                    </a:lnTlToBr>
                    <a:lnBlToTr>
                      <a:noFill/>
                    </a:lnBlToTr>
                    <a:solidFill>
                      <a:schemeClr val="accent1">
                        <a:lumMod val="50000"/>
                      </a:schemeClr>
                    </a:solidFill>
                  </a:tcPr>
                </a:tc>
              </a:tr>
              <a:tr h="1041963">
                <a:tc>
                  <a:txBody>
                    <a:bodyPr/>
                    <a:lstStyle/>
                    <a:p>
                      <a:pPr marL="342900" marR="0" lvl="0" indent="-342900" algn="l" defTabSz="457200" rtl="0" eaLnBrk="0" fontAlgn="b" latinLnBrk="0" hangingPunct="0">
                        <a:lnSpc>
                          <a:spcPct val="100000"/>
                        </a:lnSpc>
                        <a:spcBef>
                          <a:spcPct val="0"/>
                        </a:spcBef>
                        <a:spcAft>
                          <a:spcPct val="0"/>
                        </a:spcAft>
                        <a:buClrTx/>
                        <a:buSzTx/>
                        <a:buFont typeface="Arial" pitchFamily="34" charset="0"/>
                        <a:buNone/>
                        <a:tabLst/>
                      </a:pPr>
                      <a:r>
                        <a:rPr kumimoji="0" lang="ru-RU" sz="4000" b="1" i="0" u="none" strike="noStrike" cap="none" normalizeH="0" baseline="0" dirty="0" smtClean="0">
                          <a:ln>
                            <a:noFill/>
                          </a:ln>
                          <a:solidFill>
                            <a:schemeClr val="accent1">
                              <a:lumMod val="50000"/>
                            </a:schemeClr>
                          </a:solidFill>
                          <a:effectLst/>
                          <a:latin typeface="Calibri" pitchFamily="34" charset="0"/>
                          <a:ea typeface="ＭＳ Ｐゴシック" pitchFamily="34" charset="-128"/>
                          <a:cs typeface="Tahoma" pitchFamily="34" charset="0"/>
                        </a:rPr>
                        <a:t>Финансы</a:t>
                      </a:r>
                      <a:endParaRPr kumimoji="0" lang="ru-RU" sz="4000" b="0" i="0" u="none" strike="noStrike" cap="none" normalizeH="0" baseline="0" dirty="0" smtClean="0">
                        <a:ln>
                          <a:noFill/>
                        </a:ln>
                        <a:solidFill>
                          <a:schemeClr val="accent1">
                            <a:lumMod val="50000"/>
                          </a:schemeClr>
                        </a:solidFill>
                        <a:effectLst/>
                        <a:latin typeface="Calibri" pitchFamily="34" charset="0"/>
                        <a:ea typeface="ＭＳ Ｐゴシック"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0" fontAlgn="b" latinLnBrk="0" hangingPunct="0">
                        <a:lnSpc>
                          <a:spcPct val="100000"/>
                        </a:lnSpc>
                        <a:spcBef>
                          <a:spcPct val="0"/>
                        </a:spcBef>
                        <a:spcAft>
                          <a:spcPct val="0"/>
                        </a:spcAft>
                        <a:buClrTx/>
                        <a:buSzTx/>
                        <a:buFont typeface="Arial" pitchFamily="34" charset="0"/>
                        <a:buNone/>
                        <a:tabLst/>
                      </a:pPr>
                      <a:r>
                        <a:rPr kumimoji="0" lang="ru-RU" sz="4000" b="1" i="0" u="none" strike="noStrike" cap="none" normalizeH="0" baseline="0" dirty="0" smtClean="0">
                          <a:ln>
                            <a:noFill/>
                          </a:ln>
                          <a:solidFill>
                            <a:srgbClr val="C00000"/>
                          </a:solidFill>
                          <a:effectLst/>
                          <a:latin typeface="Calibri" pitchFamily="34" charset="0"/>
                          <a:ea typeface="ＭＳ Ｐゴシック" pitchFamily="34" charset="-128"/>
                          <a:cs typeface="Tahoma" pitchFamily="34" charset="0"/>
                        </a:rPr>
                        <a:t>3</a:t>
                      </a:r>
                      <a:r>
                        <a:rPr kumimoji="0" lang="en-US" sz="4000" b="1" i="0" u="none" strike="noStrike" cap="none" normalizeH="0" baseline="0" dirty="0" smtClean="0">
                          <a:ln>
                            <a:noFill/>
                          </a:ln>
                          <a:solidFill>
                            <a:srgbClr val="C00000"/>
                          </a:solidFill>
                          <a:effectLst/>
                          <a:latin typeface="Calibri" pitchFamily="34" charset="0"/>
                          <a:ea typeface="ＭＳ Ｐゴシック" pitchFamily="34" charset="-128"/>
                          <a:cs typeface="Tahoma" pitchFamily="34" charset="0"/>
                        </a:rPr>
                        <a:t>5</a:t>
                      </a:r>
                      <a:endParaRPr kumimoji="0" lang="ru-RU" sz="4000" b="1" i="0" u="none" strike="noStrike" cap="none" normalizeH="0" baseline="0" dirty="0" smtClean="0">
                        <a:ln>
                          <a:noFill/>
                        </a:ln>
                        <a:solidFill>
                          <a:srgbClr val="C00000"/>
                        </a:solidFill>
                        <a:effectLst/>
                        <a:latin typeface="Calibri" pitchFamily="34" charset="0"/>
                        <a:ea typeface="ＭＳ Ｐゴシック" pitchFamily="34" charset="-128"/>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0" fontAlgn="b" latinLnBrk="0" hangingPunct="0">
                        <a:lnSpc>
                          <a:spcPct val="100000"/>
                        </a:lnSpc>
                        <a:spcBef>
                          <a:spcPct val="0"/>
                        </a:spcBef>
                        <a:spcAft>
                          <a:spcPct val="0"/>
                        </a:spcAft>
                        <a:buClrTx/>
                        <a:buSzTx/>
                        <a:buFont typeface="Arial" pitchFamily="34" charset="0"/>
                        <a:buNone/>
                        <a:tabLst/>
                      </a:pPr>
                      <a:r>
                        <a:rPr kumimoji="0" lang="ru-RU" sz="4000" b="1" i="0" u="none" strike="noStrike" cap="none" normalizeH="0" baseline="0" dirty="0" smtClean="0">
                          <a:ln>
                            <a:noFill/>
                          </a:ln>
                          <a:solidFill>
                            <a:schemeClr val="accent1">
                              <a:lumMod val="50000"/>
                            </a:schemeClr>
                          </a:solidFill>
                          <a:effectLst/>
                          <a:latin typeface="Calibri" pitchFamily="34" charset="0"/>
                          <a:ea typeface="ＭＳ Ｐゴシック" pitchFamily="34" charset="-128"/>
                          <a:cs typeface="Tahoma" pitchFamily="34" charset="0"/>
                        </a:rPr>
                        <a:t>1</a:t>
                      </a:r>
                      <a:r>
                        <a:rPr kumimoji="0" lang="en-US" sz="4000" b="1" i="0" u="none" strike="noStrike" cap="none" normalizeH="0" baseline="0" dirty="0" smtClean="0">
                          <a:ln>
                            <a:noFill/>
                          </a:ln>
                          <a:solidFill>
                            <a:schemeClr val="accent1">
                              <a:lumMod val="50000"/>
                            </a:schemeClr>
                          </a:solidFill>
                          <a:effectLst/>
                          <a:latin typeface="Calibri" pitchFamily="34" charset="0"/>
                          <a:ea typeface="ＭＳ Ｐゴシック" pitchFamily="34" charset="-128"/>
                          <a:cs typeface="Tahoma" pitchFamily="34" charset="0"/>
                        </a:rPr>
                        <a:t>0</a:t>
                      </a:r>
                      <a:endParaRPr kumimoji="0" lang="ru-RU" sz="4000" b="1" i="0" u="none" strike="noStrike" cap="none" normalizeH="0" baseline="0" dirty="0" smtClean="0">
                        <a:ln>
                          <a:noFill/>
                        </a:ln>
                        <a:solidFill>
                          <a:schemeClr val="accent1">
                            <a:lumMod val="50000"/>
                          </a:schemeClr>
                        </a:solidFill>
                        <a:effectLst/>
                        <a:latin typeface="Calibri" pitchFamily="34" charset="0"/>
                        <a:ea typeface="ＭＳ Ｐゴシック" pitchFamily="34" charset="-128"/>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390592873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5022376"/>
            <a:ext cx="11430001" cy="38832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just" defTabSz="914400" hangingPunct="1">
              <a:lnSpc>
                <a:spcPct val="120000"/>
              </a:lnSpc>
            </a:pPr>
            <a:endParaRPr lang="ru-RU" sz="2400" dirty="0">
              <a:solidFill>
                <a:schemeClr val="accent1">
                  <a:lumMod val="50000"/>
                </a:schemeClr>
              </a:solidFill>
              <a:latin typeface="+mn-lt"/>
              <a:cs typeface="Times New Roman" panose="02020603050405020304" pitchFamily="18" charset="0"/>
            </a:endParaRPr>
          </a:p>
        </p:txBody>
      </p:sp>
      <p:pic>
        <p:nvPicPr>
          <p:cNvPr id="156"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1648882"/>
            <a:ext cx="11585158" cy="2895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Факультет экономики НИУ ВШЭ – Нижний Новгород</a:t>
            </a:r>
            <a:endParaRPr dirty="0">
              <a:latin typeface="Arial Narrow" charset="0"/>
              <a:ea typeface="Arial Narrow" charset="0"/>
              <a:cs typeface="Arial Narrow" charset="0"/>
            </a:endParaRPr>
          </a:p>
        </p:txBody>
      </p:sp>
      <p:sp>
        <p:nvSpPr>
          <p:cNvPr id="7" name="Rectangle 3"/>
          <p:cNvSpPr txBox="1">
            <a:spLocks/>
          </p:cNvSpPr>
          <p:nvPr/>
        </p:nvSpPr>
        <p:spPr>
          <a:xfrm>
            <a:off x="457199" y="1555749"/>
            <a:ext cx="11469757" cy="7349921"/>
          </a:xfrm>
          <a:prstGeom prst="rect">
            <a:avLst/>
          </a:prstGeom>
        </p:spPr>
        <p:txBody>
          <a:bodyPr/>
          <a:lstStyle/>
          <a:p>
            <a:pPr marL="444500" marR="0" lvl="0" indent="-444500" algn="ctr" defTabSz="584200" rtl="0" eaLnBrk="1" fontAlgn="auto" latinLnBrk="0" hangingPunct="1">
              <a:lnSpc>
                <a:spcPct val="100000"/>
              </a:lnSpc>
              <a:spcBef>
                <a:spcPts val="4200"/>
              </a:spcBef>
              <a:spcAft>
                <a:spcPts val="0"/>
              </a:spcAft>
              <a:buClrTx/>
              <a:buSzPct val="75000"/>
              <a:buFont typeface="Arial" pitchFamily="34" charset="0"/>
              <a:buNone/>
              <a:tabLst/>
              <a:defRPr/>
            </a:pPr>
            <a:r>
              <a:rPr lang="ru-RU" sz="6600" b="1" u="sng" dirty="0" smtClean="0">
                <a:solidFill>
                  <a:schemeClr val="accent1">
                    <a:lumMod val="50000"/>
                  </a:schemeClr>
                </a:solidFill>
                <a:latin typeface="+mn-lt"/>
                <a:ea typeface="ＭＳ Ｐゴシック" pitchFamily="34" charset="-128"/>
              </a:rPr>
              <a:t>Вступительные испытания</a:t>
            </a:r>
            <a:endParaRPr kumimoji="0" lang="ru-RU" sz="6600" b="1" i="0" u="sng" strike="noStrike" kern="0" cap="none" spc="0" normalizeH="0" baseline="0" noProof="0" dirty="0" smtClean="0">
              <a:ln>
                <a:noFill/>
              </a:ln>
              <a:solidFill>
                <a:schemeClr val="accent1">
                  <a:lumMod val="50000"/>
                </a:schemeClr>
              </a:solidFill>
              <a:effectLst/>
              <a:uLnTx/>
              <a:uFillTx/>
              <a:latin typeface="+mn-lt"/>
              <a:ea typeface="ＭＳ Ｐゴシック" pitchFamily="34" charset="-128"/>
              <a:sym typeface="Helvetica Light"/>
            </a:endParaRPr>
          </a:p>
          <a:p>
            <a:pPr marL="444500" marR="0" lvl="0" indent="-444500" algn="l" defTabSz="584200" rtl="0" eaLnBrk="1" fontAlgn="auto" latinLnBrk="0" hangingPunct="1">
              <a:lnSpc>
                <a:spcPct val="100000"/>
              </a:lnSpc>
              <a:spcBef>
                <a:spcPts val="4200"/>
              </a:spcBef>
              <a:spcAft>
                <a:spcPts val="0"/>
              </a:spcAft>
              <a:buClrTx/>
              <a:buSzPct val="75000"/>
              <a:buFont typeface="Arial" pitchFamily="34" charset="0"/>
              <a:buNone/>
              <a:tabLst/>
              <a:defRPr/>
            </a:pPr>
            <a:endParaRPr kumimoji="0" lang="ru-RU" sz="3600" b="1" i="0" u="none" strike="noStrike" kern="0" cap="none" spc="0" normalizeH="0" baseline="0" noProof="0" dirty="0" smtClean="0">
              <a:ln>
                <a:noFill/>
              </a:ln>
              <a:solidFill>
                <a:schemeClr val="accent1">
                  <a:lumMod val="50000"/>
                </a:schemeClr>
              </a:solidFill>
              <a:effectLst/>
              <a:uLnTx/>
              <a:uFillTx/>
              <a:latin typeface="+mj-lt"/>
              <a:ea typeface="ＭＳ Ｐゴシック" pitchFamily="34" charset="-128"/>
              <a:cs typeface="+mj-cs"/>
              <a:sym typeface="Helvetica Light"/>
            </a:endParaRPr>
          </a:p>
          <a:p>
            <a:pPr marL="444500" marR="0" lvl="0" indent="-444500" algn="l" defTabSz="584200" rtl="0" eaLnBrk="1" fontAlgn="auto" latinLnBrk="0" hangingPunct="1">
              <a:lnSpc>
                <a:spcPct val="100000"/>
              </a:lnSpc>
              <a:spcBef>
                <a:spcPts val="4200"/>
              </a:spcBef>
              <a:spcAft>
                <a:spcPts val="0"/>
              </a:spcAft>
              <a:buClrTx/>
              <a:buSzPct val="75000"/>
              <a:buFont typeface="Arial" pitchFamily="34" charset="0"/>
              <a:buNone/>
              <a:tabLst/>
              <a:defRPr/>
            </a:pPr>
            <a:endParaRPr kumimoji="0" lang="ru-RU" sz="3600" b="0" i="0" u="none" strike="noStrike" kern="0" cap="none" spc="0" normalizeH="0" baseline="0" noProof="0" dirty="0" smtClean="0">
              <a:ln>
                <a:noFill/>
              </a:ln>
              <a:solidFill>
                <a:srgbClr val="000000"/>
              </a:solidFill>
              <a:effectLst/>
              <a:uLnTx/>
              <a:uFillTx/>
              <a:latin typeface="+mj-lt"/>
              <a:ea typeface="ＭＳ Ｐゴシック" pitchFamily="34" charset="-128"/>
              <a:cs typeface="+mj-cs"/>
              <a:sym typeface="Helvetica Light"/>
            </a:endParaRPr>
          </a:p>
          <a:p>
            <a:pPr marL="444500" marR="0" lvl="0" indent="-444500" algn="l" defTabSz="584200" rtl="0" eaLnBrk="1" fontAlgn="auto" latinLnBrk="0" hangingPunct="1">
              <a:lnSpc>
                <a:spcPct val="100000"/>
              </a:lnSpc>
              <a:spcBef>
                <a:spcPts val="4200"/>
              </a:spcBef>
              <a:spcAft>
                <a:spcPts val="0"/>
              </a:spcAft>
              <a:buClrTx/>
              <a:buSzPct val="75000"/>
              <a:buFont typeface="Arial" pitchFamily="34" charset="0"/>
              <a:buNone/>
              <a:tabLst/>
              <a:defRPr/>
            </a:pPr>
            <a:endParaRPr kumimoji="0" lang="ru-RU" sz="3600" b="0" i="0" u="none" strike="noStrike" kern="0" cap="none" spc="0" normalizeH="0" baseline="0" noProof="0" dirty="0" smtClean="0">
              <a:ln>
                <a:noFill/>
              </a:ln>
              <a:solidFill>
                <a:srgbClr val="000000"/>
              </a:solidFill>
              <a:effectLst/>
              <a:uLnTx/>
              <a:uFillTx/>
              <a:latin typeface="+mj-lt"/>
              <a:ea typeface="ＭＳ Ｐゴシック" pitchFamily="34" charset="-128"/>
              <a:cs typeface="+mj-cs"/>
              <a:sym typeface="Helvetica Light"/>
            </a:endParaRPr>
          </a:p>
        </p:txBody>
      </p:sp>
      <p:sp>
        <p:nvSpPr>
          <p:cNvPr id="11" name="Прямоугольник 10"/>
          <p:cNvSpPr/>
          <p:nvPr/>
        </p:nvSpPr>
        <p:spPr>
          <a:xfrm>
            <a:off x="457199" y="2643961"/>
            <a:ext cx="11760201" cy="7109639"/>
          </a:xfrm>
          <a:prstGeom prst="rect">
            <a:avLst/>
          </a:prstGeom>
        </p:spPr>
        <p:txBody>
          <a:bodyPr wrap="square">
            <a:spAutoFit/>
          </a:bodyPr>
          <a:lstStyle/>
          <a:p>
            <a:pPr>
              <a:defRPr/>
            </a:pPr>
            <a:endParaRPr lang="ru-RU" b="1" dirty="0" smtClean="0">
              <a:solidFill>
                <a:schemeClr val="accent1">
                  <a:lumMod val="50000"/>
                </a:schemeClr>
              </a:solidFill>
              <a:ea typeface="ＭＳ Ｐゴシック" pitchFamily="34" charset="-128"/>
            </a:endParaRPr>
          </a:p>
          <a:p>
            <a:pPr marL="742950" indent="-742950" algn="l">
              <a:buFont typeface="+mj-lt"/>
              <a:buAutoNum type="arabicPeriod"/>
              <a:defRPr/>
            </a:pPr>
            <a:r>
              <a:rPr lang="ru-RU" sz="4800" b="1" dirty="0" smtClean="0">
                <a:solidFill>
                  <a:schemeClr val="accent1">
                    <a:lumMod val="50000"/>
                  </a:schemeClr>
                </a:solidFill>
                <a:ea typeface="ＭＳ Ｐゴシック" pitchFamily="34" charset="-128"/>
              </a:rPr>
              <a:t>Конкурсный отбор   (</a:t>
            </a:r>
            <a:r>
              <a:rPr lang="ru-RU" sz="4800" b="1" dirty="0" err="1" smtClean="0">
                <a:solidFill>
                  <a:schemeClr val="accent1">
                    <a:lumMod val="50000"/>
                  </a:schemeClr>
                </a:solidFill>
                <a:ea typeface="ＭＳ Ｐゴシック" pitchFamily="34" charset="-128"/>
              </a:rPr>
              <a:t>портфолио</a:t>
            </a:r>
            <a:r>
              <a:rPr lang="ru-RU" sz="4800" b="1" dirty="0" smtClean="0">
                <a:solidFill>
                  <a:schemeClr val="accent1">
                    <a:lumMod val="50000"/>
                  </a:schemeClr>
                </a:solidFill>
                <a:ea typeface="ＭＳ Ｐゴシック" pitchFamily="34" charset="-128"/>
              </a:rPr>
              <a:t>)</a:t>
            </a:r>
          </a:p>
          <a:p>
            <a:pPr marL="742950" indent="-742950" algn="l">
              <a:buFont typeface="+mj-lt"/>
              <a:buAutoNum type="arabicPeriod"/>
              <a:defRPr/>
            </a:pPr>
            <a:r>
              <a:rPr lang="ru-RU" sz="4800" b="1" dirty="0" smtClean="0">
                <a:solidFill>
                  <a:schemeClr val="accent1">
                    <a:lumMod val="50000"/>
                  </a:schemeClr>
                </a:solidFill>
                <a:ea typeface="ＭＳ Ｐゴシック" pitchFamily="34" charset="-128"/>
              </a:rPr>
              <a:t>Квалификационный экзамен </a:t>
            </a:r>
            <a:br>
              <a:rPr lang="ru-RU" sz="4800" b="1" dirty="0" smtClean="0">
                <a:solidFill>
                  <a:schemeClr val="accent1">
                    <a:lumMod val="50000"/>
                  </a:schemeClr>
                </a:solidFill>
                <a:ea typeface="ＭＳ Ｐゴシック" pitchFamily="34" charset="-128"/>
              </a:rPr>
            </a:br>
            <a:r>
              <a:rPr lang="ru-RU" sz="4800" b="1" dirty="0" smtClean="0">
                <a:solidFill>
                  <a:schemeClr val="accent1">
                    <a:lumMod val="50000"/>
                  </a:schemeClr>
                </a:solidFill>
                <a:ea typeface="ＭＳ Ｐゴシック" pitchFamily="34" charset="-128"/>
              </a:rPr>
              <a:t>      по английскому языку</a:t>
            </a:r>
            <a:endParaRPr lang="en-US" sz="4800" b="1" dirty="0" smtClean="0">
              <a:solidFill>
                <a:schemeClr val="accent1">
                  <a:lumMod val="50000"/>
                </a:schemeClr>
              </a:solidFill>
              <a:ea typeface="ＭＳ Ｐゴシック" pitchFamily="34" charset="-128"/>
            </a:endParaRPr>
          </a:p>
          <a:p>
            <a:pPr>
              <a:defRPr/>
            </a:pPr>
            <a:endParaRPr lang="ru-RU" sz="4800" b="1" dirty="0" smtClean="0">
              <a:solidFill>
                <a:srgbClr val="C00000"/>
              </a:solidFill>
              <a:ea typeface="ＭＳ Ｐゴシック" pitchFamily="34" charset="-128"/>
            </a:endParaRPr>
          </a:p>
          <a:p>
            <a:pPr>
              <a:defRPr/>
            </a:pPr>
            <a:r>
              <a:rPr lang="ru-RU" sz="4800" b="1" dirty="0" smtClean="0">
                <a:solidFill>
                  <a:srgbClr val="C00000"/>
                </a:solidFill>
                <a:ea typeface="ＭＳ Ｐゴシック" pitchFamily="34" charset="-128"/>
              </a:rPr>
              <a:t>или</a:t>
            </a:r>
          </a:p>
          <a:p>
            <a:pPr>
              <a:defRPr/>
            </a:pPr>
            <a:r>
              <a:rPr lang="ru-RU" sz="4400" b="1" i="1" dirty="0" smtClean="0">
                <a:solidFill>
                  <a:schemeClr val="accent1">
                    <a:lumMod val="50000"/>
                  </a:schemeClr>
                </a:solidFill>
                <a:ea typeface="ＭＳ Ｐゴシック" pitchFamily="34" charset="-128"/>
              </a:rPr>
              <a:t>По результатам олимпиад</a:t>
            </a:r>
          </a:p>
          <a:p>
            <a:pPr>
              <a:buFont typeface="Wingdings" pitchFamily="2" charset="2"/>
              <a:buChar char="ü"/>
              <a:defRPr/>
            </a:pPr>
            <a:r>
              <a:rPr lang="ru-RU" sz="4400" b="1" dirty="0" smtClean="0">
                <a:solidFill>
                  <a:schemeClr val="accent1">
                    <a:lumMod val="50000"/>
                  </a:schemeClr>
                </a:solidFill>
                <a:ea typeface="ＭＳ Ｐゴシック" pitchFamily="34" charset="-128"/>
              </a:rPr>
              <a:t>Я- профессионал</a:t>
            </a:r>
          </a:p>
          <a:p>
            <a:pPr>
              <a:buFont typeface="Wingdings" pitchFamily="2" charset="2"/>
              <a:buChar char="ü"/>
              <a:defRPr/>
            </a:pPr>
            <a:r>
              <a:rPr lang="ru-RU" sz="4400" b="1" dirty="0" smtClean="0">
                <a:solidFill>
                  <a:schemeClr val="accent1">
                    <a:lumMod val="50000"/>
                  </a:schemeClr>
                </a:solidFill>
                <a:ea typeface="ＭＳ Ｐゴシック" pitchFamily="34" charset="-128"/>
              </a:rPr>
              <a:t>Олимпиада НИУ ВШЭ </a:t>
            </a:r>
            <a:endParaRPr lang="ru-RU" sz="4800" b="1" dirty="0" smtClean="0">
              <a:solidFill>
                <a:schemeClr val="accent1">
                  <a:lumMod val="50000"/>
                </a:schemeClr>
              </a:solidFill>
              <a:ea typeface="ＭＳ Ｐゴシック" pitchFamily="34" charset="-128"/>
            </a:endParaRPr>
          </a:p>
          <a:p>
            <a:pPr algn="l">
              <a:defRPr/>
            </a:pPr>
            <a:endParaRPr lang="ru-RU" sz="4800" b="1" dirty="0" smtClean="0">
              <a:solidFill>
                <a:schemeClr val="accent1">
                  <a:lumMod val="50000"/>
                </a:schemeClr>
              </a:solidFill>
              <a:ea typeface="ＭＳ Ｐゴシック" pitchFamily="34" charset="-128"/>
            </a:endParaRPr>
          </a:p>
        </p:txBody>
      </p:sp>
    </p:spTree>
    <p:extLst>
      <p:ext uri="{BB962C8B-B14F-4D97-AF65-F5344CB8AC3E}">
        <p14:creationId xmlns="" xmlns:p14="http://schemas.microsoft.com/office/powerpoint/2010/main" val="390592873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5022376"/>
            <a:ext cx="11430001" cy="38832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just" defTabSz="914400" hangingPunct="1">
              <a:lnSpc>
                <a:spcPct val="120000"/>
              </a:lnSpc>
            </a:pPr>
            <a:endParaRPr lang="ru-RU" sz="2400" dirty="0">
              <a:solidFill>
                <a:schemeClr val="accent1">
                  <a:lumMod val="50000"/>
                </a:schemeClr>
              </a:solidFill>
              <a:latin typeface="+mn-lt"/>
              <a:cs typeface="Times New Roman" panose="02020603050405020304" pitchFamily="18" charset="0"/>
            </a:endParaRPr>
          </a:p>
        </p:txBody>
      </p:sp>
      <p:pic>
        <p:nvPicPr>
          <p:cNvPr id="156"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1648882"/>
            <a:ext cx="11585158" cy="2895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Факультет экономики НИУ ВШЭ – Нижний Новгород</a:t>
            </a:r>
            <a:endParaRPr dirty="0">
              <a:latin typeface="Arial Narrow" charset="0"/>
              <a:ea typeface="Arial Narrow" charset="0"/>
              <a:cs typeface="Arial Narrow" charset="0"/>
            </a:endParaRPr>
          </a:p>
        </p:txBody>
      </p:sp>
      <p:sp>
        <p:nvSpPr>
          <p:cNvPr id="7" name="Rectangle 3"/>
          <p:cNvSpPr txBox="1">
            <a:spLocks/>
          </p:cNvSpPr>
          <p:nvPr/>
        </p:nvSpPr>
        <p:spPr>
          <a:xfrm>
            <a:off x="457199" y="1555749"/>
            <a:ext cx="11469757" cy="7349921"/>
          </a:xfrm>
          <a:prstGeom prst="rect">
            <a:avLst/>
          </a:prstGeom>
        </p:spPr>
        <p:txBody>
          <a:bodyPr/>
          <a:lstStyle/>
          <a:p>
            <a:pPr marL="444500" marR="0" lvl="0" indent="-444500" algn="ctr" defTabSz="584200" rtl="0" eaLnBrk="1" fontAlgn="auto" latinLnBrk="0" hangingPunct="1">
              <a:lnSpc>
                <a:spcPct val="100000"/>
              </a:lnSpc>
              <a:spcBef>
                <a:spcPts val="4200"/>
              </a:spcBef>
              <a:spcAft>
                <a:spcPts val="0"/>
              </a:spcAft>
              <a:buClrTx/>
              <a:buSzPct val="75000"/>
              <a:buFont typeface="Arial" pitchFamily="34" charset="0"/>
              <a:buNone/>
              <a:tabLst/>
              <a:defRPr/>
            </a:pPr>
            <a:r>
              <a:rPr lang="ru-RU" sz="6600" b="1" u="sng" dirty="0" smtClean="0">
                <a:solidFill>
                  <a:schemeClr val="accent1">
                    <a:lumMod val="50000"/>
                  </a:schemeClr>
                </a:solidFill>
                <a:latin typeface="+mn-lt"/>
                <a:ea typeface="ＭＳ Ｐゴシック" pitchFamily="34" charset="-128"/>
              </a:rPr>
              <a:t>Вступительные испытания</a:t>
            </a:r>
            <a:endParaRPr kumimoji="0" lang="ru-RU" sz="6600" b="1" i="0" u="sng" strike="noStrike" kern="0" cap="none" spc="0" normalizeH="0" baseline="0" noProof="0" dirty="0" smtClean="0">
              <a:ln>
                <a:noFill/>
              </a:ln>
              <a:solidFill>
                <a:schemeClr val="accent1">
                  <a:lumMod val="50000"/>
                </a:schemeClr>
              </a:solidFill>
              <a:effectLst/>
              <a:uLnTx/>
              <a:uFillTx/>
              <a:latin typeface="+mn-lt"/>
              <a:ea typeface="ＭＳ Ｐゴシック" pitchFamily="34" charset="-128"/>
              <a:sym typeface="Helvetica Light"/>
            </a:endParaRPr>
          </a:p>
          <a:p>
            <a:pPr marL="444500" marR="0" lvl="0" indent="-444500" algn="l" defTabSz="584200" rtl="0" eaLnBrk="1" fontAlgn="auto" latinLnBrk="0" hangingPunct="1">
              <a:lnSpc>
                <a:spcPct val="100000"/>
              </a:lnSpc>
              <a:spcBef>
                <a:spcPts val="4200"/>
              </a:spcBef>
              <a:spcAft>
                <a:spcPts val="0"/>
              </a:spcAft>
              <a:buClrTx/>
              <a:buSzPct val="75000"/>
              <a:buFont typeface="Arial" pitchFamily="34" charset="0"/>
              <a:buNone/>
              <a:tabLst/>
              <a:defRPr/>
            </a:pPr>
            <a:endParaRPr kumimoji="0" lang="ru-RU" sz="3600" b="1" i="0" u="none" strike="noStrike" kern="0" cap="none" spc="0" normalizeH="0" baseline="0" noProof="0" dirty="0" smtClean="0">
              <a:ln>
                <a:noFill/>
              </a:ln>
              <a:solidFill>
                <a:schemeClr val="accent1">
                  <a:lumMod val="50000"/>
                </a:schemeClr>
              </a:solidFill>
              <a:effectLst/>
              <a:uLnTx/>
              <a:uFillTx/>
              <a:latin typeface="+mj-lt"/>
              <a:ea typeface="ＭＳ Ｐゴシック" pitchFamily="34" charset="-128"/>
              <a:cs typeface="+mj-cs"/>
              <a:sym typeface="Helvetica Light"/>
            </a:endParaRPr>
          </a:p>
          <a:p>
            <a:pPr marL="444500" marR="0" lvl="0" indent="-444500" algn="l" defTabSz="584200" rtl="0" eaLnBrk="1" fontAlgn="auto" latinLnBrk="0" hangingPunct="1">
              <a:lnSpc>
                <a:spcPct val="100000"/>
              </a:lnSpc>
              <a:spcBef>
                <a:spcPts val="4200"/>
              </a:spcBef>
              <a:spcAft>
                <a:spcPts val="0"/>
              </a:spcAft>
              <a:buClrTx/>
              <a:buSzPct val="75000"/>
              <a:buFont typeface="Arial" pitchFamily="34" charset="0"/>
              <a:buNone/>
              <a:tabLst/>
              <a:defRPr/>
            </a:pPr>
            <a:endParaRPr kumimoji="0" lang="ru-RU" sz="3600" b="0" i="0" u="none" strike="noStrike" kern="0" cap="none" spc="0" normalizeH="0" baseline="0" noProof="0" dirty="0" smtClean="0">
              <a:ln>
                <a:noFill/>
              </a:ln>
              <a:solidFill>
                <a:srgbClr val="000000"/>
              </a:solidFill>
              <a:effectLst/>
              <a:uLnTx/>
              <a:uFillTx/>
              <a:latin typeface="+mj-lt"/>
              <a:ea typeface="ＭＳ Ｐゴシック" pitchFamily="34" charset="-128"/>
              <a:cs typeface="+mj-cs"/>
              <a:sym typeface="Helvetica Light"/>
            </a:endParaRPr>
          </a:p>
          <a:p>
            <a:pPr marL="444500" marR="0" lvl="0" indent="-444500" algn="l" defTabSz="584200" rtl="0" eaLnBrk="1" fontAlgn="auto" latinLnBrk="0" hangingPunct="1">
              <a:lnSpc>
                <a:spcPct val="100000"/>
              </a:lnSpc>
              <a:spcBef>
                <a:spcPts val="4200"/>
              </a:spcBef>
              <a:spcAft>
                <a:spcPts val="0"/>
              </a:spcAft>
              <a:buClrTx/>
              <a:buSzPct val="75000"/>
              <a:buFont typeface="Arial" pitchFamily="34" charset="0"/>
              <a:buNone/>
              <a:tabLst/>
              <a:defRPr/>
            </a:pPr>
            <a:endParaRPr kumimoji="0" lang="ru-RU" sz="3600" b="0" i="0" u="none" strike="noStrike" kern="0" cap="none" spc="0" normalizeH="0" baseline="0" noProof="0" dirty="0" smtClean="0">
              <a:ln>
                <a:noFill/>
              </a:ln>
              <a:solidFill>
                <a:srgbClr val="000000"/>
              </a:solidFill>
              <a:effectLst/>
              <a:uLnTx/>
              <a:uFillTx/>
              <a:latin typeface="+mj-lt"/>
              <a:ea typeface="ＭＳ Ｐゴシック" pitchFamily="34" charset="-128"/>
              <a:cs typeface="+mj-cs"/>
              <a:sym typeface="Helvetica Light"/>
            </a:endParaRPr>
          </a:p>
        </p:txBody>
      </p:sp>
      <p:sp>
        <p:nvSpPr>
          <p:cNvPr id="11" name="Прямоугольник 10"/>
          <p:cNvSpPr/>
          <p:nvPr/>
        </p:nvSpPr>
        <p:spPr>
          <a:xfrm>
            <a:off x="457199" y="2337644"/>
            <a:ext cx="11760201" cy="1384995"/>
          </a:xfrm>
          <a:prstGeom prst="rect">
            <a:avLst/>
          </a:prstGeom>
        </p:spPr>
        <p:txBody>
          <a:bodyPr wrap="square">
            <a:spAutoFit/>
          </a:bodyPr>
          <a:lstStyle/>
          <a:p>
            <a:pPr>
              <a:defRPr/>
            </a:pPr>
            <a:endParaRPr lang="ru-RU" b="1" dirty="0" smtClean="0">
              <a:solidFill>
                <a:schemeClr val="accent1">
                  <a:lumMod val="50000"/>
                </a:schemeClr>
              </a:solidFill>
              <a:ea typeface="ＭＳ Ｐゴシック" pitchFamily="34" charset="-128"/>
            </a:endParaRPr>
          </a:p>
          <a:p>
            <a:pPr marL="742950" indent="-742950" algn="l">
              <a:defRPr/>
            </a:pPr>
            <a:endParaRPr lang="ru-RU" sz="4800" b="1" dirty="0" smtClean="0">
              <a:solidFill>
                <a:schemeClr val="accent1">
                  <a:lumMod val="50000"/>
                </a:schemeClr>
              </a:solidFill>
              <a:ea typeface="ＭＳ Ｐゴシック" pitchFamily="34" charset="-128"/>
            </a:endParaRPr>
          </a:p>
        </p:txBody>
      </p:sp>
      <p:sp>
        <p:nvSpPr>
          <p:cNvPr id="9" name="Прямоугольник 8"/>
          <p:cNvSpPr/>
          <p:nvPr/>
        </p:nvSpPr>
        <p:spPr>
          <a:xfrm>
            <a:off x="457199" y="2996360"/>
            <a:ext cx="11469757" cy="5410712"/>
          </a:xfrm>
          <a:prstGeom prst="rect">
            <a:avLst/>
          </a:prstGeom>
        </p:spPr>
        <p:txBody>
          <a:bodyPr wrap="square">
            <a:spAutoFit/>
          </a:bodyPr>
          <a:lstStyle/>
          <a:p>
            <a:pPr algn="l">
              <a:lnSpc>
                <a:spcPct val="90000"/>
              </a:lnSpc>
              <a:buFont typeface="Arial" pitchFamily="34" charset="0"/>
              <a:buChar char="•"/>
              <a:defRPr/>
            </a:pPr>
            <a:r>
              <a:rPr lang="ru-RU" b="1" dirty="0" smtClean="0">
                <a:solidFill>
                  <a:schemeClr val="accent1">
                    <a:lumMod val="50000"/>
                  </a:schemeClr>
                </a:solidFill>
                <a:ea typeface="ＭＳ Ｐゴシック" pitchFamily="34" charset="-128"/>
              </a:rPr>
              <a:t> </a:t>
            </a:r>
            <a:r>
              <a:rPr lang="ru-RU" b="1" dirty="0" err="1" smtClean="0">
                <a:solidFill>
                  <a:schemeClr val="accent1">
                    <a:lumMod val="50000"/>
                  </a:schemeClr>
                </a:solidFill>
                <a:ea typeface="ＭＳ Ｐゴシック" pitchFamily="34" charset="-128"/>
              </a:rPr>
              <a:t>Портфолио</a:t>
            </a:r>
            <a:r>
              <a:rPr lang="ru-RU" b="1" dirty="0" smtClean="0">
                <a:solidFill>
                  <a:schemeClr val="accent1">
                    <a:lumMod val="50000"/>
                  </a:schemeClr>
                </a:solidFill>
                <a:ea typeface="ＭＳ Ｐゴシック" pitchFamily="34" charset="-128"/>
              </a:rPr>
              <a:t> оценивается по 100-балльной системе оценивания,  от 1 до 30 баллов  - неудовлетворительно. </a:t>
            </a:r>
          </a:p>
          <a:p>
            <a:pPr algn="l">
              <a:lnSpc>
                <a:spcPct val="90000"/>
              </a:lnSpc>
              <a:defRPr/>
            </a:pPr>
            <a:endParaRPr lang="en-US" b="1" dirty="0" smtClean="0">
              <a:solidFill>
                <a:schemeClr val="accent1">
                  <a:lumMod val="50000"/>
                </a:schemeClr>
              </a:solidFill>
              <a:ea typeface="ＭＳ Ｐゴシック" pitchFamily="34" charset="-128"/>
            </a:endParaRPr>
          </a:p>
          <a:p>
            <a:pPr>
              <a:lnSpc>
                <a:spcPct val="90000"/>
              </a:lnSpc>
              <a:defRPr/>
            </a:pPr>
            <a:endParaRPr lang="ru-RU" b="1" dirty="0" smtClean="0">
              <a:solidFill>
                <a:schemeClr val="accent1">
                  <a:lumMod val="50000"/>
                </a:schemeClr>
              </a:solidFill>
              <a:ea typeface="ＭＳ Ｐゴシック" pitchFamily="34" charset="-128"/>
            </a:endParaRPr>
          </a:p>
          <a:p>
            <a:pPr algn="l">
              <a:lnSpc>
                <a:spcPct val="90000"/>
              </a:lnSpc>
              <a:buFont typeface="Arial" pitchFamily="34" charset="0"/>
              <a:buChar char="•"/>
              <a:defRPr/>
            </a:pPr>
            <a:r>
              <a:rPr lang="ru-RU" b="1" dirty="0" smtClean="0">
                <a:solidFill>
                  <a:schemeClr val="accent1">
                    <a:lumMod val="50000"/>
                  </a:schemeClr>
                </a:solidFill>
                <a:ea typeface="ＭＳ Ｐゴシック" pitchFamily="34" charset="-128"/>
              </a:rPr>
              <a:t>Квалификационный экзамен по английскому языку – зачёт/незачёт.</a:t>
            </a:r>
          </a:p>
          <a:p>
            <a:pPr algn="l">
              <a:lnSpc>
                <a:spcPct val="90000"/>
              </a:lnSpc>
              <a:defRPr/>
            </a:pPr>
            <a:r>
              <a:rPr lang="ru-RU" b="1" dirty="0" smtClean="0">
                <a:solidFill>
                  <a:schemeClr val="accent1">
                    <a:lumMod val="50000"/>
                  </a:schemeClr>
                </a:solidFill>
                <a:ea typeface="ＭＳ Ｐゴシック" pitchFamily="34" charset="-128"/>
              </a:rPr>
              <a:t>  </a:t>
            </a:r>
          </a:p>
          <a:p>
            <a:pPr algn="l">
              <a:lnSpc>
                <a:spcPct val="90000"/>
              </a:lnSpc>
              <a:defRPr/>
            </a:pPr>
            <a:r>
              <a:rPr lang="ru-RU" sz="3200" b="1" i="1" dirty="0" smtClean="0">
                <a:solidFill>
                  <a:schemeClr val="accent1">
                    <a:lumMod val="50000"/>
                  </a:schemeClr>
                </a:solidFill>
                <a:ea typeface="ＭＳ Ｐゴシック" pitchFamily="34" charset="-128"/>
              </a:rPr>
              <a:t>Можно подтвердить необходимый уровень владения иностранным языком, предоставив в Приемную комиссию сертификат международного экзамена</a:t>
            </a:r>
          </a:p>
        </p:txBody>
      </p:sp>
    </p:spTree>
    <p:extLst>
      <p:ext uri="{BB962C8B-B14F-4D97-AF65-F5344CB8AC3E}">
        <p14:creationId xmlns="" xmlns:p14="http://schemas.microsoft.com/office/powerpoint/2010/main" val="390592873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5022376"/>
            <a:ext cx="11430001" cy="38832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just" defTabSz="914400" hangingPunct="1">
              <a:lnSpc>
                <a:spcPct val="120000"/>
              </a:lnSpc>
            </a:pPr>
            <a:endParaRPr lang="ru-RU" sz="2400" dirty="0">
              <a:solidFill>
                <a:schemeClr val="accent1">
                  <a:lumMod val="50000"/>
                </a:schemeClr>
              </a:solidFill>
              <a:latin typeface="+mn-lt"/>
              <a:cs typeface="Times New Roman" panose="02020603050405020304" pitchFamily="18" charset="0"/>
            </a:endParaRPr>
          </a:p>
        </p:txBody>
      </p:sp>
      <p:pic>
        <p:nvPicPr>
          <p:cNvPr id="156"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1648882"/>
            <a:ext cx="11585158" cy="2895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Факультет экономики НИУ ВШЭ – Нижний Новгород</a:t>
            </a:r>
            <a:endParaRPr dirty="0">
              <a:latin typeface="Arial Narrow" charset="0"/>
              <a:ea typeface="Arial Narrow" charset="0"/>
              <a:cs typeface="Arial Narrow" charset="0"/>
            </a:endParaRPr>
          </a:p>
        </p:txBody>
      </p:sp>
      <p:sp>
        <p:nvSpPr>
          <p:cNvPr id="7" name="Rectangle 3"/>
          <p:cNvSpPr txBox="1">
            <a:spLocks/>
          </p:cNvSpPr>
          <p:nvPr/>
        </p:nvSpPr>
        <p:spPr>
          <a:xfrm>
            <a:off x="457199" y="1555749"/>
            <a:ext cx="11469757" cy="7349921"/>
          </a:xfrm>
          <a:prstGeom prst="rect">
            <a:avLst/>
          </a:prstGeom>
        </p:spPr>
        <p:txBody>
          <a:bodyPr/>
          <a:lstStyle/>
          <a:p>
            <a:pPr marL="444500" marR="0" lvl="0" indent="-444500" algn="ctr" defTabSz="584200" rtl="0" eaLnBrk="1" fontAlgn="auto" latinLnBrk="0" hangingPunct="1">
              <a:lnSpc>
                <a:spcPct val="100000"/>
              </a:lnSpc>
              <a:spcBef>
                <a:spcPts val="4200"/>
              </a:spcBef>
              <a:spcAft>
                <a:spcPts val="0"/>
              </a:spcAft>
              <a:buClrTx/>
              <a:buSzPct val="75000"/>
              <a:buFont typeface="Arial" pitchFamily="34" charset="0"/>
              <a:buNone/>
              <a:tabLst/>
              <a:defRPr/>
            </a:pPr>
            <a:r>
              <a:rPr lang="ru-RU" sz="6600" b="1" u="sng" dirty="0" smtClean="0">
                <a:solidFill>
                  <a:schemeClr val="accent1">
                    <a:lumMod val="50000"/>
                  </a:schemeClr>
                </a:solidFill>
                <a:latin typeface="+mn-lt"/>
                <a:ea typeface="ＭＳ Ｐゴシック" pitchFamily="34" charset="-128"/>
              </a:rPr>
              <a:t>Вступительные испытания</a:t>
            </a:r>
            <a:endParaRPr kumimoji="0" lang="ru-RU" sz="6600" b="1" i="0" u="sng" strike="noStrike" kern="0" cap="none" spc="0" normalizeH="0" baseline="0" noProof="0" dirty="0" smtClean="0">
              <a:ln>
                <a:noFill/>
              </a:ln>
              <a:solidFill>
                <a:schemeClr val="accent1">
                  <a:lumMod val="50000"/>
                </a:schemeClr>
              </a:solidFill>
              <a:effectLst/>
              <a:uLnTx/>
              <a:uFillTx/>
              <a:latin typeface="+mn-lt"/>
              <a:ea typeface="ＭＳ Ｐゴシック" pitchFamily="34" charset="-128"/>
              <a:sym typeface="Helvetica Light"/>
            </a:endParaRPr>
          </a:p>
          <a:p>
            <a:pPr marL="444500" marR="0" lvl="0" indent="-444500" algn="l" defTabSz="584200" rtl="0" eaLnBrk="1" fontAlgn="auto" latinLnBrk="0" hangingPunct="1">
              <a:lnSpc>
                <a:spcPct val="100000"/>
              </a:lnSpc>
              <a:spcBef>
                <a:spcPts val="4200"/>
              </a:spcBef>
              <a:spcAft>
                <a:spcPts val="0"/>
              </a:spcAft>
              <a:buClrTx/>
              <a:buSzPct val="75000"/>
              <a:buFont typeface="Arial" pitchFamily="34" charset="0"/>
              <a:buNone/>
              <a:tabLst/>
              <a:defRPr/>
            </a:pPr>
            <a:endParaRPr kumimoji="0" lang="ru-RU" sz="3600" b="1" i="0" u="none" strike="noStrike" kern="0" cap="none" spc="0" normalizeH="0" baseline="0" noProof="0" dirty="0" smtClean="0">
              <a:ln>
                <a:noFill/>
              </a:ln>
              <a:solidFill>
                <a:schemeClr val="accent1">
                  <a:lumMod val="50000"/>
                </a:schemeClr>
              </a:solidFill>
              <a:effectLst/>
              <a:uLnTx/>
              <a:uFillTx/>
              <a:latin typeface="+mj-lt"/>
              <a:ea typeface="ＭＳ Ｐゴシック" pitchFamily="34" charset="-128"/>
              <a:cs typeface="+mj-cs"/>
              <a:sym typeface="Helvetica Light"/>
            </a:endParaRPr>
          </a:p>
          <a:p>
            <a:pPr marL="444500" marR="0" lvl="0" indent="-444500" algn="l" defTabSz="584200" rtl="0" eaLnBrk="1" fontAlgn="auto" latinLnBrk="0" hangingPunct="1">
              <a:lnSpc>
                <a:spcPct val="100000"/>
              </a:lnSpc>
              <a:spcBef>
                <a:spcPts val="4200"/>
              </a:spcBef>
              <a:spcAft>
                <a:spcPts val="0"/>
              </a:spcAft>
              <a:buClrTx/>
              <a:buSzPct val="75000"/>
              <a:buFont typeface="Arial" pitchFamily="34" charset="0"/>
              <a:buNone/>
              <a:tabLst/>
              <a:defRPr/>
            </a:pPr>
            <a:endParaRPr kumimoji="0" lang="ru-RU" sz="3600" b="0" i="0" u="none" strike="noStrike" kern="0" cap="none" spc="0" normalizeH="0" baseline="0" noProof="0" dirty="0" smtClean="0">
              <a:ln>
                <a:noFill/>
              </a:ln>
              <a:solidFill>
                <a:srgbClr val="000000"/>
              </a:solidFill>
              <a:effectLst/>
              <a:uLnTx/>
              <a:uFillTx/>
              <a:latin typeface="+mj-lt"/>
              <a:ea typeface="ＭＳ Ｐゴシック" pitchFamily="34" charset="-128"/>
              <a:cs typeface="+mj-cs"/>
              <a:sym typeface="Helvetica Light"/>
            </a:endParaRPr>
          </a:p>
          <a:p>
            <a:pPr marL="444500" marR="0" lvl="0" indent="-444500" algn="l" defTabSz="584200" rtl="0" eaLnBrk="1" fontAlgn="auto" latinLnBrk="0" hangingPunct="1">
              <a:lnSpc>
                <a:spcPct val="100000"/>
              </a:lnSpc>
              <a:spcBef>
                <a:spcPts val="4200"/>
              </a:spcBef>
              <a:spcAft>
                <a:spcPts val="0"/>
              </a:spcAft>
              <a:buClrTx/>
              <a:buSzPct val="75000"/>
              <a:buFont typeface="Arial" pitchFamily="34" charset="0"/>
              <a:buNone/>
              <a:tabLst/>
              <a:defRPr/>
            </a:pPr>
            <a:endParaRPr kumimoji="0" lang="ru-RU" sz="3600" b="0" i="0" u="none" strike="noStrike" kern="0" cap="none" spc="0" normalizeH="0" baseline="0" noProof="0" dirty="0" smtClean="0">
              <a:ln>
                <a:noFill/>
              </a:ln>
              <a:solidFill>
                <a:srgbClr val="000000"/>
              </a:solidFill>
              <a:effectLst/>
              <a:uLnTx/>
              <a:uFillTx/>
              <a:latin typeface="+mj-lt"/>
              <a:ea typeface="ＭＳ Ｐゴシック" pitchFamily="34" charset="-128"/>
              <a:cs typeface="+mj-cs"/>
              <a:sym typeface="Helvetica Light"/>
            </a:endParaRPr>
          </a:p>
        </p:txBody>
      </p:sp>
      <p:sp>
        <p:nvSpPr>
          <p:cNvPr id="11" name="Прямоугольник 10"/>
          <p:cNvSpPr/>
          <p:nvPr/>
        </p:nvSpPr>
        <p:spPr>
          <a:xfrm>
            <a:off x="1658595" y="2337644"/>
            <a:ext cx="10558805" cy="1200329"/>
          </a:xfrm>
          <a:prstGeom prst="rect">
            <a:avLst/>
          </a:prstGeom>
        </p:spPr>
        <p:txBody>
          <a:bodyPr wrap="square">
            <a:spAutoFit/>
          </a:bodyPr>
          <a:lstStyle/>
          <a:p>
            <a:pPr>
              <a:defRPr/>
            </a:pPr>
            <a:endParaRPr lang="ru-RU" b="1" dirty="0" smtClean="0">
              <a:solidFill>
                <a:schemeClr val="accent1">
                  <a:lumMod val="50000"/>
                </a:schemeClr>
              </a:solidFill>
              <a:ea typeface="ＭＳ Ｐゴシック" pitchFamily="34" charset="-128"/>
            </a:endParaRPr>
          </a:p>
          <a:p>
            <a:pPr algn="l">
              <a:defRPr/>
            </a:pPr>
            <a:r>
              <a:rPr lang="ru-RU" b="1" dirty="0" smtClean="0">
                <a:solidFill>
                  <a:schemeClr val="accent1">
                    <a:lumMod val="50000"/>
                  </a:schemeClr>
                </a:solidFill>
                <a:ea typeface="ＭＳ Ｐゴシック" pitchFamily="34" charset="-128"/>
              </a:rPr>
              <a:t>  </a:t>
            </a:r>
            <a:endParaRPr lang="ru-RU" sz="4800" b="1" dirty="0" smtClean="0">
              <a:solidFill>
                <a:schemeClr val="accent1">
                  <a:lumMod val="50000"/>
                </a:schemeClr>
              </a:solidFill>
              <a:ea typeface="ＭＳ Ｐゴシック" pitchFamily="34" charset="-128"/>
            </a:endParaRPr>
          </a:p>
        </p:txBody>
      </p:sp>
      <p:sp>
        <p:nvSpPr>
          <p:cNvPr id="9" name="Прямоугольник 8"/>
          <p:cNvSpPr/>
          <p:nvPr/>
        </p:nvSpPr>
        <p:spPr>
          <a:xfrm>
            <a:off x="323133" y="3064933"/>
            <a:ext cx="11921319" cy="5262979"/>
          </a:xfrm>
          <a:prstGeom prst="rect">
            <a:avLst/>
          </a:prstGeom>
        </p:spPr>
        <p:txBody>
          <a:bodyPr wrap="square">
            <a:spAutoFit/>
          </a:bodyPr>
          <a:lstStyle/>
          <a:p>
            <a:pPr algn="just">
              <a:buFontTx/>
              <a:buChar char="-"/>
              <a:defRPr/>
            </a:pPr>
            <a:r>
              <a:rPr lang="ru-RU" sz="2800" b="1" dirty="0" smtClean="0">
                <a:solidFill>
                  <a:schemeClr val="accent1">
                    <a:lumMod val="50000"/>
                  </a:schemeClr>
                </a:solidFill>
                <a:ea typeface="ＭＳ Ｐゴシック" pitchFamily="34" charset="-128"/>
              </a:rPr>
              <a:t>Портфолио включает в себя перечень документов (смотри внимательно сайт, все документы должны быть обязательно)</a:t>
            </a:r>
            <a:endParaRPr lang="en-US" sz="2800" b="1" dirty="0" smtClean="0">
              <a:solidFill>
                <a:schemeClr val="accent1">
                  <a:lumMod val="50000"/>
                </a:schemeClr>
              </a:solidFill>
              <a:ea typeface="ＭＳ Ｐゴシック" pitchFamily="34" charset="-128"/>
            </a:endParaRPr>
          </a:p>
          <a:p>
            <a:pPr algn="just">
              <a:buFontTx/>
              <a:buChar char="-"/>
              <a:defRPr/>
            </a:pPr>
            <a:endParaRPr lang="ru-RU" sz="2800" b="1" dirty="0" smtClean="0">
              <a:solidFill>
                <a:schemeClr val="accent1">
                  <a:lumMod val="50000"/>
                </a:schemeClr>
              </a:solidFill>
              <a:ea typeface="ＭＳ Ｐゴシック" pitchFamily="34" charset="-128"/>
            </a:endParaRPr>
          </a:p>
          <a:p>
            <a:pPr algn="just">
              <a:buFontTx/>
              <a:buChar char="-"/>
              <a:defRPr/>
            </a:pPr>
            <a:r>
              <a:rPr lang="ru-RU" sz="2800" b="1" dirty="0" smtClean="0">
                <a:solidFill>
                  <a:schemeClr val="accent1">
                    <a:lumMod val="50000"/>
                  </a:schemeClr>
                </a:solidFill>
                <a:ea typeface="ＭＳ Ｐゴシック" pitchFamily="34" charset="-128"/>
              </a:rPr>
              <a:t>Важным документом является мотивационное эссе (</a:t>
            </a:r>
            <a:r>
              <a:rPr lang="ru-RU" sz="2800" b="1" dirty="0" smtClean="0">
                <a:solidFill>
                  <a:srgbClr val="FF0000"/>
                </a:solidFill>
                <a:ea typeface="ＭＳ Ｐゴシック" pitchFamily="34" charset="-128"/>
              </a:rPr>
              <a:t>при подаче документов на 2 программы, необходимо сделать 2 портфолио и 2 мотивационных эссе)</a:t>
            </a:r>
            <a:endParaRPr lang="en-US" sz="2800" b="1" dirty="0" smtClean="0">
              <a:solidFill>
                <a:srgbClr val="FF0000"/>
              </a:solidFill>
              <a:ea typeface="ＭＳ Ｐゴシック" pitchFamily="34" charset="-128"/>
            </a:endParaRPr>
          </a:p>
          <a:p>
            <a:pPr algn="just">
              <a:buFontTx/>
              <a:buChar char="-"/>
              <a:defRPr/>
            </a:pPr>
            <a:endParaRPr lang="ru-RU" sz="2800" b="1" dirty="0" smtClean="0">
              <a:solidFill>
                <a:schemeClr val="accent1">
                  <a:lumMod val="50000"/>
                </a:schemeClr>
              </a:solidFill>
              <a:ea typeface="ＭＳ Ｐゴシック" pitchFamily="34" charset="-128"/>
            </a:endParaRPr>
          </a:p>
          <a:p>
            <a:pPr algn="just">
              <a:buFontTx/>
              <a:buChar char="-"/>
              <a:defRPr/>
            </a:pPr>
            <a:r>
              <a:rPr lang="ru-RU" sz="2800" b="1" dirty="0" smtClean="0">
                <a:solidFill>
                  <a:schemeClr val="accent1">
                    <a:lumMod val="50000"/>
                  </a:schemeClr>
                </a:solidFill>
                <a:ea typeface="ＭＳ Ｐゴシック" pitchFamily="34" charset="-128"/>
              </a:rPr>
              <a:t>Рекомендуемое содержание мотивационного эссе – почему для меня важная магистратура ВШЭ, траектория  для меня является приоритетной, какая тематика научно-практической (научной) работы мне интересна в рамках специализации/траектории и почему она является актуальной и значимой?</a:t>
            </a:r>
          </a:p>
        </p:txBody>
      </p:sp>
    </p:spTree>
    <p:extLst>
      <p:ext uri="{BB962C8B-B14F-4D97-AF65-F5344CB8AC3E}">
        <p14:creationId xmlns="" xmlns:p14="http://schemas.microsoft.com/office/powerpoint/2010/main" val="390592873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5022376"/>
            <a:ext cx="11430001" cy="38832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just" defTabSz="914400" hangingPunct="1">
              <a:lnSpc>
                <a:spcPct val="120000"/>
              </a:lnSpc>
            </a:pPr>
            <a:endParaRPr lang="ru-RU" sz="2400" dirty="0">
              <a:solidFill>
                <a:schemeClr val="accent1">
                  <a:lumMod val="50000"/>
                </a:schemeClr>
              </a:solidFill>
              <a:latin typeface="+mn-lt"/>
              <a:cs typeface="Times New Roman" panose="02020603050405020304" pitchFamily="18" charset="0"/>
            </a:endParaRPr>
          </a:p>
        </p:txBody>
      </p:sp>
      <p:pic>
        <p:nvPicPr>
          <p:cNvPr id="156"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1648882"/>
            <a:ext cx="11585158" cy="28958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Факультет экономики НИУ ВШЭ – Нижний Новгород</a:t>
            </a:r>
            <a:endParaRPr dirty="0">
              <a:latin typeface="Arial Narrow" charset="0"/>
              <a:ea typeface="Arial Narrow" charset="0"/>
              <a:cs typeface="Arial Narrow" charset="0"/>
            </a:endParaRPr>
          </a:p>
        </p:txBody>
      </p:sp>
      <p:sp>
        <p:nvSpPr>
          <p:cNvPr id="7" name="Rectangle 3"/>
          <p:cNvSpPr txBox="1">
            <a:spLocks/>
          </p:cNvSpPr>
          <p:nvPr/>
        </p:nvSpPr>
        <p:spPr>
          <a:xfrm>
            <a:off x="457199" y="1555749"/>
            <a:ext cx="11469757" cy="7349921"/>
          </a:xfrm>
          <a:prstGeom prst="rect">
            <a:avLst/>
          </a:prstGeom>
        </p:spPr>
        <p:txBody>
          <a:bodyPr/>
          <a:lstStyle/>
          <a:p>
            <a:pPr marL="444500" marR="0" lvl="0" indent="-444500" algn="ctr" defTabSz="584200" rtl="0" eaLnBrk="1" fontAlgn="auto" latinLnBrk="0" hangingPunct="1">
              <a:lnSpc>
                <a:spcPct val="100000"/>
              </a:lnSpc>
              <a:spcBef>
                <a:spcPts val="4200"/>
              </a:spcBef>
              <a:spcAft>
                <a:spcPts val="0"/>
              </a:spcAft>
              <a:buClrTx/>
              <a:buSzPct val="75000"/>
              <a:buFont typeface="Arial" pitchFamily="34" charset="0"/>
              <a:buNone/>
              <a:tabLst/>
              <a:defRPr/>
            </a:pPr>
            <a:r>
              <a:rPr lang="ru-RU" sz="6600" b="1" u="sng" dirty="0" smtClean="0">
                <a:solidFill>
                  <a:schemeClr val="accent1">
                    <a:lumMod val="50000"/>
                  </a:schemeClr>
                </a:solidFill>
                <a:latin typeface="+mn-lt"/>
                <a:ea typeface="ＭＳ Ｐゴシック" pitchFamily="34" charset="-128"/>
              </a:rPr>
              <a:t>Вступительные испытания</a:t>
            </a:r>
            <a:endParaRPr kumimoji="0" lang="ru-RU" sz="6600" b="1" i="0" u="sng" strike="noStrike" kern="0" cap="none" spc="0" normalizeH="0" baseline="0" noProof="0" dirty="0" smtClean="0">
              <a:ln>
                <a:noFill/>
              </a:ln>
              <a:solidFill>
                <a:schemeClr val="accent1">
                  <a:lumMod val="50000"/>
                </a:schemeClr>
              </a:solidFill>
              <a:effectLst/>
              <a:uLnTx/>
              <a:uFillTx/>
              <a:latin typeface="+mn-lt"/>
              <a:ea typeface="ＭＳ Ｐゴシック" pitchFamily="34" charset="-128"/>
              <a:sym typeface="Helvetica Light"/>
            </a:endParaRPr>
          </a:p>
          <a:p>
            <a:pPr marL="444500" marR="0" lvl="0" indent="-444500" algn="l" defTabSz="584200" rtl="0" eaLnBrk="1" fontAlgn="auto" latinLnBrk="0" hangingPunct="1">
              <a:lnSpc>
                <a:spcPct val="100000"/>
              </a:lnSpc>
              <a:spcBef>
                <a:spcPts val="4200"/>
              </a:spcBef>
              <a:spcAft>
                <a:spcPts val="0"/>
              </a:spcAft>
              <a:buClrTx/>
              <a:buSzPct val="75000"/>
              <a:buFont typeface="Arial" pitchFamily="34" charset="0"/>
              <a:buNone/>
              <a:tabLst/>
              <a:defRPr/>
            </a:pPr>
            <a:endParaRPr kumimoji="0" lang="ru-RU" sz="3600" b="1" i="0" u="none" strike="noStrike" kern="0" cap="none" spc="0" normalizeH="0" baseline="0" noProof="0" dirty="0" smtClean="0">
              <a:ln>
                <a:noFill/>
              </a:ln>
              <a:solidFill>
                <a:schemeClr val="accent1">
                  <a:lumMod val="50000"/>
                </a:schemeClr>
              </a:solidFill>
              <a:effectLst/>
              <a:uLnTx/>
              <a:uFillTx/>
              <a:latin typeface="+mj-lt"/>
              <a:ea typeface="ＭＳ Ｐゴシック" pitchFamily="34" charset="-128"/>
              <a:cs typeface="+mj-cs"/>
              <a:sym typeface="Helvetica Light"/>
            </a:endParaRPr>
          </a:p>
          <a:p>
            <a:pPr marL="444500" marR="0" lvl="0" indent="-444500" algn="l" defTabSz="584200" rtl="0" eaLnBrk="1" fontAlgn="auto" latinLnBrk="0" hangingPunct="1">
              <a:lnSpc>
                <a:spcPct val="100000"/>
              </a:lnSpc>
              <a:spcBef>
                <a:spcPts val="4200"/>
              </a:spcBef>
              <a:spcAft>
                <a:spcPts val="0"/>
              </a:spcAft>
              <a:buClrTx/>
              <a:buSzPct val="75000"/>
              <a:buFont typeface="Arial" pitchFamily="34" charset="0"/>
              <a:buNone/>
              <a:tabLst/>
              <a:defRPr/>
            </a:pPr>
            <a:endParaRPr kumimoji="0" lang="ru-RU" sz="3600" b="0" i="0" u="none" strike="noStrike" kern="0" cap="none" spc="0" normalizeH="0" baseline="0" noProof="0" dirty="0" smtClean="0">
              <a:ln>
                <a:noFill/>
              </a:ln>
              <a:solidFill>
                <a:srgbClr val="000000"/>
              </a:solidFill>
              <a:effectLst/>
              <a:uLnTx/>
              <a:uFillTx/>
              <a:latin typeface="+mj-lt"/>
              <a:ea typeface="ＭＳ Ｐゴシック" pitchFamily="34" charset="-128"/>
              <a:cs typeface="+mj-cs"/>
              <a:sym typeface="Helvetica Light"/>
            </a:endParaRPr>
          </a:p>
          <a:p>
            <a:pPr marL="444500" marR="0" lvl="0" indent="-444500" algn="l" defTabSz="584200" rtl="0" eaLnBrk="1" fontAlgn="auto" latinLnBrk="0" hangingPunct="1">
              <a:lnSpc>
                <a:spcPct val="100000"/>
              </a:lnSpc>
              <a:spcBef>
                <a:spcPts val="4200"/>
              </a:spcBef>
              <a:spcAft>
                <a:spcPts val="0"/>
              </a:spcAft>
              <a:buClrTx/>
              <a:buSzPct val="75000"/>
              <a:buFont typeface="Arial" pitchFamily="34" charset="0"/>
              <a:buNone/>
              <a:tabLst/>
              <a:defRPr/>
            </a:pPr>
            <a:endParaRPr kumimoji="0" lang="ru-RU" sz="3600" b="0" i="0" u="none" strike="noStrike" kern="0" cap="none" spc="0" normalizeH="0" baseline="0" noProof="0" dirty="0" smtClean="0">
              <a:ln>
                <a:noFill/>
              </a:ln>
              <a:solidFill>
                <a:srgbClr val="000000"/>
              </a:solidFill>
              <a:effectLst/>
              <a:uLnTx/>
              <a:uFillTx/>
              <a:latin typeface="+mj-lt"/>
              <a:ea typeface="ＭＳ Ｐゴシック" pitchFamily="34" charset="-128"/>
              <a:cs typeface="+mj-cs"/>
              <a:sym typeface="Helvetica Light"/>
            </a:endParaRPr>
          </a:p>
        </p:txBody>
      </p:sp>
      <p:sp>
        <p:nvSpPr>
          <p:cNvPr id="11" name="Прямоугольник 10"/>
          <p:cNvSpPr/>
          <p:nvPr/>
        </p:nvSpPr>
        <p:spPr>
          <a:xfrm>
            <a:off x="1252195" y="2888637"/>
            <a:ext cx="9466605" cy="1384995"/>
          </a:xfrm>
          <a:prstGeom prst="rect">
            <a:avLst/>
          </a:prstGeom>
        </p:spPr>
        <p:txBody>
          <a:bodyPr wrap="square">
            <a:spAutoFit/>
          </a:bodyPr>
          <a:lstStyle/>
          <a:p>
            <a:pPr>
              <a:defRPr/>
            </a:pPr>
            <a:r>
              <a:rPr lang="ru-RU" b="1" dirty="0" smtClean="0">
                <a:solidFill>
                  <a:schemeClr val="accent1">
                    <a:lumMod val="50000"/>
                  </a:schemeClr>
                </a:solidFill>
                <a:ea typeface="ＭＳ Ｐゴシック" pitchFamily="34" charset="-128"/>
              </a:rPr>
              <a:t>Для иностранных граждан</a:t>
            </a:r>
          </a:p>
          <a:p>
            <a:pPr algn="l">
              <a:defRPr/>
            </a:pPr>
            <a:endParaRPr lang="ru-RU" sz="4800" b="1" dirty="0" smtClean="0">
              <a:solidFill>
                <a:schemeClr val="accent1">
                  <a:lumMod val="50000"/>
                </a:schemeClr>
              </a:solidFill>
              <a:ea typeface="ＭＳ Ｐゴシック" pitchFamily="34" charset="-128"/>
            </a:endParaRPr>
          </a:p>
        </p:txBody>
      </p:sp>
      <p:sp>
        <p:nvSpPr>
          <p:cNvPr id="9" name="Прямоугольник 8"/>
          <p:cNvSpPr/>
          <p:nvPr/>
        </p:nvSpPr>
        <p:spPr>
          <a:xfrm>
            <a:off x="626280" y="3581135"/>
            <a:ext cx="11591120" cy="5324535"/>
          </a:xfrm>
          <a:prstGeom prst="rect">
            <a:avLst/>
          </a:prstGeom>
        </p:spPr>
        <p:txBody>
          <a:bodyPr wrap="square">
            <a:spAutoFit/>
          </a:bodyPr>
          <a:lstStyle/>
          <a:p>
            <a:pPr algn="l"/>
            <a:r>
              <a:rPr lang="ru-RU" b="1" u="sng" dirty="0">
                <a:solidFill>
                  <a:schemeClr val="accent1">
                    <a:lumMod val="50000"/>
                  </a:schemeClr>
                </a:solidFill>
              </a:rPr>
              <a:t>О</a:t>
            </a:r>
            <a:r>
              <a:rPr lang="ru-RU" b="1" u="sng" dirty="0" smtClean="0">
                <a:solidFill>
                  <a:schemeClr val="accent1">
                    <a:lumMod val="50000"/>
                  </a:schemeClr>
                </a:solidFill>
              </a:rPr>
              <a:t>тдельный конкурс для иностранных граждан</a:t>
            </a:r>
          </a:p>
          <a:p>
            <a:pPr algn="l"/>
            <a:endParaRPr lang="ru-RU" sz="2800" b="1" u="sng" dirty="0" smtClean="0">
              <a:solidFill>
                <a:schemeClr val="accent1">
                  <a:lumMod val="50000"/>
                </a:schemeClr>
              </a:solidFill>
            </a:endParaRPr>
          </a:p>
          <a:p>
            <a:pPr marL="342900" indent="-342900" algn="just"/>
            <a:r>
              <a:rPr lang="en-US" sz="2800" b="1" dirty="0" smtClean="0">
                <a:solidFill>
                  <a:schemeClr val="accent1">
                    <a:lumMod val="50000"/>
                  </a:schemeClr>
                </a:solidFill>
              </a:rPr>
              <a:t>    </a:t>
            </a:r>
            <a:r>
              <a:rPr lang="ru-RU" sz="2800" b="1" dirty="0" smtClean="0">
                <a:solidFill>
                  <a:schemeClr val="accent1">
                    <a:lumMod val="50000"/>
                  </a:schemeClr>
                </a:solidFill>
              </a:rPr>
              <a:t>Заявки</a:t>
            </a:r>
            <a:r>
              <a:rPr lang="en-US" sz="2800" b="1" dirty="0" smtClean="0">
                <a:solidFill>
                  <a:schemeClr val="accent1">
                    <a:lumMod val="50000"/>
                  </a:schemeClr>
                </a:solidFill>
              </a:rPr>
              <a:t> </a:t>
            </a:r>
            <a:r>
              <a:rPr lang="ru-RU" sz="2800" b="1" dirty="0" smtClean="0">
                <a:solidFill>
                  <a:schemeClr val="accent1">
                    <a:lumMod val="50000"/>
                  </a:schemeClr>
                </a:solidFill>
              </a:rPr>
              <a:t>будут рассматриваться на бюджетные места (стипендии Правительства РФ). Стипендии предоставляются автоматически тем кандидатам, которые успешно пройдут вступительные испытания. Количество стипендий ограничено.</a:t>
            </a:r>
          </a:p>
          <a:p>
            <a:pPr marL="342900" indent="-342900" algn="l">
              <a:buFont typeface="Wingdings" pitchFamily="2" charset="2"/>
              <a:buChar char="ü"/>
            </a:pPr>
            <a:endParaRPr lang="ru-RU" sz="2800" b="1" dirty="0">
              <a:solidFill>
                <a:schemeClr val="accent1">
                  <a:lumMod val="50000"/>
                </a:schemeClr>
              </a:solidFill>
            </a:endParaRPr>
          </a:p>
          <a:p>
            <a:pPr algn="l"/>
            <a:r>
              <a:rPr lang="ru-RU" b="1" u="sng" dirty="0" smtClean="0">
                <a:solidFill>
                  <a:schemeClr val="accent1">
                    <a:lumMod val="50000"/>
                  </a:schemeClr>
                </a:solidFill>
              </a:rPr>
              <a:t>Общий конкурс</a:t>
            </a:r>
            <a:endParaRPr lang="en-US" b="1" u="sng" dirty="0" smtClean="0">
              <a:solidFill>
                <a:schemeClr val="accent1">
                  <a:lumMod val="50000"/>
                </a:schemeClr>
              </a:solidFill>
            </a:endParaRPr>
          </a:p>
          <a:p>
            <a:pPr algn="l"/>
            <a:endParaRPr lang="en-US" b="1" u="sng" dirty="0" smtClean="0">
              <a:solidFill>
                <a:schemeClr val="accent1">
                  <a:lumMod val="50000"/>
                </a:schemeClr>
              </a:solidFill>
            </a:endParaRPr>
          </a:p>
          <a:p>
            <a:pPr algn="l"/>
            <a:r>
              <a:rPr lang="ru-RU" b="1" u="sng" dirty="0" smtClean="0">
                <a:solidFill>
                  <a:schemeClr val="accent1">
                    <a:lumMod val="50000"/>
                  </a:schemeClr>
                </a:solidFill>
              </a:rPr>
              <a:t>Олимпиада</a:t>
            </a:r>
            <a:endParaRPr lang="ru-RU" b="1" u="sng" dirty="0">
              <a:solidFill>
                <a:schemeClr val="accent1">
                  <a:lumMod val="50000"/>
                </a:schemeClr>
              </a:solidFill>
            </a:endParaRPr>
          </a:p>
        </p:txBody>
      </p:sp>
    </p:spTree>
    <p:extLst>
      <p:ext uri="{BB962C8B-B14F-4D97-AF65-F5344CB8AC3E}">
        <p14:creationId xmlns="" xmlns:p14="http://schemas.microsoft.com/office/powerpoint/2010/main" val="390592873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5022376"/>
            <a:ext cx="11430001" cy="38832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just" defTabSz="914400" hangingPunct="1">
              <a:lnSpc>
                <a:spcPct val="120000"/>
              </a:lnSpc>
            </a:pPr>
            <a:endParaRPr lang="ru-RU" sz="2400" dirty="0">
              <a:solidFill>
                <a:schemeClr val="accent1">
                  <a:lumMod val="50000"/>
                </a:schemeClr>
              </a:solidFill>
              <a:latin typeface="+mn-lt"/>
              <a:cs typeface="Times New Roman" panose="02020603050405020304" pitchFamily="18" charset="0"/>
            </a:endParaRPr>
          </a:p>
        </p:txBody>
      </p:sp>
      <p:pic>
        <p:nvPicPr>
          <p:cNvPr id="156"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1648882"/>
            <a:ext cx="11585158" cy="28958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Факультет экономики НИУ ВШЭ – Нижний Новгород</a:t>
            </a:r>
            <a:endParaRPr dirty="0">
              <a:latin typeface="Arial Narrow" charset="0"/>
              <a:ea typeface="Arial Narrow" charset="0"/>
              <a:cs typeface="Arial Narrow" charset="0"/>
            </a:endParaRPr>
          </a:p>
        </p:txBody>
      </p:sp>
      <p:sp>
        <p:nvSpPr>
          <p:cNvPr id="7" name="Rectangle 3"/>
          <p:cNvSpPr txBox="1">
            <a:spLocks/>
          </p:cNvSpPr>
          <p:nvPr/>
        </p:nvSpPr>
        <p:spPr>
          <a:xfrm>
            <a:off x="457199" y="1555749"/>
            <a:ext cx="11469757" cy="7349921"/>
          </a:xfrm>
          <a:prstGeom prst="rect">
            <a:avLst/>
          </a:prstGeom>
        </p:spPr>
        <p:txBody>
          <a:bodyPr/>
          <a:lstStyle/>
          <a:p>
            <a:pPr marR="0" lvl="0" defTabSz="584200" rtl="0" eaLnBrk="1" fontAlgn="auto" latinLnBrk="0" hangingPunct="1">
              <a:lnSpc>
                <a:spcPct val="100000"/>
              </a:lnSpc>
              <a:spcBef>
                <a:spcPts val="4200"/>
              </a:spcBef>
              <a:spcAft>
                <a:spcPts val="0"/>
              </a:spcAft>
              <a:buClrTx/>
              <a:buSzPct val="75000"/>
              <a:buFont typeface="Arial" pitchFamily="34" charset="0"/>
              <a:buNone/>
              <a:tabLst/>
              <a:defRPr/>
            </a:pPr>
            <a:r>
              <a:rPr lang="ru-RU" b="1" noProof="0" dirty="0" smtClean="0">
                <a:solidFill>
                  <a:schemeClr val="accent1">
                    <a:lumMod val="50000"/>
                  </a:schemeClr>
                </a:solidFill>
                <a:ea typeface="ＭＳ Ｐゴシック" pitchFamily="34" charset="-128"/>
              </a:rPr>
              <a:t>ПРИЁМ ДОКУМЕНТОВ</a:t>
            </a:r>
            <a:endParaRPr kumimoji="0" lang="ru-RU" sz="3600" b="1" i="0" u="none" strike="noStrike" kern="0" cap="none" spc="0" normalizeH="0" baseline="0" noProof="0" dirty="0" smtClean="0">
              <a:ln>
                <a:noFill/>
              </a:ln>
              <a:solidFill>
                <a:schemeClr val="accent1">
                  <a:lumMod val="50000"/>
                </a:schemeClr>
              </a:solidFill>
              <a:effectLst/>
              <a:uLnTx/>
              <a:uFillTx/>
              <a:latin typeface="+mj-lt"/>
              <a:ea typeface="ＭＳ Ｐゴシック" pitchFamily="34" charset="-128"/>
              <a:cs typeface="+mj-cs"/>
              <a:sym typeface="Helvetica Light"/>
            </a:endParaRPr>
          </a:p>
          <a:p>
            <a:pPr marL="444500" marR="0" lvl="0" indent="-444500" algn="l" defTabSz="584200" rtl="0" eaLnBrk="1" fontAlgn="auto" latinLnBrk="0" hangingPunct="1">
              <a:lnSpc>
                <a:spcPct val="100000"/>
              </a:lnSpc>
              <a:spcBef>
                <a:spcPts val="4200"/>
              </a:spcBef>
              <a:spcAft>
                <a:spcPts val="0"/>
              </a:spcAft>
              <a:buClrTx/>
              <a:buSzPct val="75000"/>
              <a:buFont typeface="Arial" pitchFamily="34" charset="0"/>
              <a:buNone/>
              <a:tabLst/>
              <a:defRPr/>
            </a:pPr>
            <a:endParaRPr kumimoji="0" lang="ru-RU" sz="3600" b="0" i="0" u="none" strike="noStrike" kern="0" cap="none" spc="0" normalizeH="0" baseline="0" noProof="0" dirty="0" smtClean="0">
              <a:ln>
                <a:noFill/>
              </a:ln>
              <a:solidFill>
                <a:srgbClr val="000000"/>
              </a:solidFill>
              <a:effectLst/>
              <a:uLnTx/>
              <a:uFillTx/>
              <a:latin typeface="+mj-lt"/>
              <a:ea typeface="ＭＳ Ｐゴシック" pitchFamily="34" charset="-128"/>
              <a:cs typeface="+mj-cs"/>
              <a:sym typeface="Helvetica Light"/>
            </a:endParaRPr>
          </a:p>
          <a:p>
            <a:pPr marL="444500" marR="0" lvl="0" indent="-444500" algn="l" defTabSz="584200" rtl="0" eaLnBrk="1" fontAlgn="auto" latinLnBrk="0" hangingPunct="1">
              <a:lnSpc>
                <a:spcPct val="100000"/>
              </a:lnSpc>
              <a:spcBef>
                <a:spcPts val="4200"/>
              </a:spcBef>
              <a:spcAft>
                <a:spcPts val="0"/>
              </a:spcAft>
              <a:buClrTx/>
              <a:buSzPct val="75000"/>
              <a:buFont typeface="Arial" pitchFamily="34" charset="0"/>
              <a:buNone/>
              <a:tabLst/>
              <a:defRPr/>
            </a:pPr>
            <a:endParaRPr kumimoji="0" lang="ru-RU" sz="3600" b="0" i="0" u="none" strike="noStrike" kern="0" cap="none" spc="0" normalizeH="0" baseline="0" noProof="0" dirty="0" smtClean="0">
              <a:ln>
                <a:noFill/>
              </a:ln>
              <a:solidFill>
                <a:srgbClr val="000000"/>
              </a:solidFill>
              <a:effectLst/>
              <a:uLnTx/>
              <a:uFillTx/>
              <a:latin typeface="+mj-lt"/>
              <a:ea typeface="ＭＳ Ｐゴシック" pitchFamily="34" charset="-128"/>
              <a:cs typeface="+mj-cs"/>
              <a:sym typeface="Helvetica Light"/>
            </a:endParaRPr>
          </a:p>
        </p:txBody>
      </p:sp>
      <p:sp>
        <p:nvSpPr>
          <p:cNvPr id="11" name="Прямоугольник 10"/>
          <p:cNvSpPr/>
          <p:nvPr/>
        </p:nvSpPr>
        <p:spPr>
          <a:xfrm>
            <a:off x="1658595" y="2337644"/>
            <a:ext cx="10558805" cy="830997"/>
          </a:xfrm>
          <a:prstGeom prst="rect">
            <a:avLst/>
          </a:prstGeom>
        </p:spPr>
        <p:txBody>
          <a:bodyPr wrap="square">
            <a:spAutoFit/>
          </a:bodyPr>
          <a:lstStyle/>
          <a:p>
            <a:pPr algn="l">
              <a:defRPr/>
            </a:pPr>
            <a:endParaRPr lang="ru-RU" sz="4800" b="1" dirty="0" smtClean="0">
              <a:solidFill>
                <a:schemeClr val="accent1">
                  <a:lumMod val="50000"/>
                </a:schemeClr>
              </a:solidFill>
              <a:ea typeface="ＭＳ Ｐゴシック" pitchFamily="34" charset="-128"/>
            </a:endParaRPr>
          </a:p>
        </p:txBody>
      </p:sp>
      <p:sp>
        <p:nvSpPr>
          <p:cNvPr id="9" name="Прямоугольник 8"/>
          <p:cNvSpPr/>
          <p:nvPr/>
        </p:nvSpPr>
        <p:spPr>
          <a:xfrm>
            <a:off x="787399" y="3683725"/>
            <a:ext cx="11591120" cy="646331"/>
          </a:xfrm>
          <a:prstGeom prst="rect">
            <a:avLst/>
          </a:prstGeom>
        </p:spPr>
        <p:txBody>
          <a:bodyPr wrap="square">
            <a:spAutoFit/>
          </a:bodyPr>
          <a:lstStyle/>
          <a:p>
            <a:pPr algn="l"/>
            <a:endParaRPr lang="ru-RU" b="1" u="sng" dirty="0">
              <a:solidFill>
                <a:schemeClr val="accent1">
                  <a:lumMod val="50000"/>
                </a:schemeClr>
              </a:solidFill>
            </a:endParaRPr>
          </a:p>
        </p:txBody>
      </p:sp>
      <p:sp>
        <p:nvSpPr>
          <p:cNvPr id="12" name="Прямоугольник 11"/>
          <p:cNvSpPr/>
          <p:nvPr/>
        </p:nvSpPr>
        <p:spPr>
          <a:xfrm>
            <a:off x="1" y="2511096"/>
            <a:ext cx="12700000" cy="5558445"/>
          </a:xfrm>
          <a:prstGeom prst="rect">
            <a:avLst/>
          </a:prstGeom>
        </p:spPr>
        <p:txBody>
          <a:bodyPr wrap="square">
            <a:spAutoFit/>
          </a:bodyPr>
          <a:lstStyle/>
          <a:p>
            <a:pPr>
              <a:lnSpc>
                <a:spcPct val="80000"/>
              </a:lnSpc>
              <a:defRPr/>
            </a:pPr>
            <a:r>
              <a:rPr lang="ru-RU" sz="4000" b="1" dirty="0" smtClean="0">
                <a:solidFill>
                  <a:srgbClr val="FF0000"/>
                </a:solidFill>
                <a:ea typeface="ＭＳ Ｐゴシック" pitchFamily="34" charset="-128"/>
              </a:rPr>
              <a:t>с 22 июня по </a:t>
            </a:r>
            <a:r>
              <a:rPr lang="en-US" sz="4000" b="1" dirty="0" smtClean="0">
                <a:solidFill>
                  <a:srgbClr val="FF0000"/>
                </a:solidFill>
                <a:ea typeface="ＭＳ Ｐゴシック" pitchFamily="34" charset="-128"/>
              </a:rPr>
              <a:t>31</a:t>
            </a:r>
            <a:r>
              <a:rPr lang="ru-RU" sz="4000" b="1" dirty="0" smtClean="0">
                <a:solidFill>
                  <a:srgbClr val="FF0000"/>
                </a:solidFill>
                <a:ea typeface="ＭＳ Ｐゴシック" pitchFamily="34" charset="-128"/>
              </a:rPr>
              <a:t> июля 2020</a:t>
            </a:r>
            <a:r>
              <a:rPr lang="ru-RU" sz="4000" dirty="0" smtClean="0">
                <a:solidFill>
                  <a:srgbClr val="FF0000"/>
                </a:solidFill>
                <a:ea typeface="ＭＳ Ｐゴシック" pitchFamily="34" charset="-128"/>
              </a:rPr>
              <a:t> г.</a:t>
            </a:r>
            <a:r>
              <a:rPr lang="ru-RU" sz="4000" dirty="0" smtClean="0">
                <a:ea typeface="ＭＳ Ｐゴシック" pitchFamily="34" charset="-128"/>
              </a:rPr>
              <a:t> </a:t>
            </a:r>
            <a:endParaRPr lang="en-US" sz="4000" dirty="0" smtClean="0">
              <a:ea typeface="ＭＳ Ｐゴシック" pitchFamily="34" charset="-128"/>
              <a:sym typeface="Wingdings" pitchFamily="2" charset="2"/>
            </a:endParaRPr>
          </a:p>
          <a:p>
            <a:pPr>
              <a:lnSpc>
                <a:spcPct val="80000"/>
              </a:lnSpc>
              <a:defRPr/>
            </a:pPr>
            <a:endParaRPr lang="ru-RU" sz="4000" b="1" i="1" dirty="0" smtClean="0">
              <a:ea typeface="ＭＳ Ｐゴシック" pitchFamily="34" charset="-128"/>
            </a:endParaRPr>
          </a:p>
          <a:p>
            <a:pPr>
              <a:lnSpc>
                <a:spcPct val="80000"/>
              </a:lnSpc>
              <a:defRPr/>
            </a:pPr>
            <a:r>
              <a:rPr lang="ru-RU" sz="4000" dirty="0" smtClean="0">
                <a:solidFill>
                  <a:schemeClr val="accent1">
                    <a:lumMod val="50000"/>
                  </a:schemeClr>
                </a:solidFill>
                <a:ea typeface="ＭＳ Ｐゴシック" pitchFamily="34" charset="-128"/>
              </a:rPr>
              <a:t>Б. Печёрская, 25/12 ауд. 123 (Приёмная комиссия)</a:t>
            </a:r>
          </a:p>
          <a:p>
            <a:pPr>
              <a:lnSpc>
                <a:spcPct val="80000"/>
              </a:lnSpc>
              <a:defRPr/>
            </a:pPr>
            <a:endParaRPr lang="ru-RU" sz="4000" dirty="0" smtClean="0">
              <a:solidFill>
                <a:schemeClr val="accent1">
                  <a:lumMod val="50000"/>
                </a:schemeClr>
              </a:solidFill>
              <a:ea typeface="ＭＳ Ｐゴシック" pitchFamily="34" charset="-128"/>
            </a:endParaRPr>
          </a:p>
          <a:p>
            <a:pPr>
              <a:lnSpc>
                <a:spcPct val="80000"/>
              </a:lnSpc>
              <a:defRPr/>
            </a:pPr>
            <a:endParaRPr lang="ru-RU" sz="4000" dirty="0" smtClean="0">
              <a:solidFill>
                <a:schemeClr val="accent1">
                  <a:lumMod val="50000"/>
                </a:schemeClr>
              </a:solidFill>
              <a:ea typeface="ＭＳ Ｐゴシック" pitchFamily="34" charset="-128"/>
            </a:endParaRPr>
          </a:p>
          <a:p>
            <a:pPr>
              <a:lnSpc>
                <a:spcPct val="80000"/>
              </a:lnSpc>
              <a:defRPr/>
            </a:pPr>
            <a:r>
              <a:rPr lang="ru-RU" b="1" dirty="0" smtClean="0">
                <a:solidFill>
                  <a:schemeClr val="accent1">
                    <a:lumMod val="50000"/>
                  </a:schemeClr>
                </a:solidFill>
                <a:ea typeface="ＭＳ Ｐゴシック" pitchFamily="34" charset="-128"/>
              </a:rPr>
              <a:t>ВСТУПИТЕЛЬНЫЕ ИСПЫТАНИЯ</a:t>
            </a:r>
          </a:p>
          <a:p>
            <a:pPr>
              <a:lnSpc>
                <a:spcPct val="80000"/>
              </a:lnSpc>
              <a:defRPr/>
            </a:pPr>
            <a:endParaRPr lang="ru-RU" sz="4000" dirty="0" smtClean="0">
              <a:solidFill>
                <a:schemeClr val="accent1">
                  <a:lumMod val="50000"/>
                </a:schemeClr>
              </a:solidFill>
              <a:ea typeface="ＭＳ Ｐゴシック" pitchFamily="34" charset="-128"/>
            </a:endParaRPr>
          </a:p>
          <a:p>
            <a:pPr>
              <a:lnSpc>
                <a:spcPct val="80000"/>
              </a:lnSpc>
              <a:defRPr/>
            </a:pPr>
            <a:r>
              <a:rPr lang="ru-RU" sz="4000" b="1" dirty="0" smtClean="0">
                <a:solidFill>
                  <a:srgbClr val="FF0000"/>
                </a:solidFill>
                <a:ea typeface="ＭＳ Ｐゴシック" pitchFamily="34" charset="-128"/>
              </a:rPr>
              <a:t>с 22 июня по 09 августа 2020</a:t>
            </a:r>
            <a:r>
              <a:rPr lang="ru-RU" sz="4000" dirty="0" smtClean="0">
                <a:solidFill>
                  <a:srgbClr val="FF0000"/>
                </a:solidFill>
                <a:ea typeface="ＭＳ Ｐゴシック" pitchFamily="34" charset="-128"/>
              </a:rPr>
              <a:t> г</a:t>
            </a:r>
          </a:p>
          <a:p>
            <a:pPr>
              <a:lnSpc>
                <a:spcPct val="80000"/>
              </a:lnSpc>
              <a:defRPr/>
            </a:pPr>
            <a:endParaRPr lang="ru-RU" sz="4000" dirty="0" smtClean="0">
              <a:solidFill>
                <a:srgbClr val="FF0000"/>
              </a:solidFill>
              <a:ea typeface="ＭＳ Ｐゴシック" pitchFamily="34" charset="-128"/>
            </a:endParaRPr>
          </a:p>
          <a:p>
            <a:pPr>
              <a:lnSpc>
                <a:spcPct val="80000"/>
              </a:lnSpc>
              <a:defRPr/>
            </a:pPr>
            <a:endParaRPr lang="ru-RU" sz="2800" dirty="0" smtClean="0">
              <a:solidFill>
                <a:schemeClr val="accent1">
                  <a:lumMod val="50000"/>
                </a:schemeClr>
              </a:solidFill>
              <a:ea typeface="ＭＳ Ｐゴシック" pitchFamily="34" charset="-128"/>
            </a:endParaRPr>
          </a:p>
          <a:p>
            <a:pPr>
              <a:lnSpc>
                <a:spcPct val="80000"/>
              </a:lnSpc>
              <a:defRPr/>
            </a:pPr>
            <a:endParaRPr lang="ru-RU" sz="2800" dirty="0" smtClean="0">
              <a:solidFill>
                <a:schemeClr val="accent1">
                  <a:lumMod val="50000"/>
                </a:schemeClr>
              </a:solidFill>
              <a:ea typeface="ＭＳ Ｐゴシック" pitchFamily="34" charset="-128"/>
            </a:endParaRPr>
          </a:p>
          <a:p>
            <a:pPr>
              <a:lnSpc>
                <a:spcPct val="80000"/>
              </a:lnSpc>
              <a:defRPr/>
            </a:pPr>
            <a:endParaRPr lang="en-US" sz="2800" dirty="0" smtClean="0">
              <a:solidFill>
                <a:schemeClr val="accent1">
                  <a:lumMod val="50000"/>
                </a:schemeClr>
              </a:solidFill>
              <a:ea typeface="ＭＳ Ｐゴシック" pitchFamily="34" charset="-128"/>
            </a:endParaRPr>
          </a:p>
        </p:txBody>
      </p:sp>
    </p:spTree>
    <p:extLst>
      <p:ext uri="{BB962C8B-B14F-4D97-AF65-F5344CB8AC3E}">
        <p14:creationId xmlns="" xmlns:p14="http://schemas.microsoft.com/office/powerpoint/2010/main" val="390592873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5022376"/>
            <a:ext cx="11430001" cy="38832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just" defTabSz="914400" hangingPunct="1">
              <a:lnSpc>
                <a:spcPct val="120000"/>
              </a:lnSpc>
            </a:pPr>
            <a:endParaRPr lang="ru-RU" sz="2400" dirty="0">
              <a:solidFill>
                <a:schemeClr val="accent1">
                  <a:lumMod val="50000"/>
                </a:schemeClr>
              </a:solidFill>
              <a:latin typeface="+mn-lt"/>
              <a:cs typeface="Times New Roman" panose="02020603050405020304" pitchFamily="18" charset="0"/>
            </a:endParaRPr>
          </a:p>
        </p:txBody>
      </p:sp>
      <p:pic>
        <p:nvPicPr>
          <p:cNvPr id="156"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1648882"/>
            <a:ext cx="11585158" cy="28958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Факультет экономики НИУ ВШЭ – Нижний Новгород</a:t>
            </a:r>
            <a:endParaRPr dirty="0">
              <a:latin typeface="Arial Narrow" charset="0"/>
              <a:ea typeface="Arial Narrow" charset="0"/>
              <a:cs typeface="Arial Narrow" charset="0"/>
            </a:endParaRPr>
          </a:p>
        </p:txBody>
      </p:sp>
      <p:sp>
        <p:nvSpPr>
          <p:cNvPr id="7" name="Rectangle 3"/>
          <p:cNvSpPr txBox="1">
            <a:spLocks/>
          </p:cNvSpPr>
          <p:nvPr/>
        </p:nvSpPr>
        <p:spPr>
          <a:xfrm>
            <a:off x="457199" y="1555749"/>
            <a:ext cx="11469757" cy="7349921"/>
          </a:xfrm>
          <a:prstGeom prst="rect">
            <a:avLst/>
          </a:prstGeom>
        </p:spPr>
        <p:txBody>
          <a:bodyPr/>
          <a:lstStyle/>
          <a:p>
            <a:pPr marL="444500" marR="0" lvl="0" indent="-444500" defTabSz="584200" rtl="0" eaLnBrk="1" fontAlgn="auto" latinLnBrk="0" hangingPunct="1">
              <a:lnSpc>
                <a:spcPct val="100000"/>
              </a:lnSpc>
              <a:spcBef>
                <a:spcPts val="4200"/>
              </a:spcBef>
              <a:spcAft>
                <a:spcPts val="0"/>
              </a:spcAft>
              <a:buClrTx/>
              <a:buSzPct val="75000"/>
              <a:buFont typeface="Arial" pitchFamily="34" charset="0"/>
              <a:buNone/>
              <a:tabLst/>
              <a:defRPr/>
            </a:pPr>
            <a:r>
              <a:rPr lang="ru-RU" sz="5400" b="1" u="sng" dirty="0" smtClean="0">
                <a:solidFill>
                  <a:schemeClr val="accent1">
                    <a:lumMod val="50000"/>
                  </a:schemeClr>
                </a:solidFill>
                <a:latin typeface="+mn-lt"/>
                <a:ea typeface="ＭＳ Ｐゴシック" pitchFamily="34" charset="-128"/>
              </a:rPr>
              <a:t>ЗАЧИСЛЕНИЕ В МАГИСТРАТУРУ</a:t>
            </a:r>
            <a:endParaRPr kumimoji="0" lang="ru-RU" sz="5400" b="1" i="0" u="sng" strike="noStrike" kern="0" cap="none" spc="0" normalizeH="0" baseline="0" noProof="0" dirty="0" smtClean="0">
              <a:ln>
                <a:noFill/>
              </a:ln>
              <a:solidFill>
                <a:schemeClr val="accent1">
                  <a:lumMod val="50000"/>
                </a:schemeClr>
              </a:solidFill>
              <a:effectLst/>
              <a:uLnTx/>
              <a:uFillTx/>
              <a:latin typeface="+mn-lt"/>
              <a:ea typeface="ＭＳ Ｐゴシック" pitchFamily="34" charset="-128"/>
              <a:cs typeface="+mj-cs"/>
              <a:sym typeface="Helvetica Light"/>
            </a:endParaRPr>
          </a:p>
          <a:p>
            <a:pPr marL="444500" marR="0" lvl="0" indent="-444500" algn="l" defTabSz="584200" rtl="0" eaLnBrk="1" fontAlgn="auto" latinLnBrk="0" hangingPunct="1">
              <a:lnSpc>
                <a:spcPct val="100000"/>
              </a:lnSpc>
              <a:spcBef>
                <a:spcPts val="4200"/>
              </a:spcBef>
              <a:spcAft>
                <a:spcPts val="0"/>
              </a:spcAft>
              <a:buClrTx/>
              <a:buSzPct val="75000"/>
              <a:buFont typeface="Arial" pitchFamily="34" charset="0"/>
              <a:buNone/>
              <a:tabLst/>
              <a:defRPr/>
            </a:pPr>
            <a:endParaRPr kumimoji="0" lang="ru-RU" sz="3600" b="0" i="0" u="none" strike="noStrike" kern="0" cap="none" spc="0" normalizeH="0" baseline="0" noProof="0" dirty="0" smtClean="0">
              <a:ln>
                <a:noFill/>
              </a:ln>
              <a:solidFill>
                <a:srgbClr val="000000"/>
              </a:solidFill>
              <a:effectLst/>
              <a:uLnTx/>
              <a:uFillTx/>
              <a:latin typeface="+mj-lt"/>
              <a:ea typeface="ＭＳ Ｐゴシック" pitchFamily="34" charset="-128"/>
              <a:cs typeface="+mj-cs"/>
              <a:sym typeface="Helvetica Light"/>
            </a:endParaRPr>
          </a:p>
        </p:txBody>
      </p:sp>
      <p:sp>
        <p:nvSpPr>
          <p:cNvPr id="11" name="Прямоугольник 10"/>
          <p:cNvSpPr/>
          <p:nvPr/>
        </p:nvSpPr>
        <p:spPr>
          <a:xfrm>
            <a:off x="1658595" y="2337644"/>
            <a:ext cx="10558805" cy="830997"/>
          </a:xfrm>
          <a:prstGeom prst="rect">
            <a:avLst/>
          </a:prstGeom>
        </p:spPr>
        <p:txBody>
          <a:bodyPr wrap="square">
            <a:spAutoFit/>
          </a:bodyPr>
          <a:lstStyle/>
          <a:p>
            <a:pPr algn="l">
              <a:defRPr/>
            </a:pPr>
            <a:endParaRPr lang="ru-RU" sz="4800" b="1" dirty="0" smtClean="0">
              <a:solidFill>
                <a:schemeClr val="accent1">
                  <a:lumMod val="50000"/>
                </a:schemeClr>
              </a:solidFill>
              <a:ea typeface="ＭＳ Ｐゴシック" pitchFamily="34" charset="-128"/>
            </a:endParaRPr>
          </a:p>
        </p:txBody>
      </p:sp>
      <p:sp>
        <p:nvSpPr>
          <p:cNvPr id="9" name="Прямоугольник 8"/>
          <p:cNvSpPr/>
          <p:nvPr/>
        </p:nvSpPr>
        <p:spPr>
          <a:xfrm>
            <a:off x="787399" y="3683725"/>
            <a:ext cx="11591120" cy="646331"/>
          </a:xfrm>
          <a:prstGeom prst="rect">
            <a:avLst/>
          </a:prstGeom>
        </p:spPr>
        <p:txBody>
          <a:bodyPr wrap="square">
            <a:spAutoFit/>
          </a:bodyPr>
          <a:lstStyle/>
          <a:p>
            <a:pPr algn="l"/>
            <a:endParaRPr lang="ru-RU" b="1" u="sng" dirty="0">
              <a:solidFill>
                <a:schemeClr val="accent1">
                  <a:lumMod val="50000"/>
                </a:schemeClr>
              </a:solidFill>
            </a:endParaRPr>
          </a:p>
        </p:txBody>
      </p:sp>
      <p:sp>
        <p:nvSpPr>
          <p:cNvPr id="13" name="Прямоугольник 12"/>
          <p:cNvSpPr/>
          <p:nvPr/>
        </p:nvSpPr>
        <p:spPr>
          <a:xfrm>
            <a:off x="3251200" y="6043349"/>
            <a:ext cx="6502400" cy="646331"/>
          </a:xfrm>
          <a:prstGeom prst="rect">
            <a:avLst/>
          </a:prstGeom>
        </p:spPr>
        <p:txBody>
          <a:bodyPr>
            <a:spAutoFit/>
          </a:bodyPr>
          <a:lstStyle/>
          <a:p>
            <a:pPr>
              <a:defRPr/>
            </a:pPr>
            <a:endParaRPr lang="ru-RU" b="1" dirty="0" smtClean="0">
              <a:solidFill>
                <a:schemeClr val="accent1">
                  <a:lumMod val="50000"/>
                </a:schemeClr>
              </a:solidFill>
              <a:ea typeface="ＭＳ Ｐゴシック" pitchFamily="34" charset="-128"/>
            </a:endParaRPr>
          </a:p>
        </p:txBody>
      </p:sp>
      <p:sp>
        <p:nvSpPr>
          <p:cNvPr id="15" name="Прямоугольник 14"/>
          <p:cNvSpPr/>
          <p:nvPr/>
        </p:nvSpPr>
        <p:spPr>
          <a:xfrm>
            <a:off x="457200" y="2599329"/>
            <a:ext cx="11760200" cy="6888039"/>
          </a:xfrm>
          <a:prstGeom prst="rect">
            <a:avLst/>
          </a:prstGeom>
        </p:spPr>
        <p:txBody>
          <a:bodyPr wrap="square">
            <a:spAutoFit/>
          </a:bodyPr>
          <a:lstStyle/>
          <a:p>
            <a:pPr algn="l">
              <a:lnSpc>
                <a:spcPct val="80000"/>
              </a:lnSpc>
              <a:buFont typeface="Wingdings" pitchFamily="2" charset="2"/>
              <a:buChar char="§"/>
              <a:defRPr/>
            </a:pPr>
            <a:r>
              <a:rPr lang="ru-RU" sz="2400" b="1" dirty="0" smtClean="0">
                <a:solidFill>
                  <a:schemeClr val="accent1">
                    <a:lumMod val="50000"/>
                  </a:schemeClr>
                </a:solidFill>
                <a:ea typeface="ＭＳ Ｐゴシック" pitchFamily="34" charset="-128"/>
              </a:rPr>
              <a:t>10 августа 2020 – размещение списков поступающих на официальном сайте и на информационном стенде; </a:t>
            </a:r>
          </a:p>
          <a:p>
            <a:pPr algn="l">
              <a:lnSpc>
                <a:spcPct val="80000"/>
              </a:lnSpc>
              <a:buFont typeface="Wingdings" pitchFamily="2" charset="2"/>
              <a:buChar char="§"/>
              <a:defRPr/>
            </a:pPr>
            <a:endParaRPr lang="ru-RU" sz="2400" b="1" dirty="0" smtClean="0">
              <a:solidFill>
                <a:schemeClr val="accent1">
                  <a:lumMod val="50000"/>
                </a:schemeClr>
              </a:solidFill>
              <a:ea typeface="ＭＳ Ｐゴシック" pitchFamily="34" charset="-128"/>
            </a:endParaRPr>
          </a:p>
          <a:p>
            <a:pPr algn="l">
              <a:lnSpc>
                <a:spcPct val="80000"/>
              </a:lnSpc>
              <a:buFont typeface="Wingdings" pitchFamily="2" charset="2"/>
              <a:buChar char="§"/>
              <a:defRPr/>
            </a:pPr>
            <a:r>
              <a:rPr lang="ru-RU" sz="2400" b="1" dirty="0" smtClean="0">
                <a:solidFill>
                  <a:schemeClr val="accent1">
                    <a:lumMod val="50000"/>
                  </a:schemeClr>
                </a:solidFill>
                <a:ea typeface="ＭＳ Ｐゴシック" pitchFamily="34" charset="-128"/>
              </a:rPr>
              <a:t>14 августа 2020 – завершение приема заявлений о согласии на зачисление от лиц, включенных в списки поступающих; </a:t>
            </a:r>
          </a:p>
          <a:p>
            <a:pPr algn="l">
              <a:lnSpc>
                <a:spcPct val="80000"/>
              </a:lnSpc>
              <a:buFont typeface="Wingdings" pitchFamily="2" charset="2"/>
              <a:buChar char="§"/>
              <a:defRPr/>
            </a:pPr>
            <a:endParaRPr lang="ru-RU" sz="2400" b="1" dirty="0" smtClean="0">
              <a:solidFill>
                <a:schemeClr val="accent1">
                  <a:lumMod val="50000"/>
                </a:schemeClr>
              </a:solidFill>
              <a:ea typeface="ＭＳ Ｐゴシック" pitchFamily="34" charset="-128"/>
            </a:endParaRPr>
          </a:p>
          <a:p>
            <a:pPr algn="l">
              <a:lnSpc>
                <a:spcPct val="80000"/>
              </a:lnSpc>
              <a:buFont typeface="Wingdings" pitchFamily="2" charset="2"/>
              <a:buChar char="§"/>
              <a:defRPr/>
            </a:pPr>
            <a:r>
              <a:rPr lang="ru-RU" sz="2400" b="1" dirty="0" smtClean="0">
                <a:solidFill>
                  <a:schemeClr val="accent1">
                    <a:lumMod val="50000"/>
                  </a:schemeClr>
                </a:solidFill>
                <a:ea typeface="ＭＳ Ｐゴシック" pitchFamily="34" charset="-128"/>
              </a:rPr>
              <a:t>17 августа 2020– издание приказа о зачислении лиц, подавших заявление о согласии на зачисление, до заполнения установленного количества мест. Зачисление проводится в соответствии с ранжированным списком.  </a:t>
            </a:r>
          </a:p>
          <a:p>
            <a:pPr algn="l">
              <a:lnSpc>
                <a:spcPct val="80000"/>
              </a:lnSpc>
              <a:buFont typeface="Wingdings" pitchFamily="2" charset="2"/>
              <a:buChar char="§"/>
              <a:defRPr/>
            </a:pPr>
            <a:endParaRPr lang="ru-RU" sz="2400" b="1" dirty="0" smtClean="0">
              <a:solidFill>
                <a:schemeClr val="accent1">
                  <a:lumMod val="50000"/>
                </a:schemeClr>
              </a:solidFill>
              <a:ea typeface="ＭＳ Ｐゴシック" pitchFamily="34" charset="-128"/>
            </a:endParaRPr>
          </a:p>
          <a:p>
            <a:pPr algn="l">
              <a:lnSpc>
                <a:spcPct val="80000"/>
              </a:lnSpc>
              <a:buFont typeface="Wingdings" pitchFamily="2" charset="2"/>
              <a:buChar char="§"/>
              <a:defRPr/>
            </a:pPr>
            <a:r>
              <a:rPr lang="ru-RU" sz="2400" b="1" dirty="0" smtClean="0">
                <a:solidFill>
                  <a:schemeClr val="accent1">
                    <a:lumMod val="50000"/>
                  </a:schemeClr>
                </a:solidFill>
                <a:ea typeface="ＭＳ Ｐゴシック" pitchFamily="34" charset="-128"/>
              </a:rPr>
              <a:t>20 августа – издание приказа о зачислении до полного заполнения установленного количества мест из числа лиц, прошедших дополнительное ранжирование.</a:t>
            </a:r>
            <a:r>
              <a:rPr lang="ru-RU" sz="2400" dirty="0" smtClean="0">
                <a:solidFill>
                  <a:schemeClr val="accent1">
                    <a:lumMod val="50000"/>
                  </a:schemeClr>
                </a:solidFill>
                <a:ea typeface="ＭＳ Ｐゴシック" pitchFamily="34" charset="-128"/>
              </a:rPr>
              <a:t> </a:t>
            </a:r>
            <a:endParaRPr lang="ru-RU" sz="2400" b="1" dirty="0" smtClean="0">
              <a:solidFill>
                <a:schemeClr val="accent1">
                  <a:lumMod val="50000"/>
                </a:schemeClr>
              </a:solidFill>
              <a:ea typeface="ＭＳ Ｐゴシック" pitchFamily="34" charset="-128"/>
            </a:endParaRPr>
          </a:p>
          <a:p>
            <a:pPr algn="l">
              <a:lnSpc>
                <a:spcPct val="80000"/>
              </a:lnSpc>
              <a:defRPr/>
            </a:pPr>
            <a:endParaRPr lang="ru-RU" sz="2400" b="1" dirty="0" smtClean="0">
              <a:solidFill>
                <a:schemeClr val="accent1">
                  <a:lumMod val="50000"/>
                </a:schemeClr>
              </a:solidFill>
              <a:ea typeface="ＭＳ Ｐゴシック" pitchFamily="34" charset="-128"/>
            </a:endParaRPr>
          </a:p>
          <a:p>
            <a:pPr algn="l">
              <a:lnSpc>
                <a:spcPct val="80000"/>
              </a:lnSpc>
              <a:defRPr/>
            </a:pPr>
            <a:r>
              <a:rPr lang="ru-RU" sz="2400" b="1" i="1" u="sng" dirty="0" smtClean="0">
                <a:solidFill>
                  <a:schemeClr val="accent1">
                    <a:lumMod val="50000"/>
                  </a:schemeClr>
                </a:solidFill>
                <a:ea typeface="ＭＳ Ｐゴシック" pitchFamily="34" charset="-128"/>
              </a:rPr>
              <a:t>На коммерческой основе</a:t>
            </a:r>
          </a:p>
          <a:p>
            <a:pPr algn="l">
              <a:lnSpc>
                <a:spcPct val="80000"/>
              </a:lnSpc>
              <a:buFontTx/>
              <a:buChar char="-"/>
              <a:defRPr/>
            </a:pPr>
            <a:r>
              <a:rPr lang="ru-RU" sz="2400" b="1" dirty="0" smtClean="0">
                <a:solidFill>
                  <a:schemeClr val="accent1">
                    <a:lumMod val="50000"/>
                  </a:schemeClr>
                </a:solidFill>
                <a:ea typeface="ＭＳ Ｐゴシック" pitchFamily="34" charset="-128"/>
              </a:rPr>
              <a:t>до 28 августа 2020</a:t>
            </a:r>
          </a:p>
          <a:p>
            <a:pPr algn="l">
              <a:lnSpc>
                <a:spcPct val="80000"/>
              </a:lnSpc>
              <a:defRPr/>
            </a:pPr>
            <a:r>
              <a:rPr lang="ru-RU" sz="2400" b="1" dirty="0" smtClean="0">
                <a:solidFill>
                  <a:schemeClr val="accent1">
                    <a:lumMod val="50000"/>
                  </a:schemeClr>
                </a:solidFill>
                <a:ea typeface="ＭＳ Ｐゴシック" pitchFamily="34" charset="-128"/>
              </a:rPr>
              <a:t/>
            </a:r>
            <a:br>
              <a:rPr lang="ru-RU" sz="2400" b="1" dirty="0" smtClean="0">
                <a:solidFill>
                  <a:schemeClr val="accent1">
                    <a:lumMod val="50000"/>
                  </a:schemeClr>
                </a:solidFill>
                <a:ea typeface="ＭＳ Ｐゴシック" pitchFamily="34" charset="-128"/>
              </a:rPr>
            </a:br>
            <a:r>
              <a:rPr lang="ru-RU" sz="2400" dirty="0" smtClean="0">
                <a:solidFill>
                  <a:schemeClr val="accent1">
                    <a:lumMod val="50000"/>
                  </a:schemeClr>
                </a:solidFill>
                <a:ea typeface="ＭＳ Ｐゴシック" pitchFamily="34" charset="-128"/>
              </a:rPr>
              <a:t/>
            </a:r>
            <a:br>
              <a:rPr lang="ru-RU" sz="2400" dirty="0" smtClean="0">
                <a:solidFill>
                  <a:schemeClr val="accent1">
                    <a:lumMod val="50000"/>
                  </a:schemeClr>
                </a:solidFill>
                <a:ea typeface="ＭＳ Ｐゴシック" pitchFamily="34" charset="-128"/>
              </a:rPr>
            </a:br>
            <a:r>
              <a:rPr lang="ru-RU" sz="2400" b="1" dirty="0" smtClean="0">
                <a:solidFill>
                  <a:schemeClr val="accent1">
                    <a:lumMod val="50000"/>
                  </a:schemeClr>
                </a:solidFill>
                <a:ea typeface="ＭＳ Ｐゴシック" pitchFamily="34" charset="-128"/>
              </a:rPr>
              <a:t>Важно!!!</a:t>
            </a:r>
          </a:p>
          <a:p>
            <a:pPr algn="l">
              <a:lnSpc>
                <a:spcPct val="80000"/>
              </a:lnSpc>
              <a:defRPr/>
            </a:pPr>
            <a:r>
              <a:rPr lang="ru-RU" sz="2400" b="1" dirty="0" smtClean="0">
                <a:solidFill>
                  <a:schemeClr val="accent1">
                    <a:lumMod val="50000"/>
                  </a:schemeClr>
                </a:solidFill>
                <a:ea typeface="ＭＳ Ｐゴシック" pitchFamily="34" charset="-128"/>
              </a:rPr>
              <a:t>   </a:t>
            </a:r>
            <a:r>
              <a:rPr lang="en-US" sz="2400" b="1" dirty="0" smtClean="0">
                <a:solidFill>
                  <a:schemeClr val="accent1">
                    <a:lumMod val="50000"/>
                  </a:schemeClr>
                </a:solidFill>
                <a:ea typeface="ＭＳ Ｐゴシック" pitchFamily="34" charset="-128"/>
              </a:rPr>
              <a:t>       </a:t>
            </a:r>
            <a:r>
              <a:rPr lang="ru-RU" sz="2400" b="1" dirty="0" smtClean="0">
                <a:solidFill>
                  <a:schemeClr val="accent1">
                    <a:lumMod val="50000"/>
                  </a:schemeClr>
                </a:solidFill>
                <a:ea typeface="ＭＳ Ｐゴシック" pitchFamily="34" charset="-128"/>
              </a:rPr>
              <a:t>Лица, рекомендованные к зачислению и</a:t>
            </a:r>
            <a:r>
              <a:rPr lang="ru-RU" sz="2400" b="1" i="1" dirty="0" smtClean="0">
                <a:solidFill>
                  <a:schemeClr val="accent1">
                    <a:lumMod val="50000"/>
                  </a:schemeClr>
                </a:solidFill>
                <a:ea typeface="ＭＳ Ｐゴシック" pitchFamily="34" charset="-128"/>
              </a:rPr>
              <a:t> </a:t>
            </a:r>
            <a:r>
              <a:rPr lang="ru-RU" sz="2400" b="1" i="1" dirty="0" smtClean="0">
                <a:solidFill>
                  <a:srgbClr val="C00000"/>
                </a:solidFill>
                <a:ea typeface="ＭＳ Ｐゴシック" pitchFamily="34" charset="-128"/>
              </a:rPr>
              <a:t>не представившие (забравшие) оригинал документа</a:t>
            </a:r>
            <a:r>
              <a:rPr lang="ru-RU" sz="2400" b="1" dirty="0" smtClean="0">
                <a:solidFill>
                  <a:schemeClr val="accent1">
                    <a:lumMod val="50000"/>
                  </a:schemeClr>
                </a:solidFill>
                <a:ea typeface="ＭＳ Ｐゴシック" pitchFamily="34" charset="-128"/>
              </a:rPr>
              <a:t> государственного образца об образовании в установленные сроки, </a:t>
            </a:r>
            <a:r>
              <a:rPr lang="ru-RU" sz="2400" b="1" i="1" dirty="0" smtClean="0">
                <a:solidFill>
                  <a:srgbClr val="C00000"/>
                </a:solidFill>
                <a:ea typeface="ＭＳ Ｐゴシック" pitchFamily="34" charset="-128"/>
              </a:rPr>
              <a:t>выбывают из конкурса</a:t>
            </a:r>
            <a:r>
              <a:rPr lang="ru-RU" sz="2400" b="1" dirty="0" smtClean="0">
                <a:solidFill>
                  <a:srgbClr val="C00000"/>
                </a:solidFill>
                <a:ea typeface="ＭＳ Ｐゴシック" pitchFamily="34" charset="-128"/>
              </a:rPr>
              <a:t> </a:t>
            </a:r>
            <a:r>
              <a:rPr lang="ru-RU" sz="2400" b="1" dirty="0" smtClean="0">
                <a:solidFill>
                  <a:schemeClr val="accent1">
                    <a:lumMod val="50000"/>
                  </a:schemeClr>
                </a:solidFill>
                <a:ea typeface="ＭＳ Ｐゴシック" pitchFamily="34" charset="-128"/>
              </a:rPr>
              <a:t>и рассматриваются как отказавшиеся от зачисления</a:t>
            </a:r>
            <a:r>
              <a:rPr lang="ru-RU" sz="2000" b="1" dirty="0" smtClean="0">
                <a:solidFill>
                  <a:schemeClr val="accent1">
                    <a:lumMod val="50000"/>
                  </a:schemeClr>
                </a:solidFill>
                <a:ea typeface="ＭＳ Ｐゴシック" pitchFamily="34" charset="-128"/>
              </a:rPr>
              <a:t>.</a:t>
            </a:r>
          </a:p>
        </p:txBody>
      </p:sp>
    </p:spTree>
    <p:extLst>
      <p:ext uri="{BB962C8B-B14F-4D97-AF65-F5344CB8AC3E}">
        <p14:creationId xmlns="" xmlns:p14="http://schemas.microsoft.com/office/powerpoint/2010/main" val="390592873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793361" y="1630026"/>
            <a:ext cx="11430002" cy="107341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defRPr sz="5000" b="1" cap="all">
                <a:solidFill>
                  <a:srgbClr val="253957"/>
                </a:solidFill>
                <a:latin typeface="+mn-lt"/>
                <a:ea typeface="+mn-ea"/>
                <a:cs typeface="+mn-cs"/>
                <a:sym typeface="Arial Narrow"/>
              </a:defRPr>
            </a:pPr>
            <a:r>
              <a:rPr lang="ru-RU" b="1" dirty="0" smtClean="0">
                <a:latin typeface="Arial Narrow" charset="0"/>
                <a:ea typeface="Arial Narrow" charset="0"/>
                <a:cs typeface="Arial Narrow" charset="0"/>
              </a:rPr>
              <a:t>Зачем мне магистратура?</a:t>
            </a:r>
            <a:endParaRPr b="1" dirty="0" smtClean="0">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Факультет Экономики НИУ ВШЭ – Нижний Новгород</a:t>
            </a:r>
            <a:endParaRPr dirty="0">
              <a:latin typeface="Arial Narrow" charset="0"/>
              <a:ea typeface="Arial Narrow" charset="0"/>
              <a:cs typeface="Arial Narrow" charset="0"/>
            </a:endParaRPr>
          </a:p>
        </p:txBody>
      </p:sp>
      <p:sp>
        <p:nvSpPr>
          <p:cNvPr id="12" name="Текст 11"/>
          <p:cNvSpPr>
            <a:spLocks noGrp="1"/>
          </p:cNvSpPr>
          <p:nvPr>
            <p:ph type="body" idx="1"/>
          </p:nvPr>
        </p:nvSpPr>
        <p:spPr>
          <a:xfrm>
            <a:off x="952500" y="3047999"/>
            <a:ext cx="11099800" cy="5870713"/>
          </a:xfrm>
        </p:spPr>
        <p:txBody>
          <a:bodyPr/>
          <a:lstStyle/>
          <a:p>
            <a:pPr algn="just"/>
            <a:r>
              <a:rPr lang="ru-RU" b="1" dirty="0" smtClean="0">
                <a:solidFill>
                  <a:schemeClr val="accent1">
                    <a:lumMod val="50000"/>
                  </a:schemeClr>
                </a:solidFill>
              </a:rPr>
              <a:t>Усилить профессиональные знания в области экономики и финансов </a:t>
            </a:r>
          </a:p>
          <a:p>
            <a:pPr algn="just"/>
            <a:r>
              <a:rPr lang="ru-RU" b="1" dirty="0" smtClean="0">
                <a:solidFill>
                  <a:schemeClr val="accent1">
                    <a:lumMod val="50000"/>
                  </a:schemeClr>
                </a:solidFill>
              </a:rPr>
              <a:t>Дополнительная траектория образования «профессиональная надстройка»</a:t>
            </a:r>
          </a:p>
          <a:p>
            <a:pPr algn="just"/>
            <a:r>
              <a:rPr lang="ru-RU" b="1" dirty="0" smtClean="0">
                <a:solidFill>
                  <a:schemeClr val="accent1">
                    <a:lumMod val="50000"/>
                  </a:schemeClr>
                </a:solidFill>
              </a:rPr>
              <a:t>Более высокая заработная плата и карьерный рост</a:t>
            </a:r>
          </a:p>
          <a:p>
            <a:endParaRPr lang="ru-RU"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399" y="5022376"/>
            <a:ext cx="11430001" cy="38832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just" defTabSz="914400" hangingPunct="1">
              <a:lnSpc>
                <a:spcPct val="120000"/>
              </a:lnSpc>
            </a:pPr>
            <a:endParaRPr lang="ru-RU" sz="2400" dirty="0">
              <a:solidFill>
                <a:schemeClr val="accent1">
                  <a:lumMod val="50000"/>
                </a:schemeClr>
              </a:solidFill>
              <a:latin typeface="+mn-lt"/>
              <a:cs typeface="Times New Roman" panose="02020603050405020304" pitchFamily="18" charset="0"/>
            </a:endParaRPr>
          </a:p>
        </p:txBody>
      </p:sp>
      <p:pic>
        <p:nvPicPr>
          <p:cNvPr id="156"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93361" y="1648882"/>
            <a:ext cx="11585158" cy="28958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pPr algn="l">
              <a:defRPr sz="5000" b="1" cap="all">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sp>
        <p:nvSpPr>
          <p:cNvPr id="10"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Факультет экономики НИУ ВШЭ – Нижний Новгород</a:t>
            </a:r>
            <a:endParaRPr dirty="0">
              <a:latin typeface="Arial Narrow" charset="0"/>
              <a:ea typeface="Arial Narrow" charset="0"/>
              <a:cs typeface="Arial Narrow" charset="0"/>
            </a:endParaRPr>
          </a:p>
        </p:txBody>
      </p:sp>
      <p:sp>
        <p:nvSpPr>
          <p:cNvPr id="7" name="Rectangle 3"/>
          <p:cNvSpPr txBox="1">
            <a:spLocks/>
          </p:cNvSpPr>
          <p:nvPr/>
        </p:nvSpPr>
        <p:spPr>
          <a:xfrm>
            <a:off x="457199" y="1555749"/>
            <a:ext cx="11469757" cy="7349921"/>
          </a:xfrm>
          <a:prstGeom prst="rect">
            <a:avLst/>
          </a:prstGeom>
        </p:spPr>
        <p:txBody>
          <a:bodyPr/>
          <a:lstStyle/>
          <a:p>
            <a:pPr marL="444500" marR="0" lvl="0" indent="-444500" algn="ctr" defTabSz="584200" rtl="0" eaLnBrk="1" fontAlgn="auto" latinLnBrk="0" hangingPunct="1">
              <a:lnSpc>
                <a:spcPct val="100000"/>
              </a:lnSpc>
              <a:spcBef>
                <a:spcPts val="4200"/>
              </a:spcBef>
              <a:spcAft>
                <a:spcPts val="0"/>
              </a:spcAft>
              <a:buClrTx/>
              <a:buSzPct val="75000"/>
              <a:buFont typeface="Arial" pitchFamily="34" charset="0"/>
              <a:buNone/>
              <a:tabLst/>
              <a:defRPr/>
            </a:pPr>
            <a:r>
              <a:rPr lang="ru-RU" sz="6600" b="1" u="sng" dirty="0" smtClean="0">
                <a:solidFill>
                  <a:srgbClr val="C00000"/>
                </a:solidFill>
                <a:latin typeface="+mn-lt"/>
                <a:ea typeface="ＭＳ Ｐゴシック" pitchFamily="34" charset="-128"/>
              </a:rPr>
              <a:t>Как подготовиться???</a:t>
            </a:r>
          </a:p>
          <a:p>
            <a:pPr marL="914400" lvl="0" indent="-914400" algn="just" hangingPunct="1">
              <a:spcBef>
                <a:spcPts val="4200"/>
              </a:spcBef>
              <a:buSzPct val="75000"/>
              <a:buFont typeface="Arial" pitchFamily="34" charset="0"/>
              <a:buAutoNum type="arabicPeriod"/>
              <a:tabLst>
                <a:tab pos="809625" algn="l"/>
              </a:tabLst>
              <a:defRPr/>
            </a:pPr>
            <a:r>
              <a:rPr kumimoji="0" lang="ru-RU" sz="4400" b="1" i="0" u="none" strike="noStrike" kern="0" cap="none" spc="0" normalizeH="0" baseline="0" dirty="0" smtClean="0">
                <a:ln>
                  <a:noFill/>
                </a:ln>
                <a:solidFill>
                  <a:schemeClr val="accent1">
                    <a:lumMod val="50000"/>
                  </a:schemeClr>
                </a:solidFill>
                <a:effectLst/>
                <a:uLnTx/>
                <a:uFillTx/>
                <a:ea typeface="ＭＳ Ｐゴシック" pitchFamily="34" charset="-128"/>
                <a:sym typeface="Helvetica Light"/>
              </a:rPr>
              <a:t>Весенняя школа по экономике и финансам </a:t>
            </a:r>
            <a:r>
              <a:rPr lang="ru-RU" sz="4400" b="1" i="1" dirty="0" smtClean="0">
                <a:solidFill>
                  <a:schemeClr val="accent1">
                    <a:lumMod val="50000"/>
                  </a:schemeClr>
                </a:solidFill>
                <a:ea typeface="ＭＳ Ｐゴシック" pitchFamily="34" charset="-128"/>
              </a:rPr>
              <a:t>(март 2020)</a:t>
            </a:r>
          </a:p>
          <a:p>
            <a:pPr marL="914400" lvl="0" indent="-914400" algn="just" hangingPunct="1">
              <a:spcBef>
                <a:spcPts val="4200"/>
              </a:spcBef>
              <a:buSzPct val="75000"/>
              <a:buFont typeface="Arial" pitchFamily="34" charset="0"/>
              <a:buAutoNum type="arabicPeriod"/>
              <a:tabLst>
                <a:tab pos="809625" algn="l"/>
              </a:tabLst>
              <a:defRPr/>
            </a:pPr>
            <a:r>
              <a:rPr lang="ru-RU" sz="4400" b="1" dirty="0" smtClean="0">
                <a:solidFill>
                  <a:schemeClr val="accent1">
                    <a:lumMod val="50000"/>
                  </a:schemeClr>
                </a:solidFill>
                <a:ea typeface="ＭＳ Ｐゴシック" pitchFamily="34" charset="-128"/>
              </a:rPr>
              <a:t>Активное участие в конференциях, конкурсах, </a:t>
            </a:r>
            <a:r>
              <a:rPr lang="ru-RU" sz="4400" b="1" dirty="0" err="1" smtClean="0">
                <a:solidFill>
                  <a:schemeClr val="accent1">
                    <a:lumMod val="50000"/>
                  </a:schemeClr>
                </a:solidFill>
                <a:ea typeface="ＭＳ Ｐゴシック" pitchFamily="34" charset="-128"/>
              </a:rPr>
              <a:t>кейс-чемпионатах</a:t>
            </a:r>
            <a:endParaRPr lang="ru-RU" sz="4400" b="1" dirty="0" smtClean="0">
              <a:solidFill>
                <a:schemeClr val="accent1">
                  <a:lumMod val="50000"/>
                </a:schemeClr>
              </a:solidFill>
              <a:ea typeface="ＭＳ Ｐゴシック" pitchFamily="34" charset="-128"/>
            </a:endParaRPr>
          </a:p>
          <a:p>
            <a:pPr marL="914400" lvl="0" indent="-914400" algn="just" hangingPunct="1">
              <a:spcBef>
                <a:spcPts val="4200"/>
              </a:spcBef>
              <a:buSzPct val="75000"/>
              <a:buFont typeface="Arial" pitchFamily="34" charset="0"/>
              <a:buAutoNum type="arabicPeriod"/>
              <a:tabLst>
                <a:tab pos="809625" algn="l"/>
              </a:tabLst>
              <a:defRPr/>
            </a:pPr>
            <a:r>
              <a:rPr lang="ru-RU" sz="4400" b="1" dirty="0" smtClean="0">
                <a:solidFill>
                  <a:schemeClr val="accent1">
                    <a:lumMod val="50000"/>
                  </a:schemeClr>
                </a:solidFill>
                <a:ea typeface="ＭＳ Ｐゴシック" pitchFamily="34" charset="-128"/>
              </a:rPr>
              <a:t>Конкурс НИРС</a:t>
            </a:r>
          </a:p>
          <a:p>
            <a:pPr marL="914400" lvl="0" indent="-914400" algn="just" hangingPunct="1">
              <a:spcBef>
                <a:spcPts val="4200"/>
              </a:spcBef>
              <a:buSzPct val="75000"/>
              <a:buFont typeface="Arial" pitchFamily="34" charset="0"/>
              <a:buAutoNum type="arabicPeriod"/>
              <a:tabLst>
                <a:tab pos="809625" algn="l"/>
              </a:tabLst>
              <a:defRPr/>
            </a:pPr>
            <a:r>
              <a:rPr lang="ru-RU" sz="4400" b="1" dirty="0" smtClean="0">
                <a:solidFill>
                  <a:schemeClr val="accent1">
                    <a:lumMod val="50000"/>
                  </a:schemeClr>
                </a:solidFill>
                <a:ea typeface="ＭＳ Ｐゴシック" pitchFamily="34" charset="-128"/>
              </a:rPr>
              <a:t>Публикации</a:t>
            </a:r>
          </a:p>
          <a:p>
            <a:pPr marL="914400" lvl="0" indent="-914400" algn="just" hangingPunct="1">
              <a:spcBef>
                <a:spcPts val="4200"/>
              </a:spcBef>
              <a:buSzPct val="75000"/>
              <a:buFont typeface="Arial" pitchFamily="34" charset="0"/>
              <a:buAutoNum type="arabicPeriod"/>
              <a:tabLst>
                <a:tab pos="809625" algn="l"/>
              </a:tabLst>
              <a:defRPr/>
            </a:pPr>
            <a:endParaRPr kumimoji="0" lang="ru-RU" sz="4800" b="1" i="0" u="none" strike="noStrike" kern="0" cap="none" spc="0" normalizeH="0" baseline="0" dirty="0" smtClean="0">
              <a:ln>
                <a:noFill/>
              </a:ln>
              <a:solidFill>
                <a:schemeClr val="accent1">
                  <a:lumMod val="50000"/>
                </a:schemeClr>
              </a:solidFill>
              <a:effectLst/>
              <a:uLnTx/>
              <a:uFillTx/>
              <a:ea typeface="ＭＳ Ｐゴシック" pitchFamily="34" charset="-128"/>
              <a:sym typeface="Helvetica Light"/>
            </a:endParaRPr>
          </a:p>
          <a:p>
            <a:pPr marL="914400" marR="0" lvl="0" indent="-914400" algn="just" defTabSz="584200" rtl="0" eaLnBrk="1" fontAlgn="auto" latinLnBrk="0" hangingPunct="1">
              <a:lnSpc>
                <a:spcPct val="100000"/>
              </a:lnSpc>
              <a:spcBef>
                <a:spcPts val="4200"/>
              </a:spcBef>
              <a:spcAft>
                <a:spcPts val="0"/>
              </a:spcAft>
              <a:buClrTx/>
              <a:buSzPct val="75000"/>
              <a:tabLst>
                <a:tab pos="809625" algn="l"/>
              </a:tabLst>
              <a:defRPr/>
            </a:pPr>
            <a:r>
              <a:rPr lang="ru-RU" sz="4400" b="1" noProof="0" dirty="0" smtClean="0">
                <a:solidFill>
                  <a:schemeClr val="accent1">
                    <a:lumMod val="50000"/>
                  </a:schemeClr>
                </a:solidFill>
                <a:latin typeface="+mj-lt"/>
                <a:ea typeface="ＭＳ Ｐゴシック" pitchFamily="34" charset="-128"/>
                <a:cs typeface="+mj-cs"/>
              </a:rPr>
              <a:t>     </a:t>
            </a:r>
            <a:endParaRPr kumimoji="0" lang="ru-RU" sz="4400" b="0" i="1" u="none" strike="noStrike" kern="0" cap="none" spc="0" normalizeH="0" baseline="0" noProof="0" dirty="0" smtClean="0">
              <a:ln>
                <a:noFill/>
              </a:ln>
              <a:solidFill>
                <a:srgbClr val="000000"/>
              </a:solidFill>
              <a:effectLst/>
              <a:uLnTx/>
              <a:uFillTx/>
              <a:latin typeface="+mj-lt"/>
              <a:ea typeface="ＭＳ Ｐゴシック" pitchFamily="34" charset="-128"/>
              <a:cs typeface="+mj-cs"/>
              <a:sym typeface="Helvetica Light"/>
            </a:endParaRPr>
          </a:p>
        </p:txBody>
      </p:sp>
      <p:sp>
        <p:nvSpPr>
          <p:cNvPr id="11" name="Прямоугольник 10"/>
          <p:cNvSpPr/>
          <p:nvPr/>
        </p:nvSpPr>
        <p:spPr>
          <a:xfrm>
            <a:off x="1658595" y="2337644"/>
            <a:ext cx="10558805" cy="1200329"/>
          </a:xfrm>
          <a:prstGeom prst="rect">
            <a:avLst/>
          </a:prstGeom>
        </p:spPr>
        <p:txBody>
          <a:bodyPr wrap="square">
            <a:spAutoFit/>
          </a:bodyPr>
          <a:lstStyle/>
          <a:p>
            <a:pPr>
              <a:defRPr/>
            </a:pPr>
            <a:endParaRPr lang="ru-RU" b="1" dirty="0" smtClean="0">
              <a:solidFill>
                <a:schemeClr val="accent1">
                  <a:lumMod val="50000"/>
                </a:schemeClr>
              </a:solidFill>
              <a:ea typeface="ＭＳ Ｐゴシック" pitchFamily="34" charset="-128"/>
            </a:endParaRPr>
          </a:p>
          <a:p>
            <a:pPr algn="l">
              <a:defRPr/>
            </a:pPr>
            <a:r>
              <a:rPr lang="ru-RU" b="1" dirty="0" smtClean="0">
                <a:solidFill>
                  <a:schemeClr val="accent1">
                    <a:lumMod val="50000"/>
                  </a:schemeClr>
                </a:solidFill>
                <a:ea typeface="ＭＳ Ｐゴシック" pitchFamily="34" charset="-128"/>
              </a:rPr>
              <a:t>   </a:t>
            </a:r>
            <a:endParaRPr lang="ru-RU" sz="4800" b="1" dirty="0" smtClean="0">
              <a:solidFill>
                <a:schemeClr val="accent1">
                  <a:lumMod val="50000"/>
                </a:schemeClr>
              </a:solidFill>
              <a:ea typeface="ＭＳ Ｐゴシック" pitchFamily="34" charset="-128"/>
            </a:endParaRPr>
          </a:p>
        </p:txBody>
      </p:sp>
    </p:spTree>
    <p:extLst>
      <p:ext uri="{BB962C8B-B14F-4D97-AF65-F5344CB8AC3E}">
        <p14:creationId xmlns="" xmlns:p14="http://schemas.microsoft.com/office/powerpoint/2010/main" val="390592873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sychkova\Desktop\IS_voOFX8aQ.jpg"/>
          <p:cNvPicPr>
            <a:picLocks noChangeAspect="1" noChangeArrowheads="1"/>
          </p:cNvPicPr>
          <p:nvPr/>
        </p:nvPicPr>
        <p:blipFill>
          <a:blip r:embed="rId2" cstate="print"/>
          <a:srcRect/>
          <a:stretch>
            <a:fillRect/>
          </a:stretch>
        </p:blipFill>
        <p:spPr bwMode="auto">
          <a:xfrm>
            <a:off x="5139635" y="4504923"/>
            <a:ext cx="7880896" cy="5248677"/>
          </a:xfrm>
          <a:prstGeom prst="rect">
            <a:avLst/>
          </a:prstGeom>
          <a:noFill/>
        </p:spPr>
      </p:pic>
      <p:pic>
        <p:nvPicPr>
          <p:cNvPr id="2054" name="Picture 6" descr="https://nnov.hse.ru/data/2018/11/30/1144517951/f-8090.jpg"/>
          <p:cNvPicPr>
            <a:picLocks noChangeAspect="1" noChangeArrowheads="1"/>
          </p:cNvPicPr>
          <p:nvPr/>
        </p:nvPicPr>
        <p:blipFill>
          <a:blip r:embed="rId3" cstate="print"/>
          <a:srcRect/>
          <a:stretch>
            <a:fillRect/>
          </a:stretch>
        </p:blipFill>
        <p:spPr bwMode="auto">
          <a:xfrm>
            <a:off x="5129061" y="-1"/>
            <a:ext cx="7875739" cy="4504924"/>
          </a:xfrm>
          <a:prstGeom prst="rect">
            <a:avLst/>
          </a:prstGeom>
          <a:noFill/>
        </p:spPr>
      </p:pic>
      <p:pic>
        <p:nvPicPr>
          <p:cNvPr id="2055" name="Picture 7"/>
          <p:cNvPicPr>
            <a:picLocks noChangeAspect="1" noChangeArrowheads="1"/>
          </p:cNvPicPr>
          <p:nvPr/>
        </p:nvPicPr>
        <p:blipFill>
          <a:blip r:embed="rId4" cstate="print"/>
          <a:srcRect/>
          <a:stretch>
            <a:fillRect/>
          </a:stretch>
        </p:blipFill>
        <p:spPr bwMode="auto">
          <a:xfrm>
            <a:off x="1" y="1"/>
            <a:ext cx="5737209" cy="5232399"/>
          </a:xfrm>
          <a:prstGeom prst="rect">
            <a:avLst/>
          </a:prstGeom>
          <a:noFill/>
          <a:ln w="9525">
            <a:noFill/>
            <a:miter lim="800000"/>
            <a:headEnd/>
            <a:tailEnd/>
          </a:ln>
          <a:effectLst/>
        </p:spPr>
      </p:pic>
      <p:pic>
        <p:nvPicPr>
          <p:cNvPr id="2056" name="Picture 8"/>
          <p:cNvPicPr>
            <a:picLocks noChangeAspect="1" noChangeArrowheads="1"/>
          </p:cNvPicPr>
          <p:nvPr/>
        </p:nvPicPr>
        <p:blipFill>
          <a:blip r:embed="rId5" cstate="print"/>
          <a:srcRect/>
          <a:stretch>
            <a:fillRect/>
          </a:stretch>
        </p:blipFill>
        <p:spPr bwMode="auto">
          <a:xfrm>
            <a:off x="1" y="5233586"/>
            <a:ext cx="5139634" cy="4520014"/>
          </a:xfrm>
          <a:prstGeom prst="rect">
            <a:avLst/>
          </a:prstGeom>
          <a:noFill/>
          <a:ln w="9525">
            <a:noFill/>
            <a:miter lim="800000"/>
            <a:headEnd/>
            <a:tailEnd/>
          </a:ln>
          <a:effec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Адрес: ТехтТехтТехтТехтТехтТехтТехтТехтТехтТехтТехтТехтТехт"/>
          <p:cNvSpPr txBox="1"/>
          <p:nvPr/>
        </p:nvSpPr>
        <p:spPr>
          <a:xfrm>
            <a:off x="5916702" y="8166805"/>
            <a:ext cx="6100980"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defTabSz="457200">
              <a:defRPr sz="1800">
                <a:solidFill>
                  <a:srgbClr val="FFFFFF"/>
                </a:solidFill>
                <a:latin typeface="+mn-lt"/>
                <a:ea typeface="+mn-ea"/>
                <a:cs typeface="+mn-cs"/>
                <a:sym typeface="Arial Narrow"/>
              </a:defRPr>
            </a:lvl1pPr>
          </a:lstStyle>
          <a:p>
            <a:r>
              <a:rPr dirty="0">
                <a:latin typeface="Arial Narrow" charset="0"/>
                <a:ea typeface="Arial Narrow" charset="0"/>
                <a:cs typeface="Arial Narrow" charset="0"/>
              </a:rPr>
              <a:t>Адрес: </a:t>
            </a:r>
            <a:r>
              <a:rPr lang="ru-RU" dirty="0" smtClean="0">
                <a:latin typeface="Arial Narrow" charset="0"/>
                <a:ea typeface="Arial Narrow" charset="0"/>
                <a:cs typeface="Arial Narrow" charset="0"/>
              </a:rPr>
              <a:t>г. Нижний Новгород, ул. Б. Печерская, 25/12,</a:t>
            </a:r>
            <a:endParaRPr dirty="0">
              <a:latin typeface="Arial Narrow" charset="0"/>
              <a:ea typeface="Arial Narrow" charset="0"/>
              <a:cs typeface="Arial Narrow" charset="0"/>
            </a:endParaRPr>
          </a:p>
        </p:txBody>
      </p:sp>
      <p:sp>
        <p:nvSpPr>
          <p:cNvPr id="166" name="www.text"/>
          <p:cNvSpPr txBox="1"/>
          <p:nvPr/>
        </p:nvSpPr>
        <p:spPr>
          <a:xfrm>
            <a:off x="609600" y="7889806"/>
            <a:ext cx="1913615" cy="9335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1800">
                <a:solidFill>
                  <a:srgbClr val="FFFFFF"/>
                </a:solidFill>
                <a:latin typeface="+mn-lt"/>
                <a:ea typeface="+mn-ea"/>
                <a:cs typeface="+mn-cs"/>
                <a:sym typeface="Arial Narrow"/>
              </a:defRPr>
            </a:lvl1pPr>
          </a:lstStyle>
          <a:p>
            <a:endParaRPr lang="en-US" dirty="0" smtClean="0">
              <a:solidFill>
                <a:schemeClr val="bg1"/>
              </a:solidFill>
              <a:latin typeface="Arial Narrow" charset="0"/>
              <a:ea typeface="Arial Narrow" charset="0"/>
              <a:cs typeface="Arial Narrow" charset="0"/>
            </a:endParaRPr>
          </a:p>
          <a:p>
            <a:r>
              <a:rPr dirty="0" smtClean="0">
                <a:solidFill>
                  <a:schemeClr val="bg1"/>
                </a:solidFill>
                <a:latin typeface="Arial Narrow" charset="0"/>
                <a:ea typeface="Arial Narrow" charset="0"/>
                <a:cs typeface="Arial Narrow" charset="0"/>
              </a:rPr>
              <a:t>www.</a:t>
            </a:r>
            <a:r>
              <a:rPr lang="en-US" dirty="0" smtClean="0">
                <a:solidFill>
                  <a:schemeClr val="bg1"/>
                </a:solidFill>
                <a:latin typeface="Arial Narrow" charset="0"/>
                <a:ea typeface="Arial Narrow" charset="0"/>
                <a:cs typeface="Arial Narrow" charset="0"/>
              </a:rPr>
              <a:t>nnov</a:t>
            </a:r>
            <a:r>
              <a:rPr lang="en-US" dirty="0" smtClean="0">
                <a:solidFill>
                  <a:schemeClr val="bg1"/>
                </a:solidFill>
                <a:latin typeface="Myriad Pro" charset="0"/>
              </a:rPr>
              <a:t>.hse.ru</a:t>
            </a:r>
            <a:endParaRPr lang="ru-RU" dirty="0" smtClean="0">
              <a:solidFill>
                <a:schemeClr val="bg1"/>
              </a:solidFill>
              <a:latin typeface="Myriad Pro" charset="0"/>
            </a:endParaRPr>
          </a:p>
          <a:p>
            <a:endParaRPr dirty="0">
              <a:latin typeface="Arial Narrow" charset="0"/>
              <a:ea typeface="Arial Narrow" charset="0"/>
              <a:cs typeface="Arial Narrow" charset="0"/>
            </a:endParaRPr>
          </a:p>
        </p:txBody>
      </p:sp>
      <p:sp>
        <p:nvSpPr>
          <p:cNvPr id="167" name="Телефон.: +Х (ХХХ) ХХХ ХХХХ"/>
          <p:cNvSpPr txBox="1"/>
          <p:nvPr/>
        </p:nvSpPr>
        <p:spPr>
          <a:xfrm>
            <a:off x="2540148" y="8166805"/>
            <a:ext cx="3077870"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defRPr sz="1800">
                <a:solidFill>
                  <a:srgbClr val="FFFFFF"/>
                </a:solidFill>
                <a:latin typeface="+mn-lt"/>
                <a:ea typeface="+mn-ea"/>
                <a:cs typeface="+mn-cs"/>
                <a:sym typeface="Arial Narrow"/>
              </a:defRPr>
            </a:lvl1pPr>
          </a:lstStyle>
          <a:p>
            <a:r>
              <a:rPr lang="en-US" dirty="0" smtClean="0">
                <a:latin typeface="Arial Narrow" charset="0"/>
                <a:ea typeface="Arial Narrow" charset="0"/>
                <a:cs typeface="Arial Narrow" charset="0"/>
              </a:rPr>
              <a:t>       </a:t>
            </a:r>
            <a:r>
              <a:rPr dirty="0" err="1" smtClean="0">
                <a:latin typeface="Arial Narrow" charset="0"/>
                <a:ea typeface="Arial Narrow" charset="0"/>
                <a:cs typeface="Arial Narrow" charset="0"/>
              </a:rPr>
              <a:t>Телефон</a:t>
            </a:r>
            <a:r>
              <a:rPr dirty="0" smtClean="0">
                <a:latin typeface="Arial Narrow" charset="0"/>
                <a:ea typeface="Arial Narrow" charset="0"/>
                <a:cs typeface="Arial Narrow" charset="0"/>
              </a:rPr>
              <a:t>: +</a:t>
            </a:r>
            <a:r>
              <a:rPr lang="en-US" dirty="0" smtClean="0">
                <a:latin typeface="Arial Narrow" charset="0"/>
                <a:ea typeface="Arial Narrow" charset="0"/>
                <a:cs typeface="Arial Narrow" charset="0"/>
              </a:rPr>
              <a:t>7</a:t>
            </a:r>
            <a:r>
              <a:rPr dirty="0" smtClean="0">
                <a:latin typeface="Arial Narrow" charset="0"/>
                <a:ea typeface="Arial Narrow" charset="0"/>
                <a:cs typeface="Arial Narrow" charset="0"/>
              </a:rPr>
              <a:t> (</a:t>
            </a:r>
            <a:r>
              <a:rPr lang="en-US" dirty="0" smtClean="0">
                <a:latin typeface="Arial Narrow" charset="0"/>
                <a:ea typeface="Arial Narrow" charset="0"/>
                <a:cs typeface="Arial Narrow" charset="0"/>
              </a:rPr>
              <a:t>831</a:t>
            </a:r>
            <a:r>
              <a:rPr dirty="0" smtClean="0">
                <a:latin typeface="Arial Narrow" charset="0"/>
                <a:ea typeface="Arial Narrow" charset="0"/>
                <a:cs typeface="Arial Narrow" charset="0"/>
              </a:rPr>
              <a:t>) </a:t>
            </a:r>
            <a:r>
              <a:rPr lang="en-US" dirty="0" smtClean="0">
                <a:latin typeface="Arial Narrow" charset="0"/>
                <a:ea typeface="Arial Narrow" charset="0"/>
                <a:cs typeface="Arial Narrow" charset="0"/>
              </a:rPr>
              <a:t>416-96-96</a:t>
            </a:r>
            <a:r>
              <a:rPr dirty="0" smtClean="0">
                <a:latin typeface="Arial Narrow" charset="0"/>
                <a:ea typeface="Arial Narrow" charset="0"/>
                <a:cs typeface="Arial Narrow" charset="0"/>
              </a:rPr>
              <a:t> </a:t>
            </a:r>
            <a:endParaRPr dirty="0">
              <a:latin typeface="Arial Narrow" charset="0"/>
              <a:ea typeface="Arial Narrow" charset="0"/>
              <a:cs typeface="Arial Narrow" charset="0"/>
            </a:endParaRPr>
          </a:p>
        </p:txBody>
      </p:sp>
      <p:pic>
        <p:nvPicPr>
          <p:cNvPr id="168" name="Изображение" descr="Изображение"/>
          <p:cNvPicPr>
            <a:picLocks noChangeAspect="1"/>
          </p:cNvPicPr>
          <p:nvPr/>
        </p:nvPicPr>
        <p:blipFill>
          <a:blip r:embed="rId2" cstate="print">
            <a:extLst/>
          </a:blip>
          <a:stretch>
            <a:fillRect/>
          </a:stretch>
        </p:blipFill>
        <p:spPr>
          <a:xfrm>
            <a:off x="5366098" y="3498712"/>
            <a:ext cx="2272604" cy="219737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2" descr="ÐÐ°ÑÑÐ¸Ð½ÐºÐ¸ Ð¿Ð¾ Ð·Ð°Ð¿ÑÐ¾ÑÑ ÐÐ¾ÑÐºÐ¾Ð²ÑÐºÐ°Ñ Ð±Ð¸ÑÐ¶Ð° Ð»Ð¾Ð³Ð¾ÑÐ¸Ð¿ Ð² Ð½Ð¸Ð¶Ð½ÐµÐ¼ Ð½Ð¾Ð²Ð³Ð¾ÑÐ¾Ð´Ðµ"/>
          <p:cNvPicPr>
            <a:picLocks noChangeAspect="1" noChangeArrowheads="1"/>
          </p:cNvPicPr>
          <p:nvPr/>
        </p:nvPicPr>
        <p:blipFill>
          <a:blip r:embed="rId3" cstate="print"/>
          <a:srcRect/>
          <a:stretch>
            <a:fillRect/>
          </a:stretch>
        </p:blipFill>
        <p:spPr bwMode="auto">
          <a:xfrm>
            <a:off x="7543800" y="2841625"/>
            <a:ext cx="3844925" cy="2346325"/>
          </a:xfrm>
          <a:prstGeom prst="rect">
            <a:avLst/>
          </a:prstGeom>
          <a:noFill/>
          <a:ln w="9525">
            <a:noFill/>
            <a:miter lim="800000"/>
            <a:headEnd/>
            <a:tailEnd/>
          </a:ln>
        </p:spPr>
      </p:pic>
      <p:sp>
        <p:nvSpPr>
          <p:cNvPr id="29699" name="Линия"/>
          <p:cNvSpPr>
            <a:spLocks noChangeShapeType="1"/>
          </p:cNvSpPr>
          <p:nvPr/>
        </p:nvSpPr>
        <p:spPr bwMode="auto">
          <a:xfrm>
            <a:off x="787400" y="1574800"/>
            <a:ext cx="11430000" cy="0"/>
          </a:xfrm>
          <a:prstGeom prst="line">
            <a:avLst/>
          </a:prstGeom>
          <a:noFill/>
          <a:ln w="12700">
            <a:solidFill>
              <a:srgbClr val="253957"/>
            </a:solidFill>
            <a:miter lim="400000"/>
            <a:headEnd/>
            <a:tailEnd/>
          </a:ln>
        </p:spPr>
        <p:txBody>
          <a:bodyPr lIns="50800" tIns="50800" rIns="50800" bIns="50800" anchor="ctr"/>
          <a:lstStyle/>
          <a:p>
            <a:endParaRPr lang="ru-RU"/>
          </a:p>
        </p:txBody>
      </p:sp>
      <p:pic>
        <p:nvPicPr>
          <p:cNvPr id="29700" name="Изображение" descr="Изображение"/>
          <p:cNvPicPr>
            <a:picLocks noChangeAspect="1"/>
          </p:cNvPicPr>
          <p:nvPr/>
        </p:nvPicPr>
        <p:blipFill>
          <a:blip r:embed="rId4" cstate="print"/>
          <a:srcRect/>
          <a:stretch>
            <a:fillRect/>
          </a:stretch>
        </p:blipFill>
        <p:spPr bwMode="auto">
          <a:xfrm>
            <a:off x="804863" y="417513"/>
            <a:ext cx="854075" cy="852487"/>
          </a:xfrm>
          <a:prstGeom prst="rect">
            <a:avLst/>
          </a:prstGeom>
          <a:noFill/>
          <a:ln w="12700">
            <a:noFill/>
            <a:miter lim="400000"/>
            <a:headEnd/>
            <a:tailEnd/>
          </a:ln>
        </p:spPr>
      </p:pic>
      <p:sp>
        <p:nvSpPr>
          <p:cNvPr id="29701" name="Название подразделения, лаборатории, факультета и т.д."/>
          <p:cNvSpPr txBox="1">
            <a:spLocks noChangeArrowheads="1"/>
          </p:cNvSpPr>
          <p:nvPr/>
        </p:nvSpPr>
        <p:spPr bwMode="auto">
          <a:xfrm>
            <a:off x="2597150" y="339725"/>
            <a:ext cx="8824913" cy="1025525"/>
          </a:xfrm>
          <a:prstGeom prst="rect">
            <a:avLst/>
          </a:prstGeom>
          <a:noFill/>
          <a:ln w="12700">
            <a:noFill/>
            <a:miter lim="400000"/>
            <a:headEnd/>
            <a:tailEnd/>
          </a:ln>
        </p:spPr>
        <p:txBody>
          <a:bodyPr lIns="50800" tIns="50800" rIns="50800" bIns="50800" anchor="ctr">
            <a:spAutoFit/>
          </a:bodyPr>
          <a:lstStyle/>
          <a:p>
            <a:pPr algn="ctr" hangingPunct="0"/>
            <a:r>
              <a:rPr lang="ru-RU" altLang="ru-RU" sz="6000" b="1" dirty="0">
                <a:solidFill>
                  <a:schemeClr val="accent1">
                    <a:lumMod val="50000"/>
                  </a:schemeClr>
                </a:solidFill>
                <a:latin typeface="Tahoma" pitchFamily="34" charset="0"/>
                <a:cs typeface="Tahoma" pitchFamily="34" charset="0"/>
                <a:sym typeface="Arial Narrow" pitchFamily="34" charset="0"/>
              </a:rPr>
              <a:t>Бизнес - партнёры</a:t>
            </a:r>
          </a:p>
        </p:txBody>
      </p:sp>
      <p:pic>
        <p:nvPicPr>
          <p:cNvPr id="29702" name="Picture 5" descr="ace3b3"/>
          <p:cNvPicPr>
            <a:picLocks noChangeAspect="1" noChangeArrowheads="1"/>
          </p:cNvPicPr>
          <p:nvPr/>
        </p:nvPicPr>
        <p:blipFill>
          <a:blip r:embed="rId5" cstate="print"/>
          <a:srcRect/>
          <a:stretch>
            <a:fillRect/>
          </a:stretch>
        </p:blipFill>
        <p:spPr bwMode="auto">
          <a:xfrm>
            <a:off x="7543800" y="7794625"/>
            <a:ext cx="1976438" cy="1874838"/>
          </a:xfrm>
          <a:prstGeom prst="rect">
            <a:avLst/>
          </a:prstGeom>
          <a:noFill/>
          <a:ln w="9525">
            <a:noFill/>
            <a:miter lim="800000"/>
            <a:headEnd/>
            <a:tailEnd/>
          </a:ln>
        </p:spPr>
      </p:pic>
      <p:pic>
        <p:nvPicPr>
          <p:cNvPr id="29703" name="Picture 7" descr="og_og_1463568506296952141"/>
          <p:cNvPicPr>
            <a:picLocks noChangeAspect="1" noChangeArrowheads="1"/>
          </p:cNvPicPr>
          <p:nvPr/>
        </p:nvPicPr>
        <p:blipFill>
          <a:blip r:embed="rId6" cstate="print"/>
          <a:srcRect/>
          <a:stretch>
            <a:fillRect/>
          </a:stretch>
        </p:blipFill>
        <p:spPr bwMode="auto">
          <a:xfrm>
            <a:off x="3478213" y="1862138"/>
            <a:ext cx="3475037" cy="1360487"/>
          </a:xfrm>
          <a:prstGeom prst="rect">
            <a:avLst/>
          </a:prstGeom>
          <a:noFill/>
          <a:ln w="9525">
            <a:noFill/>
            <a:miter lim="800000"/>
            <a:headEnd/>
            <a:tailEnd/>
          </a:ln>
        </p:spPr>
      </p:pic>
      <p:pic>
        <p:nvPicPr>
          <p:cNvPr id="29704" name="Picture 11" descr="223ed2674f34d244606cb8e3049047f4"/>
          <p:cNvPicPr>
            <a:picLocks noChangeAspect="1" noChangeArrowheads="1"/>
          </p:cNvPicPr>
          <p:nvPr/>
        </p:nvPicPr>
        <p:blipFill>
          <a:blip r:embed="rId7" cstate="print"/>
          <a:srcRect/>
          <a:stretch>
            <a:fillRect/>
          </a:stretch>
        </p:blipFill>
        <p:spPr bwMode="auto">
          <a:xfrm>
            <a:off x="4551363" y="3049588"/>
            <a:ext cx="3421062" cy="1922462"/>
          </a:xfrm>
          <a:prstGeom prst="rect">
            <a:avLst/>
          </a:prstGeom>
          <a:noFill/>
          <a:ln w="9525">
            <a:noFill/>
            <a:miter lim="800000"/>
            <a:headEnd/>
            <a:tailEnd/>
          </a:ln>
        </p:spPr>
      </p:pic>
      <p:pic>
        <p:nvPicPr>
          <p:cNvPr id="29705" name="Picture 15" descr="Logotip_rajffajzenbanka_f67711d4a15e1c9242e7e3d25bad27cc"/>
          <p:cNvPicPr>
            <a:picLocks noChangeAspect="1" noChangeArrowheads="1"/>
          </p:cNvPicPr>
          <p:nvPr/>
        </p:nvPicPr>
        <p:blipFill>
          <a:blip r:embed="rId8" cstate="print"/>
          <a:srcRect/>
          <a:stretch>
            <a:fillRect/>
          </a:stretch>
        </p:blipFill>
        <p:spPr bwMode="auto">
          <a:xfrm>
            <a:off x="328613" y="3444875"/>
            <a:ext cx="4081462" cy="1149350"/>
          </a:xfrm>
          <a:prstGeom prst="rect">
            <a:avLst/>
          </a:prstGeom>
          <a:noFill/>
          <a:ln w="9525">
            <a:noFill/>
            <a:miter lim="800000"/>
            <a:headEnd/>
            <a:tailEnd/>
          </a:ln>
        </p:spPr>
      </p:pic>
      <p:pic>
        <p:nvPicPr>
          <p:cNvPr id="29706" name="Picture 17" descr="a6d9663968ccd45d5d0a301f0c078d88"/>
          <p:cNvPicPr>
            <a:picLocks noChangeAspect="1" noChangeArrowheads="1"/>
          </p:cNvPicPr>
          <p:nvPr/>
        </p:nvPicPr>
        <p:blipFill>
          <a:blip r:embed="rId9" cstate="print"/>
          <a:srcRect/>
          <a:stretch>
            <a:fillRect/>
          </a:stretch>
        </p:blipFill>
        <p:spPr bwMode="auto">
          <a:xfrm>
            <a:off x="627063" y="5187950"/>
            <a:ext cx="3960812" cy="722313"/>
          </a:xfrm>
          <a:prstGeom prst="rect">
            <a:avLst/>
          </a:prstGeom>
          <a:noFill/>
          <a:ln w="9525">
            <a:noFill/>
            <a:miter lim="800000"/>
            <a:headEnd/>
            <a:tailEnd/>
          </a:ln>
        </p:spPr>
      </p:pic>
      <p:pic>
        <p:nvPicPr>
          <p:cNvPr id="29707" name="Picture 12" descr="C:\Documents and Settings\izoroastrova\Мои документы\Мои рисунки\ДК - весна13\P&amp;G Logo.jpg"/>
          <p:cNvPicPr>
            <a:picLocks noChangeAspect="1" noChangeArrowheads="1"/>
          </p:cNvPicPr>
          <p:nvPr/>
        </p:nvPicPr>
        <p:blipFill>
          <a:blip r:embed="rId10" cstate="print"/>
          <a:srcRect/>
          <a:stretch>
            <a:fillRect/>
          </a:stretch>
        </p:blipFill>
        <p:spPr bwMode="auto">
          <a:xfrm>
            <a:off x="10614025" y="1862138"/>
            <a:ext cx="2127250" cy="1187450"/>
          </a:xfrm>
          <a:prstGeom prst="rect">
            <a:avLst/>
          </a:prstGeom>
          <a:noFill/>
          <a:ln w="9525">
            <a:noFill/>
            <a:miter lim="800000"/>
            <a:headEnd/>
            <a:tailEnd/>
          </a:ln>
        </p:spPr>
      </p:pic>
      <p:pic>
        <p:nvPicPr>
          <p:cNvPr id="29708" name="Picture 17" descr="C:\Documents and Settings\izoroastrova\Мои документы\Мои рисунки\Алор.jpg"/>
          <p:cNvPicPr>
            <a:picLocks noChangeAspect="1" noChangeArrowheads="1"/>
          </p:cNvPicPr>
          <p:nvPr/>
        </p:nvPicPr>
        <p:blipFill>
          <a:blip r:embed="rId11" cstate="print"/>
          <a:srcRect/>
          <a:stretch>
            <a:fillRect/>
          </a:stretch>
        </p:blipFill>
        <p:spPr bwMode="auto">
          <a:xfrm>
            <a:off x="10764838" y="6084888"/>
            <a:ext cx="2068512" cy="1703387"/>
          </a:xfrm>
          <a:prstGeom prst="rect">
            <a:avLst/>
          </a:prstGeom>
          <a:noFill/>
          <a:ln w="9525">
            <a:noFill/>
            <a:miter lim="800000"/>
            <a:headEnd/>
            <a:tailEnd/>
          </a:ln>
        </p:spPr>
      </p:pic>
      <p:pic>
        <p:nvPicPr>
          <p:cNvPr id="29709" name="Picture 22" descr="2_mikroprozessory"/>
          <p:cNvPicPr>
            <a:picLocks noChangeAspect="1" noChangeArrowheads="1"/>
          </p:cNvPicPr>
          <p:nvPr/>
        </p:nvPicPr>
        <p:blipFill>
          <a:blip r:embed="rId12" cstate="print"/>
          <a:srcRect/>
          <a:stretch>
            <a:fillRect/>
          </a:stretch>
        </p:blipFill>
        <p:spPr bwMode="auto">
          <a:xfrm>
            <a:off x="0" y="6427788"/>
            <a:ext cx="2878138" cy="1492250"/>
          </a:xfrm>
          <a:prstGeom prst="rect">
            <a:avLst/>
          </a:prstGeom>
          <a:noFill/>
          <a:ln w="9525">
            <a:noFill/>
            <a:miter lim="800000"/>
            <a:headEnd/>
            <a:tailEnd/>
          </a:ln>
        </p:spPr>
      </p:pic>
      <p:pic>
        <p:nvPicPr>
          <p:cNvPr id="29710" name="Picture 24" descr="cocacola_PNG14"/>
          <p:cNvPicPr>
            <a:picLocks noChangeAspect="1" noChangeArrowheads="1"/>
          </p:cNvPicPr>
          <p:nvPr/>
        </p:nvPicPr>
        <p:blipFill>
          <a:blip r:embed="rId13" cstate="print"/>
          <a:srcRect/>
          <a:stretch>
            <a:fillRect/>
          </a:stretch>
        </p:blipFill>
        <p:spPr bwMode="auto">
          <a:xfrm>
            <a:off x="390525" y="8348663"/>
            <a:ext cx="2590800" cy="1058862"/>
          </a:xfrm>
          <a:prstGeom prst="rect">
            <a:avLst/>
          </a:prstGeom>
          <a:noFill/>
          <a:ln w="9525">
            <a:noFill/>
            <a:miter lim="800000"/>
            <a:headEnd/>
            <a:tailEnd/>
          </a:ln>
        </p:spPr>
      </p:pic>
      <p:pic>
        <p:nvPicPr>
          <p:cNvPr id="29711" name="Picture 26" descr="Gruppa_GAZ"/>
          <p:cNvPicPr>
            <a:picLocks noChangeAspect="1" noChangeArrowheads="1"/>
          </p:cNvPicPr>
          <p:nvPr/>
        </p:nvPicPr>
        <p:blipFill>
          <a:blip r:embed="rId14" cstate="print"/>
          <a:srcRect/>
          <a:stretch>
            <a:fillRect/>
          </a:stretch>
        </p:blipFill>
        <p:spPr bwMode="auto">
          <a:xfrm>
            <a:off x="6262688" y="6870700"/>
            <a:ext cx="4095750" cy="769938"/>
          </a:xfrm>
          <a:prstGeom prst="rect">
            <a:avLst/>
          </a:prstGeom>
          <a:noFill/>
          <a:ln w="9525">
            <a:noFill/>
            <a:miter lim="800000"/>
            <a:headEnd/>
            <a:tailEnd/>
          </a:ln>
        </p:spPr>
      </p:pic>
      <p:pic>
        <p:nvPicPr>
          <p:cNvPr id="29712" name="Picture 28" descr="1ebb"/>
          <p:cNvPicPr>
            <a:picLocks noChangeAspect="1" noChangeArrowheads="1"/>
          </p:cNvPicPr>
          <p:nvPr/>
        </p:nvPicPr>
        <p:blipFill>
          <a:blip r:embed="rId15" cstate="print"/>
          <a:srcRect/>
          <a:stretch>
            <a:fillRect/>
          </a:stretch>
        </p:blipFill>
        <p:spPr bwMode="auto">
          <a:xfrm>
            <a:off x="5513388" y="7853363"/>
            <a:ext cx="1908175" cy="1766887"/>
          </a:xfrm>
          <a:prstGeom prst="rect">
            <a:avLst/>
          </a:prstGeom>
          <a:noFill/>
          <a:ln w="9525">
            <a:noFill/>
            <a:miter lim="800000"/>
            <a:headEnd/>
            <a:tailEnd/>
          </a:ln>
        </p:spPr>
      </p:pic>
      <p:pic>
        <p:nvPicPr>
          <p:cNvPr id="29713" name="Picture 32" descr="stada_cis_mono"/>
          <p:cNvPicPr>
            <a:picLocks noChangeAspect="1" noChangeArrowheads="1"/>
          </p:cNvPicPr>
          <p:nvPr/>
        </p:nvPicPr>
        <p:blipFill>
          <a:blip r:embed="rId16" cstate="print"/>
          <a:srcRect/>
          <a:stretch>
            <a:fillRect/>
          </a:stretch>
        </p:blipFill>
        <p:spPr bwMode="auto">
          <a:xfrm>
            <a:off x="2697163" y="6607175"/>
            <a:ext cx="2973387" cy="1298575"/>
          </a:xfrm>
          <a:prstGeom prst="rect">
            <a:avLst/>
          </a:prstGeom>
          <a:noFill/>
          <a:ln w="9525">
            <a:noFill/>
            <a:miter lim="800000"/>
            <a:headEnd/>
            <a:tailEnd/>
          </a:ln>
        </p:spPr>
      </p:pic>
      <p:pic>
        <p:nvPicPr>
          <p:cNvPr id="29714" name="Picture 40" descr="45-05_logo"/>
          <p:cNvPicPr>
            <a:picLocks noChangeAspect="1" noChangeArrowheads="1"/>
          </p:cNvPicPr>
          <p:nvPr/>
        </p:nvPicPr>
        <p:blipFill>
          <a:blip r:embed="rId17" cstate="print"/>
          <a:srcRect/>
          <a:stretch>
            <a:fillRect/>
          </a:stretch>
        </p:blipFill>
        <p:spPr bwMode="auto">
          <a:xfrm>
            <a:off x="328613" y="1757363"/>
            <a:ext cx="3149600" cy="1266825"/>
          </a:xfrm>
          <a:prstGeom prst="rect">
            <a:avLst/>
          </a:prstGeom>
          <a:noFill/>
          <a:ln w="9525">
            <a:noFill/>
            <a:miter lim="800000"/>
            <a:headEnd/>
            <a:tailEnd/>
          </a:ln>
        </p:spPr>
      </p:pic>
      <p:pic>
        <p:nvPicPr>
          <p:cNvPr id="29715" name="Picture 19"/>
          <p:cNvPicPr>
            <a:picLocks noChangeAspect="1" noChangeArrowheads="1"/>
          </p:cNvPicPr>
          <p:nvPr/>
        </p:nvPicPr>
        <p:blipFill>
          <a:blip r:embed="rId18" cstate="print"/>
          <a:srcRect/>
          <a:stretch>
            <a:fillRect/>
          </a:stretch>
        </p:blipFill>
        <p:spPr bwMode="auto">
          <a:xfrm>
            <a:off x="9645650" y="7747000"/>
            <a:ext cx="2840038" cy="1976438"/>
          </a:xfrm>
          <a:prstGeom prst="rect">
            <a:avLst/>
          </a:prstGeom>
          <a:noFill/>
          <a:ln w="9525">
            <a:noFill/>
            <a:miter lim="800000"/>
            <a:headEnd/>
            <a:tailEnd/>
          </a:ln>
        </p:spPr>
      </p:pic>
      <p:pic>
        <p:nvPicPr>
          <p:cNvPr id="29716" name="Picture 20" descr=" "/>
          <p:cNvPicPr>
            <a:picLocks noChangeAspect="1" noChangeArrowheads="1"/>
          </p:cNvPicPr>
          <p:nvPr/>
        </p:nvPicPr>
        <p:blipFill>
          <a:blip r:embed="rId19" cstate="print"/>
          <a:srcRect/>
          <a:stretch>
            <a:fillRect/>
          </a:stretch>
        </p:blipFill>
        <p:spPr bwMode="auto">
          <a:xfrm>
            <a:off x="5103813" y="5084763"/>
            <a:ext cx="2317750" cy="928687"/>
          </a:xfrm>
          <a:prstGeom prst="rect">
            <a:avLst/>
          </a:prstGeom>
          <a:noFill/>
          <a:ln w="9525">
            <a:noFill/>
            <a:miter lim="800000"/>
            <a:headEnd/>
            <a:tailEnd/>
          </a:ln>
        </p:spPr>
      </p:pic>
      <p:sp>
        <p:nvSpPr>
          <p:cNvPr id="29717" name="AutoShape 22" descr="ÐÐ°ÑÑÐ¸Ð½ÐºÐ¸ Ð¿Ð¾ Ð·Ð°Ð¿ÑÐ¾ÑÑ PWC Ð»Ð¾Ð³Ð¾ÑÐ¸Ð¿ Ð² Ð½Ð¸Ð¶Ð½ÐµÐ¼ Ð½Ð¾Ð²Ð³Ð¾ÑÐ¾Ð´Ðµ"/>
          <p:cNvSpPr>
            <a:spLocks noChangeAspect="1" noChangeArrowheads="1"/>
          </p:cNvSpPr>
          <p:nvPr/>
        </p:nvSpPr>
        <p:spPr bwMode="auto">
          <a:xfrm>
            <a:off x="219075" y="-274638"/>
            <a:ext cx="304800" cy="304801"/>
          </a:xfrm>
          <a:prstGeom prst="rect">
            <a:avLst/>
          </a:prstGeom>
          <a:noFill/>
          <a:ln w="9525">
            <a:noFill/>
            <a:miter lim="800000"/>
            <a:headEnd/>
            <a:tailEnd/>
          </a:ln>
        </p:spPr>
        <p:txBody>
          <a:bodyPr/>
          <a:lstStyle/>
          <a:p>
            <a:endParaRPr lang="ru-RU" altLang="ru-RU"/>
          </a:p>
        </p:txBody>
      </p:sp>
      <p:sp>
        <p:nvSpPr>
          <p:cNvPr id="29718" name="AutoShape 24" descr="ÐÐ°ÑÑÐ¸Ð½ÐºÐ¸ Ð¿Ð¾ Ð·Ð°Ð¿ÑÐ¾ÑÑ PWC Ð»Ð¾Ð³Ð¾ÑÐ¸Ð¿ Ð² Ð½Ð¸Ð¶Ð½ÐµÐ¼ Ð½Ð¾Ð²Ð³Ð¾ÑÐ¾Ð´Ðµ"/>
          <p:cNvSpPr>
            <a:spLocks noChangeAspect="1" noChangeArrowheads="1"/>
          </p:cNvSpPr>
          <p:nvPr/>
        </p:nvSpPr>
        <p:spPr bwMode="auto">
          <a:xfrm>
            <a:off x="371475" y="-122238"/>
            <a:ext cx="304800" cy="304801"/>
          </a:xfrm>
          <a:prstGeom prst="rect">
            <a:avLst/>
          </a:prstGeom>
          <a:noFill/>
          <a:ln w="9525">
            <a:noFill/>
            <a:miter lim="800000"/>
            <a:headEnd/>
            <a:tailEnd/>
          </a:ln>
        </p:spPr>
        <p:txBody>
          <a:bodyPr/>
          <a:lstStyle/>
          <a:p>
            <a:endParaRPr lang="ru-RU" altLang="ru-RU"/>
          </a:p>
        </p:txBody>
      </p:sp>
      <p:pic>
        <p:nvPicPr>
          <p:cNvPr id="29719" name="Picture 26" descr="ÐÐ°ÑÑÐ¸Ð½ÐºÐ¸ Ð¿Ð¾ Ð·Ð°Ð¿ÑÐ¾ÑÑ PWC Ð»Ð¾Ð³Ð¾ÑÐ¸Ð¿ Ð² Ð½Ð¸Ð¶Ð½ÐµÐ¼ Ð½Ð¾Ð²Ð³Ð¾ÑÐ¾Ð´Ðµ"/>
          <p:cNvPicPr>
            <a:picLocks noChangeAspect="1" noChangeArrowheads="1"/>
          </p:cNvPicPr>
          <p:nvPr/>
        </p:nvPicPr>
        <p:blipFill>
          <a:blip r:embed="rId20" cstate="print"/>
          <a:srcRect/>
          <a:stretch>
            <a:fillRect/>
          </a:stretch>
        </p:blipFill>
        <p:spPr bwMode="auto">
          <a:xfrm>
            <a:off x="3236913" y="8016875"/>
            <a:ext cx="1893887" cy="1438275"/>
          </a:xfrm>
          <a:prstGeom prst="rect">
            <a:avLst/>
          </a:prstGeom>
          <a:noFill/>
          <a:ln w="9525">
            <a:noFill/>
            <a:miter lim="800000"/>
            <a:headEnd/>
            <a:tailEnd/>
          </a:ln>
        </p:spPr>
      </p:pic>
      <p:pic>
        <p:nvPicPr>
          <p:cNvPr id="29720" name="Picture 28" descr="ÐÐ°ÑÑÐ¸Ð½ÐºÐ¸ Ð¿Ð¾ Ð·Ð°Ð¿ÑÐ¾ÑÑ ÐÐµÐ³Ð°ÑÐ¾Ð½ Ð»Ð¾Ð³Ð¾ÑÐ¸Ð¿ Ð² Ð½Ð¸Ð¶Ð½ÐµÐ¼ Ð½Ð¾Ð²Ð³Ð¾ÑÐ¾Ð´Ðµ"/>
          <p:cNvPicPr>
            <a:picLocks noChangeAspect="1" noChangeArrowheads="1"/>
          </p:cNvPicPr>
          <p:nvPr/>
        </p:nvPicPr>
        <p:blipFill>
          <a:blip r:embed="rId21" cstate="print"/>
          <a:srcRect/>
          <a:stretch>
            <a:fillRect/>
          </a:stretch>
        </p:blipFill>
        <p:spPr bwMode="auto">
          <a:xfrm>
            <a:off x="10614025" y="3222625"/>
            <a:ext cx="1887538" cy="1887538"/>
          </a:xfrm>
          <a:prstGeom prst="rect">
            <a:avLst/>
          </a:prstGeom>
          <a:noFill/>
          <a:ln w="9525">
            <a:noFill/>
            <a:miter lim="800000"/>
            <a:headEnd/>
            <a:tailEnd/>
          </a:ln>
        </p:spPr>
      </p:pic>
      <p:pic>
        <p:nvPicPr>
          <p:cNvPr id="29721" name="Picture 30" descr="ÐÐ°ÑÑÐ¸Ð½ÐºÐ¸ Ð¿Ð¾ Ð·Ð°Ð¿ÑÐ¾ÑÑ ÐÐ¢Ð¡  Ð»Ð¾Ð³Ð¾ÑÐ¸Ð¿ Ð² Ð½Ð¸Ð¶Ð½ÐµÐ¼ Ð½Ð¾Ð²Ð³Ð¾ÑÐ¾Ð´Ðµ"/>
          <p:cNvPicPr>
            <a:picLocks noChangeAspect="1" noChangeArrowheads="1"/>
          </p:cNvPicPr>
          <p:nvPr/>
        </p:nvPicPr>
        <p:blipFill>
          <a:blip r:embed="rId22" cstate="print"/>
          <a:srcRect/>
          <a:stretch>
            <a:fillRect/>
          </a:stretch>
        </p:blipFill>
        <p:spPr bwMode="auto">
          <a:xfrm>
            <a:off x="7223125" y="4748213"/>
            <a:ext cx="5734050" cy="1865312"/>
          </a:xfrm>
          <a:prstGeom prst="rect">
            <a:avLst/>
          </a:prstGeom>
          <a:noFill/>
          <a:ln w="9525">
            <a:noFill/>
            <a:miter lim="800000"/>
            <a:headEnd/>
            <a:tailEnd/>
          </a:ln>
        </p:spPr>
      </p:pic>
      <p:sp>
        <p:nvSpPr>
          <p:cNvPr id="29722" name="AutoShape 34" descr="ÐÐ°ÑÑÐ¸Ð½ÐºÐ¸ Ð¿Ð¾ Ð·Ð°Ð¿ÑÐ¾ÑÑ ÐÐºÐµÑ Ð±Ð¸ÑÐ¶Ð° Ð»Ð¾Ð³Ð¾ÑÐ¸Ð¿ Ð² Ð½Ð¸Ð¶Ð½ÐµÐ¼ Ð½Ð¾Ð²Ð³Ð¾ÑÐ¾Ð´Ðµ"/>
          <p:cNvSpPr>
            <a:spLocks noChangeAspect="1" noChangeArrowheads="1"/>
          </p:cNvSpPr>
          <p:nvPr/>
        </p:nvSpPr>
        <p:spPr bwMode="auto">
          <a:xfrm>
            <a:off x="523875" y="30163"/>
            <a:ext cx="304800" cy="304800"/>
          </a:xfrm>
          <a:prstGeom prst="rect">
            <a:avLst/>
          </a:prstGeom>
          <a:noFill/>
          <a:ln w="9525">
            <a:noFill/>
            <a:miter lim="800000"/>
            <a:headEnd/>
            <a:tailEnd/>
          </a:ln>
        </p:spPr>
        <p:txBody>
          <a:bodyPr/>
          <a:lstStyle/>
          <a:p>
            <a:endParaRPr lang="ru-RU" altLang="ru-RU"/>
          </a:p>
        </p:txBody>
      </p:sp>
      <p:sp>
        <p:nvSpPr>
          <p:cNvPr id="29723" name="AutoShape 36" descr="ÐÐ°ÑÑÐ¸Ð½ÐºÐ¸ Ð¿Ð¾ Ð·Ð°Ð¿ÑÐ¾ÑÑ ÐÐºÐµÑ Ð±Ð¸ÑÐ¶Ð° Ð»Ð¾Ð³Ð¾ÑÐ¸Ð¿ Ð² Ð½Ð¸Ð¶Ð½ÐµÐ¼ Ð½Ð¾Ð²Ð³Ð¾ÑÐ¾Ð´Ðµ"/>
          <p:cNvSpPr>
            <a:spLocks noChangeAspect="1" noChangeArrowheads="1"/>
          </p:cNvSpPr>
          <p:nvPr/>
        </p:nvSpPr>
        <p:spPr bwMode="auto">
          <a:xfrm>
            <a:off x="676275" y="182563"/>
            <a:ext cx="304800" cy="304800"/>
          </a:xfrm>
          <a:prstGeom prst="rect">
            <a:avLst/>
          </a:prstGeom>
          <a:noFill/>
          <a:ln w="9525">
            <a:noFill/>
            <a:miter lim="800000"/>
            <a:headEnd/>
            <a:tailEnd/>
          </a:ln>
        </p:spPr>
        <p:txBody>
          <a:bodyPr/>
          <a:lstStyle/>
          <a:p>
            <a:endParaRPr lang="ru-RU" altLang="ru-RU"/>
          </a:p>
        </p:txBody>
      </p:sp>
      <p:sp>
        <p:nvSpPr>
          <p:cNvPr id="29724" name="AutoShape 38" descr="ÐÐ°ÑÑÐ¸Ð½ÐºÐ¸ Ð¿Ð¾ Ð·Ð°Ð¿ÑÐ¾ÑÑ ÐÐºÐµÑ Ð±Ð¸ÑÐ¶Ð° Ð»Ð¾Ð³Ð¾ÑÐ¸Ð¿ Ð² Ð½Ð¸Ð¶Ð½ÐµÐ¼ Ð½Ð¾Ð²Ð³Ð¾ÑÐ¾Ð´Ðµ"/>
          <p:cNvSpPr>
            <a:spLocks noChangeAspect="1" noChangeArrowheads="1"/>
          </p:cNvSpPr>
          <p:nvPr/>
        </p:nvSpPr>
        <p:spPr bwMode="auto">
          <a:xfrm>
            <a:off x="828675" y="334963"/>
            <a:ext cx="304800" cy="304800"/>
          </a:xfrm>
          <a:prstGeom prst="rect">
            <a:avLst/>
          </a:prstGeom>
          <a:noFill/>
          <a:ln w="9525">
            <a:noFill/>
            <a:miter lim="800000"/>
            <a:headEnd/>
            <a:tailEnd/>
          </a:ln>
        </p:spPr>
        <p:txBody>
          <a:bodyPr/>
          <a:lstStyle/>
          <a:p>
            <a:endParaRPr lang="ru-RU" altLang="ru-RU"/>
          </a:p>
        </p:txBody>
      </p:sp>
      <p:pic>
        <p:nvPicPr>
          <p:cNvPr id="29725" name="Picture 40" descr="ÐÐ°ÑÑÐ¸Ð½ÐºÐ¸ Ð¿Ð¾ Ð·Ð°Ð¿ÑÐ¾ÑÑ ÐÐ¾ÑÑÐ° ÑÐ¾ÑÑÐ¸Ð¸ Ð»Ð¾Ð³Ð¾ÑÐ¸Ð¿ Ð² Ð½Ð¸Ð¶Ð½ÐµÐ¼ Ð½Ð¾Ð²Ð³Ð¾ÑÐ¾Ð´Ðµ"/>
          <p:cNvPicPr>
            <a:picLocks noChangeAspect="1" noChangeArrowheads="1"/>
          </p:cNvPicPr>
          <p:nvPr/>
        </p:nvPicPr>
        <p:blipFill>
          <a:blip r:embed="rId23" cstate="print"/>
          <a:srcRect/>
          <a:stretch>
            <a:fillRect/>
          </a:stretch>
        </p:blipFill>
        <p:spPr bwMode="auto">
          <a:xfrm>
            <a:off x="6927850" y="1736725"/>
            <a:ext cx="3509963" cy="1701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793361" y="1630026"/>
            <a:ext cx="11430002" cy="107341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defRPr sz="5000" b="1" cap="all">
                <a:solidFill>
                  <a:srgbClr val="253957"/>
                </a:solidFill>
                <a:latin typeface="+mn-lt"/>
                <a:ea typeface="+mn-ea"/>
                <a:cs typeface="+mn-cs"/>
                <a:sym typeface="Arial Narrow"/>
              </a:defRPr>
            </a:pPr>
            <a:r>
              <a:rPr lang="ru-RU" b="1" dirty="0" smtClean="0">
                <a:solidFill>
                  <a:schemeClr val="accent1">
                    <a:lumMod val="50000"/>
                  </a:schemeClr>
                </a:solidFill>
                <a:latin typeface="Arial Narrow" charset="0"/>
                <a:ea typeface="Arial Narrow" charset="0"/>
                <a:cs typeface="Arial Narrow" charset="0"/>
              </a:rPr>
              <a:t>Зачем мне магистратура?</a:t>
            </a:r>
            <a:endParaRPr b="1" dirty="0" smtClean="0">
              <a:solidFill>
                <a:schemeClr val="accent1">
                  <a:lumMod val="50000"/>
                </a:schemeClr>
              </a:solidFill>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Факультет Экономики НИУ ВШЭ – Нижний Новгород</a:t>
            </a:r>
            <a:endParaRPr dirty="0">
              <a:latin typeface="Arial Narrow" charset="0"/>
              <a:ea typeface="Arial Narrow" charset="0"/>
              <a:cs typeface="Arial Narrow" charset="0"/>
            </a:endParaRPr>
          </a:p>
        </p:txBody>
      </p:sp>
      <p:sp>
        <p:nvSpPr>
          <p:cNvPr id="12" name="Текст 11"/>
          <p:cNvSpPr>
            <a:spLocks noGrp="1"/>
          </p:cNvSpPr>
          <p:nvPr>
            <p:ph type="body" idx="1"/>
          </p:nvPr>
        </p:nvSpPr>
        <p:spPr>
          <a:xfrm>
            <a:off x="952500" y="2517913"/>
            <a:ext cx="11099800" cy="6771861"/>
          </a:xfrm>
        </p:spPr>
        <p:txBody>
          <a:bodyPr>
            <a:normAutofit fontScale="92500" lnSpcReduction="10000"/>
          </a:bodyPr>
          <a:lstStyle/>
          <a:p>
            <a:endParaRPr lang="ru-RU" b="1" dirty="0" smtClean="0">
              <a:solidFill>
                <a:schemeClr val="accent1">
                  <a:lumMod val="50000"/>
                </a:schemeClr>
              </a:solidFill>
            </a:endParaRPr>
          </a:p>
          <a:p>
            <a:pPr algn="just"/>
            <a:r>
              <a:rPr lang="ru-RU" sz="3900" b="1" dirty="0" smtClean="0">
                <a:solidFill>
                  <a:schemeClr val="accent1">
                    <a:lumMod val="50000"/>
                  </a:schemeClr>
                </a:solidFill>
              </a:rPr>
              <a:t>Знакомство с ведущими работодателями во время обучения </a:t>
            </a:r>
            <a:r>
              <a:rPr lang="ru-RU" sz="3900" b="1" i="1" dirty="0" smtClean="0">
                <a:solidFill>
                  <a:schemeClr val="accent1">
                    <a:lumMod val="50000"/>
                  </a:schemeClr>
                </a:solidFill>
              </a:rPr>
              <a:t>(мастер-классы, лекции, базовые кафедры Сбербанка и КПМГ) </a:t>
            </a:r>
          </a:p>
          <a:p>
            <a:pPr algn="just"/>
            <a:r>
              <a:rPr lang="ru-RU" sz="3900" b="1" dirty="0" smtClean="0">
                <a:solidFill>
                  <a:schemeClr val="accent1">
                    <a:lumMod val="50000"/>
                  </a:schemeClr>
                </a:solidFill>
              </a:rPr>
              <a:t>Получение профессионального опыта через проектную деятельность</a:t>
            </a:r>
          </a:p>
          <a:p>
            <a:pPr algn="just"/>
            <a:r>
              <a:rPr lang="ru-RU" sz="3900" b="1" dirty="0" smtClean="0">
                <a:solidFill>
                  <a:schemeClr val="accent1">
                    <a:lumMod val="50000"/>
                  </a:schemeClr>
                </a:solidFill>
              </a:rPr>
              <a:t>Возможность выбора работодателя</a:t>
            </a:r>
          </a:p>
          <a:p>
            <a:pPr algn="just"/>
            <a:r>
              <a:rPr lang="ru-RU" sz="3900" b="1" dirty="0" smtClean="0">
                <a:solidFill>
                  <a:schemeClr val="accent1">
                    <a:lumMod val="50000"/>
                  </a:schemeClr>
                </a:solidFill>
              </a:rPr>
              <a:t>Формирование социальных связей и деловых контактов</a:t>
            </a:r>
          </a:p>
          <a:p>
            <a:endParaRPr lang="ru-RU"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793361" y="1630026"/>
            <a:ext cx="11430002" cy="107341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defRPr sz="5000" b="1" cap="all">
                <a:solidFill>
                  <a:srgbClr val="253957"/>
                </a:solidFill>
                <a:latin typeface="+mn-lt"/>
                <a:ea typeface="+mn-ea"/>
                <a:cs typeface="+mn-cs"/>
                <a:sym typeface="Arial Narrow"/>
              </a:defRPr>
            </a:pPr>
            <a:r>
              <a:rPr lang="ru-RU" b="1" dirty="0" smtClean="0">
                <a:solidFill>
                  <a:schemeClr val="accent1">
                    <a:lumMod val="50000"/>
                  </a:schemeClr>
                </a:solidFill>
                <a:latin typeface="Arial Narrow" charset="0"/>
                <a:ea typeface="Arial Narrow" charset="0"/>
                <a:cs typeface="Arial Narrow" charset="0"/>
              </a:rPr>
              <a:t>Зачем мне магистратура?</a:t>
            </a:r>
            <a:endParaRPr b="1" dirty="0" smtClean="0">
              <a:solidFill>
                <a:schemeClr val="accent1">
                  <a:lumMod val="50000"/>
                </a:schemeClr>
              </a:solidFill>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Факультет Экономики НИУ ВШЭ – Нижний Новгород</a:t>
            </a:r>
            <a:endParaRPr dirty="0">
              <a:latin typeface="Arial Narrow" charset="0"/>
              <a:ea typeface="Arial Narrow" charset="0"/>
              <a:cs typeface="Arial Narrow" charset="0"/>
            </a:endParaRPr>
          </a:p>
        </p:txBody>
      </p:sp>
      <p:sp>
        <p:nvSpPr>
          <p:cNvPr id="12" name="Текст 11"/>
          <p:cNvSpPr>
            <a:spLocks noGrp="1"/>
          </p:cNvSpPr>
          <p:nvPr>
            <p:ph type="body" idx="1"/>
          </p:nvPr>
        </p:nvSpPr>
        <p:spPr>
          <a:xfrm>
            <a:off x="952500" y="2703443"/>
            <a:ext cx="11517796" cy="6453809"/>
          </a:xfrm>
        </p:spPr>
        <p:txBody>
          <a:bodyPr>
            <a:normAutofit fontScale="92500" lnSpcReduction="10000"/>
          </a:bodyPr>
          <a:lstStyle/>
          <a:p>
            <a:endParaRPr lang="ru-RU" altLang="ru-RU" b="1" dirty="0" smtClean="0">
              <a:solidFill>
                <a:srgbClr val="002060"/>
              </a:solidFill>
              <a:ea typeface="ＭＳ Ｐゴシック" panose="020B0600070205080204" pitchFamily="34" charset="-128"/>
              <a:cs typeface="Times New Roman" panose="02020603050405020304" pitchFamily="18" charset="0"/>
            </a:endParaRPr>
          </a:p>
          <a:p>
            <a:pPr algn="just"/>
            <a:r>
              <a:rPr lang="ru-RU" altLang="ru-RU" sz="4200" b="1" dirty="0" smtClean="0">
                <a:solidFill>
                  <a:srgbClr val="002060"/>
                </a:solidFill>
                <a:ea typeface="ＭＳ Ｐゴシック" panose="020B0600070205080204" pitchFamily="34" charset="-128"/>
                <a:cs typeface="Times New Roman" panose="02020603050405020304" pitchFamily="18" charset="0"/>
              </a:rPr>
              <a:t>Возможность выбора дисциплин и формирования  индивидуальной образовательной траектории</a:t>
            </a:r>
            <a:endParaRPr lang="ru-RU" sz="4200" b="1" dirty="0" smtClean="0">
              <a:solidFill>
                <a:schemeClr val="accent1">
                  <a:lumMod val="50000"/>
                </a:schemeClr>
              </a:solidFill>
            </a:endParaRPr>
          </a:p>
          <a:p>
            <a:pPr algn="just"/>
            <a:r>
              <a:rPr lang="ru-RU" sz="4200" b="1" dirty="0" smtClean="0">
                <a:solidFill>
                  <a:srgbClr val="002060"/>
                </a:solidFill>
              </a:rPr>
              <a:t>Использование современных методов обучения: </a:t>
            </a:r>
            <a:r>
              <a:rPr lang="ru-RU" sz="4200" b="1" dirty="0" err="1" smtClean="0">
                <a:solidFill>
                  <a:srgbClr val="002060"/>
                </a:solidFill>
              </a:rPr>
              <a:t>бизнес-кейсы</a:t>
            </a:r>
            <a:r>
              <a:rPr lang="ru-RU" sz="4200" b="1" dirty="0" smtClean="0">
                <a:solidFill>
                  <a:srgbClr val="002060"/>
                </a:solidFill>
              </a:rPr>
              <a:t>, мастер-классы,  проектный подход, </a:t>
            </a:r>
            <a:r>
              <a:rPr lang="en-US" sz="4200" b="1" dirty="0" smtClean="0">
                <a:solidFill>
                  <a:srgbClr val="002060"/>
                </a:solidFill>
              </a:rPr>
              <a:t>MOOC</a:t>
            </a:r>
            <a:r>
              <a:rPr lang="ru-RU" sz="4200" b="1" dirty="0" smtClean="0">
                <a:solidFill>
                  <a:srgbClr val="002060"/>
                </a:solidFill>
              </a:rPr>
              <a:t>.</a:t>
            </a:r>
          </a:p>
          <a:p>
            <a:pPr algn="just"/>
            <a:r>
              <a:rPr lang="ru-RU" sz="4200" b="1" dirty="0" smtClean="0">
                <a:solidFill>
                  <a:srgbClr val="002060"/>
                </a:solidFill>
              </a:rPr>
              <a:t>Международная и профессиональная аккредитация</a:t>
            </a:r>
          </a:p>
          <a:p>
            <a:endParaRPr lang="ru-RU" sz="4200"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24" name="Очень крутой заголовок…"/>
          <p:cNvSpPr txBox="1"/>
          <p:nvPr/>
        </p:nvSpPr>
        <p:spPr>
          <a:xfrm>
            <a:off x="793361" y="1630026"/>
            <a:ext cx="11430002" cy="107341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defRPr sz="5000" b="1" cap="all">
                <a:solidFill>
                  <a:srgbClr val="253957"/>
                </a:solidFill>
                <a:latin typeface="+mn-lt"/>
                <a:ea typeface="+mn-ea"/>
                <a:cs typeface="+mn-cs"/>
                <a:sym typeface="Arial Narrow"/>
              </a:defRPr>
            </a:pPr>
            <a:r>
              <a:rPr lang="ru-RU" b="1" dirty="0" smtClean="0">
                <a:solidFill>
                  <a:schemeClr val="accent1">
                    <a:lumMod val="50000"/>
                  </a:schemeClr>
                </a:solidFill>
                <a:latin typeface="Arial Narrow" charset="0"/>
                <a:ea typeface="Arial Narrow" charset="0"/>
                <a:cs typeface="Arial Narrow" charset="0"/>
              </a:rPr>
              <a:t>Зачем мне магистратура?</a:t>
            </a:r>
            <a:endParaRPr b="1" dirty="0" smtClean="0">
              <a:solidFill>
                <a:schemeClr val="accent1">
                  <a:lumMod val="50000"/>
                </a:schemeClr>
              </a:solidFill>
              <a:latin typeface="Arial Narrow" charset="0"/>
              <a:ea typeface="Arial Narrow" charset="0"/>
              <a:cs typeface="Arial Narrow" charset="0"/>
            </a:endParaRPr>
          </a:p>
        </p:txBody>
      </p:sp>
      <p:pic>
        <p:nvPicPr>
          <p:cNvPr id="128"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Факультет Экономики НИУ ВШЭ – Нижний Новгород</a:t>
            </a:r>
            <a:endParaRPr dirty="0">
              <a:latin typeface="Arial Narrow" charset="0"/>
              <a:ea typeface="Arial Narrow" charset="0"/>
              <a:cs typeface="Arial Narrow" charset="0"/>
            </a:endParaRPr>
          </a:p>
        </p:txBody>
      </p:sp>
      <p:sp>
        <p:nvSpPr>
          <p:cNvPr id="12" name="Текст 11"/>
          <p:cNvSpPr>
            <a:spLocks noGrp="1"/>
          </p:cNvSpPr>
          <p:nvPr>
            <p:ph type="body" idx="1"/>
          </p:nvPr>
        </p:nvSpPr>
        <p:spPr>
          <a:xfrm>
            <a:off x="952500" y="2941983"/>
            <a:ext cx="11099800" cy="5780157"/>
          </a:xfrm>
        </p:spPr>
        <p:txBody>
          <a:bodyPr>
            <a:normAutofit fontScale="85000" lnSpcReduction="20000"/>
          </a:bodyPr>
          <a:lstStyle/>
          <a:p>
            <a:pPr marL="609600" indent="-609600"/>
            <a:endParaRPr lang="ru-RU" altLang="ru-RU" b="1" dirty="0" smtClean="0">
              <a:solidFill>
                <a:srgbClr val="002060"/>
              </a:solidFill>
              <a:ea typeface="ＭＳ Ｐゴシック" panose="020B0600070205080204" pitchFamily="34" charset="-128"/>
              <a:cs typeface="Times New Roman" panose="02020603050405020304" pitchFamily="18" charset="0"/>
            </a:endParaRPr>
          </a:p>
          <a:p>
            <a:pPr marL="609600" indent="-609600" algn="just"/>
            <a:r>
              <a:rPr lang="ru-RU" altLang="ru-RU" sz="3900" b="1" dirty="0" smtClean="0">
                <a:solidFill>
                  <a:srgbClr val="002060"/>
                </a:solidFill>
                <a:ea typeface="ＭＳ Ｐゴシック" panose="020B0600070205080204" pitchFamily="34" charset="-128"/>
                <a:cs typeface="Times New Roman" panose="02020603050405020304" pitchFamily="18" charset="0"/>
              </a:rPr>
              <a:t>Международная и </a:t>
            </a:r>
            <a:r>
              <a:rPr lang="ru-RU" altLang="ru-RU" sz="3900" b="1" dirty="0" err="1" smtClean="0">
                <a:solidFill>
                  <a:srgbClr val="002060"/>
                </a:solidFill>
                <a:ea typeface="ＭＳ Ｐゴシック" panose="020B0600070205080204" pitchFamily="34" charset="-128"/>
                <a:cs typeface="Times New Roman" panose="02020603050405020304" pitchFamily="18" charset="0"/>
              </a:rPr>
              <a:t>межкампусная</a:t>
            </a:r>
            <a:r>
              <a:rPr lang="ru-RU" altLang="ru-RU" sz="3900" b="1" dirty="0" smtClean="0">
                <a:solidFill>
                  <a:srgbClr val="002060"/>
                </a:solidFill>
                <a:ea typeface="ＭＳ Ｐゴシック" panose="020B0600070205080204" pitchFamily="34" charset="-128"/>
                <a:cs typeface="Times New Roman" panose="02020603050405020304" pitchFamily="18" charset="0"/>
              </a:rPr>
              <a:t> мобильность</a:t>
            </a:r>
          </a:p>
          <a:p>
            <a:pPr marL="609600" indent="-609600" algn="just"/>
            <a:r>
              <a:rPr lang="ru-RU" altLang="ru-RU" sz="3900" b="1" dirty="0" smtClean="0">
                <a:solidFill>
                  <a:srgbClr val="002060"/>
                </a:solidFill>
                <a:ea typeface="ＭＳ Ｐゴシック" panose="020B0600070205080204" pitchFamily="34" charset="-128"/>
                <a:cs typeface="Times New Roman" panose="02020603050405020304" pitchFamily="18" charset="0"/>
              </a:rPr>
              <a:t>У</a:t>
            </a:r>
            <a:r>
              <a:rPr lang="ru-RU" sz="3900" b="1" dirty="0" smtClean="0">
                <a:solidFill>
                  <a:srgbClr val="002060"/>
                </a:solidFill>
              </a:rPr>
              <a:t>добное время обучения (возможность совмещать учёбу с работой)</a:t>
            </a:r>
          </a:p>
          <a:p>
            <a:pPr marL="609600" indent="-609600" algn="just"/>
            <a:r>
              <a:rPr lang="ru-RU" altLang="ru-RU" sz="3900" b="1" dirty="0" smtClean="0">
                <a:solidFill>
                  <a:srgbClr val="002060"/>
                </a:solidFill>
                <a:ea typeface="ＭＳ Ｐゴシック" panose="020B0600070205080204" pitchFamily="34" charset="-128"/>
                <a:cs typeface="Times New Roman" panose="02020603050405020304" pitchFamily="18" charset="0"/>
              </a:rPr>
              <a:t>Диплом г. Москва + Европейской приложение к диплому</a:t>
            </a:r>
          </a:p>
          <a:p>
            <a:pPr marL="609600" indent="-609600" algn="just"/>
            <a:r>
              <a:rPr lang="ru-RU" altLang="ru-RU" sz="3900" b="1" dirty="0" smtClean="0">
                <a:solidFill>
                  <a:srgbClr val="002060"/>
                </a:solidFill>
                <a:ea typeface="ＭＳ Ｐゴシック" panose="020B0600070205080204" pitchFamily="34" charset="-128"/>
                <a:cs typeface="Times New Roman" panose="02020603050405020304" pitchFamily="18" charset="0"/>
              </a:rPr>
              <a:t>Возможность снова почувствовать себя студентом</a:t>
            </a:r>
            <a:r>
              <a:rPr lang="ru-RU" altLang="ru-RU" sz="3900" b="1" dirty="0" smtClean="0">
                <a:solidFill>
                  <a:srgbClr val="002060"/>
                </a:solidFill>
                <a:ea typeface="ＭＳ Ｐゴシック" panose="020B0600070205080204" pitchFamily="34" charset="-128"/>
                <a:cs typeface="Times New Roman" panose="02020603050405020304" pitchFamily="18" charset="0"/>
                <a:sym typeface="Wingdings" pitchFamily="2" charset="2"/>
              </a:rPr>
              <a:t></a:t>
            </a:r>
            <a:endParaRPr lang="ru-RU" altLang="ru-RU" sz="3900" b="1" dirty="0" smtClean="0">
              <a:solidFill>
                <a:srgbClr val="002060"/>
              </a:solidFill>
              <a:ea typeface="ＭＳ Ｐゴシック" panose="020B0600070205080204" pitchFamily="34" charset="-128"/>
              <a:cs typeface="Times New Roman" panose="02020603050405020304" pitchFamily="18" charset="0"/>
            </a:endParaRPr>
          </a:p>
          <a:p>
            <a:endParaRPr lang="ru-RU" altLang="ru-RU" b="1" dirty="0" smtClean="0">
              <a:solidFill>
                <a:srgbClr val="002060"/>
              </a:solidFill>
              <a:ea typeface="ＭＳ Ｐゴシック" panose="020B0600070205080204" pitchFamily="34" charset="-128"/>
              <a:cs typeface="Times New Roman" panose="02020603050405020304" pitchFamily="18" charset="0"/>
            </a:endParaRPr>
          </a:p>
          <a:p>
            <a:endParaRPr lang="ru-RU"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pic>
        <p:nvPicPr>
          <p:cNvPr id="156" name="Изображение" descr="Изображение"/>
          <p:cNvPicPr>
            <a:picLocks noChangeAspect="1"/>
          </p:cNvPicPr>
          <p:nvPr/>
        </p:nvPicPr>
        <p:blipFill>
          <a:blip r:embed="rId3" cstate="print">
            <a:extLst/>
          </a:blip>
          <a:stretch>
            <a:fillRect/>
          </a:stretch>
        </p:blipFill>
        <p:spPr>
          <a:xfrm>
            <a:off x="805562" y="416839"/>
            <a:ext cx="853034" cy="853034"/>
          </a:xfrm>
          <a:prstGeom prst="rect">
            <a:avLst/>
          </a:prstGeom>
          <a:ln w="12700">
            <a:miter lim="400000"/>
          </a:ln>
        </p:spPr>
      </p:pic>
      <p:sp>
        <p:nvSpPr>
          <p:cNvPr id="8" name="Очень крутой заголовок…"/>
          <p:cNvSpPr txBox="1"/>
          <p:nvPr/>
        </p:nvSpPr>
        <p:spPr>
          <a:xfrm>
            <a:off x="787398" y="1762539"/>
            <a:ext cx="11430002" cy="16449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5000" b="1" cap="all">
                <a:solidFill>
                  <a:srgbClr val="253957"/>
                </a:solidFill>
                <a:latin typeface="+mn-lt"/>
                <a:ea typeface="+mn-ea"/>
                <a:cs typeface="+mn-cs"/>
                <a:sym typeface="Arial Narrow"/>
              </a:defRPr>
            </a:pPr>
            <a:r>
              <a:rPr lang="ru-RU" altLang="ru-RU" sz="5400" b="1" cap="all" dirty="0">
                <a:solidFill>
                  <a:srgbClr val="002060"/>
                </a:solidFill>
                <a:ea typeface="ＭＳ Ｐゴシック" panose="020B0600070205080204" pitchFamily="34" charset="-128"/>
                <a:sym typeface="Arial Narrow"/>
              </a:rPr>
              <a:t>МАГИСТЕРСКАЯ ПРОГРАММА </a:t>
            </a:r>
            <a:r>
              <a:rPr lang="ru-RU" altLang="ru-RU" sz="5400" b="1" cap="all" dirty="0" smtClean="0">
                <a:solidFill>
                  <a:srgbClr val="002060"/>
                </a:solidFill>
                <a:ea typeface="ＭＳ Ｐゴシック" panose="020B0600070205080204" pitchFamily="34" charset="-128"/>
                <a:sym typeface="Arial Narrow"/>
              </a:rPr>
              <a:t>«финансы»</a:t>
            </a:r>
          </a:p>
          <a:p>
            <a:pPr algn="l">
              <a:defRPr sz="5000" b="1" cap="all">
                <a:solidFill>
                  <a:srgbClr val="253957"/>
                </a:solidFill>
                <a:latin typeface="+mn-lt"/>
                <a:ea typeface="+mn-ea"/>
                <a:cs typeface="+mn-cs"/>
                <a:sym typeface="Arial Narrow"/>
              </a:defRPr>
            </a:pPr>
            <a:endParaRPr lang="ru-RU" altLang="ru-RU" sz="5400" b="1" cap="all" dirty="0" smtClean="0">
              <a:solidFill>
                <a:srgbClr val="002060"/>
              </a:solidFill>
              <a:ea typeface="ＭＳ Ｐゴシック" panose="020B0600070205080204" pitchFamily="34" charset="-128"/>
              <a:sym typeface="Arial Narrow"/>
            </a:endParaRPr>
          </a:p>
          <a:p>
            <a:pPr algn="l">
              <a:defRPr sz="5000" b="1" cap="all">
                <a:solidFill>
                  <a:srgbClr val="253957"/>
                </a:solidFill>
                <a:latin typeface="+mn-lt"/>
                <a:ea typeface="+mn-ea"/>
                <a:cs typeface="+mn-cs"/>
                <a:sym typeface="Arial Narrow"/>
              </a:defRPr>
            </a:pPr>
            <a:endParaRPr lang="ru-RU" altLang="ru-RU" sz="4000" b="1" cap="all" dirty="0" smtClean="0">
              <a:solidFill>
                <a:srgbClr val="002060"/>
              </a:solidFill>
              <a:ea typeface="ＭＳ Ｐゴシック" panose="020B0600070205080204" pitchFamily="34" charset="-128"/>
              <a:sym typeface="Arial Narrow"/>
            </a:endParaRPr>
          </a:p>
          <a:p>
            <a:pPr algn="l">
              <a:defRPr sz="5000" b="1" cap="all">
                <a:solidFill>
                  <a:srgbClr val="253957"/>
                </a:solidFill>
                <a:latin typeface="+mn-lt"/>
                <a:ea typeface="+mn-ea"/>
                <a:cs typeface="+mn-cs"/>
                <a:sym typeface="Arial Narrow"/>
              </a:defRPr>
            </a:pPr>
            <a:r>
              <a:rPr lang="ru-RU" altLang="ru-RU" sz="7200" b="1" cap="all" dirty="0">
                <a:solidFill>
                  <a:srgbClr val="002060"/>
                </a:solidFill>
                <a:ea typeface="ＭＳ Ｐゴシック" panose="020B0600070205080204" pitchFamily="34" charset="-128"/>
                <a:sym typeface="Arial Narrow"/>
              </a:rPr>
              <a:t/>
            </a:r>
            <a:br>
              <a:rPr lang="ru-RU" altLang="ru-RU" sz="7200" b="1" cap="all" dirty="0">
                <a:solidFill>
                  <a:srgbClr val="002060"/>
                </a:solidFill>
                <a:ea typeface="ＭＳ Ｐゴシック" panose="020B0600070205080204" pitchFamily="34" charset="-128"/>
                <a:sym typeface="Arial Narrow"/>
              </a:rPr>
            </a:br>
            <a:endParaRPr dirty="0">
              <a:solidFill>
                <a:srgbClr val="002060"/>
              </a:solidFill>
              <a:latin typeface="Arial Narrow" charset="0"/>
              <a:ea typeface="Arial Narrow" charset="0"/>
              <a:cs typeface="Arial Narrow" charset="0"/>
            </a:endParaRPr>
          </a:p>
        </p:txBody>
      </p:sp>
      <p:sp>
        <p:nvSpPr>
          <p:cNvPr id="9" name="Заголовок основного текста"/>
          <p:cNvSpPr txBox="1"/>
          <p:nvPr/>
        </p:nvSpPr>
        <p:spPr>
          <a:xfrm>
            <a:off x="787399" y="4139373"/>
            <a:ext cx="11430001" cy="94218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endParaRPr dirty="0">
              <a:latin typeface="Arial Narrow" charset="0"/>
              <a:ea typeface="Arial Narrow" charset="0"/>
              <a:cs typeface="Arial Narrow" charset="0"/>
            </a:endParaRPr>
          </a:p>
        </p:txBody>
      </p:sp>
      <p:sp>
        <p:nvSpPr>
          <p:cNvPr id="13" name="Текст 12"/>
          <p:cNvSpPr>
            <a:spLocks noGrp="1"/>
          </p:cNvSpPr>
          <p:nvPr>
            <p:ph type="body" idx="1"/>
          </p:nvPr>
        </p:nvSpPr>
        <p:spPr>
          <a:xfrm>
            <a:off x="543807" y="3407501"/>
            <a:ext cx="11099800" cy="6081056"/>
          </a:xfrm>
        </p:spPr>
        <p:txBody>
          <a:bodyPr>
            <a:normAutofit fontScale="25000" lnSpcReduction="20000"/>
          </a:bodyPr>
          <a:lstStyle/>
          <a:p>
            <a:endParaRPr lang="ru-RU" dirty="0" smtClean="0"/>
          </a:p>
          <a:p>
            <a:pPr>
              <a:lnSpc>
                <a:spcPct val="120000"/>
              </a:lnSpc>
            </a:pPr>
            <a:r>
              <a:rPr lang="ru-RU" sz="16000" b="1" dirty="0" smtClean="0">
                <a:solidFill>
                  <a:srgbClr val="FF0000"/>
                </a:solidFill>
              </a:rPr>
              <a:t>35 бюджетных мест</a:t>
            </a:r>
          </a:p>
          <a:p>
            <a:pPr>
              <a:lnSpc>
                <a:spcPct val="120000"/>
              </a:lnSpc>
            </a:pPr>
            <a:r>
              <a:rPr lang="ru-RU" sz="16000" b="1" dirty="0" smtClean="0">
                <a:solidFill>
                  <a:schemeClr val="accent1">
                    <a:lumMod val="50000"/>
                  </a:schemeClr>
                </a:solidFill>
              </a:rPr>
              <a:t>2 года</a:t>
            </a:r>
          </a:p>
          <a:p>
            <a:pPr>
              <a:lnSpc>
                <a:spcPct val="120000"/>
              </a:lnSpc>
            </a:pPr>
            <a:r>
              <a:rPr lang="ru-RU" sz="16000" b="1" dirty="0" smtClean="0">
                <a:solidFill>
                  <a:srgbClr val="002060"/>
                </a:solidFill>
              </a:rPr>
              <a:t>Международная аккредитация АССА</a:t>
            </a:r>
          </a:p>
          <a:p>
            <a:pPr>
              <a:lnSpc>
                <a:spcPct val="120000"/>
              </a:lnSpc>
            </a:pPr>
            <a:r>
              <a:rPr lang="ru-RU" sz="16000" b="1" dirty="0" smtClean="0">
                <a:solidFill>
                  <a:srgbClr val="002060"/>
                </a:solidFill>
              </a:rPr>
              <a:t>Профессиональная аккредитация</a:t>
            </a:r>
          </a:p>
          <a:p>
            <a:pPr>
              <a:lnSpc>
                <a:spcPct val="120000"/>
              </a:lnSpc>
              <a:buNone/>
            </a:pPr>
            <a:r>
              <a:rPr lang="ru-RU" sz="16000" b="1" i="1" dirty="0" smtClean="0">
                <a:solidFill>
                  <a:srgbClr val="002060"/>
                </a:solidFill>
              </a:rPr>
              <a:t>     </a:t>
            </a:r>
            <a:endParaRPr lang="ru-RU" sz="16000" i="1" dirty="0" smtClean="0"/>
          </a:p>
          <a:p>
            <a:endParaRPr lang="ru-RU" dirty="0"/>
          </a:p>
        </p:txBody>
      </p:sp>
      <p:pic>
        <p:nvPicPr>
          <p:cNvPr id="1027" name="Picture 3" descr="C:\Users\esychkova\Desktop\ACCA.jpg"/>
          <p:cNvPicPr>
            <a:picLocks noChangeAspect="1" noChangeArrowheads="1"/>
          </p:cNvPicPr>
          <p:nvPr/>
        </p:nvPicPr>
        <p:blipFill>
          <a:blip r:embed="rId4" cstate="print"/>
          <a:srcRect/>
          <a:stretch>
            <a:fillRect/>
          </a:stretch>
        </p:blipFill>
        <p:spPr bwMode="auto">
          <a:xfrm>
            <a:off x="9664077" y="1899816"/>
            <a:ext cx="2909193" cy="3015369"/>
          </a:xfrm>
          <a:prstGeom prst="rect">
            <a:avLst/>
          </a:prstGeom>
          <a:noFill/>
        </p:spPr>
      </p:pic>
      <p:pic>
        <p:nvPicPr>
          <p:cNvPr id="1031" name="Picture 7" descr="C:\Users\esychkova\Desktop\СПКФР_2016_270x100-2.png"/>
          <p:cNvPicPr>
            <a:picLocks noChangeAspect="1" noChangeArrowheads="1"/>
          </p:cNvPicPr>
          <p:nvPr/>
        </p:nvPicPr>
        <p:blipFill>
          <a:blip r:embed="rId5" cstate="print"/>
          <a:srcRect/>
          <a:stretch>
            <a:fillRect/>
          </a:stretch>
        </p:blipFill>
        <p:spPr bwMode="auto">
          <a:xfrm>
            <a:off x="8644496" y="7891961"/>
            <a:ext cx="4404364" cy="1861639"/>
          </a:xfrm>
          <a:prstGeom prst="rect">
            <a:avLst/>
          </a:prstGeom>
          <a:noFill/>
        </p:spPr>
      </p:pic>
      <p:sp>
        <p:nvSpPr>
          <p:cNvPr id="14" name="Название подразделения, лаборатории, факультета и т.д."/>
          <p:cNvSpPr txBox="1"/>
          <p:nvPr/>
        </p:nvSpPr>
        <p:spPr>
          <a:xfrm>
            <a:off x="4161666" y="676195"/>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Факультет Экономики НИУ ВШЭ – Нижний Новгород</a:t>
            </a:r>
            <a:endParaRPr dirty="0">
              <a:latin typeface="Arial Narrow" charset="0"/>
              <a:ea typeface="Arial Narrow" charset="0"/>
              <a:cs typeface="Arial Narrow" charset="0"/>
            </a:endParaRPr>
          </a:p>
        </p:txBody>
      </p:sp>
    </p:spTree>
    <p:extLst>
      <p:ext uri="{BB962C8B-B14F-4D97-AF65-F5344CB8AC3E}">
        <p14:creationId xmlns="" xmlns:p14="http://schemas.microsoft.com/office/powerpoint/2010/main" val="102832051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Линия"/>
          <p:cNvSpPr/>
          <p:nvPr/>
        </p:nvSpPr>
        <p:spPr>
          <a:xfrm>
            <a:off x="787400" y="1574800"/>
            <a:ext cx="11430001" cy="0"/>
          </a:xfrm>
          <a:prstGeom prst="line">
            <a:avLst/>
          </a:prstGeom>
          <a:ln w="12700">
            <a:solidFill>
              <a:srgbClr val="253957"/>
            </a:solidFill>
            <a:miter lim="400000"/>
          </a:ln>
        </p:spPr>
        <p:txBody>
          <a:bodyPr lIns="50800" tIns="50800" rIns="50800" bIns="50800" anchor="ctr"/>
          <a:lstStyle/>
          <a:p>
            <a:pPr>
              <a:defRPr sz="2400"/>
            </a:pPr>
            <a:endParaRPr/>
          </a:p>
        </p:txBody>
      </p:sp>
      <p:sp>
        <p:nvSpPr>
          <p:cNvPr id="15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78297" y="2836247"/>
            <a:ext cx="11939104" cy="636076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marL="514350" indent="-514350" algn="just" hangingPunct="1">
              <a:buAutoNum type="arabicPeriod"/>
            </a:pPr>
            <a:endParaRPr lang="ru-RU" sz="3200" b="1" dirty="0">
              <a:solidFill>
                <a:srgbClr val="002060"/>
              </a:solidFill>
              <a:latin typeface="+mn-lt"/>
              <a:ea typeface="ＭＳ Ｐゴシック" panose="020B0600070205080204" pitchFamily="34" charset="-128"/>
              <a:cs typeface="Times New Roman" panose="02020603050405020304" pitchFamily="18" charset="0"/>
            </a:endParaRPr>
          </a:p>
          <a:p>
            <a:pPr marL="228600" indent="-228600" algn="l">
              <a:spcBef>
                <a:spcPts val="2000"/>
              </a:spcBef>
              <a:buSzPct val="100000"/>
              <a:buChar char="•"/>
              <a:defRPr sz="2100">
                <a:solidFill>
                  <a:srgbClr val="253957"/>
                </a:solidFill>
                <a:latin typeface="+mn-lt"/>
                <a:ea typeface="+mn-ea"/>
                <a:cs typeface="+mn-cs"/>
                <a:sym typeface="Arial Narrow"/>
              </a:defRPr>
            </a:pPr>
            <a:endParaRPr dirty="0">
              <a:latin typeface="Arial Narrow" charset="0"/>
              <a:ea typeface="Arial Narrow" charset="0"/>
              <a:cs typeface="Arial Narrow" charset="0"/>
            </a:endParaRPr>
          </a:p>
        </p:txBody>
      </p:sp>
      <p:pic>
        <p:nvPicPr>
          <p:cNvPr id="156" name="Изображение" descr="Изображение"/>
          <p:cNvPicPr>
            <a:picLocks noChangeAspect="1"/>
          </p:cNvPicPr>
          <p:nvPr/>
        </p:nvPicPr>
        <p:blipFill>
          <a:blip r:embed="rId2" cstate="print">
            <a:extLst/>
          </a:blip>
          <a:stretch>
            <a:fillRect/>
          </a:stretch>
        </p:blipFill>
        <p:spPr>
          <a:xfrm>
            <a:off x="805562" y="416839"/>
            <a:ext cx="853034" cy="853034"/>
          </a:xfrm>
          <a:prstGeom prst="rect">
            <a:avLst/>
          </a:prstGeom>
          <a:ln w="12700">
            <a:miter lim="400000"/>
          </a:ln>
        </p:spPr>
      </p:pic>
      <p:sp>
        <p:nvSpPr>
          <p:cNvPr id="7" name="Название подразделения, лаборатории, факультета и т.д."/>
          <p:cNvSpPr txBox="1"/>
          <p:nvPr/>
        </p:nvSpPr>
        <p:spPr>
          <a:xfrm>
            <a:off x="4161666" y="662943"/>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ru-RU" dirty="0" smtClean="0">
                <a:latin typeface="Arial Narrow" charset="0"/>
                <a:ea typeface="Arial Narrow" charset="0"/>
                <a:cs typeface="Arial Narrow" charset="0"/>
              </a:rPr>
              <a:t>Факультет Экономики НИУ ВШЭ – Нижний Новгород</a:t>
            </a:r>
            <a:endParaRPr dirty="0">
              <a:latin typeface="Arial Narrow" charset="0"/>
              <a:ea typeface="Arial Narrow" charset="0"/>
              <a:cs typeface="Arial Narrow" charset="0"/>
            </a:endParaRPr>
          </a:p>
        </p:txBody>
      </p:sp>
      <p:graphicFrame>
        <p:nvGraphicFramePr>
          <p:cNvPr id="9" name="Group 20"/>
          <p:cNvGraphicFramePr>
            <a:graphicFrameLocks noGrp="1"/>
          </p:cNvGraphicFramePr>
          <p:nvPr>
            <p:extLst>
              <p:ext uri="{D42A27DB-BD31-4B8C-83A1-F6EECF244321}">
                <p14:modId xmlns="" xmlns:p14="http://schemas.microsoft.com/office/powerpoint/2010/main" val="2926046903"/>
              </p:ext>
            </p:extLst>
          </p:nvPr>
        </p:nvGraphicFramePr>
        <p:xfrm>
          <a:off x="-1" y="6292"/>
          <a:ext cx="13004801" cy="10069404"/>
        </p:xfrm>
        <a:graphic>
          <a:graphicData uri="http://schemas.openxmlformats.org/drawingml/2006/table">
            <a:tbl>
              <a:tblPr firstRow="1" bandRow="1">
                <a:tableStyleId>{793D81CF-94F2-401A-BA57-92F5A7B2D0C5}</a:tableStyleId>
              </a:tblPr>
              <a:tblGrid>
                <a:gridCol w="3064934"/>
                <a:gridCol w="5977467"/>
                <a:gridCol w="3962400"/>
              </a:tblGrid>
              <a:tr h="208440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u="none" strike="noStrike" cap="none" normalizeH="0" baseline="0" dirty="0" smtClean="0">
                          <a:ln>
                            <a:noFill/>
                          </a:ln>
                          <a:solidFill>
                            <a:schemeClr val="bg1"/>
                          </a:solidFill>
                          <a:effectLst/>
                          <a:latin typeface="+mj-lt"/>
                        </a:rPr>
                        <a:t>Траектории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200" b="1" i="0" u="none" strike="noStrike" cap="none" normalizeH="0" baseline="0" dirty="0" smtClean="0">
                        <a:ln>
                          <a:noFill/>
                        </a:ln>
                        <a:solidFill>
                          <a:schemeClr val="bg1"/>
                        </a:solidFill>
                        <a:effectLst/>
                        <a:latin typeface="+mj-lt"/>
                        <a:ea typeface="ＭＳ Ｐゴシック" panose="020B0600070205080204" pitchFamily="34" charset="-128"/>
                      </a:endParaRPr>
                    </a:p>
                  </a:txBody>
                  <a:tcPr anchor="ctr" horzOverflow="overflow">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200" b="1" i="0" u="none" strike="noStrike" cap="none" spc="0" normalizeH="0" baseline="0" dirty="0" smtClean="0">
                          <a:ln>
                            <a:noFill/>
                          </a:ln>
                          <a:solidFill>
                            <a:schemeClr val="bg1"/>
                          </a:solidFill>
                          <a:effectLst/>
                          <a:uFillTx/>
                          <a:latin typeface="+mj-lt"/>
                          <a:ea typeface="ＭＳ Ｐゴシック" panose="020B0600070205080204" pitchFamily="34" charset="-128"/>
                          <a:cs typeface="+mn-cs"/>
                          <a:sym typeface="Helvetica Light"/>
                        </a:rPr>
                        <a:t>Направление деятельности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200" b="1" i="0" u="none" strike="noStrike" cap="none" normalizeH="0" baseline="0" dirty="0" smtClean="0">
                        <a:ln>
                          <a:noFill/>
                        </a:ln>
                        <a:solidFill>
                          <a:schemeClr val="bg1"/>
                        </a:solidFill>
                        <a:effectLst/>
                        <a:latin typeface="+mj-lt"/>
                        <a:ea typeface="ＭＳ Ｐゴシック" panose="020B0600070205080204" pitchFamily="34" charset="-128"/>
                      </a:endParaRPr>
                    </a:p>
                  </a:txBody>
                  <a:tcPr anchor="ctr" horzOverflow="overflow">
                    <a:solidFill>
                      <a:schemeClr val="accent1">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bg1"/>
                          </a:solidFill>
                          <a:effectLst/>
                          <a:latin typeface="+mj-lt"/>
                          <a:ea typeface="ＭＳ Ｐゴシック" panose="020B0600070205080204" pitchFamily="34" charset="-128"/>
                        </a:rPr>
                        <a:t>Трудоустройство</a:t>
                      </a:r>
                    </a:p>
                  </a:txBody>
                  <a:tcPr anchor="ctr" horzOverflow="overflow">
                    <a:solidFill>
                      <a:schemeClr val="accent1">
                        <a:lumMod val="50000"/>
                      </a:schemeClr>
                    </a:solidFill>
                  </a:tcPr>
                </a:tc>
              </a:tr>
              <a:tr h="197313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sz="2600" b="1" u="none" strike="noStrike" cap="none" normalizeH="0" baseline="0" dirty="0" smtClean="0">
                          <a:ln>
                            <a:noFill/>
                          </a:ln>
                          <a:solidFill>
                            <a:schemeClr val="accent1">
                              <a:lumMod val="50000"/>
                            </a:schemeClr>
                          </a:solidFill>
                          <a:effectLst/>
                          <a:latin typeface="+mn-lt"/>
                        </a:rPr>
                        <a:t> </a:t>
                      </a:r>
                      <a:r>
                        <a:rPr kumimoji="0" lang="ru-RU" sz="3200" b="1" u="none" strike="noStrike" cap="none" normalizeH="0" baseline="0" dirty="0" smtClean="0">
                          <a:ln>
                            <a:noFill/>
                          </a:ln>
                          <a:solidFill>
                            <a:schemeClr val="accent1">
                              <a:lumMod val="50000"/>
                            </a:schemeClr>
                          </a:solidFill>
                          <a:effectLst/>
                          <a:latin typeface="+mn-lt"/>
                        </a:rPr>
                        <a:t>Финансы фирмы</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sz="2600" b="1" u="none" strike="noStrike" cap="none" normalizeH="0" baseline="0" dirty="0" smtClean="0">
                        <a:ln>
                          <a:noFill/>
                        </a:ln>
                        <a:solidFill>
                          <a:schemeClr val="accent1">
                            <a:lumMod val="50000"/>
                          </a:schemeClr>
                        </a:solidFill>
                        <a:effectLst/>
                        <a:latin typeface="+mn-lt"/>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sz="2600" b="1" i="0" u="none" strike="noStrike" cap="none" normalizeH="0" baseline="0" dirty="0" smtClean="0">
                        <a:ln>
                          <a:noFill/>
                        </a:ln>
                        <a:solidFill>
                          <a:schemeClr val="accent1">
                            <a:lumMod val="50000"/>
                          </a:schemeClr>
                        </a:solidFill>
                        <a:effectLst/>
                        <a:latin typeface="+mn-lt"/>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mj-lt"/>
                          <a:ea typeface="ＭＳ Ｐゴシック" panose="020B0600070205080204" pitchFamily="34" charset="-128"/>
                        </a:rPr>
                        <a:t>Корпоративные финансы,</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mj-lt"/>
                          <a:ea typeface="ＭＳ Ｐゴシック" panose="020B0600070205080204" pitchFamily="34" charset="-128"/>
                        </a:rPr>
                        <a:t>Финансовая политика, </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mj-lt"/>
                          <a:ea typeface="ＭＳ Ｐゴシック" panose="020B0600070205080204" pitchFamily="34" charset="-128"/>
                        </a:rPr>
                        <a:t>Оценка финансовых рисков, </a:t>
                      </a:r>
                    </a:p>
                    <a:p>
                      <a:pPr marL="0" marR="0" lvl="0" indent="0" algn="l" defTabSz="457200" rtl="0" eaLnBrk="1" fontAlgn="base" latinLnBrk="0" hangingPunct="1">
                        <a:lnSpc>
                          <a:spcPct val="100000"/>
                        </a:lnSpc>
                        <a:spcBef>
                          <a:spcPct val="0"/>
                        </a:spcBef>
                        <a:spcAft>
                          <a:spcPct val="0"/>
                        </a:spcAft>
                        <a:buClrTx/>
                        <a:buSzTx/>
                        <a:buFontTx/>
                        <a:buNone/>
                        <a:tabLst/>
                      </a:pPr>
                      <a:r>
                        <a:rPr lang="ru-RU" sz="2400" b="1" i="0" u="none" strike="noStrike" cap="none" spc="0" baseline="0" dirty="0" smtClean="0">
                          <a:ln>
                            <a:noFill/>
                          </a:ln>
                          <a:solidFill>
                            <a:schemeClr val="accent1">
                              <a:lumMod val="50000"/>
                            </a:schemeClr>
                          </a:solidFill>
                          <a:uFillTx/>
                          <a:latin typeface="+mj-lt"/>
                          <a:ea typeface="ＭＳ Ｐゴシック" panose="020B0600070205080204" pitchFamily="34" charset="-128"/>
                          <a:cs typeface="Times New Roman" pitchFamily="18" charset="0"/>
                          <a:sym typeface="Helvetica Light"/>
                        </a:rPr>
                        <a:t>Оценка стоимости компании</a:t>
                      </a:r>
                      <a:endParaRPr kumimoji="0" lang="ru-RU" sz="2400" b="1" i="0" u="none" strike="noStrike" cap="none" normalizeH="0" baseline="0" dirty="0" smtClean="0">
                        <a:ln>
                          <a:noFill/>
                        </a:ln>
                        <a:solidFill>
                          <a:schemeClr val="accent1">
                            <a:lumMod val="50000"/>
                          </a:schemeClr>
                        </a:solidFill>
                        <a:effectLst/>
                        <a:latin typeface="+mj-lt"/>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357188" lvl="1" indent="-357188" algn="l" eaLnBrk="0">
                        <a:buFont typeface="Wingdings" pitchFamily="2" charset="2"/>
                        <a:buChar char="ü"/>
                        <a:defRPr/>
                      </a:pPr>
                      <a:r>
                        <a:rPr lang="ru-RU" sz="2200" b="1" dirty="0" smtClean="0">
                          <a:solidFill>
                            <a:schemeClr val="accent1">
                              <a:lumMod val="50000"/>
                            </a:schemeClr>
                          </a:solidFill>
                          <a:latin typeface="+mn-lt"/>
                          <a:ea typeface="ＭＳ Ｐゴシック" charset="-128"/>
                          <a:cs typeface="Times New Roman" pitchFamily="18" charset="0"/>
                        </a:rPr>
                        <a:t>ЗАО «Интел А/О»</a:t>
                      </a:r>
                    </a:p>
                    <a:p>
                      <a:pPr marL="357188" lvl="1" indent="-357188" algn="l" eaLnBrk="0">
                        <a:buFont typeface="Wingdings" pitchFamily="2" charset="2"/>
                        <a:buChar char="ü"/>
                        <a:defRPr/>
                      </a:pPr>
                      <a:r>
                        <a:rPr lang="ru-RU" sz="2200" b="1" dirty="0" smtClean="0">
                          <a:solidFill>
                            <a:schemeClr val="accent1">
                              <a:lumMod val="50000"/>
                            </a:schemeClr>
                          </a:solidFill>
                          <a:latin typeface="+mn-lt"/>
                          <a:ea typeface="ＭＳ Ｐゴシック" charset="-128"/>
                          <a:cs typeface="Times New Roman" pitchFamily="18" charset="0"/>
                        </a:rPr>
                        <a:t>ЗАО «</a:t>
                      </a:r>
                      <a:r>
                        <a:rPr lang="ru-RU" sz="2200" b="1" dirty="0" err="1" smtClean="0">
                          <a:solidFill>
                            <a:schemeClr val="accent1">
                              <a:lumMod val="50000"/>
                            </a:schemeClr>
                          </a:solidFill>
                          <a:latin typeface="+mn-lt"/>
                          <a:ea typeface="ＭＳ Ｐゴシック" charset="-128"/>
                          <a:cs typeface="Times New Roman" pitchFamily="18" charset="0"/>
                        </a:rPr>
                        <a:t>Финам</a:t>
                      </a:r>
                      <a:r>
                        <a:rPr lang="ru-RU" sz="2200" b="1" dirty="0" smtClean="0">
                          <a:solidFill>
                            <a:schemeClr val="accent1">
                              <a:lumMod val="50000"/>
                            </a:schemeClr>
                          </a:solidFill>
                          <a:latin typeface="+mn-lt"/>
                          <a:ea typeface="ＭＳ Ｐゴシック" charset="-128"/>
                          <a:cs typeface="Times New Roman" pitchFamily="18" charset="0"/>
                        </a:rPr>
                        <a:t>»</a:t>
                      </a:r>
                    </a:p>
                    <a:p>
                      <a:pPr marL="357188" lvl="1" indent="-357188" algn="l" eaLnBrk="0">
                        <a:buFont typeface="Wingdings" pitchFamily="2" charset="2"/>
                        <a:buChar char="ü"/>
                        <a:defRPr/>
                      </a:pPr>
                      <a:r>
                        <a:rPr lang="ru-RU" sz="2200" b="1" dirty="0" smtClean="0">
                          <a:solidFill>
                            <a:schemeClr val="accent1">
                              <a:lumMod val="50000"/>
                            </a:schemeClr>
                          </a:solidFill>
                          <a:latin typeface="+mn-lt"/>
                          <a:ea typeface="ＭＳ Ｐゴシック" charset="-128"/>
                          <a:cs typeface="Times New Roman" pitchFamily="18" charset="0"/>
                        </a:rPr>
                        <a:t>ОАО «РЖД»</a:t>
                      </a:r>
                    </a:p>
                    <a:p>
                      <a:pPr marL="357188" lvl="1" indent="-357188" algn="l" eaLnBrk="0">
                        <a:buFont typeface="Wingdings" pitchFamily="2" charset="2"/>
                        <a:buChar char="ü"/>
                        <a:defRPr/>
                      </a:pPr>
                      <a:r>
                        <a:rPr lang="ru-RU" sz="2200" b="1" dirty="0" smtClean="0">
                          <a:solidFill>
                            <a:schemeClr val="accent1">
                              <a:lumMod val="50000"/>
                            </a:schemeClr>
                          </a:solidFill>
                          <a:latin typeface="+mn-lt"/>
                          <a:ea typeface="ＭＳ Ｐゴシック" charset="-128"/>
                          <a:cs typeface="Times New Roman" pitchFamily="18" charset="0"/>
                        </a:rPr>
                        <a:t>ВВБ СБ РФ</a:t>
                      </a:r>
                    </a:p>
                    <a:p>
                      <a:pPr marL="357188" lvl="1" indent="-357188" algn="l" eaLnBrk="0">
                        <a:buFont typeface="Wingdings" pitchFamily="2" charset="2"/>
                        <a:buChar char="ü"/>
                        <a:defRPr/>
                      </a:pPr>
                      <a:r>
                        <a:rPr lang="ru-RU" sz="2200" b="1" dirty="0" smtClean="0">
                          <a:solidFill>
                            <a:schemeClr val="accent1">
                              <a:lumMod val="50000"/>
                            </a:schemeClr>
                          </a:solidFill>
                          <a:latin typeface="+mn-lt"/>
                          <a:ea typeface="ＭＳ Ｐゴシック" charset="-128"/>
                          <a:cs typeface="Times New Roman" pitchFamily="18" charset="0"/>
                        </a:rPr>
                        <a:t>ОАО «</a:t>
                      </a:r>
                      <a:r>
                        <a:rPr lang="ru-RU" sz="2200" b="1" dirty="0" err="1" smtClean="0">
                          <a:solidFill>
                            <a:schemeClr val="accent1">
                              <a:lumMod val="50000"/>
                            </a:schemeClr>
                          </a:solidFill>
                          <a:latin typeface="+mn-lt"/>
                          <a:ea typeface="ＭＳ Ｐゴシック" charset="-128"/>
                          <a:cs typeface="Times New Roman" pitchFamily="18" charset="0"/>
                        </a:rPr>
                        <a:t>Нижфарм</a:t>
                      </a:r>
                      <a:r>
                        <a:rPr lang="ru-RU" sz="2200" b="1" dirty="0" smtClean="0">
                          <a:solidFill>
                            <a:schemeClr val="accent1">
                              <a:lumMod val="50000"/>
                            </a:schemeClr>
                          </a:solidFill>
                          <a:latin typeface="+mn-lt"/>
                          <a:ea typeface="ＭＳ Ｐゴシック" charset="-128"/>
                          <a:cs typeface="Times New Roman" pitchFamily="18" charset="0"/>
                        </a:rPr>
                        <a:t>»</a:t>
                      </a:r>
                    </a:p>
                    <a:p>
                      <a:pPr marL="357188" marR="0" lvl="0" indent="-357188" algn="l" defTabSz="457200" rtl="0" eaLnBrk="1" fontAlgn="base" latinLnBrk="0" hangingPunct="1">
                        <a:lnSpc>
                          <a:spcPct val="100000"/>
                        </a:lnSpc>
                        <a:spcBef>
                          <a:spcPct val="0"/>
                        </a:spcBef>
                        <a:spcAft>
                          <a:spcPct val="0"/>
                        </a:spcAft>
                        <a:buClrTx/>
                        <a:buSzTx/>
                        <a:buFont typeface="Wingdings" pitchFamily="2" charset="2"/>
                        <a:buNone/>
                        <a:tabLst/>
                      </a:pPr>
                      <a:endParaRPr kumimoji="0" lang="ru-RU" sz="2000" b="1" i="0" u="none" strike="noStrike" cap="none" normalizeH="0" baseline="0" dirty="0" smtClean="0">
                        <a:ln>
                          <a:noFill/>
                        </a:ln>
                        <a:solidFill>
                          <a:schemeClr val="accent1">
                            <a:lumMod val="50000"/>
                          </a:schemeClr>
                        </a:solidFill>
                        <a:effectLst/>
                        <a:latin typeface="+mj-lt"/>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30724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sz="2600" b="1" u="none" strike="noStrike" cap="none" normalizeH="0" baseline="0" dirty="0" smtClean="0">
                          <a:ln>
                            <a:noFill/>
                          </a:ln>
                          <a:solidFill>
                            <a:schemeClr val="accent1">
                              <a:lumMod val="50000"/>
                            </a:schemeClr>
                          </a:solidFill>
                          <a:effectLst/>
                          <a:latin typeface="+mn-lt"/>
                        </a:rPr>
                        <a:t> </a:t>
                      </a:r>
                      <a:endParaRPr kumimoji="0" lang="en-US" sz="2600" b="1" u="none" strike="noStrike" cap="none" normalizeH="0" baseline="0" dirty="0" smtClean="0">
                        <a:ln>
                          <a:noFill/>
                        </a:ln>
                        <a:solidFill>
                          <a:schemeClr val="accent1">
                            <a:lumMod val="50000"/>
                          </a:schemeClr>
                        </a:solidFill>
                        <a:effectLst/>
                        <a:latin typeface="+mn-lt"/>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ru-RU" sz="3600" b="1" u="none" strike="noStrike" cap="none" normalizeH="0" baseline="0" dirty="0" smtClean="0">
                          <a:ln>
                            <a:noFill/>
                          </a:ln>
                          <a:solidFill>
                            <a:schemeClr val="accent1">
                              <a:lumMod val="50000"/>
                            </a:schemeClr>
                          </a:solidFill>
                          <a:effectLst/>
                          <a:latin typeface="+mn-lt"/>
                        </a:rPr>
                        <a:t>Банки и финансовые рынки</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sz="2600" b="1" i="0" u="none" strike="noStrike" cap="none" normalizeH="0" baseline="0" dirty="0" smtClean="0">
                        <a:ln>
                          <a:noFill/>
                        </a:ln>
                        <a:solidFill>
                          <a:schemeClr val="accent1">
                            <a:lumMod val="50000"/>
                          </a:schemeClr>
                        </a:solidFill>
                        <a:effectLst/>
                        <a:latin typeface="+mn-lt"/>
                        <a:ea typeface="ＭＳ Ｐゴシック" panose="020B0600070205080204" pitchFamily="34" charset="-128"/>
                      </a:endParaRPr>
                    </a:p>
                  </a:txBody>
                  <a:tcPr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chemeClr val="accent1">
                              <a:lumMod val="50000"/>
                            </a:schemeClr>
                          </a:solidFill>
                          <a:effectLst/>
                          <a:latin typeface="+mn-lt"/>
                          <a:ea typeface="ＭＳ Ｐゴシック" panose="020B0600070205080204" pitchFamily="34" charset="-128"/>
                        </a:rPr>
                        <a:t>Банковский менеджмент</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chemeClr val="accent1">
                              <a:lumMod val="50000"/>
                            </a:schemeClr>
                          </a:solidFill>
                          <a:effectLst/>
                          <a:latin typeface="+mn-lt"/>
                          <a:ea typeface="ＭＳ Ｐゴシック" panose="020B0600070205080204" pitchFamily="34" charset="-128"/>
                        </a:rPr>
                        <a:t>Кредитная политика</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chemeClr val="accent1">
                              <a:lumMod val="50000"/>
                            </a:schemeClr>
                          </a:solidFill>
                          <a:effectLst/>
                          <a:latin typeface="+mn-lt"/>
                          <a:ea typeface="ＭＳ Ｐゴシック" panose="020B0600070205080204" pitchFamily="34" charset="-128"/>
                        </a:rPr>
                        <a:t>Денежно-кредитная политика</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chemeClr val="accent1">
                              <a:lumMod val="50000"/>
                            </a:schemeClr>
                          </a:solidFill>
                          <a:effectLst/>
                          <a:latin typeface="+mn-lt"/>
                          <a:ea typeface="ＭＳ Ｐゴシック" panose="020B0600070205080204" pitchFamily="34" charset="-128"/>
                        </a:rPr>
                        <a:t>Стратегический менеджмент в банке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0" indent="-457200" algn="l" defTabSz="457200" rtl="0" eaLnBrk="1" fontAlgn="base" latinLnBrk="0" hangingPunct="1">
                        <a:lnSpc>
                          <a:spcPct val="100000"/>
                        </a:lnSpc>
                        <a:spcBef>
                          <a:spcPct val="0"/>
                        </a:spcBef>
                        <a:spcAft>
                          <a:spcPct val="0"/>
                        </a:spcAft>
                        <a:buClrTx/>
                        <a:buSzTx/>
                        <a:buFont typeface="Wingdings" pitchFamily="2" charset="2"/>
                        <a:buChar char="ü"/>
                        <a:tabLst/>
                      </a:pPr>
                      <a:r>
                        <a:rPr kumimoji="0" lang="ru-RU" sz="2600" b="1" i="0" u="none" strike="noStrike" cap="none" normalizeH="0" baseline="0" dirty="0" smtClean="0">
                          <a:ln>
                            <a:noFill/>
                          </a:ln>
                          <a:solidFill>
                            <a:schemeClr val="accent1">
                              <a:lumMod val="50000"/>
                            </a:schemeClr>
                          </a:solidFill>
                          <a:effectLst/>
                          <a:latin typeface="+mn-lt"/>
                          <a:ea typeface="ＭＳ Ｐゴシック" panose="020B0600070205080204" pitchFamily="34" charset="-128"/>
                        </a:rPr>
                        <a:t>Банка России</a:t>
                      </a:r>
                    </a:p>
                    <a:p>
                      <a:pPr marL="457200" marR="0" lvl="0" indent="-457200" algn="l" defTabSz="457200" rtl="0" eaLnBrk="1" fontAlgn="base" latinLnBrk="0" hangingPunct="1">
                        <a:lnSpc>
                          <a:spcPct val="100000"/>
                        </a:lnSpc>
                        <a:spcBef>
                          <a:spcPct val="0"/>
                        </a:spcBef>
                        <a:spcAft>
                          <a:spcPct val="0"/>
                        </a:spcAft>
                        <a:buClrTx/>
                        <a:buSzTx/>
                        <a:buFont typeface="Wingdings" pitchFamily="2" charset="2"/>
                        <a:buChar char="ü"/>
                        <a:tabLst/>
                      </a:pPr>
                      <a:r>
                        <a:rPr kumimoji="0" lang="ru-RU" sz="2600" b="1" i="0" u="none" strike="noStrike" cap="none" normalizeH="0" baseline="0" dirty="0" smtClean="0">
                          <a:ln>
                            <a:noFill/>
                          </a:ln>
                          <a:solidFill>
                            <a:schemeClr val="accent1">
                              <a:lumMod val="50000"/>
                            </a:schemeClr>
                          </a:solidFill>
                          <a:effectLst/>
                          <a:latin typeface="+mn-lt"/>
                          <a:ea typeface="ＭＳ Ｐゴシック" panose="020B0600070205080204" pitchFamily="34" charset="-128"/>
                        </a:rPr>
                        <a:t>Сбербанк России</a:t>
                      </a:r>
                    </a:p>
                    <a:p>
                      <a:pPr marL="457200" marR="0" lvl="0" indent="-457200" algn="l" defTabSz="457200" rtl="0" eaLnBrk="1" fontAlgn="base" latinLnBrk="0" hangingPunct="1">
                        <a:lnSpc>
                          <a:spcPct val="100000"/>
                        </a:lnSpc>
                        <a:spcBef>
                          <a:spcPct val="0"/>
                        </a:spcBef>
                        <a:spcAft>
                          <a:spcPct val="0"/>
                        </a:spcAft>
                        <a:buClrTx/>
                        <a:buSzTx/>
                        <a:buFont typeface="Wingdings" pitchFamily="2" charset="2"/>
                        <a:buChar char="ü"/>
                        <a:tabLst/>
                      </a:pPr>
                      <a:r>
                        <a:rPr kumimoji="0" lang="ru-RU" sz="2600" b="1" i="0" u="none" strike="noStrike" cap="none" normalizeH="0" baseline="0" dirty="0" smtClean="0">
                          <a:ln>
                            <a:noFill/>
                          </a:ln>
                          <a:solidFill>
                            <a:schemeClr val="accent1">
                              <a:lumMod val="50000"/>
                            </a:schemeClr>
                          </a:solidFill>
                          <a:effectLst/>
                          <a:latin typeface="+mn-lt"/>
                          <a:ea typeface="ＭＳ Ｐゴシック" panose="020B0600070205080204" pitchFamily="34" charset="-128"/>
                        </a:rPr>
                        <a:t>ВТБ банк</a:t>
                      </a:r>
                    </a:p>
                    <a:p>
                      <a:pPr marL="457200" marR="0" lvl="0" indent="-457200" algn="l" defTabSz="457200" rtl="0" eaLnBrk="1" fontAlgn="base" latinLnBrk="0" hangingPunct="1">
                        <a:lnSpc>
                          <a:spcPct val="100000"/>
                        </a:lnSpc>
                        <a:spcBef>
                          <a:spcPct val="0"/>
                        </a:spcBef>
                        <a:spcAft>
                          <a:spcPct val="0"/>
                        </a:spcAft>
                        <a:buClrTx/>
                        <a:buSzTx/>
                        <a:buFont typeface="Wingdings" pitchFamily="2" charset="2"/>
                        <a:buChar char="ü"/>
                        <a:tabLst/>
                      </a:pPr>
                      <a:r>
                        <a:rPr kumimoji="0" lang="ru-RU" sz="2600" b="1" i="0" u="none" strike="noStrike" cap="none" normalizeH="0" baseline="0" dirty="0" smtClean="0">
                          <a:ln>
                            <a:noFill/>
                          </a:ln>
                          <a:solidFill>
                            <a:schemeClr val="accent1">
                              <a:lumMod val="50000"/>
                            </a:schemeClr>
                          </a:solidFill>
                          <a:effectLst/>
                          <a:latin typeface="+mn-lt"/>
                          <a:ea typeface="ＭＳ Ｐゴシック" panose="020B0600070205080204" pitchFamily="34" charset="-128"/>
                        </a:rPr>
                        <a:t>Альфа банк</a:t>
                      </a:r>
                    </a:p>
                    <a:p>
                      <a:pPr marL="457200" marR="0" lvl="0" indent="-457200" algn="l" defTabSz="457200" rtl="0" eaLnBrk="1" fontAlgn="base" latinLnBrk="0" hangingPunct="1">
                        <a:lnSpc>
                          <a:spcPct val="100000"/>
                        </a:lnSpc>
                        <a:spcBef>
                          <a:spcPct val="0"/>
                        </a:spcBef>
                        <a:spcAft>
                          <a:spcPct val="0"/>
                        </a:spcAft>
                        <a:buClrTx/>
                        <a:buSzTx/>
                        <a:buFont typeface="Wingdings" pitchFamily="2" charset="2"/>
                        <a:buChar char="ü"/>
                        <a:tabLst/>
                      </a:pPr>
                      <a:r>
                        <a:rPr kumimoji="0" lang="ru-RU" sz="2600" b="1" i="0" u="none" strike="noStrike" cap="none" normalizeH="0" baseline="0" dirty="0" smtClean="0">
                          <a:ln>
                            <a:noFill/>
                          </a:ln>
                          <a:solidFill>
                            <a:schemeClr val="accent1">
                              <a:lumMod val="50000"/>
                            </a:schemeClr>
                          </a:solidFill>
                          <a:effectLst/>
                          <a:latin typeface="+mn-lt"/>
                          <a:ea typeface="ＭＳ Ｐゴシック" panose="020B0600070205080204" pitchFamily="34" charset="-128"/>
                        </a:rPr>
                        <a:t>Райффайзенбанк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251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sz="2600" b="1" u="none" strike="noStrike" cap="none" normalizeH="0" baseline="0" dirty="0" smtClean="0">
                          <a:ln>
                            <a:noFill/>
                          </a:ln>
                          <a:solidFill>
                            <a:schemeClr val="accent1">
                              <a:lumMod val="50000"/>
                            </a:schemeClr>
                          </a:solidFill>
                          <a:effectLst/>
                          <a:latin typeface="+mn-lt"/>
                        </a:rPr>
                        <a:t> </a:t>
                      </a:r>
                      <a:r>
                        <a:rPr kumimoji="0" lang="ru-RU" sz="3600" b="1" u="none" strike="noStrike" cap="none" normalizeH="0" baseline="0" dirty="0" smtClean="0">
                          <a:ln>
                            <a:noFill/>
                          </a:ln>
                          <a:solidFill>
                            <a:schemeClr val="accent1">
                              <a:lumMod val="50000"/>
                            </a:schemeClr>
                          </a:solidFill>
                          <a:effectLst/>
                          <a:latin typeface="+mn-lt"/>
                        </a:rPr>
                        <a:t>Аудит и консалтинг</a:t>
                      </a:r>
                      <a:endParaRPr kumimoji="0" lang="ru-RU" sz="3600" b="1" i="0" u="none" strike="noStrike" cap="none" normalizeH="0" baseline="0" dirty="0" smtClean="0">
                        <a:ln>
                          <a:noFill/>
                        </a:ln>
                        <a:solidFill>
                          <a:schemeClr val="accent1">
                            <a:lumMod val="50000"/>
                          </a:schemeClr>
                        </a:solidFill>
                        <a:effectLst/>
                        <a:latin typeface="+mn-lt"/>
                        <a:ea typeface="ＭＳ Ｐゴシック" panose="020B0600070205080204" pitchFamily="34" charset="-128"/>
                      </a:endParaRPr>
                    </a:p>
                  </a:txBody>
                  <a:tcPr anchor="ctr" horzOverflow="overflow">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chemeClr val="accent1">
                              <a:lumMod val="50000"/>
                            </a:schemeClr>
                          </a:solidFill>
                          <a:effectLst/>
                          <a:latin typeface="+mj-lt"/>
                        </a:rPr>
                        <a:t>Внешний аудит, внутренний аудит</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2400" b="1" i="0" u="none" strike="noStrike" cap="none" spc="0" normalizeH="0" baseline="0" dirty="0" smtClean="0">
                          <a:ln>
                            <a:noFill/>
                          </a:ln>
                          <a:solidFill>
                            <a:schemeClr val="accent1">
                              <a:lumMod val="50000"/>
                            </a:schemeClr>
                          </a:solidFill>
                          <a:effectLst/>
                          <a:uFillTx/>
                          <a:latin typeface="+mj-lt"/>
                          <a:ea typeface="+mn-ea"/>
                          <a:cs typeface="+mn-cs"/>
                          <a:sym typeface="Helvetica Light"/>
                        </a:rPr>
                        <a:t>Управленческий и бюджетирование</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2400" b="1" i="0" u="none" strike="noStrike" cap="none" spc="0" normalizeH="0" baseline="0" dirty="0" smtClean="0">
                          <a:ln>
                            <a:noFill/>
                          </a:ln>
                          <a:solidFill>
                            <a:schemeClr val="accent1">
                              <a:lumMod val="50000"/>
                            </a:schemeClr>
                          </a:solidFill>
                          <a:effectLst/>
                          <a:uFillTx/>
                          <a:latin typeface="+mj-lt"/>
                          <a:ea typeface="+mn-ea"/>
                          <a:cs typeface="+mn-cs"/>
                          <a:sym typeface="Helvetica Light"/>
                        </a:rPr>
                        <a:t>МСФО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chemeClr val="accent1">
                              <a:lumMod val="50000"/>
                            </a:schemeClr>
                          </a:solidFill>
                          <a:effectLst/>
                          <a:latin typeface="+mj-lt"/>
                        </a:rPr>
                        <a:t>Анализ финансовой отчетности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chemeClr val="accent1">
                              <a:lumMod val="50000"/>
                            </a:schemeClr>
                          </a:solidFill>
                          <a:effectLst/>
                          <a:latin typeface="+mj-lt"/>
                        </a:rPr>
                        <a:t>Оценка эффективности деятельности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chemeClr val="accent1">
                              <a:lumMod val="50000"/>
                            </a:schemeClr>
                          </a:solidFill>
                          <a:effectLst/>
                          <a:latin typeface="+mj-lt"/>
                        </a:rPr>
                        <a:t>Финансовый консалтинг</a:t>
                      </a:r>
                      <a:endParaRPr kumimoji="0" lang="ru-RU" sz="2400" b="1" i="0" u="none" strike="noStrike" cap="none" normalizeH="0" baseline="0" dirty="0" smtClean="0">
                        <a:ln>
                          <a:noFill/>
                        </a:ln>
                        <a:solidFill>
                          <a:schemeClr val="accent1">
                            <a:lumMod val="50000"/>
                          </a:schemeClr>
                        </a:solidFill>
                        <a:effectLst/>
                        <a:latin typeface="+mj-lt"/>
                        <a:ea typeface="ＭＳ Ｐゴシック" pitchFamily="34" charset="-128"/>
                        <a:cs typeface="Times New Roman" pitchFamily="18" charset="0"/>
                      </a:endParaRPr>
                    </a:p>
                    <a:p>
                      <a:endParaRPr lang="ru-RU" dirty="0">
                        <a:solidFill>
                          <a:schemeClr val="accent1">
                            <a:lumMod val="50000"/>
                          </a:schemeClr>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eaLnBrk="0">
                        <a:buFont typeface="Wingdings" pitchFamily="2" charset="2"/>
                        <a:buChar char="ü"/>
                        <a:defRPr/>
                      </a:pPr>
                      <a:r>
                        <a:rPr lang="en-US" sz="2000" b="1" dirty="0" smtClean="0">
                          <a:solidFill>
                            <a:schemeClr val="accent1">
                              <a:lumMod val="50000"/>
                            </a:schemeClr>
                          </a:solidFill>
                          <a:latin typeface="+mj-lt"/>
                          <a:cs typeface="Times New Roman" pitchFamily="18" charset="0"/>
                        </a:rPr>
                        <a:t>KPMG</a:t>
                      </a:r>
                      <a:r>
                        <a:rPr lang="ru-RU" sz="2000" b="1" dirty="0" smtClean="0">
                          <a:solidFill>
                            <a:schemeClr val="accent1">
                              <a:lumMod val="50000"/>
                            </a:schemeClr>
                          </a:solidFill>
                          <a:latin typeface="+mj-lt"/>
                          <a:cs typeface="Times New Roman" pitchFamily="18" charset="0"/>
                        </a:rPr>
                        <a:t>, </a:t>
                      </a:r>
                      <a:r>
                        <a:rPr lang="en-US" sz="2000" b="1" dirty="0" smtClean="0">
                          <a:solidFill>
                            <a:schemeClr val="accent1">
                              <a:lumMod val="50000"/>
                            </a:schemeClr>
                          </a:solidFill>
                          <a:latin typeface="+mj-lt"/>
                          <a:cs typeface="Times New Roman" pitchFamily="18" charset="0"/>
                        </a:rPr>
                        <a:t>PricewaterhouseCoopers</a:t>
                      </a:r>
                    </a:p>
                    <a:p>
                      <a:pPr marL="342900" indent="-342900" algn="l" eaLnBrk="0">
                        <a:buFont typeface="Wingdings" pitchFamily="2" charset="2"/>
                        <a:buChar char="ü"/>
                        <a:defRPr/>
                      </a:pPr>
                      <a:r>
                        <a:rPr lang="ru-RU" sz="2000" b="1" dirty="0" smtClean="0">
                          <a:solidFill>
                            <a:schemeClr val="accent1">
                              <a:lumMod val="50000"/>
                            </a:schemeClr>
                          </a:solidFill>
                          <a:latin typeface="+mj-lt"/>
                          <a:cs typeface="Times New Roman" pitchFamily="18" charset="0"/>
                        </a:rPr>
                        <a:t>ОАО «Лукойл Волганефтепродукт»</a:t>
                      </a:r>
                    </a:p>
                    <a:p>
                      <a:pPr marL="342900" indent="-342900" algn="l" eaLnBrk="0">
                        <a:buFont typeface="Wingdings" pitchFamily="2" charset="2"/>
                        <a:buChar char="ü"/>
                        <a:defRPr/>
                      </a:pPr>
                      <a:r>
                        <a:rPr lang="ru-RU" sz="2000" b="1" dirty="0" smtClean="0">
                          <a:solidFill>
                            <a:schemeClr val="accent1">
                              <a:lumMod val="50000"/>
                            </a:schemeClr>
                          </a:solidFill>
                          <a:latin typeface="+mj-lt"/>
                          <a:cs typeface="Times New Roman" pitchFamily="18" charset="0"/>
                        </a:rPr>
                        <a:t>ОАО «Группа ГАЗ»</a:t>
                      </a:r>
                    </a:p>
                    <a:p>
                      <a:pPr marL="342900" indent="-342900" algn="l" eaLnBrk="0">
                        <a:buFont typeface="Wingdings" pitchFamily="2" charset="2"/>
                        <a:buChar char="ü"/>
                        <a:defRPr/>
                      </a:pPr>
                      <a:r>
                        <a:rPr lang="ru-RU" sz="2000" b="1" dirty="0" smtClean="0">
                          <a:solidFill>
                            <a:schemeClr val="accent1">
                              <a:lumMod val="50000"/>
                            </a:schemeClr>
                          </a:solidFill>
                          <a:latin typeface="+mj-lt"/>
                          <a:cs typeface="Times New Roman" pitchFamily="18" charset="0"/>
                        </a:rPr>
                        <a:t>ОАО «</a:t>
                      </a:r>
                      <a:r>
                        <a:rPr lang="ru-RU" sz="2000" b="1" dirty="0" err="1" smtClean="0">
                          <a:solidFill>
                            <a:schemeClr val="accent1">
                              <a:lumMod val="50000"/>
                            </a:schemeClr>
                          </a:solidFill>
                          <a:latin typeface="+mj-lt"/>
                          <a:cs typeface="Times New Roman" pitchFamily="18" charset="0"/>
                        </a:rPr>
                        <a:t>Сибур</a:t>
                      </a:r>
                      <a:r>
                        <a:rPr lang="ru-RU" sz="2000" b="1" dirty="0" smtClean="0">
                          <a:solidFill>
                            <a:schemeClr val="accent1">
                              <a:lumMod val="50000"/>
                            </a:schemeClr>
                          </a:solidFill>
                          <a:latin typeface="+mj-lt"/>
                          <a:cs typeface="Times New Roman" pitchFamily="18" charset="0"/>
                        </a:rPr>
                        <a:t>»</a:t>
                      </a:r>
                    </a:p>
                    <a:p>
                      <a:pPr marL="342900" indent="-342900" algn="l" eaLnBrk="0">
                        <a:buFont typeface="Wingdings" pitchFamily="2" charset="2"/>
                        <a:buChar char="ü"/>
                        <a:defRPr/>
                      </a:pPr>
                      <a:r>
                        <a:rPr lang="ru-RU" sz="2000" b="1" dirty="0" smtClean="0">
                          <a:solidFill>
                            <a:schemeClr val="accent1">
                              <a:lumMod val="50000"/>
                            </a:schemeClr>
                          </a:solidFill>
                          <a:latin typeface="+mj-lt"/>
                          <a:cs typeface="Times New Roman" pitchFamily="18" charset="0"/>
                        </a:rPr>
                        <a:t>ОАО «РЖД»</a:t>
                      </a:r>
                      <a:endParaRPr lang="en-US" sz="2000" b="1" dirty="0" smtClean="0">
                        <a:solidFill>
                          <a:schemeClr val="accent1">
                            <a:lumMod val="50000"/>
                          </a:schemeClr>
                        </a:solidFill>
                        <a:latin typeface="+mj-lt"/>
                        <a:cs typeface="Times New Roman" pitchFamily="18" charset="0"/>
                      </a:endParaRPr>
                    </a:p>
                    <a:p>
                      <a:endParaRPr lang="ru-RU" sz="2000" dirty="0">
                        <a:solidFill>
                          <a:schemeClr val="accent1">
                            <a:lumMod val="50000"/>
                          </a:schemeClr>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63621871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00" y="257887"/>
            <a:ext cx="11099800" cy="2000120"/>
          </a:xfrm>
        </p:spPr>
        <p:txBody>
          <a:bodyPr>
            <a:normAutofit fontScale="90000"/>
          </a:bodyPr>
          <a:lstStyle/>
          <a:p>
            <a:r>
              <a:rPr lang="en-US" b="1" dirty="0" smtClean="0">
                <a:solidFill>
                  <a:srgbClr val="002060"/>
                </a:solidFill>
              </a:rPr>
              <a:t/>
            </a:r>
            <a:br>
              <a:rPr lang="en-US" b="1" dirty="0" smtClean="0">
                <a:solidFill>
                  <a:srgbClr val="002060"/>
                </a:solidFill>
              </a:rPr>
            </a:br>
            <a:r>
              <a:rPr lang="ru-RU" b="1" dirty="0" smtClean="0">
                <a:solidFill>
                  <a:srgbClr val="002060"/>
                </a:solidFill>
                <a:latin typeface="+mn-lt"/>
              </a:rPr>
              <a:t>Международная аккредитация АССА</a:t>
            </a:r>
            <a:r>
              <a:rPr lang="ru-RU" b="1" dirty="0" smtClean="0">
                <a:solidFill>
                  <a:srgbClr val="002060"/>
                </a:solidFill>
              </a:rPr>
              <a:t/>
            </a:r>
            <a:br>
              <a:rPr lang="ru-RU" b="1" dirty="0" smtClean="0">
                <a:solidFill>
                  <a:srgbClr val="002060"/>
                </a:solidFill>
              </a:rPr>
            </a:br>
            <a:endParaRPr lang="ru-RU" dirty="0"/>
          </a:p>
        </p:txBody>
      </p:sp>
      <p:sp>
        <p:nvSpPr>
          <p:cNvPr id="3" name="Текст 2"/>
          <p:cNvSpPr>
            <a:spLocks noGrp="1"/>
          </p:cNvSpPr>
          <p:nvPr>
            <p:ph type="body" idx="1"/>
          </p:nvPr>
        </p:nvSpPr>
        <p:spPr>
          <a:xfrm>
            <a:off x="172278" y="2790112"/>
            <a:ext cx="9727096" cy="6784009"/>
          </a:xfrm>
        </p:spPr>
        <p:txBody>
          <a:bodyPr>
            <a:normAutofit fontScale="40000" lnSpcReduction="20000"/>
          </a:bodyPr>
          <a:lstStyle/>
          <a:p>
            <a:pPr>
              <a:lnSpc>
                <a:spcPct val="120000"/>
              </a:lnSpc>
              <a:buFont typeface="Wingdings" pitchFamily="2" charset="2"/>
              <a:buChar char="§"/>
            </a:pPr>
            <a:r>
              <a:rPr lang="ru-RU" sz="12800" b="1" dirty="0">
                <a:solidFill>
                  <a:schemeClr val="accent1">
                    <a:lumMod val="50000"/>
                  </a:schemeClr>
                </a:solidFill>
                <a:latin typeface="+mn-lt"/>
              </a:rPr>
              <a:t>F1 (Бухгалтер для </a:t>
            </a:r>
            <a:r>
              <a:rPr lang="ru-RU" sz="12800" b="1" dirty="0" smtClean="0">
                <a:solidFill>
                  <a:schemeClr val="accent1">
                    <a:lumMod val="50000"/>
                  </a:schemeClr>
                </a:solidFill>
                <a:latin typeface="+mn-lt"/>
              </a:rPr>
              <a:t>бизнеса)</a:t>
            </a:r>
          </a:p>
          <a:p>
            <a:pPr>
              <a:lnSpc>
                <a:spcPct val="120000"/>
              </a:lnSpc>
              <a:buFont typeface="Wingdings" pitchFamily="2" charset="2"/>
              <a:buChar char="§"/>
            </a:pPr>
            <a:r>
              <a:rPr lang="ru-RU" sz="12800" b="1" dirty="0" smtClean="0">
                <a:solidFill>
                  <a:schemeClr val="accent1">
                    <a:lumMod val="50000"/>
                  </a:schemeClr>
                </a:solidFill>
                <a:latin typeface="+mn-lt"/>
              </a:rPr>
              <a:t>F2 </a:t>
            </a:r>
            <a:r>
              <a:rPr lang="ru-RU" sz="12800" b="1" dirty="0">
                <a:solidFill>
                  <a:schemeClr val="accent1">
                    <a:lumMod val="50000"/>
                  </a:schemeClr>
                </a:solidFill>
                <a:latin typeface="+mn-lt"/>
              </a:rPr>
              <a:t>(Управленческий </a:t>
            </a:r>
            <a:r>
              <a:rPr lang="ru-RU" sz="12800" b="1" dirty="0" smtClean="0">
                <a:solidFill>
                  <a:schemeClr val="accent1">
                    <a:lumMod val="50000"/>
                  </a:schemeClr>
                </a:solidFill>
                <a:latin typeface="+mn-lt"/>
              </a:rPr>
              <a:t>учет)</a:t>
            </a:r>
          </a:p>
          <a:p>
            <a:pPr>
              <a:lnSpc>
                <a:spcPct val="120000"/>
              </a:lnSpc>
              <a:buFont typeface="Wingdings" pitchFamily="2" charset="2"/>
              <a:buChar char="§"/>
            </a:pPr>
            <a:r>
              <a:rPr lang="ru-RU" sz="12800" b="1" dirty="0" smtClean="0">
                <a:solidFill>
                  <a:schemeClr val="accent1">
                    <a:lumMod val="50000"/>
                  </a:schemeClr>
                </a:solidFill>
                <a:latin typeface="+mn-lt"/>
              </a:rPr>
              <a:t>F3 (Финансовый учёт)</a:t>
            </a:r>
          </a:p>
          <a:p>
            <a:pPr marL="0" indent="0">
              <a:lnSpc>
                <a:spcPct val="120000"/>
              </a:lnSpc>
              <a:buNone/>
            </a:pPr>
            <a:r>
              <a:rPr lang="ru-RU" sz="12800" b="1" dirty="0">
                <a:solidFill>
                  <a:schemeClr val="accent1">
                    <a:lumMod val="50000"/>
                  </a:schemeClr>
                </a:solidFill>
                <a:latin typeface="+mn-lt"/>
              </a:rPr>
              <a:t> </a:t>
            </a:r>
            <a:r>
              <a:rPr lang="ru-RU" sz="12800" b="1" dirty="0" smtClean="0">
                <a:solidFill>
                  <a:schemeClr val="accent1">
                    <a:lumMod val="50000"/>
                  </a:schemeClr>
                </a:solidFill>
                <a:latin typeface="+mn-lt"/>
              </a:rPr>
              <a:t>  </a:t>
            </a:r>
            <a:r>
              <a:rPr lang="ru-RU" sz="12800" b="1" u="sng" dirty="0" smtClean="0">
                <a:solidFill>
                  <a:schemeClr val="accent1">
                    <a:lumMod val="50000"/>
                  </a:schemeClr>
                </a:solidFill>
                <a:latin typeface="+mn-lt"/>
              </a:rPr>
              <a:t>Всем выпускникам программы</a:t>
            </a:r>
          </a:p>
          <a:p>
            <a:pPr>
              <a:buNone/>
            </a:pPr>
            <a:r>
              <a:rPr lang="ru-RU" dirty="0" smtClean="0"/>
              <a:t/>
            </a:r>
            <a:br>
              <a:rPr lang="ru-RU" dirty="0" smtClean="0"/>
            </a:br>
            <a:endParaRPr lang="ru-RU" dirty="0"/>
          </a:p>
        </p:txBody>
      </p:sp>
      <p:pic>
        <p:nvPicPr>
          <p:cNvPr id="5" name="Picture 3" descr="C:\Users\esychkova\Desktop\ACCA.jpg"/>
          <p:cNvPicPr>
            <a:picLocks noChangeAspect="1" noChangeArrowheads="1"/>
          </p:cNvPicPr>
          <p:nvPr/>
        </p:nvPicPr>
        <p:blipFill>
          <a:blip r:embed="rId2" cstate="print"/>
          <a:srcRect/>
          <a:stretch>
            <a:fillRect/>
          </a:stretch>
        </p:blipFill>
        <p:spPr bwMode="auto">
          <a:xfrm>
            <a:off x="9674088" y="4068418"/>
            <a:ext cx="3134480" cy="3015369"/>
          </a:xfrm>
          <a:prstGeom prst="rect">
            <a:avLst/>
          </a:prstGeom>
          <a:noFill/>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1428</TotalTime>
  <Words>886</Words>
  <Application>Microsoft Office PowerPoint</Application>
  <PresentationFormat>Произвольный</PresentationFormat>
  <Paragraphs>210</Paragraphs>
  <Slides>22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White</vt:lpstr>
      <vt:lpstr>Слайд 1</vt:lpstr>
      <vt:lpstr>Слайд 2</vt:lpstr>
      <vt:lpstr>Слайд 3</vt:lpstr>
      <vt:lpstr>Слайд 4</vt:lpstr>
      <vt:lpstr>Слайд 5</vt:lpstr>
      <vt:lpstr>Слайд 6</vt:lpstr>
      <vt:lpstr>Слайд 7</vt:lpstr>
      <vt:lpstr>Слайд 8</vt:lpstr>
      <vt:lpstr> Международная аккредитация АССА </vt:lpstr>
      <vt:lpstr> Международная аккредитация АССА </vt:lpstr>
      <vt:lpstr> Профессиональная аккредитация </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Сучкова Екатерина Олеговна</dc:creator>
  <cp:lastModifiedBy>npakhmutova</cp:lastModifiedBy>
  <cp:revision>166</cp:revision>
  <dcterms:modified xsi:type="dcterms:W3CDTF">2019-12-13T12:01:01Z</dcterms:modified>
</cp:coreProperties>
</file>