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2" r:id="rId4"/>
    <p:sldId id="272" r:id="rId5"/>
    <p:sldId id="273" r:id="rId6"/>
    <p:sldId id="258" r:id="rId7"/>
    <p:sldId id="274" r:id="rId8"/>
    <p:sldId id="275" r:id="rId9"/>
    <p:sldId id="277" r:id="rId10"/>
    <p:sldId id="278" r:id="rId11"/>
    <p:sldId id="283" r:id="rId12"/>
    <p:sldId id="280" r:id="rId13"/>
    <p:sldId id="279" r:id="rId14"/>
    <p:sldId id="281" r:id="rId15"/>
    <p:sldId id="276" r:id="rId16"/>
  </p:sldIdLst>
  <p:sldSz cx="9144000" cy="5143500" type="screen16x9"/>
  <p:notesSz cx="6808788" cy="9926638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5397" userDrawn="1">
          <p15:clr>
            <a:srgbClr val="A4A3A4"/>
          </p15:clr>
        </p15:guide>
        <p15:guide id="4" pos="181" userDrawn="1">
          <p15:clr>
            <a:srgbClr val="A4A3A4"/>
          </p15:clr>
        </p15:guide>
        <p15:guide id="5" orient="horz" pos="7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  <a:srgbClr val="CC0000"/>
    <a:srgbClr val="FAFAFA"/>
    <a:srgbClr val="C4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259"/>
        <p:guide pos="385"/>
        <p:guide pos="5397"/>
        <p:guide pos="181"/>
        <p:guide orient="horz" pos="75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CADDA-4986-44A8-92F4-34A9E51580B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50475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28584"/>
            <a:ext cx="2950475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5EBF4-4462-4124-A996-68D8BF938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7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F72D8-025A-4030-816A-762A67DCB867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77194"/>
            <a:ext cx="544703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50475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28584"/>
            <a:ext cx="2950475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F3D10-0845-46EB-87A1-64283364D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0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1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57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5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6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3D10-0845-46EB-87A1-64283364D0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4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3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35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1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6201"/>
            <a:ext cx="7772400" cy="700088"/>
          </a:xfrm>
        </p:spPr>
        <p:txBody>
          <a:bodyPr anchor="b">
            <a:normAutofit/>
          </a:bodyPr>
          <a:lstStyle>
            <a:lvl1pPr algn="ctr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51435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892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128" y="120256"/>
            <a:ext cx="6019802" cy="394097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524001" y="819150"/>
            <a:ext cx="5181602" cy="38862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039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971550"/>
            <a:ext cx="6019800" cy="3733800"/>
          </a:xfrm>
        </p:spPr>
        <p:txBody>
          <a:bodyPr>
            <a:normAutofit/>
          </a:bodyPr>
          <a:lstStyle>
            <a:lvl1pPr marL="171438" indent="-171438">
              <a:buFont typeface="Arial" pitchFamily="34" charset="0"/>
              <a:buChar char="•"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628604" indent="-171438">
              <a:buFont typeface="Arial" pitchFamily="34" charset="0"/>
              <a:buChar char="•"/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1085769" indent="-171438">
              <a:buFont typeface="Arial" pitchFamily="34" charset="0"/>
              <a:buChar char="•"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1542935" indent="-171438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 marL="2000100" indent="-171438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3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971550"/>
            <a:ext cx="5943600" cy="3733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8078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819400" y="971550"/>
            <a:ext cx="6172200" cy="3657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2631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63292"/>
            <a:ext cx="7086600" cy="1021556"/>
          </a:xfrm>
        </p:spPr>
        <p:txBody>
          <a:bodyPr anchor="t"/>
          <a:lstStyle>
            <a:lvl1pPr algn="l">
              <a:defRPr sz="4000" b="0" cap="all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438151"/>
            <a:ext cx="70866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10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00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123950"/>
            <a:ext cx="1929114" cy="228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23950"/>
            <a:ext cx="1929114" cy="228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42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228601"/>
            <a:ext cx="3732334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800103"/>
            <a:ext cx="3732334" cy="38290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228601"/>
            <a:ext cx="3733800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800103"/>
            <a:ext cx="3733800" cy="38290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69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6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0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71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3" y="17603"/>
            <a:ext cx="5726575" cy="506016"/>
          </a:xfrm>
        </p:spPr>
        <p:txBody>
          <a:bodyPr anchor="ctr" anchorCtr="0"/>
          <a:lstStyle>
            <a:lvl1pPr algn="l">
              <a:defRPr sz="2000"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286648"/>
            <a:ext cx="3962400" cy="257020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352550"/>
            <a:ext cx="2286000" cy="2743200"/>
          </a:xfrm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>
                    <a:lumMod val="90000"/>
                  </a:schemeClr>
                </a:solidFill>
              </a:defRPr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45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594499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1800" y="133350"/>
            <a:ext cx="5943600" cy="33528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401955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90000"/>
                  </a:schemeClr>
                </a:solidFill>
              </a:defRPr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798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18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6200" y="228600"/>
            <a:ext cx="990600" cy="43886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7162800" cy="438864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07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066800"/>
            <a:ext cx="4648200" cy="62865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1695450"/>
            <a:ext cx="4648200" cy="62865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2324100"/>
            <a:ext cx="4648200" cy="62865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2952750"/>
            <a:ext cx="4648200" cy="62865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53"/>
            <a:ext cx="6553202" cy="39409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4574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629400" y="1675895"/>
            <a:ext cx="1905000" cy="2953257"/>
          </a:xfrm>
        </p:spPr>
        <p:txBody>
          <a:bodyPr anchor="ctr" anchorCtr="0">
            <a:normAutofit/>
          </a:bodyPr>
          <a:lstStyle>
            <a:lvl1pPr marL="57146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581400" y="1657350"/>
            <a:ext cx="1905000" cy="2983204"/>
          </a:xfrm>
        </p:spPr>
        <p:txBody>
          <a:bodyPr anchor="ctr" anchorCtr="0">
            <a:normAutofit/>
          </a:bodyPr>
          <a:lstStyle>
            <a:lvl1pPr marL="57146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33400" y="1675895"/>
            <a:ext cx="1905000" cy="2953257"/>
          </a:xfrm>
        </p:spPr>
        <p:txBody>
          <a:bodyPr anchor="ctr" anchorCtr="0">
            <a:normAutofit/>
          </a:bodyPr>
          <a:lstStyle>
            <a:lvl1pPr marL="57146" indent="0" algn="ctr"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53"/>
            <a:ext cx="6553202" cy="394097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7213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3276600" cy="234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8601"/>
            <a:ext cx="4495800" cy="2343986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2571750"/>
            <a:ext cx="3276600" cy="228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2571750"/>
            <a:ext cx="4648200" cy="2286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7422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5669756"/>
            <a:ext cx="2895600" cy="273844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5669756"/>
            <a:ext cx="2133600" cy="273844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F7291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685802" y="-1676399"/>
            <a:ext cx="2514597" cy="188595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390896" y="-1676399"/>
            <a:ext cx="2514600" cy="188595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6095996" y="-1676399"/>
            <a:ext cx="2514600" cy="188595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133353"/>
            <a:ext cx="6553202" cy="394097"/>
          </a:xfrm>
        </p:spPr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507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230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71801" y="133353"/>
            <a:ext cx="6019802" cy="394097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2971800" y="742950"/>
            <a:ext cx="6019800" cy="38862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316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971550"/>
            <a:ext cx="5943600" cy="3733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2428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76598" y="971550"/>
            <a:ext cx="6172200" cy="3657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8" y="285753"/>
            <a:ext cx="6553202" cy="39409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680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228601"/>
            <a:ext cx="3732334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800103"/>
            <a:ext cx="3732334" cy="38290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228601"/>
            <a:ext cx="3733800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800103"/>
            <a:ext cx="3733800" cy="38290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25734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066800"/>
            <a:ext cx="4648200" cy="62865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1695450"/>
            <a:ext cx="4648200" cy="62865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2324100"/>
            <a:ext cx="4648200" cy="62865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2952750"/>
            <a:ext cx="4648200" cy="628650"/>
          </a:xfrm>
        </p:spPr>
        <p:txBody>
          <a:bodyPr anchor="ctr">
            <a:normAutofit/>
          </a:bodyPr>
          <a:lstStyle>
            <a:lvl1pPr marL="57146" indent="0">
              <a:buFontTx/>
              <a:buNone/>
              <a:defRPr sz="18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09706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3276600" cy="234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8601"/>
            <a:ext cx="4495800" cy="2343986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2571750"/>
            <a:ext cx="3276600" cy="228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2571750"/>
            <a:ext cx="4648200" cy="2286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979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5669756"/>
            <a:ext cx="2895600" cy="273844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5669756"/>
            <a:ext cx="2133600" cy="273844"/>
          </a:xfrm>
        </p:spPr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81002" y="2419354"/>
            <a:ext cx="2514597" cy="2514599"/>
          </a:xfrm>
        </p:spPr>
        <p:txBody>
          <a:bodyPr lIns="274301" tIns="0" rIns="182867">
            <a:normAutofit/>
          </a:bodyPr>
          <a:lstStyle>
            <a:lvl1pPr>
              <a:lnSpc>
                <a:spcPts val="2000"/>
              </a:lnSpc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3086099" y="2419354"/>
            <a:ext cx="2514597" cy="2514599"/>
          </a:xfrm>
        </p:spPr>
        <p:txBody>
          <a:bodyPr lIns="274301" tIns="0" rIns="182867">
            <a:normAutofit/>
          </a:bodyPr>
          <a:lstStyle>
            <a:lvl1pPr>
              <a:lnSpc>
                <a:spcPts val="2000"/>
              </a:lnSpc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791196" y="2419354"/>
            <a:ext cx="2514597" cy="2514599"/>
          </a:xfrm>
        </p:spPr>
        <p:txBody>
          <a:bodyPr lIns="274301" tIns="0" rIns="182867">
            <a:normAutofit/>
          </a:bodyPr>
          <a:lstStyle>
            <a:lvl1pPr>
              <a:lnSpc>
                <a:spcPts val="2000"/>
              </a:lnSpc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381002" y="533401"/>
            <a:ext cx="2514597" cy="188595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086096" y="533401"/>
            <a:ext cx="2514600" cy="188595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5791196" y="533401"/>
            <a:ext cx="2514600" cy="188595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53"/>
            <a:ext cx="6553202" cy="394097"/>
          </a:xfrm>
        </p:spPr>
        <p:txBody>
          <a:bodyPr/>
          <a:lstStyle>
            <a:lvl1pPr algn="l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55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9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1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rgbClr val="FAFAFA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9C0E-EAEA-4858-8F62-E3604083F10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4A50-1F8C-475C-94C6-2D50DD7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3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4000">
              <a:srgbClr val="FAFAFA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67400" y="2876550"/>
            <a:ext cx="9525000" cy="5257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 defTabSz="914333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3"/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742950"/>
            <a:ext cx="5638800" cy="3886200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1" y="133353"/>
            <a:ext cx="6553202" cy="394097"/>
          </a:xfrm>
          <a:prstGeom prst="rect">
            <a:avLst/>
          </a:prstGeom>
        </p:spPr>
        <p:txBody>
          <a:bodyPr vert="horz" lIns="91434" tIns="45717" rIns="91434" bIns="45717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018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</p:sldLayoutIdLst>
  <p:txStyles>
    <p:titleStyle>
      <a:lvl1pPr algn="r" defTabSz="914333" rtl="0" eaLnBrk="1" latinLnBrk="0" hangingPunct="1">
        <a:spcBef>
          <a:spcPct val="0"/>
        </a:spcBef>
        <a:buNone/>
        <a:defRPr sz="28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0" indent="0" algn="l" defTabSz="91433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microsoft.com/office/2007/relationships/hdphoto" Target="../media/hdphoto4.wdp"/><Relationship Id="rId19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Relationship Id="rId22" Type="http://schemas.microsoft.com/office/2007/relationships/hdphoto" Target="../media/hdphoto10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49"/>
          <p:cNvSpPr>
            <a:spLocks/>
          </p:cNvSpPr>
          <p:nvPr/>
        </p:nvSpPr>
        <p:spPr bwMode="auto">
          <a:xfrm>
            <a:off x="4575461" y="3165947"/>
            <a:ext cx="2284193" cy="1981200"/>
          </a:xfrm>
          <a:custGeom>
            <a:avLst/>
            <a:gdLst>
              <a:gd name="T0" fmla="*/ 860 w 959"/>
              <a:gd name="T1" fmla="*/ 421 h 832"/>
              <a:gd name="T2" fmla="*/ 843 w 959"/>
              <a:gd name="T3" fmla="*/ 472 h 832"/>
              <a:gd name="T4" fmla="*/ 849 w 959"/>
              <a:gd name="T5" fmla="*/ 504 h 832"/>
              <a:gd name="T6" fmla="*/ 925 w 959"/>
              <a:gd name="T7" fmla="*/ 555 h 832"/>
              <a:gd name="T8" fmla="*/ 959 w 959"/>
              <a:gd name="T9" fmla="*/ 547 h 832"/>
              <a:gd name="T10" fmla="*/ 959 w 959"/>
              <a:gd name="T11" fmla="*/ 832 h 832"/>
              <a:gd name="T12" fmla="*/ 0 w 959"/>
              <a:gd name="T13" fmla="*/ 832 h 832"/>
              <a:gd name="T14" fmla="*/ 0 w 959"/>
              <a:gd name="T15" fmla="*/ 526 h 832"/>
              <a:gd name="T16" fmla="*/ 40 w 959"/>
              <a:gd name="T17" fmla="*/ 536 h 832"/>
              <a:gd name="T18" fmla="*/ 122 w 959"/>
              <a:gd name="T19" fmla="*/ 453 h 832"/>
              <a:gd name="T20" fmla="*/ 40 w 959"/>
              <a:gd name="T21" fmla="*/ 371 h 832"/>
              <a:gd name="T22" fmla="*/ 0 w 959"/>
              <a:gd name="T23" fmla="*/ 381 h 832"/>
              <a:gd name="T24" fmla="*/ 0 w 959"/>
              <a:gd name="T25" fmla="*/ 112 h 832"/>
              <a:gd name="T26" fmla="*/ 402 w 959"/>
              <a:gd name="T27" fmla="*/ 112 h 832"/>
              <a:gd name="T28" fmla="*/ 397 w 959"/>
              <a:gd name="T29" fmla="*/ 83 h 832"/>
              <a:gd name="T30" fmla="*/ 479 w 959"/>
              <a:gd name="T31" fmla="*/ 0 h 832"/>
              <a:gd name="T32" fmla="*/ 562 w 959"/>
              <a:gd name="T33" fmla="*/ 83 h 832"/>
              <a:gd name="T34" fmla="*/ 557 w 959"/>
              <a:gd name="T35" fmla="*/ 112 h 832"/>
              <a:gd name="T36" fmla="*/ 959 w 959"/>
              <a:gd name="T37" fmla="*/ 112 h 832"/>
              <a:gd name="T38" fmla="*/ 959 w 959"/>
              <a:gd name="T39" fmla="*/ 397 h 832"/>
              <a:gd name="T40" fmla="*/ 925 w 959"/>
              <a:gd name="T41" fmla="*/ 389 h 832"/>
              <a:gd name="T42" fmla="*/ 860 w 959"/>
              <a:gd name="T43" fmla="*/ 421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59" h="832">
                <a:moveTo>
                  <a:pt x="860" y="421"/>
                </a:moveTo>
                <a:cubicBezTo>
                  <a:pt x="849" y="435"/>
                  <a:pt x="843" y="453"/>
                  <a:pt x="843" y="472"/>
                </a:cubicBezTo>
                <a:cubicBezTo>
                  <a:pt x="843" y="483"/>
                  <a:pt x="845" y="494"/>
                  <a:pt x="849" y="504"/>
                </a:cubicBezTo>
                <a:cubicBezTo>
                  <a:pt x="862" y="534"/>
                  <a:pt x="891" y="555"/>
                  <a:pt x="925" y="555"/>
                </a:cubicBezTo>
                <a:cubicBezTo>
                  <a:pt x="937" y="555"/>
                  <a:pt x="949" y="552"/>
                  <a:pt x="959" y="547"/>
                </a:cubicBezTo>
                <a:cubicBezTo>
                  <a:pt x="959" y="832"/>
                  <a:pt x="959" y="832"/>
                  <a:pt x="959" y="832"/>
                </a:cubicBezTo>
                <a:cubicBezTo>
                  <a:pt x="0" y="832"/>
                  <a:pt x="0" y="832"/>
                  <a:pt x="0" y="832"/>
                </a:cubicBezTo>
                <a:cubicBezTo>
                  <a:pt x="0" y="526"/>
                  <a:pt x="0" y="526"/>
                  <a:pt x="0" y="526"/>
                </a:cubicBezTo>
                <a:cubicBezTo>
                  <a:pt x="11" y="532"/>
                  <a:pt x="25" y="536"/>
                  <a:pt x="40" y="536"/>
                </a:cubicBezTo>
                <a:cubicBezTo>
                  <a:pt x="85" y="536"/>
                  <a:pt x="122" y="499"/>
                  <a:pt x="122" y="453"/>
                </a:cubicBezTo>
                <a:cubicBezTo>
                  <a:pt x="122" y="408"/>
                  <a:pt x="85" y="371"/>
                  <a:pt x="40" y="371"/>
                </a:cubicBezTo>
                <a:cubicBezTo>
                  <a:pt x="25" y="371"/>
                  <a:pt x="11" y="374"/>
                  <a:pt x="0" y="381"/>
                </a:cubicBezTo>
                <a:cubicBezTo>
                  <a:pt x="0" y="112"/>
                  <a:pt x="0" y="112"/>
                  <a:pt x="0" y="112"/>
                </a:cubicBezTo>
                <a:cubicBezTo>
                  <a:pt x="402" y="112"/>
                  <a:pt x="402" y="112"/>
                  <a:pt x="402" y="112"/>
                </a:cubicBezTo>
                <a:cubicBezTo>
                  <a:pt x="399" y="103"/>
                  <a:pt x="397" y="93"/>
                  <a:pt x="397" y="83"/>
                </a:cubicBezTo>
                <a:cubicBezTo>
                  <a:pt x="397" y="37"/>
                  <a:pt x="434" y="0"/>
                  <a:pt x="479" y="0"/>
                </a:cubicBezTo>
                <a:cubicBezTo>
                  <a:pt x="525" y="0"/>
                  <a:pt x="562" y="37"/>
                  <a:pt x="562" y="83"/>
                </a:cubicBezTo>
                <a:cubicBezTo>
                  <a:pt x="562" y="93"/>
                  <a:pt x="560" y="103"/>
                  <a:pt x="557" y="112"/>
                </a:cubicBezTo>
                <a:cubicBezTo>
                  <a:pt x="959" y="112"/>
                  <a:pt x="959" y="112"/>
                  <a:pt x="959" y="112"/>
                </a:cubicBezTo>
                <a:cubicBezTo>
                  <a:pt x="959" y="397"/>
                  <a:pt x="959" y="397"/>
                  <a:pt x="959" y="397"/>
                </a:cubicBezTo>
                <a:cubicBezTo>
                  <a:pt x="949" y="392"/>
                  <a:pt x="937" y="389"/>
                  <a:pt x="925" y="389"/>
                </a:cubicBezTo>
                <a:cubicBezTo>
                  <a:pt x="899" y="389"/>
                  <a:pt x="875" y="402"/>
                  <a:pt x="860" y="421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innerShdw blurRad="101600" dist="50800" dir="16200000">
              <a:prstClr val="black">
                <a:alpha val="35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1" y="0"/>
            <a:ext cx="2574536" cy="1714500"/>
          </a:xfrm>
          <a:custGeom>
            <a:avLst/>
            <a:gdLst>
              <a:gd name="T0" fmla="*/ 1081 w 1081"/>
              <a:gd name="T1" fmla="*/ 316 h 720"/>
              <a:gd name="T2" fmla="*/ 999 w 1081"/>
              <a:gd name="T3" fmla="*/ 399 h 720"/>
              <a:gd name="T4" fmla="*/ 960 w 1081"/>
              <a:gd name="T5" fmla="*/ 389 h 720"/>
              <a:gd name="T6" fmla="*/ 960 w 1081"/>
              <a:gd name="T7" fmla="*/ 720 h 720"/>
              <a:gd name="T8" fmla="*/ 549 w 1081"/>
              <a:gd name="T9" fmla="*/ 720 h 720"/>
              <a:gd name="T10" fmla="*/ 563 w 1081"/>
              <a:gd name="T11" fmla="*/ 675 h 720"/>
              <a:gd name="T12" fmla="*/ 480 w 1081"/>
              <a:gd name="T13" fmla="*/ 592 h 720"/>
              <a:gd name="T14" fmla="*/ 397 w 1081"/>
              <a:gd name="T15" fmla="*/ 675 h 720"/>
              <a:gd name="T16" fmla="*/ 411 w 1081"/>
              <a:gd name="T17" fmla="*/ 720 h 720"/>
              <a:gd name="T18" fmla="*/ 0 w 1081"/>
              <a:gd name="T19" fmla="*/ 720 h 720"/>
              <a:gd name="T20" fmla="*/ 0 w 1081"/>
              <a:gd name="T21" fmla="*/ 0 h 720"/>
              <a:gd name="T22" fmla="*/ 960 w 1081"/>
              <a:gd name="T23" fmla="*/ 0 h 720"/>
              <a:gd name="T24" fmla="*/ 960 w 1081"/>
              <a:gd name="T25" fmla="*/ 243 h 720"/>
              <a:gd name="T26" fmla="*/ 999 w 1081"/>
              <a:gd name="T27" fmla="*/ 233 h 720"/>
              <a:gd name="T28" fmla="*/ 1081 w 1081"/>
              <a:gd name="T29" fmla="*/ 316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81" h="720">
                <a:moveTo>
                  <a:pt x="1081" y="316"/>
                </a:moveTo>
                <a:cubicBezTo>
                  <a:pt x="1081" y="362"/>
                  <a:pt x="1044" y="399"/>
                  <a:pt x="999" y="399"/>
                </a:cubicBezTo>
                <a:cubicBezTo>
                  <a:pt x="985" y="399"/>
                  <a:pt x="971" y="395"/>
                  <a:pt x="960" y="389"/>
                </a:cubicBezTo>
                <a:cubicBezTo>
                  <a:pt x="960" y="720"/>
                  <a:pt x="960" y="720"/>
                  <a:pt x="960" y="720"/>
                </a:cubicBezTo>
                <a:cubicBezTo>
                  <a:pt x="549" y="720"/>
                  <a:pt x="549" y="720"/>
                  <a:pt x="549" y="720"/>
                </a:cubicBezTo>
                <a:cubicBezTo>
                  <a:pt x="558" y="707"/>
                  <a:pt x="563" y="691"/>
                  <a:pt x="563" y="675"/>
                </a:cubicBezTo>
                <a:cubicBezTo>
                  <a:pt x="563" y="629"/>
                  <a:pt x="526" y="592"/>
                  <a:pt x="480" y="592"/>
                </a:cubicBezTo>
                <a:cubicBezTo>
                  <a:pt x="434" y="592"/>
                  <a:pt x="397" y="629"/>
                  <a:pt x="397" y="675"/>
                </a:cubicBezTo>
                <a:cubicBezTo>
                  <a:pt x="397" y="691"/>
                  <a:pt x="402" y="707"/>
                  <a:pt x="411" y="720"/>
                </a:cubicBezTo>
                <a:cubicBezTo>
                  <a:pt x="0" y="720"/>
                  <a:pt x="0" y="720"/>
                  <a:pt x="0" y="720"/>
                </a:cubicBezTo>
                <a:cubicBezTo>
                  <a:pt x="0" y="0"/>
                  <a:pt x="0" y="0"/>
                  <a:pt x="0" y="0"/>
                </a:cubicBezTo>
                <a:cubicBezTo>
                  <a:pt x="960" y="0"/>
                  <a:pt x="960" y="0"/>
                  <a:pt x="960" y="0"/>
                </a:cubicBezTo>
                <a:cubicBezTo>
                  <a:pt x="960" y="243"/>
                  <a:pt x="960" y="243"/>
                  <a:pt x="960" y="243"/>
                </a:cubicBezTo>
                <a:cubicBezTo>
                  <a:pt x="971" y="237"/>
                  <a:pt x="985" y="233"/>
                  <a:pt x="999" y="233"/>
                </a:cubicBezTo>
                <a:cubicBezTo>
                  <a:pt x="1044" y="233"/>
                  <a:pt x="1081" y="270"/>
                  <a:pt x="1081" y="31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innerShdw blurRad="101600" dist="50800" dir="2700000">
              <a:prstClr val="black">
                <a:alpha val="35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47" name="Freeform 40"/>
          <p:cNvSpPr>
            <a:spLocks/>
          </p:cNvSpPr>
          <p:nvPr/>
        </p:nvSpPr>
        <p:spPr bwMode="auto">
          <a:xfrm>
            <a:off x="4573205" y="0"/>
            <a:ext cx="2481770" cy="1714500"/>
          </a:xfrm>
          <a:custGeom>
            <a:avLst/>
            <a:gdLst>
              <a:gd name="T0" fmla="*/ 1042 w 1042"/>
              <a:gd name="T1" fmla="*/ 316 h 720"/>
              <a:gd name="T2" fmla="*/ 959 w 1042"/>
              <a:gd name="T3" fmla="*/ 399 h 720"/>
              <a:gd name="T4" fmla="*/ 959 w 1042"/>
              <a:gd name="T5" fmla="*/ 720 h 720"/>
              <a:gd name="T6" fmla="*/ 652 w 1042"/>
              <a:gd name="T7" fmla="*/ 720 h 720"/>
              <a:gd name="T8" fmla="*/ 666 w 1042"/>
              <a:gd name="T9" fmla="*/ 675 h 720"/>
              <a:gd name="T10" fmla="*/ 583 w 1042"/>
              <a:gd name="T11" fmla="*/ 592 h 720"/>
              <a:gd name="T12" fmla="*/ 500 w 1042"/>
              <a:gd name="T13" fmla="*/ 675 h 720"/>
              <a:gd name="T14" fmla="*/ 514 w 1042"/>
              <a:gd name="T15" fmla="*/ 720 h 720"/>
              <a:gd name="T16" fmla="*/ 0 w 1042"/>
              <a:gd name="T17" fmla="*/ 720 h 720"/>
              <a:gd name="T18" fmla="*/ 0 w 1042"/>
              <a:gd name="T19" fmla="*/ 374 h 720"/>
              <a:gd name="T20" fmla="*/ 59 w 1042"/>
              <a:gd name="T21" fmla="*/ 399 h 720"/>
              <a:gd name="T22" fmla="*/ 141 w 1042"/>
              <a:gd name="T23" fmla="*/ 316 h 720"/>
              <a:gd name="T24" fmla="*/ 59 w 1042"/>
              <a:gd name="T25" fmla="*/ 233 h 720"/>
              <a:gd name="T26" fmla="*/ 0 w 1042"/>
              <a:gd name="T27" fmla="*/ 258 h 720"/>
              <a:gd name="T28" fmla="*/ 0 w 1042"/>
              <a:gd name="T29" fmla="*/ 0 h 720"/>
              <a:gd name="T30" fmla="*/ 959 w 1042"/>
              <a:gd name="T31" fmla="*/ 0 h 720"/>
              <a:gd name="T32" fmla="*/ 959 w 1042"/>
              <a:gd name="T33" fmla="*/ 233 h 720"/>
              <a:gd name="T34" fmla="*/ 1042 w 1042"/>
              <a:gd name="T35" fmla="*/ 316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42" h="720">
                <a:moveTo>
                  <a:pt x="1042" y="316"/>
                </a:moveTo>
                <a:cubicBezTo>
                  <a:pt x="1042" y="362"/>
                  <a:pt x="1005" y="399"/>
                  <a:pt x="959" y="399"/>
                </a:cubicBezTo>
                <a:cubicBezTo>
                  <a:pt x="959" y="720"/>
                  <a:pt x="959" y="720"/>
                  <a:pt x="959" y="720"/>
                </a:cubicBezTo>
                <a:cubicBezTo>
                  <a:pt x="652" y="720"/>
                  <a:pt x="652" y="720"/>
                  <a:pt x="652" y="720"/>
                </a:cubicBezTo>
                <a:cubicBezTo>
                  <a:pt x="661" y="707"/>
                  <a:pt x="666" y="691"/>
                  <a:pt x="666" y="675"/>
                </a:cubicBezTo>
                <a:cubicBezTo>
                  <a:pt x="666" y="629"/>
                  <a:pt x="629" y="592"/>
                  <a:pt x="583" y="592"/>
                </a:cubicBezTo>
                <a:cubicBezTo>
                  <a:pt x="538" y="592"/>
                  <a:pt x="500" y="629"/>
                  <a:pt x="500" y="675"/>
                </a:cubicBezTo>
                <a:cubicBezTo>
                  <a:pt x="500" y="691"/>
                  <a:pt x="505" y="707"/>
                  <a:pt x="514" y="720"/>
                </a:cubicBezTo>
                <a:cubicBezTo>
                  <a:pt x="0" y="720"/>
                  <a:pt x="0" y="720"/>
                  <a:pt x="0" y="720"/>
                </a:cubicBezTo>
                <a:cubicBezTo>
                  <a:pt x="0" y="374"/>
                  <a:pt x="0" y="374"/>
                  <a:pt x="0" y="374"/>
                </a:cubicBezTo>
                <a:cubicBezTo>
                  <a:pt x="15" y="389"/>
                  <a:pt x="35" y="399"/>
                  <a:pt x="59" y="399"/>
                </a:cubicBezTo>
                <a:cubicBezTo>
                  <a:pt x="104" y="399"/>
                  <a:pt x="141" y="362"/>
                  <a:pt x="141" y="316"/>
                </a:cubicBezTo>
                <a:cubicBezTo>
                  <a:pt x="141" y="270"/>
                  <a:pt x="104" y="233"/>
                  <a:pt x="59" y="233"/>
                </a:cubicBezTo>
                <a:cubicBezTo>
                  <a:pt x="35" y="233"/>
                  <a:pt x="15" y="243"/>
                  <a:pt x="0" y="258"/>
                </a:cubicBezTo>
                <a:cubicBezTo>
                  <a:pt x="0" y="0"/>
                  <a:pt x="0" y="0"/>
                  <a:pt x="0" y="0"/>
                </a:cubicBezTo>
                <a:cubicBezTo>
                  <a:pt x="959" y="0"/>
                  <a:pt x="959" y="0"/>
                  <a:pt x="959" y="0"/>
                </a:cubicBezTo>
                <a:cubicBezTo>
                  <a:pt x="959" y="233"/>
                  <a:pt x="959" y="233"/>
                  <a:pt x="959" y="233"/>
                </a:cubicBezTo>
                <a:cubicBezTo>
                  <a:pt x="1005" y="233"/>
                  <a:pt x="1042" y="270"/>
                  <a:pt x="1042" y="31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outerShdw blurRad="406400" dist="203200" sx="103000" sy="103000" algn="ctr" rotWithShape="0">
              <a:srgbClr val="000000">
                <a:alpha val="47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49" name="Freeform 42"/>
          <p:cNvSpPr>
            <a:spLocks/>
          </p:cNvSpPr>
          <p:nvPr/>
        </p:nvSpPr>
        <p:spPr bwMode="auto">
          <a:xfrm>
            <a:off x="1" y="1409700"/>
            <a:ext cx="2286602" cy="2343150"/>
          </a:xfrm>
          <a:custGeom>
            <a:avLst/>
            <a:gdLst>
              <a:gd name="T0" fmla="*/ 833 w 960"/>
              <a:gd name="T1" fmla="*/ 488 h 984"/>
              <a:gd name="T2" fmla="*/ 916 w 960"/>
              <a:gd name="T3" fmla="*/ 571 h 984"/>
              <a:gd name="T4" fmla="*/ 960 w 960"/>
              <a:gd name="T5" fmla="*/ 558 h 984"/>
              <a:gd name="T6" fmla="*/ 960 w 960"/>
              <a:gd name="T7" fmla="*/ 848 h 984"/>
              <a:gd name="T8" fmla="*/ 531 w 960"/>
              <a:gd name="T9" fmla="*/ 848 h 984"/>
              <a:gd name="T10" fmla="*/ 551 w 960"/>
              <a:gd name="T11" fmla="*/ 901 h 984"/>
              <a:gd name="T12" fmla="*/ 468 w 960"/>
              <a:gd name="T13" fmla="*/ 984 h 984"/>
              <a:gd name="T14" fmla="*/ 385 w 960"/>
              <a:gd name="T15" fmla="*/ 901 h 984"/>
              <a:gd name="T16" fmla="*/ 405 w 960"/>
              <a:gd name="T17" fmla="*/ 848 h 984"/>
              <a:gd name="T18" fmla="*/ 0 w 960"/>
              <a:gd name="T19" fmla="*/ 848 h 984"/>
              <a:gd name="T20" fmla="*/ 0 w 960"/>
              <a:gd name="T21" fmla="*/ 128 h 984"/>
              <a:gd name="T22" fmla="*/ 411 w 960"/>
              <a:gd name="T23" fmla="*/ 128 h 984"/>
              <a:gd name="T24" fmla="*/ 397 w 960"/>
              <a:gd name="T25" fmla="*/ 83 h 984"/>
              <a:gd name="T26" fmla="*/ 480 w 960"/>
              <a:gd name="T27" fmla="*/ 0 h 984"/>
              <a:gd name="T28" fmla="*/ 563 w 960"/>
              <a:gd name="T29" fmla="*/ 83 h 984"/>
              <a:gd name="T30" fmla="*/ 549 w 960"/>
              <a:gd name="T31" fmla="*/ 128 h 984"/>
              <a:gd name="T32" fmla="*/ 960 w 960"/>
              <a:gd name="T33" fmla="*/ 128 h 984"/>
              <a:gd name="T34" fmla="*/ 960 w 960"/>
              <a:gd name="T35" fmla="*/ 418 h 984"/>
              <a:gd name="T36" fmla="*/ 916 w 960"/>
              <a:gd name="T37" fmla="*/ 405 h 984"/>
              <a:gd name="T38" fmla="*/ 833 w 960"/>
              <a:gd name="T39" fmla="*/ 488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60" h="984">
                <a:moveTo>
                  <a:pt x="833" y="488"/>
                </a:moveTo>
                <a:cubicBezTo>
                  <a:pt x="833" y="534"/>
                  <a:pt x="870" y="571"/>
                  <a:pt x="916" y="571"/>
                </a:cubicBezTo>
                <a:cubicBezTo>
                  <a:pt x="932" y="571"/>
                  <a:pt x="947" y="566"/>
                  <a:pt x="960" y="558"/>
                </a:cubicBezTo>
                <a:cubicBezTo>
                  <a:pt x="960" y="848"/>
                  <a:pt x="960" y="848"/>
                  <a:pt x="960" y="848"/>
                </a:cubicBezTo>
                <a:cubicBezTo>
                  <a:pt x="531" y="848"/>
                  <a:pt x="531" y="848"/>
                  <a:pt x="531" y="848"/>
                </a:cubicBezTo>
                <a:cubicBezTo>
                  <a:pt x="543" y="862"/>
                  <a:pt x="551" y="881"/>
                  <a:pt x="551" y="901"/>
                </a:cubicBezTo>
                <a:cubicBezTo>
                  <a:pt x="551" y="947"/>
                  <a:pt x="514" y="984"/>
                  <a:pt x="468" y="984"/>
                </a:cubicBezTo>
                <a:cubicBezTo>
                  <a:pt x="422" y="984"/>
                  <a:pt x="385" y="947"/>
                  <a:pt x="385" y="901"/>
                </a:cubicBezTo>
                <a:cubicBezTo>
                  <a:pt x="385" y="881"/>
                  <a:pt x="393" y="862"/>
                  <a:pt x="405" y="848"/>
                </a:cubicBezTo>
                <a:cubicBezTo>
                  <a:pt x="0" y="848"/>
                  <a:pt x="0" y="848"/>
                  <a:pt x="0" y="848"/>
                </a:cubicBezTo>
                <a:cubicBezTo>
                  <a:pt x="0" y="128"/>
                  <a:pt x="0" y="128"/>
                  <a:pt x="0" y="128"/>
                </a:cubicBezTo>
                <a:cubicBezTo>
                  <a:pt x="411" y="128"/>
                  <a:pt x="411" y="128"/>
                  <a:pt x="411" y="128"/>
                </a:cubicBezTo>
                <a:cubicBezTo>
                  <a:pt x="402" y="115"/>
                  <a:pt x="397" y="99"/>
                  <a:pt x="397" y="83"/>
                </a:cubicBezTo>
                <a:cubicBezTo>
                  <a:pt x="397" y="37"/>
                  <a:pt x="434" y="0"/>
                  <a:pt x="480" y="0"/>
                </a:cubicBezTo>
                <a:cubicBezTo>
                  <a:pt x="526" y="0"/>
                  <a:pt x="563" y="37"/>
                  <a:pt x="563" y="83"/>
                </a:cubicBezTo>
                <a:cubicBezTo>
                  <a:pt x="563" y="99"/>
                  <a:pt x="558" y="115"/>
                  <a:pt x="549" y="128"/>
                </a:cubicBezTo>
                <a:cubicBezTo>
                  <a:pt x="960" y="128"/>
                  <a:pt x="960" y="128"/>
                  <a:pt x="960" y="128"/>
                </a:cubicBezTo>
                <a:cubicBezTo>
                  <a:pt x="960" y="418"/>
                  <a:pt x="960" y="418"/>
                  <a:pt x="960" y="418"/>
                </a:cubicBezTo>
                <a:cubicBezTo>
                  <a:pt x="947" y="410"/>
                  <a:pt x="932" y="405"/>
                  <a:pt x="916" y="405"/>
                </a:cubicBezTo>
                <a:cubicBezTo>
                  <a:pt x="870" y="405"/>
                  <a:pt x="833" y="442"/>
                  <a:pt x="833" y="488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outerShdw blurRad="152400" dist="101600" sx="103000" sy="103000" algn="ctr" rotWithShape="0">
              <a:srgbClr val="000000">
                <a:alpha val="17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0" name="Freeform 43"/>
          <p:cNvSpPr>
            <a:spLocks/>
          </p:cNvSpPr>
          <p:nvPr/>
        </p:nvSpPr>
        <p:spPr bwMode="auto">
          <a:xfrm>
            <a:off x="1984212" y="1409700"/>
            <a:ext cx="4873186" cy="2343150"/>
          </a:xfrm>
          <a:custGeom>
            <a:avLst/>
            <a:gdLst>
              <a:gd name="T0" fmla="*/ 1930 w 2046"/>
              <a:gd name="T1" fmla="*/ 475 h 984"/>
              <a:gd name="T2" fmla="*/ 2012 w 2046"/>
              <a:gd name="T3" fmla="*/ 557 h 984"/>
              <a:gd name="T4" fmla="*/ 2046 w 2046"/>
              <a:gd name="T5" fmla="*/ 550 h 984"/>
              <a:gd name="T6" fmla="*/ 2046 w 2046"/>
              <a:gd name="T7" fmla="*/ 848 h 984"/>
              <a:gd name="T8" fmla="*/ 1644 w 2046"/>
              <a:gd name="T9" fmla="*/ 848 h 984"/>
              <a:gd name="T10" fmla="*/ 1649 w 2046"/>
              <a:gd name="T11" fmla="*/ 819 h 984"/>
              <a:gd name="T12" fmla="*/ 1566 w 2046"/>
              <a:gd name="T13" fmla="*/ 736 h 984"/>
              <a:gd name="T14" fmla="*/ 1484 w 2046"/>
              <a:gd name="T15" fmla="*/ 819 h 984"/>
              <a:gd name="T16" fmla="*/ 1489 w 2046"/>
              <a:gd name="T17" fmla="*/ 848 h 984"/>
              <a:gd name="T18" fmla="*/ 670 w 2046"/>
              <a:gd name="T19" fmla="*/ 848 h 984"/>
              <a:gd name="T20" fmla="*/ 689 w 2046"/>
              <a:gd name="T21" fmla="*/ 901 h 984"/>
              <a:gd name="T22" fmla="*/ 607 w 2046"/>
              <a:gd name="T23" fmla="*/ 984 h 984"/>
              <a:gd name="T24" fmla="*/ 524 w 2046"/>
              <a:gd name="T25" fmla="*/ 901 h 984"/>
              <a:gd name="T26" fmla="*/ 544 w 2046"/>
              <a:gd name="T27" fmla="*/ 848 h 984"/>
              <a:gd name="T28" fmla="*/ 127 w 2046"/>
              <a:gd name="T29" fmla="*/ 848 h 984"/>
              <a:gd name="T30" fmla="*/ 127 w 2046"/>
              <a:gd name="T31" fmla="*/ 558 h 984"/>
              <a:gd name="T32" fmla="*/ 83 w 2046"/>
              <a:gd name="T33" fmla="*/ 571 h 984"/>
              <a:gd name="T34" fmla="*/ 0 w 2046"/>
              <a:gd name="T35" fmla="*/ 488 h 984"/>
              <a:gd name="T36" fmla="*/ 83 w 2046"/>
              <a:gd name="T37" fmla="*/ 405 h 984"/>
              <a:gd name="T38" fmla="*/ 127 w 2046"/>
              <a:gd name="T39" fmla="*/ 418 h 984"/>
              <a:gd name="T40" fmla="*/ 127 w 2046"/>
              <a:gd name="T41" fmla="*/ 128 h 984"/>
              <a:gd name="T42" fmla="*/ 540 w 2046"/>
              <a:gd name="T43" fmla="*/ 128 h 984"/>
              <a:gd name="T44" fmla="*/ 524 w 2046"/>
              <a:gd name="T45" fmla="*/ 177 h 984"/>
              <a:gd name="T46" fmla="*/ 607 w 2046"/>
              <a:gd name="T47" fmla="*/ 260 h 984"/>
              <a:gd name="T48" fmla="*/ 689 w 2046"/>
              <a:gd name="T49" fmla="*/ 177 h 984"/>
              <a:gd name="T50" fmla="*/ 673 w 2046"/>
              <a:gd name="T51" fmla="*/ 128 h 984"/>
              <a:gd name="T52" fmla="*/ 1601 w 2046"/>
              <a:gd name="T53" fmla="*/ 128 h 984"/>
              <a:gd name="T54" fmla="*/ 1587 w 2046"/>
              <a:gd name="T55" fmla="*/ 83 h 984"/>
              <a:gd name="T56" fmla="*/ 1670 w 2046"/>
              <a:gd name="T57" fmla="*/ 0 h 984"/>
              <a:gd name="T58" fmla="*/ 1753 w 2046"/>
              <a:gd name="T59" fmla="*/ 83 h 984"/>
              <a:gd name="T60" fmla="*/ 1739 w 2046"/>
              <a:gd name="T61" fmla="*/ 128 h 984"/>
              <a:gd name="T62" fmla="*/ 2046 w 2046"/>
              <a:gd name="T63" fmla="*/ 128 h 984"/>
              <a:gd name="T64" fmla="*/ 2046 w 2046"/>
              <a:gd name="T65" fmla="*/ 399 h 984"/>
              <a:gd name="T66" fmla="*/ 2012 w 2046"/>
              <a:gd name="T67" fmla="*/ 392 h 984"/>
              <a:gd name="T68" fmla="*/ 1930 w 2046"/>
              <a:gd name="T69" fmla="*/ 475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46" h="984">
                <a:moveTo>
                  <a:pt x="1930" y="475"/>
                </a:moveTo>
                <a:cubicBezTo>
                  <a:pt x="1930" y="520"/>
                  <a:pt x="1967" y="557"/>
                  <a:pt x="2012" y="557"/>
                </a:cubicBezTo>
                <a:cubicBezTo>
                  <a:pt x="2024" y="557"/>
                  <a:pt x="2036" y="555"/>
                  <a:pt x="2046" y="550"/>
                </a:cubicBezTo>
                <a:cubicBezTo>
                  <a:pt x="2046" y="848"/>
                  <a:pt x="2046" y="848"/>
                  <a:pt x="2046" y="848"/>
                </a:cubicBezTo>
                <a:cubicBezTo>
                  <a:pt x="1644" y="848"/>
                  <a:pt x="1644" y="848"/>
                  <a:pt x="1644" y="848"/>
                </a:cubicBezTo>
                <a:cubicBezTo>
                  <a:pt x="1647" y="839"/>
                  <a:pt x="1649" y="829"/>
                  <a:pt x="1649" y="819"/>
                </a:cubicBezTo>
                <a:cubicBezTo>
                  <a:pt x="1649" y="773"/>
                  <a:pt x="1612" y="736"/>
                  <a:pt x="1566" y="736"/>
                </a:cubicBezTo>
                <a:cubicBezTo>
                  <a:pt x="1521" y="736"/>
                  <a:pt x="1484" y="773"/>
                  <a:pt x="1484" y="819"/>
                </a:cubicBezTo>
                <a:cubicBezTo>
                  <a:pt x="1484" y="829"/>
                  <a:pt x="1486" y="839"/>
                  <a:pt x="1489" y="848"/>
                </a:cubicBezTo>
                <a:cubicBezTo>
                  <a:pt x="670" y="848"/>
                  <a:pt x="670" y="848"/>
                  <a:pt x="670" y="848"/>
                </a:cubicBezTo>
                <a:cubicBezTo>
                  <a:pt x="682" y="862"/>
                  <a:pt x="689" y="881"/>
                  <a:pt x="689" y="901"/>
                </a:cubicBezTo>
                <a:cubicBezTo>
                  <a:pt x="689" y="947"/>
                  <a:pt x="652" y="984"/>
                  <a:pt x="607" y="984"/>
                </a:cubicBezTo>
                <a:cubicBezTo>
                  <a:pt x="561" y="984"/>
                  <a:pt x="524" y="947"/>
                  <a:pt x="524" y="901"/>
                </a:cubicBezTo>
                <a:cubicBezTo>
                  <a:pt x="524" y="881"/>
                  <a:pt x="531" y="862"/>
                  <a:pt x="544" y="848"/>
                </a:cubicBezTo>
                <a:cubicBezTo>
                  <a:pt x="127" y="848"/>
                  <a:pt x="127" y="848"/>
                  <a:pt x="127" y="848"/>
                </a:cubicBezTo>
                <a:cubicBezTo>
                  <a:pt x="127" y="558"/>
                  <a:pt x="127" y="558"/>
                  <a:pt x="127" y="558"/>
                </a:cubicBezTo>
                <a:cubicBezTo>
                  <a:pt x="114" y="566"/>
                  <a:pt x="99" y="571"/>
                  <a:pt x="83" y="571"/>
                </a:cubicBezTo>
                <a:cubicBezTo>
                  <a:pt x="37" y="571"/>
                  <a:pt x="0" y="534"/>
                  <a:pt x="0" y="488"/>
                </a:cubicBezTo>
                <a:cubicBezTo>
                  <a:pt x="0" y="442"/>
                  <a:pt x="37" y="405"/>
                  <a:pt x="83" y="405"/>
                </a:cubicBezTo>
                <a:cubicBezTo>
                  <a:pt x="99" y="405"/>
                  <a:pt x="114" y="410"/>
                  <a:pt x="127" y="418"/>
                </a:cubicBezTo>
                <a:cubicBezTo>
                  <a:pt x="127" y="128"/>
                  <a:pt x="127" y="128"/>
                  <a:pt x="127" y="128"/>
                </a:cubicBezTo>
                <a:cubicBezTo>
                  <a:pt x="540" y="128"/>
                  <a:pt x="540" y="128"/>
                  <a:pt x="540" y="128"/>
                </a:cubicBezTo>
                <a:cubicBezTo>
                  <a:pt x="530" y="142"/>
                  <a:pt x="524" y="159"/>
                  <a:pt x="524" y="177"/>
                </a:cubicBezTo>
                <a:cubicBezTo>
                  <a:pt x="524" y="223"/>
                  <a:pt x="561" y="260"/>
                  <a:pt x="607" y="260"/>
                </a:cubicBezTo>
                <a:cubicBezTo>
                  <a:pt x="652" y="260"/>
                  <a:pt x="689" y="223"/>
                  <a:pt x="689" y="177"/>
                </a:cubicBezTo>
                <a:cubicBezTo>
                  <a:pt x="689" y="159"/>
                  <a:pt x="683" y="142"/>
                  <a:pt x="673" y="128"/>
                </a:cubicBezTo>
                <a:cubicBezTo>
                  <a:pt x="1601" y="128"/>
                  <a:pt x="1601" y="128"/>
                  <a:pt x="1601" y="128"/>
                </a:cubicBezTo>
                <a:cubicBezTo>
                  <a:pt x="1592" y="115"/>
                  <a:pt x="1587" y="99"/>
                  <a:pt x="1587" y="83"/>
                </a:cubicBezTo>
                <a:cubicBezTo>
                  <a:pt x="1587" y="37"/>
                  <a:pt x="1625" y="0"/>
                  <a:pt x="1670" y="0"/>
                </a:cubicBezTo>
                <a:cubicBezTo>
                  <a:pt x="1716" y="0"/>
                  <a:pt x="1753" y="37"/>
                  <a:pt x="1753" y="83"/>
                </a:cubicBezTo>
                <a:cubicBezTo>
                  <a:pt x="1753" y="99"/>
                  <a:pt x="1748" y="115"/>
                  <a:pt x="1739" y="128"/>
                </a:cubicBezTo>
                <a:cubicBezTo>
                  <a:pt x="2046" y="128"/>
                  <a:pt x="2046" y="128"/>
                  <a:pt x="2046" y="128"/>
                </a:cubicBezTo>
                <a:cubicBezTo>
                  <a:pt x="2046" y="399"/>
                  <a:pt x="2046" y="399"/>
                  <a:pt x="2046" y="399"/>
                </a:cubicBezTo>
                <a:cubicBezTo>
                  <a:pt x="2036" y="395"/>
                  <a:pt x="2024" y="392"/>
                  <a:pt x="2012" y="392"/>
                </a:cubicBezTo>
                <a:cubicBezTo>
                  <a:pt x="1967" y="392"/>
                  <a:pt x="1930" y="429"/>
                  <a:pt x="1930" y="475"/>
                </a:cubicBezTo>
                <a:close/>
              </a:path>
            </a:pathLst>
          </a:custGeom>
          <a:solidFill>
            <a:srgbClr val="CC0000"/>
          </a:solidFill>
          <a:ln>
            <a:noFill/>
          </a:ln>
          <a:effectLst>
            <a:outerShdw blurRad="177800" dist="38100" dir="5400000" algn="t" rotWithShape="0">
              <a:prstClr val="black">
                <a:alpha val="63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51" name="Freeform 44"/>
          <p:cNvSpPr>
            <a:spLocks/>
          </p:cNvSpPr>
          <p:nvPr/>
        </p:nvSpPr>
        <p:spPr bwMode="auto">
          <a:xfrm>
            <a:off x="6581511" y="1714500"/>
            <a:ext cx="2562489" cy="1714500"/>
          </a:xfrm>
          <a:custGeom>
            <a:avLst/>
            <a:gdLst>
              <a:gd name="T0" fmla="*/ 1076 w 1076"/>
              <a:gd name="T1" fmla="*/ 0 h 720"/>
              <a:gd name="T2" fmla="*/ 1076 w 1076"/>
              <a:gd name="T3" fmla="*/ 720 h 720"/>
              <a:gd name="T4" fmla="*/ 673 w 1076"/>
              <a:gd name="T5" fmla="*/ 720 h 720"/>
              <a:gd name="T6" fmla="*/ 679 w 1076"/>
              <a:gd name="T7" fmla="*/ 691 h 720"/>
              <a:gd name="T8" fmla="*/ 679 w 1076"/>
              <a:gd name="T9" fmla="*/ 685 h 720"/>
              <a:gd name="T10" fmla="*/ 679 w 1076"/>
              <a:gd name="T11" fmla="*/ 679 h 720"/>
              <a:gd name="T12" fmla="*/ 596 w 1076"/>
              <a:gd name="T13" fmla="*/ 596 h 720"/>
              <a:gd name="T14" fmla="*/ 513 w 1076"/>
              <a:gd name="T15" fmla="*/ 679 h 720"/>
              <a:gd name="T16" fmla="*/ 514 w 1076"/>
              <a:gd name="T17" fmla="*/ 685 h 720"/>
              <a:gd name="T18" fmla="*/ 513 w 1076"/>
              <a:gd name="T19" fmla="*/ 691 h 720"/>
              <a:gd name="T20" fmla="*/ 519 w 1076"/>
              <a:gd name="T21" fmla="*/ 720 h 720"/>
              <a:gd name="T22" fmla="*/ 116 w 1076"/>
              <a:gd name="T23" fmla="*/ 720 h 720"/>
              <a:gd name="T24" fmla="*/ 116 w 1076"/>
              <a:gd name="T25" fmla="*/ 422 h 720"/>
              <a:gd name="T26" fmla="*/ 82 w 1076"/>
              <a:gd name="T27" fmla="*/ 429 h 720"/>
              <a:gd name="T28" fmla="*/ 0 w 1076"/>
              <a:gd name="T29" fmla="*/ 347 h 720"/>
              <a:gd name="T30" fmla="*/ 82 w 1076"/>
              <a:gd name="T31" fmla="*/ 264 h 720"/>
              <a:gd name="T32" fmla="*/ 116 w 1076"/>
              <a:gd name="T33" fmla="*/ 271 h 720"/>
              <a:gd name="T34" fmla="*/ 116 w 1076"/>
              <a:gd name="T35" fmla="*/ 0 h 720"/>
              <a:gd name="T36" fmla="*/ 522 w 1076"/>
              <a:gd name="T37" fmla="*/ 0 h 720"/>
              <a:gd name="T38" fmla="*/ 513 w 1076"/>
              <a:gd name="T39" fmla="*/ 37 h 720"/>
              <a:gd name="T40" fmla="*/ 596 w 1076"/>
              <a:gd name="T41" fmla="*/ 120 h 720"/>
              <a:gd name="T42" fmla="*/ 679 w 1076"/>
              <a:gd name="T43" fmla="*/ 37 h 720"/>
              <a:gd name="T44" fmla="*/ 670 w 1076"/>
              <a:gd name="T45" fmla="*/ 0 h 720"/>
              <a:gd name="T46" fmla="*/ 1076 w 1076"/>
              <a:gd name="T47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76" h="720">
                <a:moveTo>
                  <a:pt x="1076" y="0"/>
                </a:moveTo>
                <a:cubicBezTo>
                  <a:pt x="1076" y="720"/>
                  <a:pt x="1076" y="720"/>
                  <a:pt x="1076" y="720"/>
                </a:cubicBezTo>
                <a:cubicBezTo>
                  <a:pt x="673" y="720"/>
                  <a:pt x="673" y="720"/>
                  <a:pt x="673" y="720"/>
                </a:cubicBezTo>
                <a:cubicBezTo>
                  <a:pt x="677" y="711"/>
                  <a:pt x="679" y="701"/>
                  <a:pt x="679" y="691"/>
                </a:cubicBezTo>
                <a:cubicBezTo>
                  <a:pt x="679" y="689"/>
                  <a:pt x="679" y="687"/>
                  <a:pt x="679" y="685"/>
                </a:cubicBezTo>
                <a:cubicBezTo>
                  <a:pt x="679" y="683"/>
                  <a:pt x="679" y="681"/>
                  <a:pt x="679" y="679"/>
                </a:cubicBezTo>
                <a:cubicBezTo>
                  <a:pt x="679" y="633"/>
                  <a:pt x="642" y="596"/>
                  <a:pt x="596" y="596"/>
                </a:cubicBezTo>
                <a:cubicBezTo>
                  <a:pt x="551" y="596"/>
                  <a:pt x="513" y="633"/>
                  <a:pt x="513" y="679"/>
                </a:cubicBezTo>
                <a:cubicBezTo>
                  <a:pt x="513" y="681"/>
                  <a:pt x="514" y="683"/>
                  <a:pt x="514" y="685"/>
                </a:cubicBezTo>
                <a:cubicBezTo>
                  <a:pt x="514" y="687"/>
                  <a:pt x="513" y="689"/>
                  <a:pt x="513" y="691"/>
                </a:cubicBezTo>
                <a:cubicBezTo>
                  <a:pt x="513" y="701"/>
                  <a:pt x="515" y="711"/>
                  <a:pt x="519" y="720"/>
                </a:cubicBezTo>
                <a:cubicBezTo>
                  <a:pt x="116" y="720"/>
                  <a:pt x="116" y="720"/>
                  <a:pt x="116" y="720"/>
                </a:cubicBezTo>
                <a:cubicBezTo>
                  <a:pt x="116" y="422"/>
                  <a:pt x="116" y="422"/>
                  <a:pt x="116" y="422"/>
                </a:cubicBezTo>
                <a:cubicBezTo>
                  <a:pt x="106" y="427"/>
                  <a:pt x="94" y="429"/>
                  <a:pt x="82" y="429"/>
                </a:cubicBezTo>
                <a:cubicBezTo>
                  <a:pt x="37" y="429"/>
                  <a:pt x="0" y="392"/>
                  <a:pt x="0" y="347"/>
                </a:cubicBezTo>
                <a:cubicBezTo>
                  <a:pt x="0" y="301"/>
                  <a:pt x="37" y="264"/>
                  <a:pt x="82" y="264"/>
                </a:cubicBezTo>
                <a:cubicBezTo>
                  <a:pt x="94" y="264"/>
                  <a:pt x="106" y="267"/>
                  <a:pt x="116" y="271"/>
                </a:cubicBezTo>
                <a:cubicBezTo>
                  <a:pt x="116" y="0"/>
                  <a:pt x="116" y="0"/>
                  <a:pt x="116" y="0"/>
                </a:cubicBezTo>
                <a:cubicBezTo>
                  <a:pt x="522" y="0"/>
                  <a:pt x="522" y="0"/>
                  <a:pt x="522" y="0"/>
                </a:cubicBezTo>
                <a:cubicBezTo>
                  <a:pt x="517" y="11"/>
                  <a:pt x="513" y="24"/>
                  <a:pt x="513" y="37"/>
                </a:cubicBezTo>
                <a:cubicBezTo>
                  <a:pt x="513" y="83"/>
                  <a:pt x="551" y="120"/>
                  <a:pt x="596" y="120"/>
                </a:cubicBezTo>
                <a:cubicBezTo>
                  <a:pt x="642" y="120"/>
                  <a:pt x="679" y="83"/>
                  <a:pt x="679" y="37"/>
                </a:cubicBezTo>
                <a:cubicBezTo>
                  <a:pt x="679" y="24"/>
                  <a:pt x="676" y="11"/>
                  <a:pt x="670" y="0"/>
                </a:cubicBezTo>
                <a:lnTo>
                  <a:pt x="1076" y="0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outerShdw blurRad="406400" dist="203200" sx="103000" sy="103000" algn="ctr" rotWithShape="0">
              <a:srgbClr val="000000">
                <a:alpha val="47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2" name="Freeform 45"/>
          <p:cNvSpPr>
            <a:spLocks/>
          </p:cNvSpPr>
          <p:nvPr/>
        </p:nvSpPr>
        <p:spPr bwMode="auto">
          <a:xfrm>
            <a:off x="7803121" y="3345656"/>
            <a:ext cx="28914" cy="83344"/>
          </a:xfrm>
          <a:custGeom>
            <a:avLst/>
            <a:gdLst>
              <a:gd name="T0" fmla="*/ 6 w 12"/>
              <a:gd name="T1" fmla="*/ 23 h 35"/>
              <a:gd name="T2" fmla="*/ 12 w 12"/>
              <a:gd name="T3" fmla="*/ 35 h 35"/>
              <a:gd name="T4" fmla="*/ 6 w 12"/>
              <a:gd name="T5" fmla="*/ 35 h 35"/>
              <a:gd name="T6" fmla="*/ 0 w 12"/>
              <a:gd name="T7" fmla="*/ 6 h 35"/>
              <a:gd name="T8" fmla="*/ 1 w 12"/>
              <a:gd name="T9" fmla="*/ 0 h 35"/>
              <a:gd name="T10" fmla="*/ 6 w 12"/>
              <a:gd name="T11" fmla="*/ 23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35">
                <a:moveTo>
                  <a:pt x="6" y="23"/>
                </a:moveTo>
                <a:cubicBezTo>
                  <a:pt x="7" y="27"/>
                  <a:pt x="9" y="31"/>
                  <a:pt x="12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2" y="26"/>
                  <a:pt x="0" y="16"/>
                  <a:pt x="0" y="6"/>
                </a:cubicBezTo>
                <a:cubicBezTo>
                  <a:pt x="0" y="4"/>
                  <a:pt x="1" y="2"/>
                  <a:pt x="1" y="0"/>
                </a:cubicBezTo>
                <a:cubicBezTo>
                  <a:pt x="1" y="8"/>
                  <a:pt x="3" y="16"/>
                  <a:pt x="6" y="23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53" name="Freeform 46"/>
          <p:cNvSpPr>
            <a:spLocks/>
          </p:cNvSpPr>
          <p:nvPr/>
        </p:nvSpPr>
        <p:spPr bwMode="auto">
          <a:xfrm>
            <a:off x="8171773" y="3345656"/>
            <a:ext cx="26504" cy="83344"/>
          </a:xfrm>
          <a:custGeom>
            <a:avLst/>
            <a:gdLst>
              <a:gd name="T0" fmla="*/ 11 w 11"/>
              <a:gd name="T1" fmla="*/ 6 h 35"/>
              <a:gd name="T2" fmla="*/ 5 w 11"/>
              <a:gd name="T3" fmla="*/ 35 h 35"/>
              <a:gd name="T4" fmla="*/ 0 w 11"/>
              <a:gd name="T5" fmla="*/ 35 h 35"/>
              <a:gd name="T6" fmla="*/ 5 w 11"/>
              <a:gd name="T7" fmla="*/ 23 h 35"/>
              <a:gd name="T8" fmla="*/ 11 w 11"/>
              <a:gd name="T9" fmla="*/ 0 h 35"/>
              <a:gd name="T10" fmla="*/ 11 w 11"/>
              <a:gd name="T11" fmla="*/ 6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" h="35">
                <a:moveTo>
                  <a:pt x="11" y="6"/>
                </a:moveTo>
                <a:cubicBezTo>
                  <a:pt x="11" y="16"/>
                  <a:pt x="9" y="26"/>
                  <a:pt x="5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2" y="31"/>
                  <a:pt x="4" y="27"/>
                  <a:pt x="5" y="23"/>
                </a:cubicBezTo>
                <a:cubicBezTo>
                  <a:pt x="8" y="16"/>
                  <a:pt x="10" y="8"/>
                  <a:pt x="11" y="0"/>
                </a:cubicBezTo>
                <a:cubicBezTo>
                  <a:pt x="11" y="2"/>
                  <a:pt x="11" y="4"/>
                  <a:pt x="11" y="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54" name="Freeform 47"/>
          <p:cNvSpPr>
            <a:spLocks/>
          </p:cNvSpPr>
          <p:nvPr/>
        </p:nvSpPr>
        <p:spPr bwMode="auto">
          <a:xfrm>
            <a:off x="7816" y="3430637"/>
            <a:ext cx="2574536" cy="1714500"/>
          </a:xfrm>
          <a:custGeom>
            <a:avLst/>
            <a:gdLst>
              <a:gd name="T0" fmla="*/ 1081 w 1081"/>
              <a:gd name="T1" fmla="*/ 341 h 720"/>
              <a:gd name="T2" fmla="*/ 999 w 1081"/>
              <a:gd name="T3" fmla="*/ 424 h 720"/>
              <a:gd name="T4" fmla="*/ 960 w 1081"/>
              <a:gd name="T5" fmla="*/ 414 h 720"/>
              <a:gd name="T6" fmla="*/ 960 w 1081"/>
              <a:gd name="T7" fmla="*/ 720 h 720"/>
              <a:gd name="T8" fmla="*/ 0 w 1081"/>
              <a:gd name="T9" fmla="*/ 720 h 720"/>
              <a:gd name="T10" fmla="*/ 0 w 1081"/>
              <a:gd name="T11" fmla="*/ 0 h 720"/>
              <a:gd name="T12" fmla="*/ 405 w 1081"/>
              <a:gd name="T13" fmla="*/ 0 h 720"/>
              <a:gd name="T14" fmla="*/ 385 w 1081"/>
              <a:gd name="T15" fmla="*/ 53 h 720"/>
              <a:gd name="T16" fmla="*/ 468 w 1081"/>
              <a:gd name="T17" fmla="*/ 136 h 720"/>
              <a:gd name="T18" fmla="*/ 551 w 1081"/>
              <a:gd name="T19" fmla="*/ 53 h 720"/>
              <a:gd name="T20" fmla="*/ 531 w 1081"/>
              <a:gd name="T21" fmla="*/ 0 h 720"/>
              <a:gd name="T22" fmla="*/ 960 w 1081"/>
              <a:gd name="T23" fmla="*/ 0 h 720"/>
              <a:gd name="T24" fmla="*/ 960 w 1081"/>
              <a:gd name="T25" fmla="*/ 268 h 720"/>
              <a:gd name="T26" fmla="*/ 999 w 1081"/>
              <a:gd name="T27" fmla="*/ 259 h 720"/>
              <a:gd name="T28" fmla="*/ 1081 w 1081"/>
              <a:gd name="T29" fmla="*/ 341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81" h="720">
                <a:moveTo>
                  <a:pt x="1081" y="341"/>
                </a:moveTo>
                <a:cubicBezTo>
                  <a:pt x="1081" y="387"/>
                  <a:pt x="1044" y="424"/>
                  <a:pt x="999" y="424"/>
                </a:cubicBezTo>
                <a:cubicBezTo>
                  <a:pt x="985" y="424"/>
                  <a:pt x="971" y="420"/>
                  <a:pt x="960" y="414"/>
                </a:cubicBezTo>
                <a:cubicBezTo>
                  <a:pt x="960" y="720"/>
                  <a:pt x="960" y="720"/>
                  <a:pt x="960" y="720"/>
                </a:cubicBezTo>
                <a:cubicBezTo>
                  <a:pt x="0" y="720"/>
                  <a:pt x="0" y="720"/>
                  <a:pt x="0" y="720"/>
                </a:cubicBezTo>
                <a:cubicBezTo>
                  <a:pt x="0" y="0"/>
                  <a:pt x="0" y="0"/>
                  <a:pt x="0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393" y="14"/>
                  <a:pt x="385" y="33"/>
                  <a:pt x="385" y="53"/>
                </a:cubicBezTo>
                <a:cubicBezTo>
                  <a:pt x="385" y="99"/>
                  <a:pt x="422" y="136"/>
                  <a:pt x="468" y="136"/>
                </a:cubicBezTo>
                <a:cubicBezTo>
                  <a:pt x="514" y="136"/>
                  <a:pt x="551" y="99"/>
                  <a:pt x="551" y="53"/>
                </a:cubicBezTo>
                <a:cubicBezTo>
                  <a:pt x="551" y="33"/>
                  <a:pt x="543" y="14"/>
                  <a:pt x="531" y="0"/>
                </a:cubicBezTo>
                <a:cubicBezTo>
                  <a:pt x="960" y="0"/>
                  <a:pt x="960" y="0"/>
                  <a:pt x="960" y="0"/>
                </a:cubicBezTo>
                <a:cubicBezTo>
                  <a:pt x="960" y="268"/>
                  <a:pt x="960" y="268"/>
                  <a:pt x="960" y="268"/>
                </a:cubicBezTo>
                <a:cubicBezTo>
                  <a:pt x="971" y="262"/>
                  <a:pt x="985" y="259"/>
                  <a:pt x="999" y="259"/>
                </a:cubicBezTo>
                <a:cubicBezTo>
                  <a:pt x="1044" y="259"/>
                  <a:pt x="1081" y="296"/>
                  <a:pt x="1081" y="341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outerShdw blurRad="114300" dist="38100" dir="18900000" algn="bl" rotWithShape="0">
              <a:prstClr val="black">
                <a:alpha val="3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  <p:sp>
        <p:nvSpPr>
          <p:cNvPr id="55" name="Freeform 48"/>
          <p:cNvSpPr>
            <a:spLocks/>
          </p:cNvSpPr>
          <p:nvPr/>
        </p:nvSpPr>
        <p:spPr bwMode="auto">
          <a:xfrm>
            <a:off x="2278788" y="3429000"/>
            <a:ext cx="2576945" cy="1714500"/>
          </a:xfrm>
          <a:custGeom>
            <a:avLst/>
            <a:gdLst>
              <a:gd name="T0" fmla="*/ 1082 w 1082"/>
              <a:gd name="T1" fmla="*/ 341 h 720"/>
              <a:gd name="T2" fmla="*/ 1000 w 1082"/>
              <a:gd name="T3" fmla="*/ 424 h 720"/>
              <a:gd name="T4" fmla="*/ 960 w 1082"/>
              <a:gd name="T5" fmla="*/ 414 h 720"/>
              <a:gd name="T6" fmla="*/ 960 w 1082"/>
              <a:gd name="T7" fmla="*/ 720 h 720"/>
              <a:gd name="T8" fmla="*/ 0 w 1082"/>
              <a:gd name="T9" fmla="*/ 720 h 720"/>
              <a:gd name="T10" fmla="*/ 0 w 1082"/>
              <a:gd name="T11" fmla="*/ 414 h 720"/>
              <a:gd name="T12" fmla="*/ 39 w 1082"/>
              <a:gd name="T13" fmla="*/ 424 h 720"/>
              <a:gd name="T14" fmla="*/ 121 w 1082"/>
              <a:gd name="T15" fmla="*/ 341 h 720"/>
              <a:gd name="T16" fmla="*/ 39 w 1082"/>
              <a:gd name="T17" fmla="*/ 259 h 720"/>
              <a:gd name="T18" fmla="*/ 0 w 1082"/>
              <a:gd name="T19" fmla="*/ 268 h 720"/>
              <a:gd name="T20" fmla="*/ 0 w 1082"/>
              <a:gd name="T21" fmla="*/ 0 h 720"/>
              <a:gd name="T22" fmla="*/ 417 w 1082"/>
              <a:gd name="T23" fmla="*/ 0 h 720"/>
              <a:gd name="T24" fmla="*/ 397 w 1082"/>
              <a:gd name="T25" fmla="*/ 53 h 720"/>
              <a:gd name="T26" fmla="*/ 480 w 1082"/>
              <a:gd name="T27" fmla="*/ 136 h 720"/>
              <a:gd name="T28" fmla="*/ 562 w 1082"/>
              <a:gd name="T29" fmla="*/ 53 h 720"/>
              <a:gd name="T30" fmla="*/ 543 w 1082"/>
              <a:gd name="T31" fmla="*/ 0 h 720"/>
              <a:gd name="T32" fmla="*/ 960 w 1082"/>
              <a:gd name="T33" fmla="*/ 0 h 720"/>
              <a:gd name="T34" fmla="*/ 960 w 1082"/>
              <a:gd name="T35" fmla="*/ 269 h 720"/>
              <a:gd name="T36" fmla="*/ 1000 w 1082"/>
              <a:gd name="T37" fmla="*/ 259 h 720"/>
              <a:gd name="T38" fmla="*/ 1082 w 1082"/>
              <a:gd name="T39" fmla="*/ 341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82" h="720">
                <a:moveTo>
                  <a:pt x="1082" y="341"/>
                </a:moveTo>
                <a:cubicBezTo>
                  <a:pt x="1082" y="387"/>
                  <a:pt x="1045" y="424"/>
                  <a:pt x="1000" y="424"/>
                </a:cubicBezTo>
                <a:cubicBezTo>
                  <a:pt x="985" y="424"/>
                  <a:pt x="971" y="420"/>
                  <a:pt x="960" y="414"/>
                </a:cubicBezTo>
                <a:cubicBezTo>
                  <a:pt x="960" y="720"/>
                  <a:pt x="960" y="720"/>
                  <a:pt x="960" y="720"/>
                </a:cubicBezTo>
                <a:cubicBezTo>
                  <a:pt x="0" y="720"/>
                  <a:pt x="0" y="720"/>
                  <a:pt x="0" y="720"/>
                </a:cubicBezTo>
                <a:cubicBezTo>
                  <a:pt x="0" y="414"/>
                  <a:pt x="0" y="414"/>
                  <a:pt x="0" y="414"/>
                </a:cubicBezTo>
                <a:cubicBezTo>
                  <a:pt x="11" y="420"/>
                  <a:pt x="25" y="424"/>
                  <a:pt x="39" y="424"/>
                </a:cubicBezTo>
                <a:cubicBezTo>
                  <a:pt x="84" y="424"/>
                  <a:pt x="121" y="387"/>
                  <a:pt x="121" y="341"/>
                </a:cubicBezTo>
                <a:cubicBezTo>
                  <a:pt x="121" y="296"/>
                  <a:pt x="84" y="259"/>
                  <a:pt x="39" y="259"/>
                </a:cubicBezTo>
                <a:cubicBezTo>
                  <a:pt x="25" y="259"/>
                  <a:pt x="11" y="262"/>
                  <a:pt x="0" y="268"/>
                </a:cubicBezTo>
                <a:cubicBezTo>
                  <a:pt x="0" y="0"/>
                  <a:pt x="0" y="0"/>
                  <a:pt x="0" y="0"/>
                </a:cubicBezTo>
                <a:cubicBezTo>
                  <a:pt x="417" y="0"/>
                  <a:pt x="417" y="0"/>
                  <a:pt x="417" y="0"/>
                </a:cubicBezTo>
                <a:cubicBezTo>
                  <a:pt x="404" y="14"/>
                  <a:pt x="397" y="33"/>
                  <a:pt x="397" y="53"/>
                </a:cubicBezTo>
                <a:cubicBezTo>
                  <a:pt x="397" y="99"/>
                  <a:pt x="434" y="136"/>
                  <a:pt x="480" y="136"/>
                </a:cubicBezTo>
                <a:cubicBezTo>
                  <a:pt x="525" y="136"/>
                  <a:pt x="562" y="99"/>
                  <a:pt x="562" y="53"/>
                </a:cubicBezTo>
                <a:cubicBezTo>
                  <a:pt x="562" y="33"/>
                  <a:pt x="555" y="14"/>
                  <a:pt x="543" y="0"/>
                </a:cubicBezTo>
                <a:cubicBezTo>
                  <a:pt x="960" y="0"/>
                  <a:pt x="960" y="0"/>
                  <a:pt x="960" y="0"/>
                </a:cubicBezTo>
                <a:cubicBezTo>
                  <a:pt x="960" y="269"/>
                  <a:pt x="960" y="269"/>
                  <a:pt x="960" y="269"/>
                </a:cubicBezTo>
                <a:cubicBezTo>
                  <a:pt x="971" y="262"/>
                  <a:pt x="985" y="259"/>
                  <a:pt x="1000" y="259"/>
                </a:cubicBezTo>
                <a:cubicBezTo>
                  <a:pt x="1045" y="259"/>
                  <a:pt x="1082" y="296"/>
                  <a:pt x="1082" y="341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outerShdw blurRad="114300" dist="38100" algn="l" rotWithShape="0">
              <a:prstClr val="black">
                <a:alpha val="29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46" name="Freeform 39"/>
          <p:cNvSpPr>
            <a:spLocks/>
          </p:cNvSpPr>
          <p:nvPr/>
        </p:nvSpPr>
        <p:spPr bwMode="auto">
          <a:xfrm>
            <a:off x="2286602" y="0"/>
            <a:ext cx="2622726" cy="2028825"/>
          </a:xfrm>
          <a:custGeom>
            <a:avLst/>
            <a:gdLst>
              <a:gd name="T0" fmla="*/ 1101 w 1101"/>
              <a:gd name="T1" fmla="*/ 316 h 852"/>
              <a:gd name="T2" fmla="*/ 1019 w 1101"/>
              <a:gd name="T3" fmla="*/ 399 h 852"/>
              <a:gd name="T4" fmla="*/ 960 w 1101"/>
              <a:gd name="T5" fmla="*/ 374 h 852"/>
              <a:gd name="T6" fmla="*/ 960 w 1101"/>
              <a:gd name="T7" fmla="*/ 720 h 852"/>
              <a:gd name="T8" fmla="*/ 546 w 1101"/>
              <a:gd name="T9" fmla="*/ 720 h 852"/>
              <a:gd name="T10" fmla="*/ 562 w 1101"/>
              <a:gd name="T11" fmla="*/ 769 h 852"/>
              <a:gd name="T12" fmla="*/ 480 w 1101"/>
              <a:gd name="T13" fmla="*/ 852 h 852"/>
              <a:gd name="T14" fmla="*/ 397 w 1101"/>
              <a:gd name="T15" fmla="*/ 769 h 852"/>
              <a:gd name="T16" fmla="*/ 413 w 1101"/>
              <a:gd name="T17" fmla="*/ 720 h 852"/>
              <a:gd name="T18" fmla="*/ 0 w 1101"/>
              <a:gd name="T19" fmla="*/ 720 h 852"/>
              <a:gd name="T20" fmla="*/ 0 w 1101"/>
              <a:gd name="T21" fmla="*/ 389 h 852"/>
              <a:gd name="T22" fmla="*/ 39 w 1101"/>
              <a:gd name="T23" fmla="*/ 399 h 852"/>
              <a:gd name="T24" fmla="*/ 121 w 1101"/>
              <a:gd name="T25" fmla="*/ 316 h 852"/>
              <a:gd name="T26" fmla="*/ 39 w 1101"/>
              <a:gd name="T27" fmla="*/ 233 h 852"/>
              <a:gd name="T28" fmla="*/ 0 w 1101"/>
              <a:gd name="T29" fmla="*/ 243 h 852"/>
              <a:gd name="T30" fmla="*/ 0 w 1101"/>
              <a:gd name="T31" fmla="*/ 0 h 852"/>
              <a:gd name="T32" fmla="*/ 960 w 1101"/>
              <a:gd name="T33" fmla="*/ 0 h 852"/>
              <a:gd name="T34" fmla="*/ 960 w 1101"/>
              <a:gd name="T35" fmla="*/ 258 h 852"/>
              <a:gd name="T36" fmla="*/ 1019 w 1101"/>
              <a:gd name="T37" fmla="*/ 233 h 852"/>
              <a:gd name="T38" fmla="*/ 1101 w 1101"/>
              <a:gd name="T39" fmla="*/ 316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01" h="852">
                <a:moveTo>
                  <a:pt x="1101" y="316"/>
                </a:moveTo>
                <a:cubicBezTo>
                  <a:pt x="1101" y="362"/>
                  <a:pt x="1064" y="399"/>
                  <a:pt x="1019" y="399"/>
                </a:cubicBezTo>
                <a:cubicBezTo>
                  <a:pt x="995" y="399"/>
                  <a:pt x="975" y="389"/>
                  <a:pt x="960" y="374"/>
                </a:cubicBezTo>
                <a:cubicBezTo>
                  <a:pt x="960" y="720"/>
                  <a:pt x="960" y="720"/>
                  <a:pt x="960" y="720"/>
                </a:cubicBezTo>
                <a:cubicBezTo>
                  <a:pt x="546" y="720"/>
                  <a:pt x="546" y="720"/>
                  <a:pt x="546" y="720"/>
                </a:cubicBezTo>
                <a:cubicBezTo>
                  <a:pt x="556" y="734"/>
                  <a:pt x="562" y="751"/>
                  <a:pt x="562" y="769"/>
                </a:cubicBezTo>
                <a:cubicBezTo>
                  <a:pt x="562" y="815"/>
                  <a:pt x="525" y="852"/>
                  <a:pt x="480" y="852"/>
                </a:cubicBezTo>
                <a:cubicBezTo>
                  <a:pt x="434" y="852"/>
                  <a:pt x="397" y="815"/>
                  <a:pt x="397" y="769"/>
                </a:cubicBezTo>
                <a:cubicBezTo>
                  <a:pt x="397" y="751"/>
                  <a:pt x="403" y="734"/>
                  <a:pt x="413" y="720"/>
                </a:cubicBezTo>
                <a:cubicBezTo>
                  <a:pt x="0" y="720"/>
                  <a:pt x="0" y="720"/>
                  <a:pt x="0" y="720"/>
                </a:cubicBezTo>
                <a:cubicBezTo>
                  <a:pt x="0" y="389"/>
                  <a:pt x="0" y="389"/>
                  <a:pt x="0" y="389"/>
                </a:cubicBezTo>
                <a:cubicBezTo>
                  <a:pt x="11" y="395"/>
                  <a:pt x="25" y="399"/>
                  <a:pt x="39" y="399"/>
                </a:cubicBezTo>
                <a:cubicBezTo>
                  <a:pt x="84" y="399"/>
                  <a:pt x="121" y="362"/>
                  <a:pt x="121" y="316"/>
                </a:cubicBezTo>
                <a:cubicBezTo>
                  <a:pt x="121" y="270"/>
                  <a:pt x="84" y="233"/>
                  <a:pt x="39" y="233"/>
                </a:cubicBezTo>
                <a:cubicBezTo>
                  <a:pt x="25" y="233"/>
                  <a:pt x="11" y="237"/>
                  <a:pt x="0" y="243"/>
                </a:cubicBezTo>
                <a:cubicBezTo>
                  <a:pt x="0" y="0"/>
                  <a:pt x="0" y="0"/>
                  <a:pt x="0" y="0"/>
                </a:cubicBezTo>
                <a:cubicBezTo>
                  <a:pt x="960" y="0"/>
                  <a:pt x="960" y="0"/>
                  <a:pt x="960" y="0"/>
                </a:cubicBezTo>
                <a:cubicBezTo>
                  <a:pt x="960" y="258"/>
                  <a:pt x="960" y="258"/>
                  <a:pt x="960" y="258"/>
                </a:cubicBezTo>
                <a:cubicBezTo>
                  <a:pt x="975" y="243"/>
                  <a:pt x="995" y="233"/>
                  <a:pt x="1019" y="233"/>
                </a:cubicBezTo>
                <a:cubicBezTo>
                  <a:pt x="1064" y="233"/>
                  <a:pt x="1101" y="270"/>
                  <a:pt x="1101" y="31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outerShdw blurRad="114300" dist="25400" sx="103000" sy="103000" algn="ctr" rotWithShape="0">
              <a:srgbClr val="000000">
                <a:alpha val="32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48" name="Freeform 41"/>
          <p:cNvSpPr>
            <a:spLocks/>
          </p:cNvSpPr>
          <p:nvPr/>
        </p:nvSpPr>
        <p:spPr bwMode="auto">
          <a:xfrm>
            <a:off x="6857398" y="0"/>
            <a:ext cx="2286602" cy="2000250"/>
          </a:xfrm>
          <a:custGeom>
            <a:avLst/>
            <a:gdLst>
              <a:gd name="T0" fmla="*/ 960 w 960"/>
              <a:gd name="T1" fmla="*/ 720 h 840"/>
              <a:gd name="T2" fmla="*/ 554 w 960"/>
              <a:gd name="T3" fmla="*/ 720 h 840"/>
              <a:gd name="T4" fmla="*/ 563 w 960"/>
              <a:gd name="T5" fmla="*/ 757 h 840"/>
              <a:gd name="T6" fmla="*/ 480 w 960"/>
              <a:gd name="T7" fmla="*/ 840 h 840"/>
              <a:gd name="T8" fmla="*/ 397 w 960"/>
              <a:gd name="T9" fmla="*/ 757 h 840"/>
              <a:gd name="T10" fmla="*/ 406 w 960"/>
              <a:gd name="T11" fmla="*/ 720 h 840"/>
              <a:gd name="T12" fmla="*/ 0 w 960"/>
              <a:gd name="T13" fmla="*/ 720 h 840"/>
              <a:gd name="T14" fmla="*/ 0 w 960"/>
              <a:gd name="T15" fmla="*/ 399 h 840"/>
              <a:gd name="T16" fmla="*/ 83 w 960"/>
              <a:gd name="T17" fmla="*/ 316 h 840"/>
              <a:gd name="T18" fmla="*/ 0 w 960"/>
              <a:gd name="T19" fmla="*/ 233 h 840"/>
              <a:gd name="T20" fmla="*/ 0 w 960"/>
              <a:gd name="T21" fmla="*/ 0 h 840"/>
              <a:gd name="T22" fmla="*/ 960 w 960"/>
              <a:gd name="T23" fmla="*/ 0 h 840"/>
              <a:gd name="T24" fmla="*/ 960 w 960"/>
              <a:gd name="T25" fmla="*/ 72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0" h="840">
                <a:moveTo>
                  <a:pt x="960" y="720"/>
                </a:moveTo>
                <a:cubicBezTo>
                  <a:pt x="554" y="720"/>
                  <a:pt x="554" y="720"/>
                  <a:pt x="554" y="720"/>
                </a:cubicBezTo>
                <a:cubicBezTo>
                  <a:pt x="560" y="731"/>
                  <a:pt x="563" y="744"/>
                  <a:pt x="563" y="757"/>
                </a:cubicBezTo>
                <a:cubicBezTo>
                  <a:pt x="563" y="803"/>
                  <a:pt x="526" y="840"/>
                  <a:pt x="480" y="840"/>
                </a:cubicBezTo>
                <a:cubicBezTo>
                  <a:pt x="435" y="840"/>
                  <a:pt x="397" y="803"/>
                  <a:pt x="397" y="757"/>
                </a:cubicBezTo>
                <a:cubicBezTo>
                  <a:pt x="397" y="744"/>
                  <a:pt x="401" y="731"/>
                  <a:pt x="406" y="720"/>
                </a:cubicBezTo>
                <a:cubicBezTo>
                  <a:pt x="0" y="720"/>
                  <a:pt x="0" y="720"/>
                  <a:pt x="0" y="720"/>
                </a:cubicBezTo>
                <a:cubicBezTo>
                  <a:pt x="0" y="399"/>
                  <a:pt x="0" y="399"/>
                  <a:pt x="0" y="399"/>
                </a:cubicBezTo>
                <a:cubicBezTo>
                  <a:pt x="46" y="399"/>
                  <a:pt x="83" y="362"/>
                  <a:pt x="83" y="316"/>
                </a:cubicBezTo>
                <a:cubicBezTo>
                  <a:pt x="83" y="270"/>
                  <a:pt x="46" y="233"/>
                  <a:pt x="0" y="233"/>
                </a:cubicBezTo>
                <a:cubicBezTo>
                  <a:pt x="0" y="0"/>
                  <a:pt x="0" y="0"/>
                  <a:pt x="0" y="0"/>
                </a:cubicBezTo>
                <a:cubicBezTo>
                  <a:pt x="960" y="0"/>
                  <a:pt x="960" y="0"/>
                  <a:pt x="960" y="0"/>
                </a:cubicBezTo>
                <a:lnTo>
                  <a:pt x="960" y="720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outerShdw blurRad="1016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7" name="Freeform 50"/>
          <p:cNvSpPr>
            <a:spLocks/>
          </p:cNvSpPr>
          <p:nvPr/>
        </p:nvSpPr>
        <p:spPr bwMode="auto">
          <a:xfrm>
            <a:off x="6584330" y="3138704"/>
            <a:ext cx="2562489" cy="2009775"/>
          </a:xfrm>
          <a:custGeom>
            <a:avLst/>
            <a:gdLst>
              <a:gd name="T0" fmla="*/ 1076 w 1076"/>
              <a:gd name="T1" fmla="*/ 124 h 844"/>
              <a:gd name="T2" fmla="*/ 1076 w 1076"/>
              <a:gd name="T3" fmla="*/ 844 h 844"/>
              <a:gd name="T4" fmla="*/ 116 w 1076"/>
              <a:gd name="T5" fmla="*/ 844 h 844"/>
              <a:gd name="T6" fmla="*/ 116 w 1076"/>
              <a:gd name="T7" fmla="*/ 559 h 844"/>
              <a:gd name="T8" fmla="*/ 82 w 1076"/>
              <a:gd name="T9" fmla="*/ 567 h 844"/>
              <a:gd name="T10" fmla="*/ 6 w 1076"/>
              <a:gd name="T11" fmla="*/ 516 h 844"/>
              <a:gd name="T12" fmla="*/ 0 w 1076"/>
              <a:gd name="T13" fmla="*/ 484 h 844"/>
              <a:gd name="T14" fmla="*/ 17 w 1076"/>
              <a:gd name="T15" fmla="*/ 433 h 844"/>
              <a:gd name="T16" fmla="*/ 82 w 1076"/>
              <a:gd name="T17" fmla="*/ 401 h 844"/>
              <a:gd name="T18" fmla="*/ 116 w 1076"/>
              <a:gd name="T19" fmla="*/ 409 h 844"/>
              <a:gd name="T20" fmla="*/ 116 w 1076"/>
              <a:gd name="T21" fmla="*/ 124 h 844"/>
              <a:gd name="T22" fmla="*/ 525 w 1076"/>
              <a:gd name="T23" fmla="*/ 124 h 844"/>
              <a:gd name="T24" fmla="*/ 519 w 1076"/>
              <a:gd name="T25" fmla="*/ 112 h 844"/>
              <a:gd name="T26" fmla="*/ 514 w 1076"/>
              <a:gd name="T27" fmla="*/ 89 h 844"/>
              <a:gd name="T28" fmla="*/ 513 w 1076"/>
              <a:gd name="T29" fmla="*/ 83 h 844"/>
              <a:gd name="T30" fmla="*/ 596 w 1076"/>
              <a:gd name="T31" fmla="*/ 0 h 844"/>
              <a:gd name="T32" fmla="*/ 679 w 1076"/>
              <a:gd name="T33" fmla="*/ 83 h 844"/>
              <a:gd name="T34" fmla="*/ 679 w 1076"/>
              <a:gd name="T35" fmla="*/ 89 h 844"/>
              <a:gd name="T36" fmla="*/ 673 w 1076"/>
              <a:gd name="T37" fmla="*/ 112 h 844"/>
              <a:gd name="T38" fmla="*/ 668 w 1076"/>
              <a:gd name="T39" fmla="*/ 124 h 844"/>
              <a:gd name="T40" fmla="*/ 1076 w 1076"/>
              <a:gd name="T41" fmla="*/ 124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76" h="844">
                <a:moveTo>
                  <a:pt x="1076" y="124"/>
                </a:moveTo>
                <a:cubicBezTo>
                  <a:pt x="1076" y="844"/>
                  <a:pt x="1076" y="844"/>
                  <a:pt x="1076" y="844"/>
                </a:cubicBezTo>
                <a:cubicBezTo>
                  <a:pt x="116" y="844"/>
                  <a:pt x="116" y="844"/>
                  <a:pt x="116" y="844"/>
                </a:cubicBezTo>
                <a:cubicBezTo>
                  <a:pt x="116" y="559"/>
                  <a:pt x="116" y="559"/>
                  <a:pt x="116" y="559"/>
                </a:cubicBezTo>
                <a:cubicBezTo>
                  <a:pt x="106" y="564"/>
                  <a:pt x="94" y="567"/>
                  <a:pt x="82" y="567"/>
                </a:cubicBezTo>
                <a:cubicBezTo>
                  <a:pt x="48" y="567"/>
                  <a:pt x="19" y="546"/>
                  <a:pt x="6" y="516"/>
                </a:cubicBezTo>
                <a:cubicBezTo>
                  <a:pt x="2" y="506"/>
                  <a:pt x="0" y="495"/>
                  <a:pt x="0" y="484"/>
                </a:cubicBezTo>
                <a:cubicBezTo>
                  <a:pt x="0" y="465"/>
                  <a:pt x="6" y="447"/>
                  <a:pt x="17" y="433"/>
                </a:cubicBezTo>
                <a:cubicBezTo>
                  <a:pt x="32" y="414"/>
                  <a:pt x="56" y="401"/>
                  <a:pt x="82" y="401"/>
                </a:cubicBezTo>
                <a:cubicBezTo>
                  <a:pt x="94" y="401"/>
                  <a:pt x="106" y="404"/>
                  <a:pt x="116" y="409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525" y="124"/>
                  <a:pt x="525" y="124"/>
                  <a:pt x="525" y="124"/>
                </a:cubicBezTo>
                <a:cubicBezTo>
                  <a:pt x="522" y="120"/>
                  <a:pt x="520" y="116"/>
                  <a:pt x="519" y="112"/>
                </a:cubicBezTo>
                <a:cubicBezTo>
                  <a:pt x="516" y="105"/>
                  <a:pt x="514" y="97"/>
                  <a:pt x="514" y="89"/>
                </a:cubicBezTo>
                <a:cubicBezTo>
                  <a:pt x="514" y="87"/>
                  <a:pt x="513" y="85"/>
                  <a:pt x="513" y="83"/>
                </a:cubicBezTo>
                <a:cubicBezTo>
                  <a:pt x="513" y="37"/>
                  <a:pt x="551" y="0"/>
                  <a:pt x="596" y="0"/>
                </a:cubicBezTo>
                <a:cubicBezTo>
                  <a:pt x="642" y="0"/>
                  <a:pt x="679" y="37"/>
                  <a:pt x="679" y="83"/>
                </a:cubicBezTo>
                <a:cubicBezTo>
                  <a:pt x="679" y="85"/>
                  <a:pt x="679" y="87"/>
                  <a:pt x="679" y="89"/>
                </a:cubicBezTo>
                <a:cubicBezTo>
                  <a:pt x="678" y="97"/>
                  <a:pt x="676" y="105"/>
                  <a:pt x="673" y="112"/>
                </a:cubicBezTo>
                <a:cubicBezTo>
                  <a:pt x="672" y="116"/>
                  <a:pt x="670" y="120"/>
                  <a:pt x="668" y="124"/>
                </a:cubicBezTo>
                <a:lnTo>
                  <a:pt x="1076" y="124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shade val="100000"/>
                  <a:satMod val="115000"/>
                  <a:lumMod val="87000"/>
                </a:schemeClr>
              </a:gs>
            </a:gsLst>
            <a:lin ang="13500000" scaled="1"/>
          </a:gradFill>
          <a:ln>
            <a:noFill/>
          </a:ln>
          <a:effectLst>
            <a:outerShdw blurRad="101600" dist="25400" sx="103000" sy="103000" algn="ctr" rotWithShape="0">
              <a:srgbClr val="000000">
                <a:alpha val="3300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428799" y="2368503"/>
            <a:ext cx="1656965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rmAutofit/>
          </a:bodyPr>
          <a:lstStyle/>
          <a:p>
            <a:pPr algn="ctr"/>
            <a:endParaRPr lang="en-US" sz="2100" dirty="0">
              <a:solidFill>
                <a:schemeClr val="accent5"/>
              </a:solidFill>
            </a:endParaRPr>
          </a:p>
        </p:txBody>
      </p:sp>
      <p:pic>
        <p:nvPicPr>
          <p:cNvPr id="212" name="Picture 2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42" y="4129254"/>
            <a:ext cx="354711" cy="490919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4" y="2342937"/>
            <a:ext cx="601017" cy="403349"/>
          </a:xfrm>
          <a:prstGeom prst="rect">
            <a:avLst/>
          </a:prstGeom>
        </p:spPr>
      </p:pic>
      <p:pic>
        <p:nvPicPr>
          <p:cNvPr id="214" name="Picture 21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435" y="4161581"/>
            <a:ext cx="553698" cy="395499"/>
          </a:xfrm>
          <a:prstGeom prst="rect">
            <a:avLst/>
          </a:prstGeom>
        </p:spPr>
      </p:pic>
      <p:pic>
        <p:nvPicPr>
          <p:cNvPr id="215" name="Picture 21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50" y="2207202"/>
            <a:ext cx="478731" cy="648038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489" y="4155784"/>
            <a:ext cx="636485" cy="351742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65" y="4087688"/>
            <a:ext cx="379005" cy="450457"/>
          </a:xfrm>
          <a:prstGeom prst="rect">
            <a:avLst/>
          </a:prstGeom>
        </p:spPr>
      </p:pic>
      <p:pic>
        <p:nvPicPr>
          <p:cNvPr id="218" name="Picture 217"/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58" y="539952"/>
            <a:ext cx="511772" cy="501992"/>
          </a:xfrm>
          <a:prstGeom prst="rect">
            <a:avLst/>
          </a:prstGeom>
          <a:effectLst/>
        </p:spPr>
      </p:pic>
      <p:pic>
        <p:nvPicPr>
          <p:cNvPr id="219" name="Picture 218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546" y="578732"/>
            <a:ext cx="582373" cy="454053"/>
          </a:xfrm>
          <a:prstGeom prst="rect">
            <a:avLst/>
          </a:prstGeom>
          <a:effectLst/>
        </p:spPr>
      </p:pic>
      <p:pic>
        <p:nvPicPr>
          <p:cNvPr id="220" name="Picture 219"/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76" y="565049"/>
            <a:ext cx="492468" cy="496315"/>
          </a:xfrm>
          <a:prstGeom prst="rect">
            <a:avLst/>
          </a:prstGeom>
          <a:effectLst/>
        </p:spPr>
      </p:pic>
      <p:pic>
        <p:nvPicPr>
          <p:cNvPr id="221" name="Picture 220"/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93" y="565049"/>
            <a:ext cx="384143" cy="435023"/>
          </a:xfrm>
          <a:prstGeom prst="rect">
            <a:avLst/>
          </a:prstGeom>
          <a:effectLst/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65B32B8-9FD0-4ACD-8CDE-B42647924617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904" y="2250685"/>
            <a:ext cx="2273855" cy="74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7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0" y="267629"/>
            <a:ext cx="8146169" cy="462775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5. </a:t>
            </a:r>
            <a:r>
              <a:rPr lang="ru-RU" sz="1600" b="1" dirty="0">
                <a:latin typeface="Arial Narrow" panose="020B0606020202030204" pitchFamily="34" charset="0"/>
                <a:cs typeface="Segoe UI" panose="020B0502040204020203" pitchFamily="34" charset="0"/>
              </a:rPr>
              <a:t>Кто может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быть привлечен к субсидиарной ответственности?</a:t>
            </a:r>
            <a:endParaRPr lang="ru-RU" sz="1600" dirty="0"/>
          </a:p>
        </p:txBody>
      </p:sp>
      <p:sp>
        <p:nvSpPr>
          <p:cNvPr id="8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628662" y="254370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9" name="Picture 2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34" y="345583"/>
            <a:ext cx="205962" cy="212204"/>
          </a:xfrm>
          <a:prstGeom prst="rect">
            <a:avLst/>
          </a:prstGeom>
        </p:spPr>
      </p:pic>
      <p:sp>
        <p:nvSpPr>
          <p:cNvPr id="11" name="Rectangle 4"/>
          <p:cNvSpPr>
            <a:spLocks/>
          </p:cNvSpPr>
          <p:nvPr/>
        </p:nvSpPr>
        <p:spPr bwMode="auto">
          <a:xfrm>
            <a:off x="611186" y="1194033"/>
            <a:ext cx="5298959" cy="3656747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2" name="Rectangle 3"/>
          <p:cNvSpPr>
            <a:spLocks/>
          </p:cNvSpPr>
          <p:nvPr/>
        </p:nvSpPr>
        <p:spPr bwMode="auto">
          <a:xfrm>
            <a:off x="613316" y="808358"/>
            <a:ext cx="5296829" cy="385675"/>
          </a:xfrm>
          <a:prstGeom prst="rect">
            <a:avLst/>
          </a:prstGeom>
          <a:solidFill>
            <a:srgbClr val="EA0000"/>
          </a:solidFill>
          <a:ln w="12700">
            <a:noFill/>
            <a:miter lim="800000"/>
            <a:headEnd/>
            <a:tailEnd/>
          </a:ln>
        </p:spPr>
        <p:txBody>
          <a:bodyPr lIns="0" tIns="144000" rIns="0" bIns="0" anchor="ctr" anchorCtr="0">
            <a:noAutofit/>
          </a:bodyPr>
          <a:lstStyle/>
          <a:p>
            <a:pPr algn="ctr"/>
            <a:r>
              <a:rPr lang="ru-RU" sz="1500" b="1" dirty="0" smtClean="0">
                <a:latin typeface="Arial Narrow" panose="020B0606020202030204" pitchFamily="34" charset="0"/>
              </a:rPr>
              <a:t>5.1. Руководитель должника </a:t>
            </a:r>
            <a:r>
              <a:rPr lang="en-US" sz="1500" b="1" dirty="0" smtClean="0">
                <a:latin typeface="Arial Narrow" panose="020B0606020202030204" pitchFamily="34" charset="0"/>
              </a:rPr>
              <a:t>/ </a:t>
            </a:r>
            <a:r>
              <a:rPr lang="ru-RU" sz="1500" b="1" dirty="0" smtClean="0">
                <a:latin typeface="Arial Narrow" panose="020B0606020202030204" pitchFamily="34" charset="0"/>
              </a:rPr>
              <a:t>ликвидатор должника</a:t>
            </a:r>
            <a:endParaRPr lang="es-ES" sz="1500" b="1" dirty="0">
              <a:latin typeface="Arial Narrow" panose="020B0606020202030204" pitchFamily="34" charset="0"/>
            </a:endParaRPr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6110868" y="836219"/>
            <a:ext cx="2776278" cy="4014561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9840" y="1308803"/>
            <a:ext cx="5141914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Arial Narrow" panose="020B0606020202030204" pitchFamily="34" charset="0"/>
              </a:rPr>
              <a:t>н</a:t>
            </a:r>
            <a:r>
              <a:rPr lang="ru-RU" b="1" dirty="0" smtClean="0">
                <a:latin typeface="Arial Narrow" panose="020B0606020202030204" pitchFamily="34" charset="0"/>
              </a:rPr>
              <a:t>еисполнение </a:t>
            </a:r>
            <a:r>
              <a:rPr lang="ru-RU" b="1" dirty="0">
                <a:latin typeface="Arial Narrow" panose="020B0606020202030204" pitchFamily="34" charset="0"/>
              </a:rPr>
              <a:t>обязанности по подаче заявления должника в </a:t>
            </a:r>
            <a:r>
              <a:rPr lang="ru-RU" b="1" dirty="0" smtClean="0">
                <a:latin typeface="Arial Narrow" panose="020B0606020202030204" pitchFamily="34" charset="0"/>
              </a:rPr>
              <a:t>АС (созыву </a:t>
            </a:r>
            <a:r>
              <a:rPr lang="ru-RU" b="1" dirty="0">
                <a:latin typeface="Arial Narrow" panose="020B0606020202030204" pitchFamily="34" charset="0"/>
              </a:rPr>
              <a:t>заседания для принятия решения об обращении в </a:t>
            </a:r>
            <a:r>
              <a:rPr lang="ru-RU" b="1" dirty="0" smtClean="0">
                <a:latin typeface="Arial Narrow" panose="020B0606020202030204" pitchFamily="34" charset="0"/>
              </a:rPr>
              <a:t>АС с </a:t>
            </a:r>
            <a:r>
              <a:rPr lang="ru-RU" b="1" dirty="0">
                <a:latin typeface="Arial Narrow" panose="020B0606020202030204" pitchFamily="34" charset="0"/>
              </a:rPr>
              <a:t>заявлением должника или принятию такого решения</a:t>
            </a:r>
            <a:r>
              <a:rPr lang="ru-RU" b="1" dirty="0" smtClean="0">
                <a:latin typeface="Arial Narrow" panose="020B060602020203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EA0000"/>
                </a:solidFill>
                <a:latin typeface="Arial Narrow" panose="020B0606020202030204" pitchFamily="34" charset="0"/>
              </a:rPr>
              <a:t>Обстоятельства:</a:t>
            </a:r>
          </a:p>
          <a:p>
            <a:pPr indent="357188" algn="just"/>
            <a:r>
              <a:rPr lang="ru-RU" sz="1100" dirty="0" smtClean="0">
                <a:latin typeface="Arial Narrow" panose="020B0606020202030204" pitchFamily="34" charset="0"/>
              </a:rPr>
              <a:t>1. удовлетворение </a:t>
            </a:r>
            <a:r>
              <a:rPr lang="ru-RU" sz="1100" dirty="0">
                <a:latin typeface="Arial Narrow" panose="020B0606020202030204" pitchFamily="34" charset="0"/>
              </a:rPr>
              <a:t>требований одного </a:t>
            </a:r>
            <a:r>
              <a:rPr lang="ru-RU" sz="1100" dirty="0" smtClean="0">
                <a:latin typeface="Arial Narrow" panose="020B0606020202030204" pitchFamily="34" charset="0"/>
              </a:rPr>
              <a:t>или </a:t>
            </a:r>
            <a:r>
              <a:rPr lang="ru-RU" sz="1100" dirty="0">
                <a:latin typeface="Arial Narrow" panose="020B0606020202030204" pitchFamily="34" charset="0"/>
              </a:rPr>
              <a:t>нескольких кредиторов приводит к невозможности исполнения должником </a:t>
            </a:r>
            <a:r>
              <a:rPr lang="ru-RU" sz="1100" dirty="0" smtClean="0">
                <a:latin typeface="Arial Narrow" panose="020B0606020202030204" pitchFamily="34" charset="0"/>
              </a:rPr>
              <a:t>обязательств в </a:t>
            </a:r>
            <a:r>
              <a:rPr lang="ru-RU" sz="1100" dirty="0">
                <a:latin typeface="Arial Narrow" panose="020B0606020202030204" pitchFamily="34" charset="0"/>
              </a:rPr>
              <a:t>полном объеме перед другими кредиторами;</a:t>
            </a:r>
          </a:p>
          <a:p>
            <a:pPr indent="357188" algn="just"/>
            <a:r>
              <a:rPr lang="ru-RU" sz="1100" dirty="0" smtClean="0">
                <a:latin typeface="Arial Narrow" panose="020B0606020202030204" pitchFamily="34" charset="0"/>
              </a:rPr>
              <a:t>2. органом </a:t>
            </a:r>
            <a:r>
              <a:rPr lang="ru-RU" sz="1100" dirty="0">
                <a:latin typeface="Arial Narrow" panose="020B0606020202030204" pitchFamily="34" charset="0"/>
              </a:rPr>
              <a:t>должника, уполномоченным в соответствии с его учредительными документами на принятие решения о ликвидации должника, принято решение об обращении в арбитражный суд с заявлением должника;</a:t>
            </a:r>
          </a:p>
          <a:p>
            <a:pPr indent="357188" algn="just"/>
            <a:r>
              <a:rPr lang="ru-RU" sz="1100" dirty="0" smtClean="0">
                <a:latin typeface="Arial Narrow" panose="020B0606020202030204" pitchFamily="34" charset="0"/>
              </a:rPr>
              <a:t>3. обращение </a:t>
            </a:r>
            <a:r>
              <a:rPr lang="ru-RU" sz="1100" dirty="0">
                <a:latin typeface="Arial Narrow" panose="020B0606020202030204" pitchFamily="34" charset="0"/>
              </a:rPr>
              <a:t>взыскания на имущество должника существенно осложнит или сделает невозможной хозяйственную деятельность должника;</a:t>
            </a:r>
          </a:p>
          <a:p>
            <a:pPr indent="357188" algn="just"/>
            <a:r>
              <a:rPr lang="ru-RU" sz="1100" dirty="0" smtClean="0">
                <a:latin typeface="Arial Narrow" panose="020B0606020202030204" pitchFamily="34" charset="0"/>
              </a:rPr>
              <a:t>4. должник </a:t>
            </a:r>
            <a:r>
              <a:rPr lang="ru-RU" sz="1100" dirty="0">
                <a:latin typeface="Arial Narrow" panose="020B0606020202030204" pitchFamily="34" charset="0"/>
              </a:rPr>
              <a:t>отвечает признакам неплатежеспособности и (или) признакам недостаточности имущества;</a:t>
            </a:r>
          </a:p>
          <a:p>
            <a:pPr indent="357188" algn="just"/>
            <a:r>
              <a:rPr lang="ru-RU" sz="1100" dirty="0" smtClean="0">
                <a:latin typeface="Arial Narrow" panose="020B0606020202030204" pitchFamily="34" charset="0"/>
              </a:rPr>
              <a:t>5. имеется </a:t>
            </a:r>
            <a:r>
              <a:rPr lang="ru-RU" sz="1100" dirty="0">
                <a:latin typeface="Arial Narrow" panose="020B0606020202030204" pitchFamily="34" charset="0"/>
              </a:rPr>
              <a:t>не погашенная в течение более чем </a:t>
            </a:r>
            <a:r>
              <a:rPr lang="ru-RU" sz="1100" dirty="0" smtClean="0">
                <a:latin typeface="Arial Narrow" panose="020B0606020202030204" pitchFamily="34" charset="0"/>
              </a:rPr>
              <a:t>3 </a:t>
            </a:r>
            <a:r>
              <a:rPr lang="ru-RU" sz="1100" dirty="0">
                <a:latin typeface="Arial Narrow" panose="020B0606020202030204" pitchFamily="34" charset="0"/>
              </a:rPr>
              <a:t>месяцев по причине недостаточности денежных средств задолженность по выплате выходных пособий, оплате труда и другим причитающимся работнику, бывшему работнику </a:t>
            </a:r>
            <a:r>
              <a:rPr lang="ru-RU" sz="1100" dirty="0" smtClean="0">
                <a:latin typeface="Arial Narrow" panose="020B0606020202030204" pitchFamily="34" charset="0"/>
              </a:rPr>
              <a:t>выплатам.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EA0000"/>
                </a:solidFill>
                <a:latin typeface="Arial Narrow" panose="020B0606020202030204" pitchFamily="34" charset="0"/>
              </a:rPr>
              <a:t>Срок: </a:t>
            </a:r>
            <a:r>
              <a:rPr lang="ru-RU" b="1" dirty="0">
                <a:latin typeface="Arial Narrow" panose="020B0606020202030204" pitchFamily="34" charset="0"/>
              </a:rPr>
              <a:t>в кратчайший срок, но не позднее чем через месяц с даты возникновения соответствующих </a:t>
            </a:r>
            <a:r>
              <a:rPr lang="ru-RU" b="1" dirty="0" smtClean="0">
                <a:latin typeface="Arial Narrow" panose="020B0606020202030204" pitchFamily="34" charset="0"/>
              </a:rPr>
              <a:t>обстоятельств</a:t>
            </a:r>
            <a:endParaRPr lang="ru-RU" b="1" dirty="0">
              <a:solidFill>
                <a:srgbClr val="EA0000"/>
              </a:solidFill>
              <a:latin typeface="Arial Narrow" panose="020B0606020202030204" pitchFamily="34" charset="0"/>
            </a:endParaRPr>
          </a:p>
          <a:p>
            <a:pPr algn="just"/>
            <a:endParaRPr lang="ru-RU" b="1" dirty="0" smtClean="0">
              <a:solidFill>
                <a:srgbClr val="EA0000"/>
              </a:solidFill>
              <a:latin typeface="Arial Narrow" panose="020B0606020202030204" pitchFamily="34" charset="0"/>
            </a:endParaRPr>
          </a:p>
          <a:p>
            <a:pPr algn="just"/>
            <a:endParaRPr lang="ru-RU" b="1" dirty="0">
              <a:latin typeface="Arial Narrow" panose="020B0606020202030204" pitchFamily="34" charset="0"/>
            </a:endParaRPr>
          </a:p>
          <a:p>
            <a:pPr algn="ctr"/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89189" y="1590465"/>
            <a:ext cx="2586820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 smtClean="0">
                <a:latin typeface="Arial Narrow" panose="020B0606020202030204" pitchFamily="34" charset="0"/>
              </a:rPr>
              <a:t>1. Проводить мероприятия, направленные на снижение </a:t>
            </a:r>
            <a:r>
              <a:rPr lang="en-US" sz="1050" b="1" dirty="0" smtClean="0">
                <a:latin typeface="Arial Narrow" panose="020B0606020202030204" pitchFamily="34" charset="0"/>
              </a:rPr>
              <a:t>/ </a:t>
            </a:r>
            <a:r>
              <a:rPr lang="ru-RU" sz="1050" b="1" dirty="0" smtClean="0">
                <a:latin typeface="Arial Narrow" panose="020B0606020202030204" pitchFamily="34" charset="0"/>
              </a:rPr>
              <a:t>изменения сроков кредиторской задолженности:</a:t>
            </a:r>
          </a:p>
          <a:p>
            <a:pPr algn="just"/>
            <a:r>
              <a:rPr lang="ru-RU" sz="1050" dirty="0" smtClean="0">
                <a:latin typeface="Arial Narrow" panose="020B0606020202030204" pitchFamily="34" charset="0"/>
              </a:rPr>
              <a:t> - обращение в суд (заявление о предоставление отсрочки </a:t>
            </a:r>
            <a:r>
              <a:rPr lang="en-US" sz="1050" dirty="0" smtClean="0">
                <a:latin typeface="Arial Narrow" panose="020B0606020202030204" pitchFamily="34" charset="0"/>
              </a:rPr>
              <a:t>/</a:t>
            </a:r>
            <a:r>
              <a:rPr lang="ru-RU" sz="1050" dirty="0" smtClean="0">
                <a:latin typeface="Arial Narrow" panose="020B0606020202030204" pitchFamily="34" charset="0"/>
              </a:rPr>
              <a:t> рассрочки исполнения решения суда)</a:t>
            </a:r>
          </a:p>
          <a:p>
            <a:pPr algn="just"/>
            <a:r>
              <a:rPr lang="ru-RU" sz="1050" dirty="0" smtClean="0">
                <a:latin typeface="Arial Narrow" panose="020B0606020202030204" pitchFamily="34" charset="0"/>
              </a:rPr>
              <a:t>- осуществлять взаимодействие с кредиторами (уведомление кредиторов о признаках неплатежеспособности; мировое соглашение; переписка и </a:t>
            </a:r>
            <a:r>
              <a:rPr lang="ru-RU" sz="1050" dirty="0" err="1" smtClean="0">
                <a:latin typeface="Arial Narrow" panose="020B0606020202030204" pitchFamily="34" charset="0"/>
              </a:rPr>
              <a:t>тд</a:t>
            </a:r>
            <a:r>
              <a:rPr lang="ru-RU" sz="1050" dirty="0" smtClean="0">
                <a:latin typeface="Arial Narrow" panose="020B0606020202030204" pitchFamily="34" charset="0"/>
              </a:rPr>
              <a:t>.)</a:t>
            </a:r>
          </a:p>
          <a:p>
            <a:pPr algn="just"/>
            <a:r>
              <a:rPr lang="ru-RU" sz="1050" b="1" dirty="0" smtClean="0">
                <a:latin typeface="Arial Narrow" panose="020B0606020202030204" pitchFamily="34" charset="0"/>
              </a:rPr>
              <a:t> 2. Проводите мероприятие, направленные на взыскание дебиторской задолженности </a:t>
            </a:r>
            <a:r>
              <a:rPr lang="ru-RU" sz="1050" dirty="0" smtClean="0">
                <a:latin typeface="Arial Narrow" panose="020B0606020202030204" pitchFamily="34" charset="0"/>
              </a:rPr>
              <a:t>(претензионное </a:t>
            </a:r>
            <a:r>
              <a:rPr lang="en-US" sz="1050" dirty="0" smtClean="0">
                <a:latin typeface="Arial Narrow" panose="020B0606020202030204" pitchFamily="34" charset="0"/>
              </a:rPr>
              <a:t>/ </a:t>
            </a:r>
            <a:r>
              <a:rPr lang="ru-RU" sz="1050" dirty="0" smtClean="0">
                <a:latin typeface="Arial Narrow" panose="020B0606020202030204" pitchFamily="34" charset="0"/>
              </a:rPr>
              <a:t>исковое </a:t>
            </a:r>
            <a:r>
              <a:rPr lang="en-US" sz="1050" dirty="0" smtClean="0">
                <a:latin typeface="Arial Narrow" panose="020B0606020202030204" pitchFamily="34" charset="0"/>
              </a:rPr>
              <a:t>/ </a:t>
            </a:r>
            <a:r>
              <a:rPr lang="ru-RU" sz="1050" dirty="0" smtClean="0">
                <a:latin typeface="Arial Narrow" panose="020B0606020202030204" pitchFamily="34" charset="0"/>
              </a:rPr>
              <a:t>исполнительное производства)</a:t>
            </a:r>
          </a:p>
          <a:p>
            <a:pPr algn="just"/>
            <a:r>
              <a:rPr lang="ru-RU" sz="1050" b="1" dirty="0" smtClean="0">
                <a:latin typeface="Arial Narrow" panose="020B0606020202030204" pitchFamily="34" charset="0"/>
              </a:rPr>
              <a:t>3. Для директоров </a:t>
            </a:r>
            <a:r>
              <a:rPr lang="ru-RU" sz="1050" dirty="0" smtClean="0">
                <a:latin typeface="Arial Narrow" panose="020B0606020202030204" pitchFamily="34" charset="0"/>
              </a:rPr>
              <a:t>– фиксирование обращений и действий в Протоколах общих собраний участников и </a:t>
            </a:r>
            <a:r>
              <a:rPr lang="ru-RU" sz="1050" dirty="0" err="1" smtClean="0">
                <a:latin typeface="Arial Narrow" panose="020B0606020202030204" pitchFamily="34" charset="0"/>
              </a:rPr>
              <a:t>тд</a:t>
            </a:r>
            <a:r>
              <a:rPr lang="ru-RU" sz="105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ru-RU" sz="1050" dirty="0" smtClean="0">
                <a:latin typeface="Arial Narrow" panose="020B0606020202030204" pitchFamily="34" charset="0"/>
              </a:rPr>
              <a:t>4. Признание требований ФНС по налогам задолженностью, безнадежной ко взысканию.</a:t>
            </a: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6189189" y="940209"/>
            <a:ext cx="608148" cy="546266"/>
          </a:xfrm>
          <a:custGeom>
            <a:avLst/>
            <a:gdLst>
              <a:gd name="T0" fmla="*/ 86 w 105"/>
              <a:gd name="T1" fmla="*/ 28 h 93"/>
              <a:gd name="T2" fmla="*/ 66 w 105"/>
              <a:gd name="T3" fmla="*/ 20 h 93"/>
              <a:gd name="T4" fmla="*/ 45 w 105"/>
              <a:gd name="T5" fmla="*/ 10 h 93"/>
              <a:gd name="T6" fmla="*/ 19 w 105"/>
              <a:gd name="T7" fmla="*/ 28 h 93"/>
              <a:gd name="T8" fmla="*/ 18 w 105"/>
              <a:gd name="T9" fmla="*/ 65 h 93"/>
              <a:gd name="T10" fmla="*/ 18 w 105"/>
              <a:gd name="T11" fmla="*/ 49 h 93"/>
              <a:gd name="T12" fmla="*/ 18 w 105"/>
              <a:gd name="T13" fmla="*/ 65 h 93"/>
              <a:gd name="T14" fmla="*/ 18 w 105"/>
              <a:gd name="T15" fmla="*/ 89 h 93"/>
              <a:gd name="T16" fmla="*/ 33 w 105"/>
              <a:gd name="T17" fmla="*/ 77 h 93"/>
              <a:gd name="T18" fmla="*/ 40 w 105"/>
              <a:gd name="T19" fmla="*/ 88 h 93"/>
              <a:gd name="T20" fmla="*/ 35 w 105"/>
              <a:gd name="T21" fmla="*/ 56 h 93"/>
              <a:gd name="T22" fmla="*/ 35 w 105"/>
              <a:gd name="T23" fmla="*/ 38 h 93"/>
              <a:gd name="T24" fmla="*/ 35 w 105"/>
              <a:gd name="T25" fmla="*/ 21 h 93"/>
              <a:gd name="T26" fmla="*/ 35 w 105"/>
              <a:gd name="T27" fmla="*/ 38 h 93"/>
              <a:gd name="T28" fmla="*/ 48 w 105"/>
              <a:gd name="T29" fmla="*/ 65 h 93"/>
              <a:gd name="T30" fmla="*/ 50 w 105"/>
              <a:gd name="T31" fmla="*/ 49 h 93"/>
              <a:gd name="T32" fmla="*/ 57 w 105"/>
              <a:gd name="T33" fmla="*/ 61 h 93"/>
              <a:gd name="T34" fmla="*/ 62 w 105"/>
              <a:gd name="T35" fmla="*/ 38 h 93"/>
              <a:gd name="T36" fmla="*/ 69 w 105"/>
              <a:gd name="T37" fmla="*/ 23 h 93"/>
              <a:gd name="T38" fmla="*/ 71 w 105"/>
              <a:gd name="T39" fmla="*/ 23 h 93"/>
              <a:gd name="T40" fmla="*/ 83 w 105"/>
              <a:gd name="T41" fmla="*/ 48 h 93"/>
              <a:gd name="T42" fmla="*/ 53 w 105"/>
              <a:gd name="T43" fmla="*/ 89 h 93"/>
              <a:gd name="T44" fmla="*/ 68 w 105"/>
              <a:gd name="T45" fmla="*/ 77 h 93"/>
              <a:gd name="T46" fmla="*/ 75 w 105"/>
              <a:gd name="T47" fmla="*/ 88 h 93"/>
              <a:gd name="T48" fmla="*/ 80 w 105"/>
              <a:gd name="T49" fmla="*/ 65 h 93"/>
              <a:gd name="T50" fmla="*/ 87 w 105"/>
              <a:gd name="T51" fmla="*/ 51 h 93"/>
              <a:gd name="T52" fmla="*/ 88 w 105"/>
              <a:gd name="T53" fmla="*/ 51 h 93"/>
              <a:gd name="T54" fmla="*/ 11 w 105"/>
              <a:gd name="T55" fmla="*/ 60 h 93"/>
              <a:gd name="T56" fmla="*/ 14 w 105"/>
              <a:gd name="T57" fmla="*/ 49 h 93"/>
              <a:gd name="T58" fmla="*/ 28 w 105"/>
              <a:gd name="T59" fmla="*/ 89 h 93"/>
              <a:gd name="T60" fmla="*/ 31 w 105"/>
              <a:gd name="T61" fmla="*/ 78 h 93"/>
              <a:gd name="T62" fmla="*/ 42 w 105"/>
              <a:gd name="T63" fmla="*/ 89 h 93"/>
              <a:gd name="T64" fmla="*/ 51 w 105"/>
              <a:gd name="T65" fmla="*/ 89 h 93"/>
              <a:gd name="T66" fmla="*/ 35 w 105"/>
              <a:gd name="T67" fmla="*/ 75 h 93"/>
              <a:gd name="T68" fmla="*/ 35 w 105"/>
              <a:gd name="T69" fmla="*/ 57 h 93"/>
              <a:gd name="T70" fmla="*/ 21 w 105"/>
              <a:gd name="T71" fmla="*/ 64 h 93"/>
              <a:gd name="T72" fmla="*/ 21 w 105"/>
              <a:gd name="T73" fmla="*/ 50 h 93"/>
              <a:gd name="T74" fmla="*/ 19 w 105"/>
              <a:gd name="T75" fmla="*/ 47 h 93"/>
              <a:gd name="T76" fmla="*/ 9 w 105"/>
              <a:gd name="T77" fmla="*/ 38 h 93"/>
              <a:gd name="T78" fmla="*/ 28 w 105"/>
              <a:gd name="T79" fmla="*/ 33 h 93"/>
              <a:gd name="T80" fmla="*/ 31 w 105"/>
              <a:gd name="T81" fmla="*/ 22 h 93"/>
              <a:gd name="T82" fmla="*/ 33 w 105"/>
              <a:gd name="T83" fmla="*/ 19 h 93"/>
              <a:gd name="T84" fmla="*/ 43 w 105"/>
              <a:gd name="T85" fmla="*/ 10 h 93"/>
              <a:gd name="T86" fmla="*/ 42 w 105"/>
              <a:gd name="T87" fmla="*/ 33 h 93"/>
              <a:gd name="T88" fmla="*/ 49 w 105"/>
              <a:gd name="T89" fmla="*/ 29 h 93"/>
              <a:gd name="T90" fmla="*/ 64 w 105"/>
              <a:gd name="T91" fmla="*/ 34 h 93"/>
              <a:gd name="T92" fmla="*/ 66 w 105"/>
              <a:gd name="T93" fmla="*/ 22 h 93"/>
              <a:gd name="T94" fmla="*/ 68 w 105"/>
              <a:gd name="T95" fmla="*/ 19 h 93"/>
              <a:gd name="T96" fmla="*/ 78 w 105"/>
              <a:gd name="T97" fmla="*/ 10 h 93"/>
              <a:gd name="T98" fmla="*/ 76 w 105"/>
              <a:gd name="T99" fmla="*/ 34 h 93"/>
              <a:gd name="T100" fmla="*/ 74 w 105"/>
              <a:gd name="T101" fmla="*/ 21 h 93"/>
              <a:gd name="T102" fmla="*/ 64 w 105"/>
              <a:gd name="T103" fmla="*/ 88 h 93"/>
              <a:gd name="T104" fmla="*/ 66 w 105"/>
              <a:gd name="T105" fmla="*/ 78 h 93"/>
              <a:gd name="T106" fmla="*/ 76 w 105"/>
              <a:gd name="T107" fmla="*/ 90 h 93"/>
              <a:gd name="T108" fmla="*/ 74 w 105"/>
              <a:gd name="T109" fmla="*/ 77 h 93"/>
              <a:gd name="T110" fmla="*/ 70 w 105"/>
              <a:gd name="T111" fmla="*/ 75 h 93"/>
              <a:gd name="T112" fmla="*/ 70 w 105"/>
              <a:gd name="T113" fmla="*/ 57 h 93"/>
              <a:gd name="T114" fmla="*/ 82 w 105"/>
              <a:gd name="T115" fmla="*/ 62 h 93"/>
              <a:gd name="T116" fmla="*/ 84 w 105"/>
              <a:gd name="T117" fmla="*/ 50 h 93"/>
              <a:gd name="T118" fmla="*/ 86 w 105"/>
              <a:gd name="T119" fmla="*/ 47 h 93"/>
              <a:gd name="T120" fmla="*/ 96 w 105"/>
              <a:gd name="T121" fmla="*/ 38 h 93"/>
              <a:gd name="T122" fmla="*/ 94 w 105"/>
              <a:gd name="T123" fmla="*/ 62 h 93"/>
              <a:gd name="T124" fmla="*/ 92 w 105"/>
              <a:gd name="T125" fmla="*/ 49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5" h="93">
                <a:moveTo>
                  <a:pt x="92" y="48"/>
                </a:moveTo>
                <a:cubicBezTo>
                  <a:pt x="95" y="46"/>
                  <a:pt x="97" y="41"/>
                  <a:pt x="97" y="38"/>
                </a:cubicBezTo>
                <a:cubicBezTo>
                  <a:pt x="97" y="32"/>
                  <a:pt x="93" y="28"/>
                  <a:pt x="88" y="28"/>
                </a:cubicBezTo>
                <a:cubicBezTo>
                  <a:pt x="87" y="28"/>
                  <a:pt x="86" y="28"/>
                  <a:pt x="86" y="28"/>
                </a:cubicBezTo>
                <a:cubicBezTo>
                  <a:pt x="86" y="28"/>
                  <a:pt x="86" y="28"/>
                  <a:pt x="86" y="28"/>
                </a:cubicBezTo>
                <a:cubicBezTo>
                  <a:pt x="84" y="25"/>
                  <a:pt x="80" y="21"/>
                  <a:pt x="74" y="20"/>
                </a:cubicBezTo>
                <a:cubicBezTo>
                  <a:pt x="78" y="18"/>
                  <a:pt x="80" y="13"/>
                  <a:pt x="80" y="10"/>
                </a:cubicBezTo>
                <a:cubicBezTo>
                  <a:pt x="80" y="4"/>
                  <a:pt x="75" y="0"/>
                  <a:pt x="70" y="0"/>
                </a:cubicBezTo>
                <a:cubicBezTo>
                  <a:pt x="65" y="0"/>
                  <a:pt x="60" y="4"/>
                  <a:pt x="60" y="10"/>
                </a:cubicBezTo>
                <a:cubicBezTo>
                  <a:pt x="60" y="13"/>
                  <a:pt x="63" y="18"/>
                  <a:pt x="66" y="20"/>
                </a:cubicBezTo>
                <a:cubicBezTo>
                  <a:pt x="61" y="21"/>
                  <a:pt x="57" y="25"/>
                  <a:pt x="54" y="28"/>
                </a:cubicBezTo>
                <a:cubicBezTo>
                  <a:pt x="54" y="28"/>
                  <a:pt x="53" y="28"/>
                  <a:pt x="53" y="28"/>
                </a:cubicBezTo>
                <a:cubicBezTo>
                  <a:pt x="52" y="28"/>
                  <a:pt x="51" y="28"/>
                  <a:pt x="51" y="28"/>
                </a:cubicBezTo>
                <a:cubicBezTo>
                  <a:pt x="49" y="25"/>
                  <a:pt x="44" y="21"/>
                  <a:pt x="39" y="20"/>
                </a:cubicBezTo>
                <a:cubicBezTo>
                  <a:pt x="43" y="18"/>
                  <a:pt x="45" y="13"/>
                  <a:pt x="45" y="10"/>
                </a:cubicBezTo>
                <a:cubicBezTo>
                  <a:pt x="45" y="4"/>
                  <a:pt x="40" y="0"/>
                  <a:pt x="35" y="0"/>
                </a:cubicBezTo>
                <a:cubicBezTo>
                  <a:pt x="30" y="0"/>
                  <a:pt x="25" y="4"/>
                  <a:pt x="25" y="10"/>
                </a:cubicBezTo>
                <a:cubicBezTo>
                  <a:pt x="25" y="13"/>
                  <a:pt x="28" y="18"/>
                  <a:pt x="31" y="20"/>
                </a:cubicBezTo>
                <a:cubicBezTo>
                  <a:pt x="26" y="21"/>
                  <a:pt x="21" y="25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8" y="28"/>
                  <a:pt x="18" y="28"/>
                </a:cubicBezTo>
                <a:cubicBezTo>
                  <a:pt x="12" y="28"/>
                  <a:pt x="8" y="32"/>
                  <a:pt x="8" y="38"/>
                </a:cubicBezTo>
                <a:cubicBezTo>
                  <a:pt x="8" y="41"/>
                  <a:pt x="10" y="46"/>
                  <a:pt x="13" y="48"/>
                </a:cubicBezTo>
                <a:cubicBezTo>
                  <a:pt x="6" y="50"/>
                  <a:pt x="0" y="56"/>
                  <a:pt x="0" y="61"/>
                </a:cubicBezTo>
                <a:cubicBezTo>
                  <a:pt x="0" y="64"/>
                  <a:pt x="9" y="65"/>
                  <a:pt x="18" y="65"/>
                </a:cubicBezTo>
                <a:cubicBezTo>
                  <a:pt x="13" y="61"/>
                  <a:pt x="13" y="61"/>
                  <a:pt x="13" y="6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7" y="49"/>
                  <a:pt x="18" y="49"/>
                </a:cubicBezTo>
                <a:cubicBezTo>
                  <a:pt x="18" y="49"/>
                  <a:pt x="19" y="49"/>
                  <a:pt x="20" y="49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22" y="61"/>
                  <a:pt x="22" y="61"/>
                  <a:pt x="22" y="61"/>
                </a:cubicBezTo>
                <a:cubicBezTo>
                  <a:pt x="18" y="65"/>
                  <a:pt x="18" y="65"/>
                  <a:pt x="18" y="65"/>
                </a:cubicBezTo>
                <a:cubicBezTo>
                  <a:pt x="20" y="65"/>
                  <a:pt x="23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6"/>
                </a:cubicBezTo>
                <a:cubicBezTo>
                  <a:pt x="25" y="69"/>
                  <a:pt x="28" y="73"/>
                  <a:pt x="31" y="76"/>
                </a:cubicBezTo>
                <a:cubicBezTo>
                  <a:pt x="23" y="78"/>
                  <a:pt x="18" y="84"/>
                  <a:pt x="18" y="89"/>
                </a:cubicBezTo>
                <a:cubicBezTo>
                  <a:pt x="18" y="92"/>
                  <a:pt x="26" y="93"/>
                  <a:pt x="35" y="93"/>
                </a:cubicBezTo>
                <a:cubicBezTo>
                  <a:pt x="30" y="88"/>
                  <a:pt x="30" y="88"/>
                  <a:pt x="30" y="88"/>
                </a:cubicBezTo>
                <a:cubicBezTo>
                  <a:pt x="34" y="78"/>
                  <a:pt x="34" y="78"/>
                  <a:pt x="34" y="78"/>
                </a:cubicBezTo>
                <a:cubicBezTo>
                  <a:pt x="34" y="78"/>
                  <a:pt x="34" y="78"/>
                  <a:pt x="34" y="78"/>
                </a:cubicBezTo>
                <a:cubicBezTo>
                  <a:pt x="33" y="77"/>
                  <a:pt x="33" y="77"/>
                  <a:pt x="33" y="77"/>
                </a:cubicBezTo>
                <a:cubicBezTo>
                  <a:pt x="33" y="77"/>
                  <a:pt x="34" y="77"/>
                  <a:pt x="35" y="77"/>
                </a:cubicBezTo>
                <a:cubicBezTo>
                  <a:pt x="36" y="77"/>
                  <a:pt x="37" y="77"/>
                  <a:pt x="37" y="77"/>
                </a:cubicBezTo>
                <a:cubicBezTo>
                  <a:pt x="36" y="78"/>
                  <a:pt x="36" y="78"/>
                  <a:pt x="36" y="78"/>
                </a:cubicBezTo>
                <a:cubicBezTo>
                  <a:pt x="36" y="78"/>
                  <a:pt x="36" y="78"/>
                  <a:pt x="36" y="78"/>
                </a:cubicBezTo>
                <a:cubicBezTo>
                  <a:pt x="40" y="88"/>
                  <a:pt x="40" y="88"/>
                  <a:pt x="40" y="88"/>
                </a:cubicBezTo>
                <a:cubicBezTo>
                  <a:pt x="35" y="93"/>
                  <a:pt x="35" y="93"/>
                  <a:pt x="35" y="93"/>
                </a:cubicBezTo>
                <a:cubicBezTo>
                  <a:pt x="44" y="93"/>
                  <a:pt x="53" y="92"/>
                  <a:pt x="53" y="89"/>
                </a:cubicBezTo>
                <a:cubicBezTo>
                  <a:pt x="53" y="84"/>
                  <a:pt x="47" y="78"/>
                  <a:pt x="39" y="76"/>
                </a:cubicBezTo>
                <a:cubicBezTo>
                  <a:pt x="43" y="73"/>
                  <a:pt x="45" y="69"/>
                  <a:pt x="45" y="66"/>
                </a:cubicBezTo>
                <a:cubicBezTo>
                  <a:pt x="45" y="60"/>
                  <a:pt x="40" y="56"/>
                  <a:pt x="35" y="56"/>
                </a:cubicBezTo>
                <a:cubicBezTo>
                  <a:pt x="34" y="56"/>
                  <a:pt x="34" y="56"/>
                  <a:pt x="33" y="56"/>
                </a:cubicBezTo>
                <a:cubicBezTo>
                  <a:pt x="31" y="52"/>
                  <a:pt x="27" y="49"/>
                  <a:pt x="22" y="48"/>
                </a:cubicBezTo>
                <a:cubicBezTo>
                  <a:pt x="25" y="46"/>
                  <a:pt x="27" y="41"/>
                  <a:pt x="27" y="38"/>
                </a:cubicBezTo>
                <a:cubicBezTo>
                  <a:pt x="27" y="37"/>
                  <a:pt x="27" y="37"/>
                  <a:pt x="27" y="37"/>
                </a:cubicBezTo>
                <a:cubicBezTo>
                  <a:pt x="30" y="37"/>
                  <a:pt x="32" y="38"/>
                  <a:pt x="35" y="38"/>
                </a:cubicBezTo>
                <a:cubicBezTo>
                  <a:pt x="30" y="33"/>
                  <a:pt x="30" y="33"/>
                  <a:pt x="30" y="33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23"/>
                  <a:pt x="34" y="23"/>
                  <a:pt x="34" y="23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4" y="21"/>
                  <a:pt x="35" y="21"/>
                </a:cubicBezTo>
                <a:cubicBezTo>
                  <a:pt x="36" y="21"/>
                  <a:pt x="37" y="21"/>
                  <a:pt x="37" y="21"/>
                </a:cubicBezTo>
                <a:cubicBezTo>
                  <a:pt x="36" y="23"/>
                  <a:pt x="36" y="23"/>
                  <a:pt x="36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40" y="33"/>
                  <a:pt x="40" y="33"/>
                  <a:pt x="40" y="33"/>
                </a:cubicBezTo>
                <a:cubicBezTo>
                  <a:pt x="35" y="38"/>
                  <a:pt x="35" y="38"/>
                  <a:pt x="35" y="38"/>
                </a:cubicBezTo>
                <a:cubicBezTo>
                  <a:pt x="38" y="38"/>
                  <a:pt x="40" y="37"/>
                  <a:pt x="43" y="37"/>
                </a:cubicBezTo>
                <a:cubicBezTo>
                  <a:pt x="43" y="37"/>
                  <a:pt x="43" y="37"/>
                  <a:pt x="43" y="38"/>
                </a:cubicBezTo>
                <a:cubicBezTo>
                  <a:pt x="43" y="41"/>
                  <a:pt x="45" y="46"/>
                  <a:pt x="48" y="48"/>
                </a:cubicBezTo>
                <a:cubicBezTo>
                  <a:pt x="44" y="49"/>
                  <a:pt x="41" y="51"/>
                  <a:pt x="39" y="53"/>
                </a:cubicBezTo>
                <a:cubicBezTo>
                  <a:pt x="44" y="55"/>
                  <a:pt x="48" y="60"/>
                  <a:pt x="48" y="65"/>
                </a:cubicBezTo>
                <a:cubicBezTo>
                  <a:pt x="49" y="65"/>
                  <a:pt x="51" y="65"/>
                  <a:pt x="53" y="65"/>
                </a:cubicBezTo>
                <a:cubicBezTo>
                  <a:pt x="48" y="61"/>
                  <a:pt x="48" y="61"/>
                  <a:pt x="48" y="6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0" y="49"/>
                  <a:pt x="50" y="49"/>
                  <a:pt x="50" y="49"/>
                </a:cubicBezTo>
                <a:cubicBezTo>
                  <a:pt x="51" y="49"/>
                  <a:pt x="52" y="49"/>
                  <a:pt x="53" y="49"/>
                </a:cubicBezTo>
                <a:cubicBezTo>
                  <a:pt x="53" y="49"/>
                  <a:pt x="54" y="49"/>
                  <a:pt x="55" y="49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1"/>
                  <a:pt x="53" y="51"/>
                  <a:pt x="53" y="51"/>
                </a:cubicBezTo>
                <a:cubicBezTo>
                  <a:pt x="57" y="61"/>
                  <a:pt x="57" y="61"/>
                  <a:pt x="57" y="61"/>
                </a:cubicBezTo>
                <a:cubicBezTo>
                  <a:pt x="53" y="65"/>
                  <a:pt x="53" y="65"/>
                  <a:pt x="53" y="65"/>
                </a:cubicBezTo>
                <a:cubicBezTo>
                  <a:pt x="54" y="65"/>
                  <a:pt x="56" y="65"/>
                  <a:pt x="57" y="65"/>
                </a:cubicBezTo>
                <a:cubicBezTo>
                  <a:pt x="57" y="60"/>
                  <a:pt x="61" y="55"/>
                  <a:pt x="66" y="53"/>
                </a:cubicBezTo>
                <a:cubicBezTo>
                  <a:pt x="64" y="51"/>
                  <a:pt x="61" y="49"/>
                  <a:pt x="57" y="48"/>
                </a:cubicBezTo>
                <a:cubicBezTo>
                  <a:pt x="60" y="46"/>
                  <a:pt x="62" y="41"/>
                  <a:pt x="62" y="38"/>
                </a:cubicBezTo>
                <a:cubicBezTo>
                  <a:pt x="62" y="37"/>
                  <a:pt x="62" y="37"/>
                  <a:pt x="62" y="37"/>
                </a:cubicBezTo>
                <a:cubicBezTo>
                  <a:pt x="65" y="37"/>
                  <a:pt x="67" y="38"/>
                  <a:pt x="70" y="38"/>
                </a:cubicBezTo>
                <a:cubicBezTo>
                  <a:pt x="65" y="33"/>
                  <a:pt x="65" y="33"/>
                  <a:pt x="65" y="33"/>
                </a:cubicBezTo>
                <a:cubicBezTo>
                  <a:pt x="69" y="23"/>
                  <a:pt x="69" y="23"/>
                  <a:pt x="69" y="23"/>
                </a:cubicBezTo>
                <a:cubicBezTo>
                  <a:pt x="69" y="23"/>
                  <a:pt x="69" y="23"/>
                  <a:pt x="69" y="23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21"/>
                  <a:pt x="69" y="21"/>
                  <a:pt x="70" y="21"/>
                </a:cubicBezTo>
                <a:cubicBezTo>
                  <a:pt x="71" y="21"/>
                  <a:pt x="72" y="21"/>
                  <a:pt x="73" y="21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5" y="33"/>
                  <a:pt x="75" y="33"/>
                  <a:pt x="75" y="33"/>
                </a:cubicBezTo>
                <a:cubicBezTo>
                  <a:pt x="70" y="38"/>
                  <a:pt x="70" y="38"/>
                  <a:pt x="70" y="38"/>
                </a:cubicBezTo>
                <a:cubicBezTo>
                  <a:pt x="73" y="38"/>
                  <a:pt x="76" y="37"/>
                  <a:pt x="78" y="37"/>
                </a:cubicBezTo>
                <a:cubicBezTo>
                  <a:pt x="78" y="37"/>
                  <a:pt x="78" y="37"/>
                  <a:pt x="78" y="38"/>
                </a:cubicBezTo>
                <a:cubicBezTo>
                  <a:pt x="78" y="41"/>
                  <a:pt x="80" y="46"/>
                  <a:pt x="83" y="48"/>
                </a:cubicBezTo>
                <a:cubicBezTo>
                  <a:pt x="78" y="49"/>
                  <a:pt x="74" y="52"/>
                  <a:pt x="72" y="56"/>
                </a:cubicBezTo>
                <a:cubicBezTo>
                  <a:pt x="71" y="56"/>
                  <a:pt x="71" y="56"/>
                  <a:pt x="70" y="56"/>
                </a:cubicBezTo>
                <a:cubicBezTo>
                  <a:pt x="65" y="56"/>
                  <a:pt x="60" y="60"/>
                  <a:pt x="60" y="65"/>
                </a:cubicBezTo>
                <a:cubicBezTo>
                  <a:pt x="60" y="69"/>
                  <a:pt x="63" y="73"/>
                  <a:pt x="66" y="76"/>
                </a:cubicBezTo>
                <a:cubicBezTo>
                  <a:pt x="58" y="78"/>
                  <a:pt x="53" y="84"/>
                  <a:pt x="53" y="89"/>
                </a:cubicBezTo>
                <a:cubicBezTo>
                  <a:pt x="53" y="92"/>
                  <a:pt x="61" y="93"/>
                  <a:pt x="70" y="93"/>
                </a:cubicBezTo>
                <a:cubicBezTo>
                  <a:pt x="65" y="88"/>
                  <a:pt x="65" y="88"/>
                  <a:pt x="65" y="88"/>
                </a:cubicBezTo>
                <a:cubicBezTo>
                  <a:pt x="69" y="78"/>
                  <a:pt x="69" y="78"/>
                  <a:pt x="69" y="78"/>
                </a:cubicBezTo>
                <a:cubicBezTo>
                  <a:pt x="69" y="78"/>
                  <a:pt x="69" y="78"/>
                  <a:pt x="69" y="78"/>
                </a:cubicBezTo>
                <a:cubicBezTo>
                  <a:pt x="68" y="77"/>
                  <a:pt x="68" y="77"/>
                  <a:pt x="68" y="77"/>
                </a:cubicBezTo>
                <a:cubicBezTo>
                  <a:pt x="68" y="77"/>
                  <a:pt x="69" y="77"/>
                  <a:pt x="70" y="77"/>
                </a:cubicBezTo>
                <a:cubicBezTo>
                  <a:pt x="71" y="77"/>
                  <a:pt x="72" y="77"/>
                  <a:pt x="73" y="77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5" y="88"/>
                  <a:pt x="75" y="88"/>
                  <a:pt x="75" y="88"/>
                </a:cubicBezTo>
                <a:cubicBezTo>
                  <a:pt x="70" y="93"/>
                  <a:pt x="70" y="93"/>
                  <a:pt x="70" y="93"/>
                </a:cubicBezTo>
                <a:cubicBezTo>
                  <a:pt x="79" y="93"/>
                  <a:pt x="88" y="92"/>
                  <a:pt x="88" y="89"/>
                </a:cubicBezTo>
                <a:cubicBezTo>
                  <a:pt x="88" y="84"/>
                  <a:pt x="82" y="78"/>
                  <a:pt x="74" y="76"/>
                </a:cubicBezTo>
                <a:cubicBezTo>
                  <a:pt x="78" y="73"/>
                  <a:pt x="80" y="69"/>
                  <a:pt x="80" y="66"/>
                </a:cubicBezTo>
                <a:cubicBezTo>
                  <a:pt x="80" y="65"/>
                  <a:pt x="80" y="65"/>
                  <a:pt x="80" y="65"/>
                </a:cubicBezTo>
                <a:cubicBezTo>
                  <a:pt x="80" y="65"/>
                  <a:pt x="80" y="65"/>
                  <a:pt x="80" y="65"/>
                </a:cubicBezTo>
                <a:cubicBezTo>
                  <a:pt x="82" y="65"/>
                  <a:pt x="85" y="65"/>
                  <a:pt x="88" y="65"/>
                </a:cubicBezTo>
                <a:cubicBezTo>
                  <a:pt x="83" y="61"/>
                  <a:pt x="83" y="61"/>
                  <a:pt x="83" y="61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51"/>
                  <a:pt x="87" y="51"/>
                  <a:pt x="87" y="51"/>
                </a:cubicBezTo>
                <a:cubicBezTo>
                  <a:pt x="85" y="49"/>
                  <a:pt x="85" y="49"/>
                  <a:pt x="85" y="49"/>
                </a:cubicBezTo>
                <a:cubicBezTo>
                  <a:pt x="86" y="49"/>
                  <a:pt x="87" y="49"/>
                  <a:pt x="88" y="49"/>
                </a:cubicBezTo>
                <a:cubicBezTo>
                  <a:pt x="88" y="49"/>
                  <a:pt x="89" y="49"/>
                  <a:pt x="90" y="49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93" y="61"/>
                  <a:pt x="93" y="61"/>
                  <a:pt x="93" y="61"/>
                </a:cubicBezTo>
                <a:cubicBezTo>
                  <a:pt x="88" y="65"/>
                  <a:pt x="88" y="65"/>
                  <a:pt x="88" y="65"/>
                </a:cubicBezTo>
                <a:cubicBezTo>
                  <a:pt x="96" y="65"/>
                  <a:pt x="105" y="64"/>
                  <a:pt x="105" y="61"/>
                </a:cubicBezTo>
                <a:cubicBezTo>
                  <a:pt x="105" y="56"/>
                  <a:pt x="100" y="50"/>
                  <a:pt x="92" y="48"/>
                </a:cubicBezTo>
                <a:close/>
                <a:moveTo>
                  <a:pt x="11" y="60"/>
                </a:moveTo>
                <a:cubicBezTo>
                  <a:pt x="11" y="61"/>
                  <a:pt x="11" y="61"/>
                  <a:pt x="11" y="61"/>
                </a:cubicBezTo>
                <a:cubicBezTo>
                  <a:pt x="11" y="62"/>
                  <a:pt x="11" y="62"/>
                  <a:pt x="11" y="62"/>
                </a:cubicBezTo>
                <a:cubicBezTo>
                  <a:pt x="14" y="64"/>
                  <a:pt x="14" y="64"/>
                  <a:pt x="14" y="64"/>
                </a:cubicBezTo>
                <a:cubicBezTo>
                  <a:pt x="6" y="63"/>
                  <a:pt x="2" y="62"/>
                  <a:pt x="2" y="61"/>
                </a:cubicBezTo>
                <a:cubicBezTo>
                  <a:pt x="2" y="57"/>
                  <a:pt x="7" y="51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1"/>
                  <a:pt x="15" y="51"/>
                  <a:pt x="15" y="51"/>
                </a:cubicBezTo>
                <a:lnTo>
                  <a:pt x="11" y="60"/>
                </a:lnTo>
                <a:close/>
                <a:moveTo>
                  <a:pt x="29" y="88"/>
                </a:moveTo>
                <a:cubicBezTo>
                  <a:pt x="28" y="89"/>
                  <a:pt x="28" y="89"/>
                  <a:pt x="28" y="89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2"/>
                  <a:pt x="31" y="92"/>
                  <a:pt x="31" y="92"/>
                </a:cubicBezTo>
                <a:cubicBezTo>
                  <a:pt x="23" y="91"/>
                  <a:pt x="19" y="90"/>
                  <a:pt x="19" y="89"/>
                </a:cubicBezTo>
                <a:cubicBezTo>
                  <a:pt x="19" y="85"/>
                  <a:pt x="24" y="79"/>
                  <a:pt x="31" y="77"/>
                </a:cubicBezTo>
                <a:cubicBezTo>
                  <a:pt x="31" y="78"/>
                  <a:pt x="31" y="78"/>
                  <a:pt x="31" y="78"/>
                </a:cubicBezTo>
                <a:cubicBezTo>
                  <a:pt x="32" y="79"/>
                  <a:pt x="32" y="79"/>
                  <a:pt x="32" y="79"/>
                </a:cubicBezTo>
                <a:lnTo>
                  <a:pt x="29" y="88"/>
                </a:lnTo>
                <a:close/>
                <a:moveTo>
                  <a:pt x="51" y="89"/>
                </a:moveTo>
                <a:cubicBezTo>
                  <a:pt x="51" y="90"/>
                  <a:pt x="47" y="91"/>
                  <a:pt x="39" y="92"/>
                </a:cubicBezTo>
                <a:cubicBezTo>
                  <a:pt x="42" y="89"/>
                  <a:pt x="42" y="89"/>
                  <a:pt x="42" y="89"/>
                </a:cubicBezTo>
                <a:cubicBezTo>
                  <a:pt x="41" y="88"/>
                  <a:pt x="41" y="88"/>
                  <a:pt x="41" y="88"/>
                </a:cubicBezTo>
                <a:cubicBezTo>
                  <a:pt x="38" y="79"/>
                  <a:pt x="38" y="79"/>
                  <a:pt x="38" y="79"/>
                </a:cubicBezTo>
                <a:cubicBezTo>
                  <a:pt x="39" y="78"/>
                  <a:pt x="39" y="78"/>
                  <a:pt x="39" y="78"/>
                </a:cubicBezTo>
                <a:cubicBezTo>
                  <a:pt x="39" y="77"/>
                  <a:pt x="39" y="77"/>
                  <a:pt x="39" y="77"/>
                </a:cubicBezTo>
                <a:cubicBezTo>
                  <a:pt x="46" y="79"/>
                  <a:pt x="51" y="85"/>
                  <a:pt x="51" y="89"/>
                </a:cubicBezTo>
                <a:close/>
                <a:moveTo>
                  <a:pt x="43" y="66"/>
                </a:moveTo>
                <a:cubicBezTo>
                  <a:pt x="43" y="69"/>
                  <a:pt x="41" y="72"/>
                  <a:pt x="38" y="74"/>
                </a:cubicBezTo>
                <a:cubicBezTo>
                  <a:pt x="38" y="75"/>
                  <a:pt x="38" y="75"/>
                  <a:pt x="38" y="75"/>
                </a:cubicBezTo>
                <a:cubicBezTo>
                  <a:pt x="37" y="75"/>
                  <a:pt x="37" y="75"/>
                  <a:pt x="37" y="75"/>
                </a:cubicBezTo>
                <a:cubicBezTo>
                  <a:pt x="36" y="75"/>
                  <a:pt x="36" y="75"/>
                  <a:pt x="35" y="75"/>
                </a:cubicBezTo>
                <a:cubicBezTo>
                  <a:pt x="34" y="75"/>
                  <a:pt x="34" y="75"/>
                  <a:pt x="33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4"/>
                  <a:pt x="32" y="74"/>
                  <a:pt x="32" y="74"/>
                </a:cubicBezTo>
                <a:cubicBezTo>
                  <a:pt x="29" y="72"/>
                  <a:pt x="27" y="69"/>
                  <a:pt x="27" y="66"/>
                </a:cubicBezTo>
                <a:cubicBezTo>
                  <a:pt x="27" y="61"/>
                  <a:pt x="31" y="57"/>
                  <a:pt x="35" y="57"/>
                </a:cubicBezTo>
                <a:cubicBezTo>
                  <a:pt x="39" y="57"/>
                  <a:pt x="43" y="61"/>
                  <a:pt x="43" y="66"/>
                </a:cubicBezTo>
                <a:close/>
                <a:moveTo>
                  <a:pt x="32" y="56"/>
                </a:moveTo>
                <a:cubicBezTo>
                  <a:pt x="32" y="56"/>
                  <a:pt x="32" y="56"/>
                  <a:pt x="32" y="56"/>
                </a:cubicBezTo>
                <a:cubicBezTo>
                  <a:pt x="29" y="58"/>
                  <a:pt x="26" y="60"/>
                  <a:pt x="26" y="63"/>
                </a:cubicBezTo>
                <a:cubicBezTo>
                  <a:pt x="24" y="64"/>
                  <a:pt x="23" y="64"/>
                  <a:pt x="21" y="64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1"/>
                  <a:pt x="24" y="61"/>
                  <a:pt x="24" y="61"/>
                </a:cubicBezTo>
                <a:cubicBezTo>
                  <a:pt x="24" y="60"/>
                  <a:pt x="24" y="60"/>
                  <a:pt x="24" y="60"/>
                </a:cubicBezTo>
                <a:cubicBezTo>
                  <a:pt x="20" y="51"/>
                  <a:pt x="20" y="51"/>
                  <a:pt x="20" y="51"/>
                </a:cubicBezTo>
                <a:cubicBezTo>
                  <a:pt x="21" y="50"/>
                  <a:pt x="21" y="50"/>
                  <a:pt x="21" y="50"/>
                </a:cubicBezTo>
                <a:cubicBezTo>
                  <a:pt x="22" y="49"/>
                  <a:pt x="22" y="49"/>
                  <a:pt x="22" y="49"/>
                </a:cubicBezTo>
                <a:cubicBezTo>
                  <a:pt x="26" y="50"/>
                  <a:pt x="30" y="53"/>
                  <a:pt x="32" y="56"/>
                </a:cubicBezTo>
                <a:close/>
                <a:moveTo>
                  <a:pt x="21" y="46"/>
                </a:moveTo>
                <a:cubicBezTo>
                  <a:pt x="20" y="47"/>
                  <a:pt x="20" y="47"/>
                  <a:pt x="20" y="47"/>
                </a:cubicBezTo>
                <a:cubicBezTo>
                  <a:pt x="19" y="47"/>
                  <a:pt x="19" y="47"/>
                  <a:pt x="19" y="47"/>
                </a:cubicBezTo>
                <a:cubicBezTo>
                  <a:pt x="19" y="47"/>
                  <a:pt x="18" y="48"/>
                  <a:pt x="18" y="48"/>
                </a:cubicBezTo>
                <a:cubicBezTo>
                  <a:pt x="17" y="48"/>
                  <a:pt x="16" y="47"/>
                  <a:pt x="16" y="47"/>
                </a:cubicBezTo>
                <a:cubicBezTo>
                  <a:pt x="15" y="47"/>
                  <a:pt x="15" y="47"/>
                  <a:pt x="15" y="47"/>
                </a:cubicBezTo>
                <a:cubicBezTo>
                  <a:pt x="14" y="46"/>
                  <a:pt x="14" y="46"/>
                  <a:pt x="14" y="46"/>
                </a:cubicBezTo>
                <a:cubicBezTo>
                  <a:pt x="11" y="45"/>
                  <a:pt x="9" y="41"/>
                  <a:pt x="9" y="38"/>
                </a:cubicBezTo>
                <a:cubicBezTo>
                  <a:pt x="9" y="33"/>
                  <a:pt x="13" y="30"/>
                  <a:pt x="18" y="30"/>
                </a:cubicBezTo>
                <a:cubicBezTo>
                  <a:pt x="22" y="30"/>
                  <a:pt x="26" y="33"/>
                  <a:pt x="26" y="38"/>
                </a:cubicBezTo>
                <a:cubicBezTo>
                  <a:pt x="26" y="41"/>
                  <a:pt x="24" y="45"/>
                  <a:pt x="21" y="46"/>
                </a:cubicBezTo>
                <a:close/>
                <a:moveTo>
                  <a:pt x="29" y="32"/>
                </a:moveTo>
                <a:cubicBezTo>
                  <a:pt x="28" y="33"/>
                  <a:pt x="28" y="33"/>
                  <a:pt x="28" y="33"/>
                </a:cubicBezTo>
                <a:cubicBezTo>
                  <a:pt x="31" y="36"/>
                  <a:pt x="31" y="36"/>
                  <a:pt x="31" y="36"/>
                </a:cubicBezTo>
                <a:cubicBezTo>
                  <a:pt x="30" y="36"/>
                  <a:pt x="28" y="36"/>
                  <a:pt x="27" y="35"/>
                </a:cubicBezTo>
                <a:cubicBezTo>
                  <a:pt x="26" y="32"/>
                  <a:pt x="24" y="30"/>
                  <a:pt x="21" y="29"/>
                </a:cubicBezTo>
                <a:cubicBezTo>
                  <a:pt x="23" y="25"/>
                  <a:pt x="27" y="23"/>
                  <a:pt x="31" y="21"/>
                </a:cubicBezTo>
                <a:cubicBezTo>
                  <a:pt x="31" y="22"/>
                  <a:pt x="31" y="22"/>
                  <a:pt x="31" y="22"/>
                </a:cubicBezTo>
                <a:cubicBezTo>
                  <a:pt x="32" y="23"/>
                  <a:pt x="32" y="23"/>
                  <a:pt x="32" y="23"/>
                </a:cubicBezTo>
                <a:lnTo>
                  <a:pt x="29" y="32"/>
                </a:lnTo>
                <a:close/>
                <a:moveTo>
                  <a:pt x="37" y="19"/>
                </a:moveTo>
                <a:cubicBezTo>
                  <a:pt x="36" y="19"/>
                  <a:pt x="36" y="20"/>
                  <a:pt x="35" y="20"/>
                </a:cubicBezTo>
                <a:cubicBezTo>
                  <a:pt x="34" y="20"/>
                  <a:pt x="34" y="19"/>
                  <a:pt x="33" y="19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8"/>
                  <a:pt x="32" y="18"/>
                  <a:pt x="32" y="18"/>
                </a:cubicBezTo>
                <a:cubicBezTo>
                  <a:pt x="29" y="17"/>
                  <a:pt x="27" y="13"/>
                  <a:pt x="27" y="10"/>
                </a:cubicBezTo>
                <a:cubicBezTo>
                  <a:pt x="27" y="5"/>
                  <a:pt x="31" y="2"/>
                  <a:pt x="35" y="2"/>
                </a:cubicBezTo>
                <a:cubicBezTo>
                  <a:pt x="39" y="2"/>
                  <a:pt x="43" y="5"/>
                  <a:pt x="43" y="10"/>
                </a:cubicBezTo>
                <a:cubicBezTo>
                  <a:pt x="43" y="13"/>
                  <a:pt x="41" y="17"/>
                  <a:pt x="38" y="18"/>
                </a:cubicBezTo>
                <a:cubicBezTo>
                  <a:pt x="38" y="19"/>
                  <a:pt x="38" y="19"/>
                  <a:pt x="38" y="19"/>
                </a:cubicBezTo>
                <a:lnTo>
                  <a:pt x="37" y="19"/>
                </a:lnTo>
                <a:close/>
                <a:moveTo>
                  <a:pt x="39" y="36"/>
                </a:moveTo>
                <a:cubicBezTo>
                  <a:pt x="42" y="33"/>
                  <a:pt x="42" y="33"/>
                  <a:pt x="42" y="33"/>
                </a:cubicBezTo>
                <a:cubicBezTo>
                  <a:pt x="41" y="32"/>
                  <a:pt x="41" y="32"/>
                  <a:pt x="41" y="32"/>
                </a:cubicBezTo>
                <a:cubicBezTo>
                  <a:pt x="38" y="23"/>
                  <a:pt x="38" y="23"/>
                  <a:pt x="38" y="23"/>
                </a:cubicBezTo>
                <a:cubicBezTo>
                  <a:pt x="39" y="22"/>
                  <a:pt x="39" y="22"/>
                  <a:pt x="39" y="22"/>
                </a:cubicBezTo>
                <a:cubicBezTo>
                  <a:pt x="39" y="21"/>
                  <a:pt x="39" y="21"/>
                  <a:pt x="39" y="21"/>
                </a:cubicBezTo>
                <a:cubicBezTo>
                  <a:pt x="44" y="23"/>
                  <a:pt x="47" y="25"/>
                  <a:pt x="49" y="29"/>
                </a:cubicBezTo>
                <a:cubicBezTo>
                  <a:pt x="46" y="30"/>
                  <a:pt x="44" y="32"/>
                  <a:pt x="43" y="35"/>
                </a:cubicBezTo>
                <a:cubicBezTo>
                  <a:pt x="42" y="36"/>
                  <a:pt x="41" y="36"/>
                  <a:pt x="39" y="36"/>
                </a:cubicBezTo>
                <a:close/>
                <a:moveTo>
                  <a:pt x="64" y="32"/>
                </a:moveTo>
                <a:cubicBezTo>
                  <a:pt x="63" y="33"/>
                  <a:pt x="63" y="33"/>
                  <a:pt x="63" y="33"/>
                </a:cubicBezTo>
                <a:cubicBezTo>
                  <a:pt x="64" y="34"/>
                  <a:pt x="64" y="34"/>
                  <a:pt x="64" y="34"/>
                </a:cubicBezTo>
                <a:cubicBezTo>
                  <a:pt x="66" y="36"/>
                  <a:pt x="66" y="36"/>
                  <a:pt x="66" y="36"/>
                </a:cubicBezTo>
                <a:cubicBezTo>
                  <a:pt x="65" y="36"/>
                  <a:pt x="63" y="36"/>
                  <a:pt x="62" y="35"/>
                </a:cubicBezTo>
                <a:cubicBezTo>
                  <a:pt x="61" y="32"/>
                  <a:pt x="59" y="30"/>
                  <a:pt x="56" y="29"/>
                </a:cubicBezTo>
                <a:cubicBezTo>
                  <a:pt x="58" y="25"/>
                  <a:pt x="62" y="23"/>
                  <a:pt x="66" y="21"/>
                </a:cubicBezTo>
                <a:cubicBezTo>
                  <a:pt x="66" y="22"/>
                  <a:pt x="66" y="22"/>
                  <a:pt x="66" y="22"/>
                </a:cubicBezTo>
                <a:cubicBezTo>
                  <a:pt x="67" y="23"/>
                  <a:pt x="67" y="23"/>
                  <a:pt x="67" y="23"/>
                </a:cubicBezTo>
                <a:lnTo>
                  <a:pt x="64" y="32"/>
                </a:lnTo>
                <a:close/>
                <a:moveTo>
                  <a:pt x="72" y="19"/>
                </a:moveTo>
                <a:cubicBezTo>
                  <a:pt x="71" y="19"/>
                  <a:pt x="71" y="20"/>
                  <a:pt x="70" y="20"/>
                </a:cubicBezTo>
                <a:cubicBezTo>
                  <a:pt x="69" y="20"/>
                  <a:pt x="69" y="19"/>
                  <a:pt x="68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8"/>
                  <a:pt x="67" y="18"/>
                  <a:pt x="67" y="18"/>
                </a:cubicBezTo>
                <a:cubicBezTo>
                  <a:pt x="64" y="17"/>
                  <a:pt x="62" y="13"/>
                  <a:pt x="62" y="10"/>
                </a:cubicBezTo>
                <a:cubicBezTo>
                  <a:pt x="62" y="5"/>
                  <a:pt x="66" y="2"/>
                  <a:pt x="70" y="2"/>
                </a:cubicBezTo>
                <a:cubicBezTo>
                  <a:pt x="75" y="2"/>
                  <a:pt x="78" y="5"/>
                  <a:pt x="78" y="10"/>
                </a:cubicBezTo>
                <a:cubicBezTo>
                  <a:pt x="78" y="13"/>
                  <a:pt x="76" y="17"/>
                  <a:pt x="74" y="18"/>
                </a:cubicBezTo>
                <a:cubicBezTo>
                  <a:pt x="73" y="19"/>
                  <a:pt x="73" y="19"/>
                  <a:pt x="73" y="19"/>
                </a:cubicBezTo>
                <a:lnTo>
                  <a:pt x="72" y="19"/>
                </a:lnTo>
                <a:close/>
                <a:moveTo>
                  <a:pt x="74" y="36"/>
                </a:moveTo>
                <a:cubicBezTo>
                  <a:pt x="76" y="34"/>
                  <a:pt x="76" y="34"/>
                  <a:pt x="76" y="34"/>
                </a:cubicBezTo>
                <a:cubicBezTo>
                  <a:pt x="77" y="33"/>
                  <a:pt x="77" y="33"/>
                  <a:pt x="77" y="33"/>
                </a:cubicBezTo>
                <a:cubicBezTo>
                  <a:pt x="76" y="32"/>
                  <a:pt x="76" y="32"/>
                  <a:pt x="76" y="32"/>
                </a:cubicBezTo>
                <a:cubicBezTo>
                  <a:pt x="73" y="23"/>
                  <a:pt x="73" y="23"/>
                  <a:pt x="73" y="23"/>
                </a:cubicBezTo>
                <a:cubicBezTo>
                  <a:pt x="74" y="22"/>
                  <a:pt x="74" y="22"/>
                  <a:pt x="74" y="22"/>
                </a:cubicBezTo>
                <a:cubicBezTo>
                  <a:pt x="74" y="21"/>
                  <a:pt x="74" y="21"/>
                  <a:pt x="74" y="21"/>
                </a:cubicBezTo>
                <a:cubicBezTo>
                  <a:pt x="79" y="23"/>
                  <a:pt x="82" y="25"/>
                  <a:pt x="84" y="29"/>
                </a:cubicBezTo>
                <a:cubicBezTo>
                  <a:pt x="84" y="29"/>
                  <a:pt x="84" y="29"/>
                  <a:pt x="84" y="29"/>
                </a:cubicBezTo>
                <a:cubicBezTo>
                  <a:pt x="81" y="30"/>
                  <a:pt x="79" y="32"/>
                  <a:pt x="78" y="35"/>
                </a:cubicBezTo>
                <a:cubicBezTo>
                  <a:pt x="77" y="36"/>
                  <a:pt x="76" y="36"/>
                  <a:pt x="74" y="36"/>
                </a:cubicBezTo>
                <a:close/>
                <a:moveTo>
                  <a:pt x="64" y="88"/>
                </a:moveTo>
                <a:cubicBezTo>
                  <a:pt x="63" y="89"/>
                  <a:pt x="63" y="89"/>
                  <a:pt x="63" y="89"/>
                </a:cubicBezTo>
                <a:cubicBezTo>
                  <a:pt x="66" y="92"/>
                  <a:pt x="66" y="92"/>
                  <a:pt x="66" y="92"/>
                </a:cubicBezTo>
                <a:cubicBezTo>
                  <a:pt x="58" y="91"/>
                  <a:pt x="55" y="90"/>
                  <a:pt x="54" y="89"/>
                </a:cubicBezTo>
                <a:cubicBezTo>
                  <a:pt x="54" y="85"/>
                  <a:pt x="59" y="79"/>
                  <a:pt x="66" y="77"/>
                </a:cubicBezTo>
                <a:cubicBezTo>
                  <a:pt x="66" y="78"/>
                  <a:pt x="66" y="78"/>
                  <a:pt x="66" y="78"/>
                </a:cubicBezTo>
                <a:cubicBezTo>
                  <a:pt x="67" y="79"/>
                  <a:pt x="67" y="79"/>
                  <a:pt x="67" y="79"/>
                </a:cubicBezTo>
                <a:lnTo>
                  <a:pt x="64" y="88"/>
                </a:lnTo>
                <a:close/>
                <a:moveTo>
                  <a:pt x="86" y="89"/>
                </a:moveTo>
                <a:cubicBezTo>
                  <a:pt x="86" y="90"/>
                  <a:pt x="82" y="91"/>
                  <a:pt x="74" y="92"/>
                </a:cubicBezTo>
                <a:cubicBezTo>
                  <a:pt x="76" y="90"/>
                  <a:pt x="76" y="90"/>
                  <a:pt x="76" y="90"/>
                </a:cubicBezTo>
                <a:cubicBezTo>
                  <a:pt x="77" y="89"/>
                  <a:pt x="77" y="89"/>
                  <a:pt x="77" y="89"/>
                </a:cubicBezTo>
                <a:cubicBezTo>
                  <a:pt x="76" y="88"/>
                  <a:pt x="76" y="88"/>
                  <a:pt x="76" y="88"/>
                </a:cubicBezTo>
                <a:cubicBezTo>
                  <a:pt x="73" y="79"/>
                  <a:pt x="73" y="79"/>
                  <a:pt x="73" y="79"/>
                </a:cubicBezTo>
                <a:cubicBezTo>
                  <a:pt x="74" y="78"/>
                  <a:pt x="74" y="78"/>
                  <a:pt x="74" y="78"/>
                </a:cubicBezTo>
                <a:cubicBezTo>
                  <a:pt x="74" y="77"/>
                  <a:pt x="74" y="77"/>
                  <a:pt x="74" y="77"/>
                </a:cubicBezTo>
                <a:cubicBezTo>
                  <a:pt x="81" y="79"/>
                  <a:pt x="86" y="85"/>
                  <a:pt x="86" y="89"/>
                </a:cubicBezTo>
                <a:close/>
                <a:moveTo>
                  <a:pt x="74" y="74"/>
                </a:moveTo>
                <a:cubicBezTo>
                  <a:pt x="73" y="75"/>
                  <a:pt x="73" y="75"/>
                  <a:pt x="73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1" y="75"/>
                  <a:pt x="71" y="75"/>
                  <a:pt x="70" y="75"/>
                </a:cubicBezTo>
                <a:cubicBezTo>
                  <a:pt x="69" y="75"/>
                  <a:pt x="69" y="75"/>
                  <a:pt x="68" y="75"/>
                </a:cubicBezTo>
                <a:cubicBezTo>
                  <a:pt x="67" y="75"/>
                  <a:pt x="67" y="75"/>
                  <a:pt x="67" y="75"/>
                </a:cubicBezTo>
                <a:cubicBezTo>
                  <a:pt x="67" y="74"/>
                  <a:pt x="67" y="74"/>
                  <a:pt x="67" y="74"/>
                </a:cubicBezTo>
                <a:cubicBezTo>
                  <a:pt x="64" y="72"/>
                  <a:pt x="62" y="69"/>
                  <a:pt x="62" y="66"/>
                </a:cubicBezTo>
                <a:cubicBezTo>
                  <a:pt x="62" y="61"/>
                  <a:pt x="66" y="57"/>
                  <a:pt x="70" y="57"/>
                </a:cubicBezTo>
                <a:cubicBezTo>
                  <a:pt x="75" y="57"/>
                  <a:pt x="78" y="61"/>
                  <a:pt x="78" y="66"/>
                </a:cubicBezTo>
                <a:cubicBezTo>
                  <a:pt x="78" y="69"/>
                  <a:pt x="76" y="72"/>
                  <a:pt x="74" y="74"/>
                </a:cubicBezTo>
                <a:close/>
                <a:moveTo>
                  <a:pt x="81" y="60"/>
                </a:moveTo>
                <a:cubicBezTo>
                  <a:pt x="81" y="61"/>
                  <a:pt x="81" y="61"/>
                  <a:pt x="81" y="61"/>
                </a:cubicBezTo>
                <a:cubicBezTo>
                  <a:pt x="82" y="62"/>
                  <a:pt x="82" y="62"/>
                  <a:pt x="82" y="62"/>
                </a:cubicBezTo>
                <a:cubicBezTo>
                  <a:pt x="84" y="64"/>
                  <a:pt x="84" y="64"/>
                  <a:pt x="84" y="64"/>
                </a:cubicBezTo>
                <a:cubicBezTo>
                  <a:pt x="82" y="64"/>
                  <a:pt x="81" y="64"/>
                  <a:pt x="80" y="63"/>
                </a:cubicBezTo>
                <a:cubicBezTo>
                  <a:pt x="79" y="60"/>
                  <a:pt x="76" y="58"/>
                  <a:pt x="73" y="56"/>
                </a:cubicBezTo>
                <a:cubicBezTo>
                  <a:pt x="75" y="53"/>
                  <a:pt x="79" y="50"/>
                  <a:pt x="84" y="49"/>
                </a:cubicBezTo>
                <a:cubicBezTo>
                  <a:pt x="84" y="50"/>
                  <a:pt x="84" y="50"/>
                  <a:pt x="84" y="50"/>
                </a:cubicBezTo>
                <a:cubicBezTo>
                  <a:pt x="85" y="51"/>
                  <a:pt x="85" y="51"/>
                  <a:pt x="85" y="51"/>
                </a:cubicBezTo>
                <a:lnTo>
                  <a:pt x="81" y="60"/>
                </a:lnTo>
                <a:close/>
                <a:moveTo>
                  <a:pt x="89" y="47"/>
                </a:moveTo>
                <a:cubicBezTo>
                  <a:pt x="89" y="47"/>
                  <a:pt x="88" y="48"/>
                  <a:pt x="88" y="48"/>
                </a:cubicBezTo>
                <a:cubicBezTo>
                  <a:pt x="87" y="48"/>
                  <a:pt x="86" y="47"/>
                  <a:pt x="86" y="47"/>
                </a:cubicBezTo>
                <a:cubicBezTo>
                  <a:pt x="85" y="47"/>
                  <a:pt x="85" y="47"/>
                  <a:pt x="85" y="47"/>
                </a:cubicBezTo>
                <a:cubicBezTo>
                  <a:pt x="84" y="46"/>
                  <a:pt x="84" y="46"/>
                  <a:pt x="84" y="46"/>
                </a:cubicBezTo>
                <a:cubicBezTo>
                  <a:pt x="81" y="45"/>
                  <a:pt x="80" y="41"/>
                  <a:pt x="80" y="38"/>
                </a:cubicBezTo>
                <a:cubicBezTo>
                  <a:pt x="80" y="33"/>
                  <a:pt x="83" y="30"/>
                  <a:pt x="88" y="30"/>
                </a:cubicBezTo>
                <a:cubicBezTo>
                  <a:pt x="92" y="30"/>
                  <a:pt x="96" y="33"/>
                  <a:pt x="96" y="38"/>
                </a:cubicBezTo>
                <a:cubicBezTo>
                  <a:pt x="96" y="41"/>
                  <a:pt x="94" y="45"/>
                  <a:pt x="91" y="46"/>
                </a:cubicBezTo>
                <a:cubicBezTo>
                  <a:pt x="90" y="47"/>
                  <a:pt x="90" y="47"/>
                  <a:pt x="90" y="47"/>
                </a:cubicBezTo>
                <a:lnTo>
                  <a:pt x="89" y="47"/>
                </a:lnTo>
                <a:close/>
                <a:moveTo>
                  <a:pt x="92" y="64"/>
                </a:moveTo>
                <a:cubicBezTo>
                  <a:pt x="94" y="62"/>
                  <a:pt x="94" y="62"/>
                  <a:pt x="94" y="62"/>
                </a:cubicBezTo>
                <a:cubicBezTo>
                  <a:pt x="94" y="61"/>
                  <a:pt x="94" y="61"/>
                  <a:pt x="94" y="61"/>
                </a:cubicBezTo>
                <a:cubicBezTo>
                  <a:pt x="94" y="60"/>
                  <a:pt x="94" y="60"/>
                  <a:pt x="94" y="60"/>
                </a:cubicBezTo>
                <a:cubicBezTo>
                  <a:pt x="90" y="51"/>
                  <a:pt x="90" y="51"/>
                  <a:pt x="90" y="51"/>
                </a:cubicBezTo>
                <a:cubicBezTo>
                  <a:pt x="91" y="50"/>
                  <a:pt x="91" y="50"/>
                  <a:pt x="91" y="50"/>
                </a:cubicBezTo>
                <a:cubicBezTo>
                  <a:pt x="92" y="49"/>
                  <a:pt x="92" y="49"/>
                  <a:pt x="92" y="49"/>
                </a:cubicBezTo>
                <a:cubicBezTo>
                  <a:pt x="98" y="51"/>
                  <a:pt x="104" y="57"/>
                  <a:pt x="104" y="61"/>
                </a:cubicBezTo>
                <a:cubicBezTo>
                  <a:pt x="103" y="62"/>
                  <a:pt x="99" y="63"/>
                  <a:pt x="92" y="64"/>
                </a:cubicBezTo>
                <a:close/>
                <a:moveTo>
                  <a:pt x="92" y="64"/>
                </a:moveTo>
                <a:cubicBezTo>
                  <a:pt x="92" y="64"/>
                  <a:pt x="92" y="64"/>
                  <a:pt x="92" y="64"/>
                </a:cubicBezTo>
              </a:path>
            </a:pathLst>
          </a:custGeom>
          <a:solidFill>
            <a:srgbClr val="EA00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0" y="267629"/>
            <a:ext cx="8146169" cy="462775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5. </a:t>
            </a:r>
            <a:r>
              <a:rPr lang="ru-RU" sz="1600" b="1" dirty="0">
                <a:latin typeface="Arial Narrow" panose="020B0606020202030204" pitchFamily="34" charset="0"/>
                <a:cs typeface="Segoe UI" panose="020B0502040204020203" pitchFamily="34" charset="0"/>
              </a:rPr>
              <a:t>Кто может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быть привлечен к субсидиарной ответственности?</a:t>
            </a:r>
            <a:endParaRPr lang="ru-RU" sz="1600" dirty="0"/>
          </a:p>
        </p:txBody>
      </p:sp>
      <p:sp>
        <p:nvSpPr>
          <p:cNvPr id="8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628662" y="254370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9" name="Picture 2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34" y="345583"/>
            <a:ext cx="205962" cy="212204"/>
          </a:xfrm>
          <a:prstGeom prst="rect">
            <a:avLst/>
          </a:prstGeom>
        </p:spPr>
      </p:pic>
      <p:sp>
        <p:nvSpPr>
          <p:cNvPr id="11" name="Rectangle 4"/>
          <p:cNvSpPr>
            <a:spLocks/>
          </p:cNvSpPr>
          <p:nvPr/>
        </p:nvSpPr>
        <p:spPr bwMode="auto">
          <a:xfrm>
            <a:off x="611186" y="1194033"/>
            <a:ext cx="8026429" cy="3656747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2" name="Rectangle 3"/>
          <p:cNvSpPr>
            <a:spLocks/>
          </p:cNvSpPr>
          <p:nvPr/>
        </p:nvSpPr>
        <p:spPr bwMode="auto">
          <a:xfrm>
            <a:off x="613316" y="808358"/>
            <a:ext cx="8024299" cy="385675"/>
          </a:xfrm>
          <a:prstGeom prst="rect">
            <a:avLst/>
          </a:prstGeom>
          <a:solidFill>
            <a:srgbClr val="EA0000"/>
          </a:solidFill>
          <a:ln w="12700">
            <a:noFill/>
            <a:miter lim="800000"/>
            <a:headEnd/>
            <a:tailEnd/>
          </a:ln>
        </p:spPr>
        <p:txBody>
          <a:bodyPr lIns="0" tIns="144000" rIns="0" bIns="0" anchor="ctr" anchorCtr="0">
            <a:noAutofit/>
          </a:bodyPr>
          <a:lstStyle/>
          <a:p>
            <a:pPr algn="ctr"/>
            <a:r>
              <a:rPr lang="ru-RU" sz="1500" b="1" dirty="0" smtClean="0">
                <a:latin typeface="Arial Narrow" panose="020B0606020202030204" pitchFamily="34" charset="0"/>
              </a:rPr>
              <a:t>5.2. Учредитель должника</a:t>
            </a:r>
            <a:endParaRPr lang="es-ES" sz="1500" b="1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2754" y="1308803"/>
            <a:ext cx="76542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i="1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Создание юридического лица на подставное лицо (</a:t>
            </a:r>
            <a:r>
              <a:rPr lang="ru-RU" i="1" dirty="0" smtClean="0">
                <a:latin typeface="Arial Narrow" panose="020B0606020202030204" pitchFamily="34" charset="0"/>
              </a:rPr>
              <a:t>номинальный участник, номинальный директор)</a:t>
            </a:r>
          </a:p>
          <a:p>
            <a:pPr algn="just"/>
            <a:r>
              <a:rPr lang="ru-RU" b="1" dirty="0" smtClean="0"/>
              <a:t>       </a:t>
            </a:r>
            <a:r>
              <a:rPr lang="ru-RU" b="1" dirty="0" smtClean="0">
                <a:latin typeface="Arial Narrow" panose="020B0606020202030204" pitchFamily="34" charset="0"/>
              </a:rPr>
              <a:t>Незаконное </a:t>
            </a:r>
            <a:r>
              <a:rPr lang="ru-RU" b="1" dirty="0">
                <a:latin typeface="Arial Narrow" panose="020B0606020202030204" pitchFamily="34" charset="0"/>
              </a:rPr>
              <a:t>образование (создание, реорганизация) юридического </a:t>
            </a:r>
            <a:r>
              <a:rPr lang="ru-RU" b="1" dirty="0" smtClean="0">
                <a:latin typeface="Arial Narrow" panose="020B0606020202030204" pitchFamily="34" charset="0"/>
              </a:rPr>
              <a:t>лица – ст. 173.1. УК РФ</a:t>
            </a:r>
          </a:p>
          <a:p>
            <a:pPr algn="just"/>
            <a:endParaRPr lang="ru-RU" b="1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Неизбрание руководителя </a:t>
            </a:r>
            <a:r>
              <a:rPr lang="ru-RU" dirty="0" smtClean="0">
                <a:latin typeface="Arial Narrow" panose="020B0606020202030204" pitchFamily="34" charset="0"/>
              </a:rPr>
              <a:t>ЮЛ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Прекращение деятельности должника </a:t>
            </a:r>
            <a:r>
              <a:rPr lang="ru-RU" i="1" dirty="0" smtClean="0">
                <a:latin typeface="Arial Narrow" panose="020B0606020202030204" pitchFamily="34" charset="0"/>
              </a:rPr>
              <a:t>(фиктивное прекращение деятельности должника - создание нового ЮЛ, на которое переводится имущество и </a:t>
            </a:r>
            <a:r>
              <a:rPr lang="ru-RU" i="1" dirty="0" err="1" smtClean="0">
                <a:latin typeface="Arial Narrow" panose="020B0606020202030204" pitchFamily="34" charset="0"/>
              </a:rPr>
              <a:t>тд</a:t>
            </a:r>
            <a:r>
              <a:rPr lang="ru-RU" i="1" dirty="0" smtClean="0">
                <a:latin typeface="Arial Narrow" panose="020B0606020202030204" pitchFamily="34" charset="0"/>
              </a:rPr>
              <a:t>.)</a:t>
            </a:r>
          </a:p>
          <a:p>
            <a:pPr algn="just"/>
            <a:endParaRPr lang="ru-RU" i="1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Наличие Постановления о привлечении к административной ответственности, решения о привлечении к налоговой ответственности </a:t>
            </a:r>
            <a:r>
              <a:rPr lang="ru-RU" i="1" dirty="0">
                <a:latin typeface="Arial Narrow" panose="020B0606020202030204" pitchFamily="34" charset="0"/>
              </a:rPr>
              <a:t>(является преюдицией для привлечения к СО)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i="1" dirty="0" smtClean="0">
              <a:latin typeface="Arial Narrow" panose="020B0606020202030204" pitchFamily="34" charset="0"/>
            </a:endParaRPr>
          </a:p>
          <a:p>
            <a:pPr algn="ctr"/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89188" y="1849588"/>
            <a:ext cx="244842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/>
          </a:p>
          <a:p>
            <a:pPr algn="ctr"/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5" name="Умножение 14"/>
          <p:cNvSpPr/>
          <p:nvPr/>
        </p:nvSpPr>
        <p:spPr>
          <a:xfrm>
            <a:off x="928496" y="1732500"/>
            <a:ext cx="312234" cy="3106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9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0" y="267629"/>
            <a:ext cx="8146169" cy="462775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5. </a:t>
            </a:r>
            <a:r>
              <a:rPr lang="ru-RU" sz="1600" b="1" dirty="0">
                <a:latin typeface="Arial Narrow" panose="020B0606020202030204" pitchFamily="34" charset="0"/>
                <a:cs typeface="Segoe UI" panose="020B0502040204020203" pitchFamily="34" charset="0"/>
              </a:rPr>
              <a:t>Кто может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быть привлечен к субсидиарной ответственности?</a:t>
            </a:r>
            <a:endParaRPr lang="ru-RU" sz="1600" dirty="0"/>
          </a:p>
        </p:txBody>
      </p:sp>
      <p:sp>
        <p:nvSpPr>
          <p:cNvPr id="8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628662" y="254370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9" name="Picture 2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34" y="345583"/>
            <a:ext cx="205962" cy="212204"/>
          </a:xfrm>
          <a:prstGeom prst="rect">
            <a:avLst/>
          </a:prstGeom>
        </p:spPr>
      </p:pic>
      <p:sp>
        <p:nvSpPr>
          <p:cNvPr id="11" name="Rectangle 4"/>
          <p:cNvSpPr>
            <a:spLocks/>
          </p:cNvSpPr>
          <p:nvPr/>
        </p:nvSpPr>
        <p:spPr bwMode="auto">
          <a:xfrm>
            <a:off x="611186" y="1194033"/>
            <a:ext cx="5298959" cy="3656747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2" name="Rectangle 3"/>
          <p:cNvSpPr>
            <a:spLocks/>
          </p:cNvSpPr>
          <p:nvPr/>
        </p:nvSpPr>
        <p:spPr bwMode="auto">
          <a:xfrm>
            <a:off x="613316" y="808358"/>
            <a:ext cx="5296829" cy="385675"/>
          </a:xfrm>
          <a:prstGeom prst="rect">
            <a:avLst/>
          </a:prstGeom>
          <a:solidFill>
            <a:srgbClr val="EA0000"/>
          </a:solidFill>
          <a:ln w="12700">
            <a:noFill/>
            <a:miter lim="800000"/>
            <a:headEnd/>
            <a:tailEnd/>
          </a:ln>
        </p:spPr>
        <p:txBody>
          <a:bodyPr lIns="0" tIns="144000" rIns="0" bIns="0" anchor="ctr" anchorCtr="0">
            <a:noAutofit/>
          </a:bodyPr>
          <a:lstStyle/>
          <a:p>
            <a:pPr algn="ctr"/>
            <a:r>
              <a:rPr lang="ru-RU" sz="1500" b="1" dirty="0" smtClean="0">
                <a:latin typeface="Arial Narrow" panose="020B0606020202030204" pitchFamily="34" charset="0"/>
              </a:rPr>
              <a:t>5.3. Директор </a:t>
            </a:r>
            <a:r>
              <a:rPr lang="en-US" sz="1500" b="1" dirty="0" smtClean="0">
                <a:latin typeface="Arial Narrow" panose="020B0606020202030204" pitchFamily="34" charset="0"/>
              </a:rPr>
              <a:t>/</a:t>
            </a:r>
            <a:r>
              <a:rPr lang="ru-RU" sz="1500" b="1" dirty="0" smtClean="0">
                <a:latin typeface="Arial Narrow" panose="020B0606020202030204" pitchFamily="34" charset="0"/>
              </a:rPr>
              <a:t> генеральный директор должника</a:t>
            </a:r>
            <a:endParaRPr lang="es-ES" sz="1500" b="1" dirty="0">
              <a:latin typeface="Arial Narrow" panose="020B0606020202030204" pitchFamily="34" charset="0"/>
            </a:endParaRPr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6110868" y="836219"/>
            <a:ext cx="2665140" cy="4014561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9840" y="1308803"/>
            <a:ext cx="51419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solidFill>
                <a:srgbClr val="EA0000"/>
              </a:solidFill>
              <a:latin typeface="Arial Narrow" panose="020B0606020202030204" pitchFamily="34" charset="0"/>
            </a:endParaRPr>
          </a:p>
          <a:p>
            <a:pPr algn="just"/>
            <a:endParaRPr lang="ru-RU" b="1" dirty="0">
              <a:latin typeface="Arial Narrow" panose="020B0606020202030204" pitchFamily="34" charset="0"/>
            </a:endParaRPr>
          </a:p>
          <a:p>
            <a:pPr algn="ctr"/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9224" y="1597004"/>
            <a:ext cx="244842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Arial Narrow" panose="020B0606020202030204" pitchFamily="34" charset="0"/>
              </a:rPr>
              <a:t>1. Вносим достоверные сведения в ЕГРЮЛ </a:t>
            </a:r>
            <a:r>
              <a:rPr lang="ru-RU" sz="1100" i="1" dirty="0" smtClean="0">
                <a:latin typeface="Arial Narrow" panose="020B0606020202030204" pitchFamily="34" charset="0"/>
              </a:rPr>
              <a:t>(подготавливаем ЮЛ к продаже </a:t>
            </a:r>
            <a:r>
              <a:rPr lang="en-US" sz="1100" i="1" dirty="0" smtClean="0">
                <a:latin typeface="Arial Narrow" panose="020B0606020202030204" pitchFamily="34" charset="0"/>
              </a:rPr>
              <a:t>/ </a:t>
            </a:r>
            <a:r>
              <a:rPr lang="ru-RU" sz="1100" i="1" dirty="0" smtClean="0">
                <a:latin typeface="Arial Narrow" panose="020B0606020202030204" pitchFamily="34" charset="0"/>
              </a:rPr>
              <a:t>ликвидации </a:t>
            </a:r>
            <a:r>
              <a:rPr lang="en-US" sz="1100" i="1" dirty="0" smtClean="0">
                <a:latin typeface="Arial Narrow" panose="020B0606020202030204" pitchFamily="34" charset="0"/>
              </a:rPr>
              <a:t>/ </a:t>
            </a:r>
            <a:r>
              <a:rPr lang="ru-RU" sz="1100" i="1" dirty="0" smtClean="0">
                <a:latin typeface="Arial Narrow" panose="020B0606020202030204" pitchFamily="34" charset="0"/>
              </a:rPr>
              <a:t>банкротству)</a:t>
            </a:r>
            <a:endParaRPr lang="ru-RU" sz="1100" i="1" dirty="0">
              <a:latin typeface="Arial Narrow" panose="020B0606020202030204" pitchFamily="34" charset="0"/>
            </a:endParaRPr>
          </a:p>
          <a:p>
            <a:pPr algn="just"/>
            <a:r>
              <a:rPr lang="ru-RU" sz="1100" dirty="0" smtClean="0">
                <a:latin typeface="Arial Narrow" panose="020B0606020202030204" pitchFamily="34" charset="0"/>
              </a:rPr>
              <a:t>2. Доказывание отсутствие умысла при заключении сделки с фирмой «однодневкой». </a:t>
            </a:r>
          </a:p>
          <a:p>
            <a:pPr algn="just"/>
            <a:r>
              <a:rPr lang="ru-RU" sz="1100" dirty="0" smtClean="0">
                <a:latin typeface="Arial Narrow" panose="020B0606020202030204" pitchFamily="34" charset="0"/>
              </a:rPr>
              <a:t>3. До последнего обжалуем Постановление </a:t>
            </a:r>
            <a:r>
              <a:rPr lang="en-US" sz="1100" dirty="0" smtClean="0">
                <a:latin typeface="Arial Narrow" panose="020B0606020202030204" pitchFamily="34" charset="0"/>
              </a:rPr>
              <a:t>/</a:t>
            </a:r>
            <a:r>
              <a:rPr lang="ru-RU" sz="1100" dirty="0" smtClean="0">
                <a:latin typeface="Arial Narrow" panose="020B0606020202030204" pitchFamily="34" charset="0"/>
              </a:rPr>
              <a:t> Решение </a:t>
            </a:r>
            <a:r>
              <a:rPr lang="ru-RU" sz="1100" i="1" dirty="0" smtClean="0">
                <a:latin typeface="Arial Narrow" panose="020B0606020202030204" pitchFamily="34" charset="0"/>
              </a:rPr>
              <a:t>(при подготовке пояснений, возражений, учитывать возможность привлечения к СО)</a:t>
            </a:r>
          </a:p>
          <a:p>
            <a:pPr algn="just"/>
            <a:r>
              <a:rPr lang="ru-RU" sz="1100" dirty="0" smtClean="0">
                <a:latin typeface="Arial Narrow" panose="020B0606020202030204" pitchFamily="34" charset="0"/>
              </a:rPr>
              <a:t>4. Проводим работу по взысканию просроченной дебиторской задолженности. </a:t>
            </a:r>
            <a:r>
              <a:rPr lang="ru-RU" sz="1100" i="1" dirty="0" smtClean="0">
                <a:latin typeface="Arial Narrow" panose="020B0606020202030204" pitchFamily="34" charset="0"/>
              </a:rPr>
              <a:t>(претензионное / исковое / исполнительное производство)</a:t>
            </a:r>
          </a:p>
          <a:p>
            <a:pPr algn="just"/>
            <a:endParaRPr lang="ru-RU" sz="1200" dirty="0" smtClean="0">
              <a:latin typeface="Arial Narrow" panose="020B0606020202030204" pitchFamily="34" charset="0"/>
            </a:endParaRPr>
          </a:p>
          <a:p>
            <a:pPr marL="228600" indent="-228600" algn="just">
              <a:buAutoNum type="arabicPeriod"/>
            </a:pPr>
            <a:endParaRPr lang="ru-RU" sz="1200" dirty="0" smtClean="0">
              <a:latin typeface="Arial Narrow" panose="020B0606020202030204" pitchFamily="34" charset="0"/>
            </a:endParaRPr>
          </a:p>
          <a:p>
            <a:pPr marL="228600" indent="-228600" algn="just">
              <a:buAutoNum type="arabicPeriod"/>
            </a:pP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3" name="Freeform 54"/>
          <p:cNvSpPr>
            <a:spLocks noEditPoints="1"/>
          </p:cNvSpPr>
          <p:nvPr/>
        </p:nvSpPr>
        <p:spPr bwMode="auto">
          <a:xfrm>
            <a:off x="6189189" y="940209"/>
            <a:ext cx="608148" cy="546266"/>
          </a:xfrm>
          <a:custGeom>
            <a:avLst/>
            <a:gdLst>
              <a:gd name="T0" fmla="*/ 86 w 105"/>
              <a:gd name="T1" fmla="*/ 28 h 93"/>
              <a:gd name="T2" fmla="*/ 66 w 105"/>
              <a:gd name="T3" fmla="*/ 20 h 93"/>
              <a:gd name="T4" fmla="*/ 45 w 105"/>
              <a:gd name="T5" fmla="*/ 10 h 93"/>
              <a:gd name="T6" fmla="*/ 19 w 105"/>
              <a:gd name="T7" fmla="*/ 28 h 93"/>
              <a:gd name="T8" fmla="*/ 18 w 105"/>
              <a:gd name="T9" fmla="*/ 65 h 93"/>
              <a:gd name="T10" fmla="*/ 18 w 105"/>
              <a:gd name="T11" fmla="*/ 49 h 93"/>
              <a:gd name="T12" fmla="*/ 18 w 105"/>
              <a:gd name="T13" fmla="*/ 65 h 93"/>
              <a:gd name="T14" fmla="*/ 18 w 105"/>
              <a:gd name="T15" fmla="*/ 89 h 93"/>
              <a:gd name="T16" fmla="*/ 33 w 105"/>
              <a:gd name="T17" fmla="*/ 77 h 93"/>
              <a:gd name="T18" fmla="*/ 40 w 105"/>
              <a:gd name="T19" fmla="*/ 88 h 93"/>
              <a:gd name="T20" fmla="*/ 35 w 105"/>
              <a:gd name="T21" fmla="*/ 56 h 93"/>
              <a:gd name="T22" fmla="*/ 35 w 105"/>
              <a:gd name="T23" fmla="*/ 38 h 93"/>
              <a:gd name="T24" fmla="*/ 35 w 105"/>
              <a:gd name="T25" fmla="*/ 21 h 93"/>
              <a:gd name="T26" fmla="*/ 35 w 105"/>
              <a:gd name="T27" fmla="*/ 38 h 93"/>
              <a:gd name="T28" fmla="*/ 48 w 105"/>
              <a:gd name="T29" fmla="*/ 65 h 93"/>
              <a:gd name="T30" fmla="*/ 50 w 105"/>
              <a:gd name="T31" fmla="*/ 49 h 93"/>
              <a:gd name="T32" fmla="*/ 57 w 105"/>
              <a:gd name="T33" fmla="*/ 61 h 93"/>
              <a:gd name="T34" fmla="*/ 62 w 105"/>
              <a:gd name="T35" fmla="*/ 38 h 93"/>
              <a:gd name="T36" fmla="*/ 69 w 105"/>
              <a:gd name="T37" fmla="*/ 23 h 93"/>
              <a:gd name="T38" fmla="*/ 71 w 105"/>
              <a:gd name="T39" fmla="*/ 23 h 93"/>
              <a:gd name="T40" fmla="*/ 83 w 105"/>
              <a:gd name="T41" fmla="*/ 48 h 93"/>
              <a:gd name="T42" fmla="*/ 53 w 105"/>
              <a:gd name="T43" fmla="*/ 89 h 93"/>
              <a:gd name="T44" fmla="*/ 68 w 105"/>
              <a:gd name="T45" fmla="*/ 77 h 93"/>
              <a:gd name="T46" fmla="*/ 75 w 105"/>
              <a:gd name="T47" fmla="*/ 88 h 93"/>
              <a:gd name="T48" fmla="*/ 80 w 105"/>
              <a:gd name="T49" fmla="*/ 65 h 93"/>
              <a:gd name="T50" fmla="*/ 87 w 105"/>
              <a:gd name="T51" fmla="*/ 51 h 93"/>
              <a:gd name="T52" fmla="*/ 88 w 105"/>
              <a:gd name="T53" fmla="*/ 51 h 93"/>
              <a:gd name="T54" fmla="*/ 11 w 105"/>
              <a:gd name="T55" fmla="*/ 60 h 93"/>
              <a:gd name="T56" fmla="*/ 14 w 105"/>
              <a:gd name="T57" fmla="*/ 49 h 93"/>
              <a:gd name="T58" fmla="*/ 28 w 105"/>
              <a:gd name="T59" fmla="*/ 89 h 93"/>
              <a:gd name="T60" fmla="*/ 31 w 105"/>
              <a:gd name="T61" fmla="*/ 78 h 93"/>
              <a:gd name="T62" fmla="*/ 42 w 105"/>
              <a:gd name="T63" fmla="*/ 89 h 93"/>
              <a:gd name="T64" fmla="*/ 51 w 105"/>
              <a:gd name="T65" fmla="*/ 89 h 93"/>
              <a:gd name="T66" fmla="*/ 35 w 105"/>
              <a:gd name="T67" fmla="*/ 75 h 93"/>
              <a:gd name="T68" fmla="*/ 35 w 105"/>
              <a:gd name="T69" fmla="*/ 57 h 93"/>
              <a:gd name="T70" fmla="*/ 21 w 105"/>
              <a:gd name="T71" fmla="*/ 64 h 93"/>
              <a:gd name="T72" fmla="*/ 21 w 105"/>
              <a:gd name="T73" fmla="*/ 50 h 93"/>
              <a:gd name="T74" fmla="*/ 19 w 105"/>
              <a:gd name="T75" fmla="*/ 47 h 93"/>
              <a:gd name="T76" fmla="*/ 9 w 105"/>
              <a:gd name="T77" fmla="*/ 38 h 93"/>
              <a:gd name="T78" fmla="*/ 28 w 105"/>
              <a:gd name="T79" fmla="*/ 33 h 93"/>
              <a:gd name="T80" fmla="*/ 31 w 105"/>
              <a:gd name="T81" fmla="*/ 22 h 93"/>
              <a:gd name="T82" fmla="*/ 33 w 105"/>
              <a:gd name="T83" fmla="*/ 19 h 93"/>
              <a:gd name="T84" fmla="*/ 43 w 105"/>
              <a:gd name="T85" fmla="*/ 10 h 93"/>
              <a:gd name="T86" fmla="*/ 42 w 105"/>
              <a:gd name="T87" fmla="*/ 33 h 93"/>
              <a:gd name="T88" fmla="*/ 49 w 105"/>
              <a:gd name="T89" fmla="*/ 29 h 93"/>
              <a:gd name="T90" fmla="*/ 64 w 105"/>
              <a:gd name="T91" fmla="*/ 34 h 93"/>
              <a:gd name="T92" fmla="*/ 66 w 105"/>
              <a:gd name="T93" fmla="*/ 22 h 93"/>
              <a:gd name="T94" fmla="*/ 68 w 105"/>
              <a:gd name="T95" fmla="*/ 19 h 93"/>
              <a:gd name="T96" fmla="*/ 78 w 105"/>
              <a:gd name="T97" fmla="*/ 10 h 93"/>
              <a:gd name="T98" fmla="*/ 76 w 105"/>
              <a:gd name="T99" fmla="*/ 34 h 93"/>
              <a:gd name="T100" fmla="*/ 74 w 105"/>
              <a:gd name="T101" fmla="*/ 21 h 93"/>
              <a:gd name="T102" fmla="*/ 64 w 105"/>
              <a:gd name="T103" fmla="*/ 88 h 93"/>
              <a:gd name="T104" fmla="*/ 66 w 105"/>
              <a:gd name="T105" fmla="*/ 78 h 93"/>
              <a:gd name="T106" fmla="*/ 76 w 105"/>
              <a:gd name="T107" fmla="*/ 90 h 93"/>
              <a:gd name="T108" fmla="*/ 74 w 105"/>
              <a:gd name="T109" fmla="*/ 77 h 93"/>
              <a:gd name="T110" fmla="*/ 70 w 105"/>
              <a:gd name="T111" fmla="*/ 75 h 93"/>
              <a:gd name="T112" fmla="*/ 70 w 105"/>
              <a:gd name="T113" fmla="*/ 57 h 93"/>
              <a:gd name="T114" fmla="*/ 82 w 105"/>
              <a:gd name="T115" fmla="*/ 62 h 93"/>
              <a:gd name="T116" fmla="*/ 84 w 105"/>
              <a:gd name="T117" fmla="*/ 50 h 93"/>
              <a:gd name="T118" fmla="*/ 86 w 105"/>
              <a:gd name="T119" fmla="*/ 47 h 93"/>
              <a:gd name="T120" fmla="*/ 96 w 105"/>
              <a:gd name="T121" fmla="*/ 38 h 93"/>
              <a:gd name="T122" fmla="*/ 94 w 105"/>
              <a:gd name="T123" fmla="*/ 62 h 93"/>
              <a:gd name="T124" fmla="*/ 92 w 105"/>
              <a:gd name="T125" fmla="*/ 49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5" h="93">
                <a:moveTo>
                  <a:pt x="92" y="48"/>
                </a:moveTo>
                <a:cubicBezTo>
                  <a:pt x="95" y="46"/>
                  <a:pt x="97" y="41"/>
                  <a:pt x="97" y="38"/>
                </a:cubicBezTo>
                <a:cubicBezTo>
                  <a:pt x="97" y="32"/>
                  <a:pt x="93" y="28"/>
                  <a:pt x="88" y="28"/>
                </a:cubicBezTo>
                <a:cubicBezTo>
                  <a:pt x="87" y="28"/>
                  <a:pt x="86" y="28"/>
                  <a:pt x="86" y="28"/>
                </a:cubicBezTo>
                <a:cubicBezTo>
                  <a:pt x="86" y="28"/>
                  <a:pt x="86" y="28"/>
                  <a:pt x="86" y="28"/>
                </a:cubicBezTo>
                <a:cubicBezTo>
                  <a:pt x="84" y="25"/>
                  <a:pt x="80" y="21"/>
                  <a:pt x="74" y="20"/>
                </a:cubicBezTo>
                <a:cubicBezTo>
                  <a:pt x="78" y="18"/>
                  <a:pt x="80" y="13"/>
                  <a:pt x="80" y="10"/>
                </a:cubicBezTo>
                <a:cubicBezTo>
                  <a:pt x="80" y="4"/>
                  <a:pt x="75" y="0"/>
                  <a:pt x="70" y="0"/>
                </a:cubicBezTo>
                <a:cubicBezTo>
                  <a:pt x="65" y="0"/>
                  <a:pt x="60" y="4"/>
                  <a:pt x="60" y="10"/>
                </a:cubicBezTo>
                <a:cubicBezTo>
                  <a:pt x="60" y="13"/>
                  <a:pt x="63" y="18"/>
                  <a:pt x="66" y="20"/>
                </a:cubicBezTo>
                <a:cubicBezTo>
                  <a:pt x="61" y="21"/>
                  <a:pt x="57" y="25"/>
                  <a:pt x="54" y="28"/>
                </a:cubicBezTo>
                <a:cubicBezTo>
                  <a:pt x="54" y="28"/>
                  <a:pt x="53" y="28"/>
                  <a:pt x="53" y="28"/>
                </a:cubicBezTo>
                <a:cubicBezTo>
                  <a:pt x="52" y="28"/>
                  <a:pt x="51" y="28"/>
                  <a:pt x="51" y="28"/>
                </a:cubicBezTo>
                <a:cubicBezTo>
                  <a:pt x="49" y="25"/>
                  <a:pt x="44" y="21"/>
                  <a:pt x="39" y="20"/>
                </a:cubicBezTo>
                <a:cubicBezTo>
                  <a:pt x="43" y="18"/>
                  <a:pt x="45" y="13"/>
                  <a:pt x="45" y="10"/>
                </a:cubicBezTo>
                <a:cubicBezTo>
                  <a:pt x="45" y="4"/>
                  <a:pt x="40" y="0"/>
                  <a:pt x="35" y="0"/>
                </a:cubicBezTo>
                <a:cubicBezTo>
                  <a:pt x="30" y="0"/>
                  <a:pt x="25" y="4"/>
                  <a:pt x="25" y="10"/>
                </a:cubicBezTo>
                <a:cubicBezTo>
                  <a:pt x="25" y="13"/>
                  <a:pt x="28" y="18"/>
                  <a:pt x="31" y="20"/>
                </a:cubicBezTo>
                <a:cubicBezTo>
                  <a:pt x="26" y="21"/>
                  <a:pt x="21" y="25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8" y="28"/>
                  <a:pt x="18" y="28"/>
                </a:cubicBezTo>
                <a:cubicBezTo>
                  <a:pt x="12" y="28"/>
                  <a:pt x="8" y="32"/>
                  <a:pt x="8" y="38"/>
                </a:cubicBezTo>
                <a:cubicBezTo>
                  <a:pt x="8" y="41"/>
                  <a:pt x="10" y="46"/>
                  <a:pt x="13" y="48"/>
                </a:cubicBezTo>
                <a:cubicBezTo>
                  <a:pt x="6" y="50"/>
                  <a:pt x="0" y="56"/>
                  <a:pt x="0" y="61"/>
                </a:cubicBezTo>
                <a:cubicBezTo>
                  <a:pt x="0" y="64"/>
                  <a:pt x="9" y="65"/>
                  <a:pt x="18" y="65"/>
                </a:cubicBezTo>
                <a:cubicBezTo>
                  <a:pt x="13" y="61"/>
                  <a:pt x="13" y="61"/>
                  <a:pt x="13" y="6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7" y="49"/>
                  <a:pt x="18" y="49"/>
                </a:cubicBezTo>
                <a:cubicBezTo>
                  <a:pt x="18" y="49"/>
                  <a:pt x="19" y="49"/>
                  <a:pt x="20" y="49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22" y="61"/>
                  <a:pt x="22" y="61"/>
                  <a:pt x="22" y="61"/>
                </a:cubicBezTo>
                <a:cubicBezTo>
                  <a:pt x="18" y="65"/>
                  <a:pt x="18" y="65"/>
                  <a:pt x="18" y="65"/>
                </a:cubicBezTo>
                <a:cubicBezTo>
                  <a:pt x="20" y="65"/>
                  <a:pt x="23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6"/>
                </a:cubicBezTo>
                <a:cubicBezTo>
                  <a:pt x="25" y="69"/>
                  <a:pt x="28" y="73"/>
                  <a:pt x="31" y="76"/>
                </a:cubicBezTo>
                <a:cubicBezTo>
                  <a:pt x="23" y="78"/>
                  <a:pt x="18" y="84"/>
                  <a:pt x="18" y="89"/>
                </a:cubicBezTo>
                <a:cubicBezTo>
                  <a:pt x="18" y="92"/>
                  <a:pt x="26" y="93"/>
                  <a:pt x="35" y="93"/>
                </a:cubicBezTo>
                <a:cubicBezTo>
                  <a:pt x="30" y="88"/>
                  <a:pt x="30" y="88"/>
                  <a:pt x="30" y="88"/>
                </a:cubicBezTo>
                <a:cubicBezTo>
                  <a:pt x="34" y="78"/>
                  <a:pt x="34" y="78"/>
                  <a:pt x="34" y="78"/>
                </a:cubicBezTo>
                <a:cubicBezTo>
                  <a:pt x="34" y="78"/>
                  <a:pt x="34" y="78"/>
                  <a:pt x="34" y="78"/>
                </a:cubicBezTo>
                <a:cubicBezTo>
                  <a:pt x="33" y="77"/>
                  <a:pt x="33" y="77"/>
                  <a:pt x="33" y="77"/>
                </a:cubicBezTo>
                <a:cubicBezTo>
                  <a:pt x="33" y="77"/>
                  <a:pt x="34" y="77"/>
                  <a:pt x="35" y="77"/>
                </a:cubicBezTo>
                <a:cubicBezTo>
                  <a:pt x="36" y="77"/>
                  <a:pt x="37" y="77"/>
                  <a:pt x="37" y="77"/>
                </a:cubicBezTo>
                <a:cubicBezTo>
                  <a:pt x="36" y="78"/>
                  <a:pt x="36" y="78"/>
                  <a:pt x="36" y="78"/>
                </a:cubicBezTo>
                <a:cubicBezTo>
                  <a:pt x="36" y="78"/>
                  <a:pt x="36" y="78"/>
                  <a:pt x="36" y="78"/>
                </a:cubicBezTo>
                <a:cubicBezTo>
                  <a:pt x="40" y="88"/>
                  <a:pt x="40" y="88"/>
                  <a:pt x="40" y="88"/>
                </a:cubicBezTo>
                <a:cubicBezTo>
                  <a:pt x="35" y="93"/>
                  <a:pt x="35" y="93"/>
                  <a:pt x="35" y="93"/>
                </a:cubicBezTo>
                <a:cubicBezTo>
                  <a:pt x="44" y="93"/>
                  <a:pt x="53" y="92"/>
                  <a:pt x="53" y="89"/>
                </a:cubicBezTo>
                <a:cubicBezTo>
                  <a:pt x="53" y="84"/>
                  <a:pt x="47" y="78"/>
                  <a:pt x="39" y="76"/>
                </a:cubicBezTo>
                <a:cubicBezTo>
                  <a:pt x="43" y="73"/>
                  <a:pt x="45" y="69"/>
                  <a:pt x="45" y="66"/>
                </a:cubicBezTo>
                <a:cubicBezTo>
                  <a:pt x="45" y="60"/>
                  <a:pt x="40" y="56"/>
                  <a:pt x="35" y="56"/>
                </a:cubicBezTo>
                <a:cubicBezTo>
                  <a:pt x="34" y="56"/>
                  <a:pt x="34" y="56"/>
                  <a:pt x="33" y="56"/>
                </a:cubicBezTo>
                <a:cubicBezTo>
                  <a:pt x="31" y="52"/>
                  <a:pt x="27" y="49"/>
                  <a:pt x="22" y="48"/>
                </a:cubicBezTo>
                <a:cubicBezTo>
                  <a:pt x="25" y="46"/>
                  <a:pt x="27" y="41"/>
                  <a:pt x="27" y="38"/>
                </a:cubicBezTo>
                <a:cubicBezTo>
                  <a:pt x="27" y="37"/>
                  <a:pt x="27" y="37"/>
                  <a:pt x="27" y="37"/>
                </a:cubicBezTo>
                <a:cubicBezTo>
                  <a:pt x="30" y="37"/>
                  <a:pt x="32" y="38"/>
                  <a:pt x="35" y="38"/>
                </a:cubicBezTo>
                <a:cubicBezTo>
                  <a:pt x="30" y="33"/>
                  <a:pt x="30" y="33"/>
                  <a:pt x="30" y="33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23"/>
                  <a:pt x="34" y="23"/>
                  <a:pt x="34" y="23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4" y="21"/>
                  <a:pt x="35" y="21"/>
                </a:cubicBezTo>
                <a:cubicBezTo>
                  <a:pt x="36" y="21"/>
                  <a:pt x="37" y="21"/>
                  <a:pt x="37" y="21"/>
                </a:cubicBezTo>
                <a:cubicBezTo>
                  <a:pt x="36" y="23"/>
                  <a:pt x="36" y="23"/>
                  <a:pt x="36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40" y="33"/>
                  <a:pt x="40" y="33"/>
                  <a:pt x="40" y="33"/>
                </a:cubicBezTo>
                <a:cubicBezTo>
                  <a:pt x="35" y="38"/>
                  <a:pt x="35" y="38"/>
                  <a:pt x="35" y="38"/>
                </a:cubicBezTo>
                <a:cubicBezTo>
                  <a:pt x="38" y="38"/>
                  <a:pt x="40" y="37"/>
                  <a:pt x="43" y="37"/>
                </a:cubicBezTo>
                <a:cubicBezTo>
                  <a:pt x="43" y="37"/>
                  <a:pt x="43" y="37"/>
                  <a:pt x="43" y="38"/>
                </a:cubicBezTo>
                <a:cubicBezTo>
                  <a:pt x="43" y="41"/>
                  <a:pt x="45" y="46"/>
                  <a:pt x="48" y="48"/>
                </a:cubicBezTo>
                <a:cubicBezTo>
                  <a:pt x="44" y="49"/>
                  <a:pt x="41" y="51"/>
                  <a:pt x="39" y="53"/>
                </a:cubicBezTo>
                <a:cubicBezTo>
                  <a:pt x="44" y="55"/>
                  <a:pt x="48" y="60"/>
                  <a:pt x="48" y="65"/>
                </a:cubicBezTo>
                <a:cubicBezTo>
                  <a:pt x="49" y="65"/>
                  <a:pt x="51" y="65"/>
                  <a:pt x="53" y="65"/>
                </a:cubicBezTo>
                <a:cubicBezTo>
                  <a:pt x="48" y="61"/>
                  <a:pt x="48" y="61"/>
                  <a:pt x="48" y="6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0" y="49"/>
                  <a:pt x="50" y="49"/>
                  <a:pt x="50" y="49"/>
                </a:cubicBezTo>
                <a:cubicBezTo>
                  <a:pt x="51" y="49"/>
                  <a:pt x="52" y="49"/>
                  <a:pt x="53" y="49"/>
                </a:cubicBezTo>
                <a:cubicBezTo>
                  <a:pt x="53" y="49"/>
                  <a:pt x="54" y="49"/>
                  <a:pt x="55" y="49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1"/>
                  <a:pt x="53" y="51"/>
                  <a:pt x="53" y="51"/>
                </a:cubicBezTo>
                <a:cubicBezTo>
                  <a:pt x="57" y="61"/>
                  <a:pt x="57" y="61"/>
                  <a:pt x="57" y="61"/>
                </a:cubicBezTo>
                <a:cubicBezTo>
                  <a:pt x="53" y="65"/>
                  <a:pt x="53" y="65"/>
                  <a:pt x="53" y="65"/>
                </a:cubicBezTo>
                <a:cubicBezTo>
                  <a:pt x="54" y="65"/>
                  <a:pt x="56" y="65"/>
                  <a:pt x="57" y="65"/>
                </a:cubicBezTo>
                <a:cubicBezTo>
                  <a:pt x="57" y="60"/>
                  <a:pt x="61" y="55"/>
                  <a:pt x="66" y="53"/>
                </a:cubicBezTo>
                <a:cubicBezTo>
                  <a:pt x="64" y="51"/>
                  <a:pt x="61" y="49"/>
                  <a:pt x="57" y="48"/>
                </a:cubicBezTo>
                <a:cubicBezTo>
                  <a:pt x="60" y="46"/>
                  <a:pt x="62" y="41"/>
                  <a:pt x="62" y="38"/>
                </a:cubicBezTo>
                <a:cubicBezTo>
                  <a:pt x="62" y="37"/>
                  <a:pt x="62" y="37"/>
                  <a:pt x="62" y="37"/>
                </a:cubicBezTo>
                <a:cubicBezTo>
                  <a:pt x="65" y="37"/>
                  <a:pt x="67" y="38"/>
                  <a:pt x="70" y="38"/>
                </a:cubicBezTo>
                <a:cubicBezTo>
                  <a:pt x="65" y="33"/>
                  <a:pt x="65" y="33"/>
                  <a:pt x="65" y="33"/>
                </a:cubicBezTo>
                <a:cubicBezTo>
                  <a:pt x="69" y="23"/>
                  <a:pt x="69" y="23"/>
                  <a:pt x="69" y="23"/>
                </a:cubicBezTo>
                <a:cubicBezTo>
                  <a:pt x="69" y="23"/>
                  <a:pt x="69" y="23"/>
                  <a:pt x="69" y="23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21"/>
                  <a:pt x="69" y="21"/>
                  <a:pt x="70" y="21"/>
                </a:cubicBezTo>
                <a:cubicBezTo>
                  <a:pt x="71" y="21"/>
                  <a:pt x="72" y="21"/>
                  <a:pt x="73" y="21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5" y="33"/>
                  <a:pt x="75" y="33"/>
                  <a:pt x="75" y="33"/>
                </a:cubicBezTo>
                <a:cubicBezTo>
                  <a:pt x="70" y="38"/>
                  <a:pt x="70" y="38"/>
                  <a:pt x="70" y="38"/>
                </a:cubicBezTo>
                <a:cubicBezTo>
                  <a:pt x="73" y="38"/>
                  <a:pt x="76" y="37"/>
                  <a:pt x="78" y="37"/>
                </a:cubicBezTo>
                <a:cubicBezTo>
                  <a:pt x="78" y="37"/>
                  <a:pt x="78" y="37"/>
                  <a:pt x="78" y="38"/>
                </a:cubicBezTo>
                <a:cubicBezTo>
                  <a:pt x="78" y="41"/>
                  <a:pt x="80" y="46"/>
                  <a:pt x="83" y="48"/>
                </a:cubicBezTo>
                <a:cubicBezTo>
                  <a:pt x="78" y="49"/>
                  <a:pt x="74" y="52"/>
                  <a:pt x="72" y="56"/>
                </a:cubicBezTo>
                <a:cubicBezTo>
                  <a:pt x="71" y="56"/>
                  <a:pt x="71" y="56"/>
                  <a:pt x="70" y="56"/>
                </a:cubicBezTo>
                <a:cubicBezTo>
                  <a:pt x="65" y="56"/>
                  <a:pt x="60" y="60"/>
                  <a:pt x="60" y="65"/>
                </a:cubicBezTo>
                <a:cubicBezTo>
                  <a:pt x="60" y="69"/>
                  <a:pt x="63" y="73"/>
                  <a:pt x="66" y="76"/>
                </a:cubicBezTo>
                <a:cubicBezTo>
                  <a:pt x="58" y="78"/>
                  <a:pt x="53" y="84"/>
                  <a:pt x="53" y="89"/>
                </a:cubicBezTo>
                <a:cubicBezTo>
                  <a:pt x="53" y="92"/>
                  <a:pt x="61" y="93"/>
                  <a:pt x="70" y="93"/>
                </a:cubicBezTo>
                <a:cubicBezTo>
                  <a:pt x="65" y="88"/>
                  <a:pt x="65" y="88"/>
                  <a:pt x="65" y="88"/>
                </a:cubicBezTo>
                <a:cubicBezTo>
                  <a:pt x="69" y="78"/>
                  <a:pt x="69" y="78"/>
                  <a:pt x="69" y="78"/>
                </a:cubicBezTo>
                <a:cubicBezTo>
                  <a:pt x="69" y="78"/>
                  <a:pt x="69" y="78"/>
                  <a:pt x="69" y="78"/>
                </a:cubicBezTo>
                <a:cubicBezTo>
                  <a:pt x="68" y="77"/>
                  <a:pt x="68" y="77"/>
                  <a:pt x="68" y="77"/>
                </a:cubicBezTo>
                <a:cubicBezTo>
                  <a:pt x="68" y="77"/>
                  <a:pt x="69" y="77"/>
                  <a:pt x="70" y="77"/>
                </a:cubicBezTo>
                <a:cubicBezTo>
                  <a:pt x="71" y="77"/>
                  <a:pt x="72" y="77"/>
                  <a:pt x="73" y="77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5" y="88"/>
                  <a:pt x="75" y="88"/>
                  <a:pt x="75" y="88"/>
                </a:cubicBezTo>
                <a:cubicBezTo>
                  <a:pt x="70" y="93"/>
                  <a:pt x="70" y="93"/>
                  <a:pt x="70" y="93"/>
                </a:cubicBezTo>
                <a:cubicBezTo>
                  <a:pt x="79" y="93"/>
                  <a:pt x="88" y="92"/>
                  <a:pt x="88" y="89"/>
                </a:cubicBezTo>
                <a:cubicBezTo>
                  <a:pt x="88" y="84"/>
                  <a:pt x="82" y="78"/>
                  <a:pt x="74" y="76"/>
                </a:cubicBezTo>
                <a:cubicBezTo>
                  <a:pt x="78" y="73"/>
                  <a:pt x="80" y="69"/>
                  <a:pt x="80" y="66"/>
                </a:cubicBezTo>
                <a:cubicBezTo>
                  <a:pt x="80" y="65"/>
                  <a:pt x="80" y="65"/>
                  <a:pt x="80" y="65"/>
                </a:cubicBezTo>
                <a:cubicBezTo>
                  <a:pt x="80" y="65"/>
                  <a:pt x="80" y="65"/>
                  <a:pt x="80" y="65"/>
                </a:cubicBezTo>
                <a:cubicBezTo>
                  <a:pt x="82" y="65"/>
                  <a:pt x="85" y="65"/>
                  <a:pt x="88" y="65"/>
                </a:cubicBezTo>
                <a:cubicBezTo>
                  <a:pt x="83" y="61"/>
                  <a:pt x="83" y="61"/>
                  <a:pt x="83" y="61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51"/>
                  <a:pt x="87" y="51"/>
                  <a:pt x="87" y="51"/>
                </a:cubicBezTo>
                <a:cubicBezTo>
                  <a:pt x="85" y="49"/>
                  <a:pt x="85" y="49"/>
                  <a:pt x="85" y="49"/>
                </a:cubicBezTo>
                <a:cubicBezTo>
                  <a:pt x="86" y="49"/>
                  <a:pt x="87" y="49"/>
                  <a:pt x="88" y="49"/>
                </a:cubicBezTo>
                <a:cubicBezTo>
                  <a:pt x="88" y="49"/>
                  <a:pt x="89" y="49"/>
                  <a:pt x="90" y="49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93" y="61"/>
                  <a:pt x="93" y="61"/>
                  <a:pt x="93" y="61"/>
                </a:cubicBezTo>
                <a:cubicBezTo>
                  <a:pt x="88" y="65"/>
                  <a:pt x="88" y="65"/>
                  <a:pt x="88" y="65"/>
                </a:cubicBezTo>
                <a:cubicBezTo>
                  <a:pt x="96" y="65"/>
                  <a:pt x="105" y="64"/>
                  <a:pt x="105" y="61"/>
                </a:cubicBezTo>
                <a:cubicBezTo>
                  <a:pt x="105" y="56"/>
                  <a:pt x="100" y="50"/>
                  <a:pt x="92" y="48"/>
                </a:cubicBezTo>
                <a:close/>
                <a:moveTo>
                  <a:pt x="11" y="60"/>
                </a:moveTo>
                <a:cubicBezTo>
                  <a:pt x="11" y="61"/>
                  <a:pt x="11" y="61"/>
                  <a:pt x="11" y="61"/>
                </a:cubicBezTo>
                <a:cubicBezTo>
                  <a:pt x="11" y="62"/>
                  <a:pt x="11" y="62"/>
                  <a:pt x="11" y="62"/>
                </a:cubicBezTo>
                <a:cubicBezTo>
                  <a:pt x="14" y="64"/>
                  <a:pt x="14" y="64"/>
                  <a:pt x="14" y="64"/>
                </a:cubicBezTo>
                <a:cubicBezTo>
                  <a:pt x="6" y="63"/>
                  <a:pt x="2" y="62"/>
                  <a:pt x="2" y="61"/>
                </a:cubicBezTo>
                <a:cubicBezTo>
                  <a:pt x="2" y="57"/>
                  <a:pt x="7" y="51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1"/>
                  <a:pt x="15" y="51"/>
                  <a:pt x="15" y="51"/>
                </a:cubicBezTo>
                <a:lnTo>
                  <a:pt x="11" y="60"/>
                </a:lnTo>
                <a:close/>
                <a:moveTo>
                  <a:pt x="29" y="88"/>
                </a:moveTo>
                <a:cubicBezTo>
                  <a:pt x="28" y="89"/>
                  <a:pt x="28" y="89"/>
                  <a:pt x="28" y="89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2"/>
                  <a:pt x="31" y="92"/>
                  <a:pt x="31" y="92"/>
                </a:cubicBezTo>
                <a:cubicBezTo>
                  <a:pt x="23" y="91"/>
                  <a:pt x="19" y="90"/>
                  <a:pt x="19" y="89"/>
                </a:cubicBezTo>
                <a:cubicBezTo>
                  <a:pt x="19" y="85"/>
                  <a:pt x="24" y="79"/>
                  <a:pt x="31" y="77"/>
                </a:cubicBezTo>
                <a:cubicBezTo>
                  <a:pt x="31" y="78"/>
                  <a:pt x="31" y="78"/>
                  <a:pt x="31" y="78"/>
                </a:cubicBezTo>
                <a:cubicBezTo>
                  <a:pt x="32" y="79"/>
                  <a:pt x="32" y="79"/>
                  <a:pt x="32" y="79"/>
                </a:cubicBezTo>
                <a:lnTo>
                  <a:pt x="29" y="88"/>
                </a:lnTo>
                <a:close/>
                <a:moveTo>
                  <a:pt x="51" y="89"/>
                </a:moveTo>
                <a:cubicBezTo>
                  <a:pt x="51" y="90"/>
                  <a:pt x="47" y="91"/>
                  <a:pt x="39" y="92"/>
                </a:cubicBezTo>
                <a:cubicBezTo>
                  <a:pt x="42" y="89"/>
                  <a:pt x="42" y="89"/>
                  <a:pt x="42" y="89"/>
                </a:cubicBezTo>
                <a:cubicBezTo>
                  <a:pt x="41" y="88"/>
                  <a:pt x="41" y="88"/>
                  <a:pt x="41" y="88"/>
                </a:cubicBezTo>
                <a:cubicBezTo>
                  <a:pt x="38" y="79"/>
                  <a:pt x="38" y="79"/>
                  <a:pt x="38" y="79"/>
                </a:cubicBezTo>
                <a:cubicBezTo>
                  <a:pt x="39" y="78"/>
                  <a:pt x="39" y="78"/>
                  <a:pt x="39" y="78"/>
                </a:cubicBezTo>
                <a:cubicBezTo>
                  <a:pt x="39" y="77"/>
                  <a:pt x="39" y="77"/>
                  <a:pt x="39" y="77"/>
                </a:cubicBezTo>
                <a:cubicBezTo>
                  <a:pt x="46" y="79"/>
                  <a:pt x="51" y="85"/>
                  <a:pt x="51" y="89"/>
                </a:cubicBezTo>
                <a:close/>
                <a:moveTo>
                  <a:pt x="43" y="66"/>
                </a:moveTo>
                <a:cubicBezTo>
                  <a:pt x="43" y="69"/>
                  <a:pt x="41" y="72"/>
                  <a:pt x="38" y="74"/>
                </a:cubicBezTo>
                <a:cubicBezTo>
                  <a:pt x="38" y="75"/>
                  <a:pt x="38" y="75"/>
                  <a:pt x="38" y="75"/>
                </a:cubicBezTo>
                <a:cubicBezTo>
                  <a:pt x="37" y="75"/>
                  <a:pt x="37" y="75"/>
                  <a:pt x="37" y="75"/>
                </a:cubicBezTo>
                <a:cubicBezTo>
                  <a:pt x="36" y="75"/>
                  <a:pt x="36" y="75"/>
                  <a:pt x="35" y="75"/>
                </a:cubicBezTo>
                <a:cubicBezTo>
                  <a:pt x="34" y="75"/>
                  <a:pt x="34" y="75"/>
                  <a:pt x="33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4"/>
                  <a:pt x="32" y="74"/>
                  <a:pt x="32" y="74"/>
                </a:cubicBezTo>
                <a:cubicBezTo>
                  <a:pt x="29" y="72"/>
                  <a:pt x="27" y="69"/>
                  <a:pt x="27" y="66"/>
                </a:cubicBezTo>
                <a:cubicBezTo>
                  <a:pt x="27" y="61"/>
                  <a:pt x="31" y="57"/>
                  <a:pt x="35" y="57"/>
                </a:cubicBezTo>
                <a:cubicBezTo>
                  <a:pt x="39" y="57"/>
                  <a:pt x="43" y="61"/>
                  <a:pt x="43" y="66"/>
                </a:cubicBezTo>
                <a:close/>
                <a:moveTo>
                  <a:pt x="32" y="56"/>
                </a:moveTo>
                <a:cubicBezTo>
                  <a:pt x="32" y="56"/>
                  <a:pt x="32" y="56"/>
                  <a:pt x="32" y="56"/>
                </a:cubicBezTo>
                <a:cubicBezTo>
                  <a:pt x="29" y="58"/>
                  <a:pt x="26" y="60"/>
                  <a:pt x="26" y="63"/>
                </a:cubicBezTo>
                <a:cubicBezTo>
                  <a:pt x="24" y="64"/>
                  <a:pt x="23" y="64"/>
                  <a:pt x="21" y="64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1"/>
                  <a:pt x="24" y="61"/>
                  <a:pt x="24" y="61"/>
                </a:cubicBezTo>
                <a:cubicBezTo>
                  <a:pt x="24" y="60"/>
                  <a:pt x="24" y="60"/>
                  <a:pt x="24" y="60"/>
                </a:cubicBezTo>
                <a:cubicBezTo>
                  <a:pt x="20" y="51"/>
                  <a:pt x="20" y="51"/>
                  <a:pt x="20" y="51"/>
                </a:cubicBezTo>
                <a:cubicBezTo>
                  <a:pt x="21" y="50"/>
                  <a:pt x="21" y="50"/>
                  <a:pt x="21" y="50"/>
                </a:cubicBezTo>
                <a:cubicBezTo>
                  <a:pt x="22" y="49"/>
                  <a:pt x="22" y="49"/>
                  <a:pt x="22" y="49"/>
                </a:cubicBezTo>
                <a:cubicBezTo>
                  <a:pt x="26" y="50"/>
                  <a:pt x="30" y="53"/>
                  <a:pt x="32" y="56"/>
                </a:cubicBezTo>
                <a:close/>
                <a:moveTo>
                  <a:pt x="21" y="46"/>
                </a:moveTo>
                <a:cubicBezTo>
                  <a:pt x="20" y="47"/>
                  <a:pt x="20" y="47"/>
                  <a:pt x="20" y="47"/>
                </a:cubicBezTo>
                <a:cubicBezTo>
                  <a:pt x="19" y="47"/>
                  <a:pt x="19" y="47"/>
                  <a:pt x="19" y="47"/>
                </a:cubicBezTo>
                <a:cubicBezTo>
                  <a:pt x="19" y="47"/>
                  <a:pt x="18" y="48"/>
                  <a:pt x="18" y="48"/>
                </a:cubicBezTo>
                <a:cubicBezTo>
                  <a:pt x="17" y="48"/>
                  <a:pt x="16" y="47"/>
                  <a:pt x="16" y="47"/>
                </a:cubicBezTo>
                <a:cubicBezTo>
                  <a:pt x="15" y="47"/>
                  <a:pt x="15" y="47"/>
                  <a:pt x="15" y="47"/>
                </a:cubicBezTo>
                <a:cubicBezTo>
                  <a:pt x="14" y="46"/>
                  <a:pt x="14" y="46"/>
                  <a:pt x="14" y="46"/>
                </a:cubicBezTo>
                <a:cubicBezTo>
                  <a:pt x="11" y="45"/>
                  <a:pt x="9" y="41"/>
                  <a:pt x="9" y="38"/>
                </a:cubicBezTo>
                <a:cubicBezTo>
                  <a:pt x="9" y="33"/>
                  <a:pt x="13" y="30"/>
                  <a:pt x="18" y="30"/>
                </a:cubicBezTo>
                <a:cubicBezTo>
                  <a:pt x="22" y="30"/>
                  <a:pt x="26" y="33"/>
                  <a:pt x="26" y="38"/>
                </a:cubicBezTo>
                <a:cubicBezTo>
                  <a:pt x="26" y="41"/>
                  <a:pt x="24" y="45"/>
                  <a:pt x="21" y="46"/>
                </a:cubicBezTo>
                <a:close/>
                <a:moveTo>
                  <a:pt x="29" y="32"/>
                </a:moveTo>
                <a:cubicBezTo>
                  <a:pt x="28" y="33"/>
                  <a:pt x="28" y="33"/>
                  <a:pt x="28" y="33"/>
                </a:cubicBezTo>
                <a:cubicBezTo>
                  <a:pt x="31" y="36"/>
                  <a:pt x="31" y="36"/>
                  <a:pt x="31" y="36"/>
                </a:cubicBezTo>
                <a:cubicBezTo>
                  <a:pt x="30" y="36"/>
                  <a:pt x="28" y="36"/>
                  <a:pt x="27" y="35"/>
                </a:cubicBezTo>
                <a:cubicBezTo>
                  <a:pt x="26" y="32"/>
                  <a:pt x="24" y="30"/>
                  <a:pt x="21" y="29"/>
                </a:cubicBezTo>
                <a:cubicBezTo>
                  <a:pt x="23" y="25"/>
                  <a:pt x="27" y="23"/>
                  <a:pt x="31" y="21"/>
                </a:cubicBezTo>
                <a:cubicBezTo>
                  <a:pt x="31" y="22"/>
                  <a:pt x="31" y="22"/>
                  <a:pt x="31" y="22"/>
                </a:cubicBezTo>
                <a:cubicBezTo>
                  <a:pt x="32" y="23"/>
                  <a:pt x="32" y="23"/>
                  <a:pt x="32" y="23"/>
                </a:cubicBezTo>
                <a:lnTo>
                  <a:pt x="29" y="32"/>
                </a:lnTo>
                <a:close/>
                <a:moveTo>
                  <a:pt x="37" y="19"/>
                </a:moveTo>
                <a:cubicBezTo>
                  <a:pt x="36" y="19"/>
                  <a:pt x="36" y="20"/>
                  <a:pt x="35" y="20"/>
                </a:cubicBezTo>
                <a:cubicBezTo>
                  <a:pt x="34" y="20"/>
                  <a:pt x="34" y="19"/>
                  <a:pt x="33" y="19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8"/>
                  <a:pt x="32" y="18"/>
                  <a:pt x="32" y="18"/>
                </a:cubicBezTo>
                <a:cubicBezTo>
                  <a:pt x="29" y="17"/>
                  <a:pt x="27" y="13"/>
                  <a:pt x="27" y="10"/>
                </a:cubicBezTo>
                <a:cubicBezTo>
                  <a:pt x="27" y="5"/>
                  <a:pt x="31" y="2"/>
                  <a:pt x="35" y="2"/>
                </a:cubicBezTo>
                <a:cubicBezTo>
                  <a:pt x="39" y="2"/>
                  <a:pt x="43" y="5"/>
                  <a:pt x="43" y="10"/>
                </a:cubicBezTo>
                <a:cubicBezTo>
                  <a:pt x="43" y="13"/>
                  <a:pt x="41" y="17"/>
                  <a:pt x="38" y="18"/>
                </a:cubicBezTo>
                <a:cubicBezTo>
                  <a:pt x="38" y="19"/>
                  <a:pt x="38" y="19"/>
                  <a:pt x="38" y="19"/>
                </a:cubicBezTo>
                <a:lnTo>
                  <a:pt x="37" y="19"/>
                </a:lnTo>
                <a:close/>
                <a:moveTo>
                  <a:pt x="39" y="36"/>
                </a:moveTo>
                <a:cubicBezTo>
                  <a:pt x="42" y="33"/>
                  <a:pt x="42" y="33"/>
                  <a:pt x="42" y="33"/>
                </a:cubicBezTo>
                <a:cubicBezTo>
                  <a:pt x="41" y="32"/>
                  <a:pt x="41" y="32"/>
                  <a:pt x="41" y="32"/>
                </a:cubicBezTo>
                <a:cubicBezTo>
                  <a:pt x="38" y="23"/>
                  <a:pt x="38" y="23"/>
                  <a:pt x="38" y="23"/>
                </a:cubicBezTo>
                <a:cubicBezTo>
                  <a:pt x="39" y="22"/>
                  <a:pt x="39" y="22"/>
                  <a:pt x="39" y="22"/>
                </a:cubicBezTo>
                <a:cubicBezTo>
                  <a:pt x="39" y="21"/>
                  <a:pt x="39" y="21"/>
                  <a:pt x="39" y="21"/>
                </a:cubicBezTo>
                <a:cubicBezTo>
                  <a:pt x="44" y="23"/>
                  <a:pt x="47" y="25"/>
                  <a:pt x="49" y="29"/>
                </a:cubicBezTo>
                <a:cubicBezTo>
                  <a:pt x="46" y="30"/>
                  <a:pt x="44" y="32"/>
                  <a:pt x="43" y="35"/>
                </a:cubicBezTo>
                <a:cubicBezTo>
                  <a:pt x="42" y="36"/>
                  <a:pt x="41" y="36"/>
                  <a:pt x="39" y="36"/>
                </a:cubicBezTo>
                <a:close/>
                <a:moveTo>
                  <a:pt x="64" y="32"/>
                </a:moveTo>
                <a:cubicBezTo>
                  <a:pt x="63" y="33"/>
                  <a:pt x="63" y="33"/>
                  <a:pt x="63" y="33"/>
                </a:cubicBezTo>
                <a:cubicBezTo>
                  <a:pt x="64" y="34"/>
                  <a:pt x="64" y="34"/>
                  <a:pt x="64" y="34"/>
                </a:cubicBezTo>
                <a:cubicBezTo>
                  <a:pt x="66" y="36"/>
                  <a:pt x="66" y="36"/>
                  <a:pt x="66" y="36"/>
                </a:cubicBezTo>
                <a:cubicBezTo>
                  <a:pt x="65" y="36"/>
                  <a:pt x="63" y="36"/>
                  <a:pt x="62" y="35"/>
                </a:cubicBezTo>
                <a:cubicBezTo>
                  <a:pt x="61" y="32"/>
                  <a:pt x="59" y="30"/>
                  <a:pt x="56" y="29"/>
                </a:cubicBezTo>
                <a:cubicBezTo>
                  <a:pt x="58" y="25"/>
                  <a:pt x="62" y="23"/>
                  <a:pt x="66" y="21"/>
                </a:cubicBezTo>
                <a:cubicBezTo>
                  <a:pt x="66" y="22"/>
                  <a:pt x="66" y="22"/>
                  <a:pt x="66" y="22"/>
                </a:cubicBezTo>
                <a:cubicBezTo>
                  <a:pt x="67" y="23"/>
                  <a:pt x="67" y="23"/>
                  <a:pt x="67" y="23"/>
                </a:cubicBezTo>
                <a:lnTo>
                  <a:pt x="64" y="32"/>
                </a:lnTo>
                <a:close/>
                <a:moveTo>
                  <a:pt x="72" y="19"/>
                </a:moveTo>
                <a:cubicBezTo>
                  <a:pt x="71" y="19"/>
                  <a:pt x="71" y="20"/>
                  <a:pt x="70" y="20"/>
                </a:cubicBezTo>
                <a:cubicBezTo>
                  <a:pt x="69" y="20"/>
                  <a:pt x="69" y="19"/>
                  <a:pt x="68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8"/>
                  <a:pt x="67" y="18"/>
                  <a:pt x="67" y="18"/>
                </a:cubicBezTo>
                <a:cubicBezTo>
                  <a:pt x="64" y="17"/>
                  <a:pt x="62" y="13"/>
                  <a:pt x="62" y="10"/>
                </a:cubicBezTo>
                <a:cubicBezTo>
                  <a:pt x="62" y="5"/>
                  <a:pt x="66" y="2"/>
                  <a:pt x="70" y="2"/>
                </a:cubicBezTo>
                <a:cubicBezTo>
                  <a:pt x="75" y="2"/>
                  <a:pt x="78" y="5"/>
                  <a:pt x="78" y="10"/>
                </a:cubicBezTo>
                <a:cubicBezTo>
                  <a:pt x="78" y="13"/>
                  <a:pt x="76" y="17"/>
                  <a:pt x="74" y="18"/>
                </a:cubicBezTo>
                <a:cubicBezTo>
                  <a:pt x="73" y="19"/>
                  <a:pt x="73" y="19"/>
                  <a:pt x="73" y="19"/>
                </a:cubicBezTo>
                <a:lnTo>
                  <a:pt x="72" y="19"/>
                </a:lnTo>
                <a:close/>
                <a:moveTo>
                  <a:pt x="74" y="36"/>
                </a:moveTo>
                <a:cubicBezTo>
                  <a:pt x="76" y="34"/>
                  <a:pt x="76" y="34"/>
                  <a:pt x="76" y="34"/>
                </a:cubicBezTo>
                <a:cubicBezTo>
                  <a:pt x="77" y="33"/>
                  <a:pt x="77" y="33"/>
                  <a:pt x="77" y="33"/>
                </a:cubicBezTo>
                <a:cubicBezTo>
                  <a:pt x="76" y="32"/>
                  <a:pt x="76" y="32"/>
                  <a:pt x="76" y="32"/>
                </a:cubicBezTo>
                <a:cubicBezTo>
                  <a:pt x="73" y="23"/>
                  <a:pt x="73" y="23"/>
                  <a:pt x="73" y="23"/>
                </a:cubicBezTo>
                <a:cubicBezTo>
                  <a:pt x="74" y="22"/>
                  <a:pt x="74" y="22"/>
                  <a:pt x="74" y="22"/>
                </a:cubicBezTo>
                <a:cubicBezTo>
                  <a:pt x="74" y="21"/>
                  <a:pt x="74" y="21"/>
                  <a:pt x="74" y="21"/>
                </a:cubicBezTo>
                <a:cubicBezTo>
                  <a:pt x="79" y="23"/>
                  <a:pt x="82" y="25"/>
                  <a:pt x="84" y="29"/>
                </a:cubicBezTo>
                <a:cubicBezTo>
                  <a:pt x="84" y="29"/>
                  <a:pt x="84" y="29"/>
                  <a:pt x="84" y="29"/>
                </a:cubicBezTo>
                <a:cubicBezTo>
                  <a:pt x="81" y="30"/>
                  <a:pt x="79" y="32"/>
                  <a:pt x="78" y="35"/>
                </a:cubicBezTo>
                <a:cubicBezTo>
                  <a:pt x="77" y="36"/>
                  <a:pt x="76" y="36"/>
                  <a:pt x="74" y="36"/>
                </a:cubicBezTo>
                <a:close/>
                <a:moveTo>
                  <a:pt x="64" y="88"/>
                </a:moveTo>
                <a:cubicBezTo>
                  <a:pt x="63" y="89"/>
                  <a:pt x="63" y="89"/>
                  <a:pt x="63" y="89"/>
                </a:cubicBezTo>
                <a:cubicBezTo>
                  <a:pt x="66" y="92"/>
                  <a:pt x="66" y="92"/>
                  <a:pt x="66" y="92"/>
                </a:cubicBezTo>
                <a:cubicBezTo>
                  <a:pt x="58" y="91"/>
                  <a:pt x="55" y="90"/>
                  <a:pt x="54" y="89"/>
                </a:cubicBezTo>
                <a:cubicBezTo>
                  <a:pt x="54" y="85"/>
                  <a:pt x="59" y="79"/>
                  <a:pt x="66" y="77"/>
                </a:cubicBezTo>
                <a:cubicBezTo>
                  <a:pt x="66" y="78"/>
                  <a:pt x="66" y="78"/>
                  <a:pt x="66" y="78"/>
                </a:cubicBezTo>
                <a:cubicBezTo>
                  <a:pt x="67" y="79"/>
                  <a:pt x="67" y="79"/>
                  <a:pt x="67" y="79"/>
                </a:cubicBezTo>
                <a:lnTo>
                  <a:pt x="64" y="88"/>
                </a:lnTo>
                <a:close/>
                <a:moveTo>
                  <a:pt x="86" y="89"/>
                </a:moveTo>
                <a:cubicBezTo>
                  <a:pt x="86" y="90"/>
                  <a:pt x="82" y="91"/>
                  <a:pt x="74" y="92"/>
                </a:cubicBezTo>
                <a:cubicBezTo>
                  <a:pt x="76" y="90"/>
                  <a:pt x="76" y="90"/>
                  <a:pt x="76" y="90"/>
                </a:cubicBezTo>
                <a:cubicBezTo>
                  <a:pt x="77" y="89"/>
                  <a:pt x="77" y="89"/>
                  <a:pt x="77" y="89"/>
                </a:cubicBezTo>
                <a:cubicBezTo>
                  <a:pt x="76" y="88"/>
                  <a:pt x="76" y="88"/>
                  <a:pt x="76" y="88"/>
                </a:cubicBezTo>
                <a:cubicBezTo>
                  <a:pt x="73" y="79"/>
                  <a:pt x="73" y="79"/>
                  <a:pt x="73" y="79"/>
                </a:cubicBezTo>
                <a:cubicBezTo>
                  <a:pt x="74" y="78"/>
                  <a:pt x="74" y="78"/>
                  <a:pt x="74" y="78"/>
                </a:cubicBezTo>
                <a:cubicBezTo>
                  <a:pt x="74" y="77"/>
                  <a:pt x="74" y="77"/>
                  <a:pt x="74" y="77"/>
                </a:cubicBezTo>
                <a:cubicBezTo>
                  <a:pt x="81" y="79"/>
                  <a:pt x="86" y="85"/>
                  <a:pt x="86" y="89"/>
                </a:cubicBezTo>
                <a:close/>
                <a:moveTo>
                  <a:pt x="74" y="74"/>
                </a:moveTo>
                <a:cubicBezTo>
                  <a:pt x="73" y="75"/>
                  <a:pt x="73" y="75"/>
                  <a:pt x="73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1" y="75"/>
                  <a:pt x="71" y="75"/>
                  <a:pt x="70" y="75"/>
                </a:cubicBezTo>
                <a:cubicBezTo>
                  <a:pt x="69" y="75"/>
                  <a:pt x="69" y="75"/>
                  <a:pt x="68" y="75"/>
                </a:cubicBezTo>
                <a:cubicBezTo>
                  <a:pt x="67" y="75"/>
                  <a:pt x="67" y="75"/>
                  <a:pt x="67" y="75"/>
                </a:cubicBezTo>
                <a:cubicBezTo>
                  <a:pt x="67" y="74"/>
                  <a:pt x="67" y="74"/>
                  <a:pt x="67" y="74"/>
                </a:cubicBezTo>
                <a:cubicBezTo>
                  <a:pt x="64" y="72"/>
                  <a:pt x="62" y="69"/>
                  <a:pt x="62" y="66"/>
                </a:cubicBezTo>
                <a:cubicBezTo>
                  <a:pt x="62" y="61"/>
                  <a:pt x="66" y="57"/>
                  <a:pt x="70" y="57"/>
                </a:cubicBezTo>
                <a:cubicBezTo>
                  <a:pt x="75" y="57"/>
                  <a:pt x="78" y="61"/>
                  <a:pt x="78" y="66"/>
                </a:cubicBezTo>
                <a:cubicBezTo>
                  <a:pt x="78" y="69"/>
                  <a:pt x="76" y="72"/>
                  <a:pt x="74" y="74"/>
                </a:cubicBezTo>
                <a:close/>
                <a:moveTo>
                  <a:pt x="81" y="60"/>
                </a:moveTo>
                <a:cubicBezTo>
                  <a:pt x="81" y="61"/>
                  <a:pt x="81" y="61"/>
                  <a:pt x="81" y="61"/>
                </a:cubicBezTo>
                <a:cubicBezTo>
                  <a:pt x="82" y="62"/>
                  <a:pt x="82" y="62"/>
                  <a:pt x="82" y="62"/>
                </a:cubicBezTo>
                <a:cubicBezTo>
                  <a:pt x="84" y="64"/>
                  <a:pt x="84" y="64"/>
                  <a:pt x="84" y="64"/>
                </a:cubicBezTo>
                <a:cubicBezTo>
                  <a:pt x="82" y="64"/>
                  <a:pt x="81" y="64"/>
                  <a:pt x="80" y="63"/>
                </a:cubicBezTo>
                <a:cubicBezTo>
                  <a:pt x="79" y="60"/>
                  <a:pt x="76" y="58"/>
                  <a:pt x="73" y="56"/>
                </a:cubicBezTo>
                <a:cubicBezTo>
                  <a:pt x="75" y="53"/>
                  <a:pt x="79" y="50"/>
                  <a:pt x="84" y="49"/>
                </a:cubicBezTo>
                <a:cubicBezTo>
                  <a:pt x="84" y="50"/>
                  <a:pt x="84" y="50"/>
                  <a:pt x="84" y="50"/>
                </a:cubicBezTo>
                <a:cubicBezTo>
                  <a:pt x="85" y="51"/>
                  <a:pt x="85" y="51"/>
                  <a:pt x="85" y="51"/>
                </a:cubicBezTo>
                <a:lnTo>
                  <a:pt x="81" y="60"/>
                </a:lnTo>
                <a:close/>
                <a:moveTo>
                  <a:pt x="89" y="47"/>
                </a:moveTo>
                <a:cubicBezTo>
                  <a:pt x="89" y="47"/>
                  <a:pt x="88" y="48"/>
                  <a:pt x="88" y="48"/>
                </a:cubicBezTo>
                <a:cubicBezTo>
                  <a:pt x="87" y="48"/>
                  <a:pt x="86" y="47"/>
                  <a:pt x="86" y="47"/>
                </a:cubicBezTo>
                <a:cubicBezTo>
                  <a:pt x="85" y="47"/>
                  <a:pt x="85" y="47"/>
                  <a:pt x="85" y="47"/>
                </a:cubicBezTo>
                <a:cubicBezTo>
                  <a:pt x="84" y="46"/>
                  <a:pt x="84" y="46"/>
                  <a:pt x="84" y="46"/>
                </a:cubicBezTo>
                <a:cubicBezTo>
                  <a:pt x="81" y="45"/>
                  <a:pt x="80" y="41"/>
                  <a:pt x="80" y="38"/>
                </a:cubicBezTo>
                <a:cubicBezTo>
                  <a:pt x="80" y="33"/>
                  <a:pt x="83" y="30"/>
                  <a:pt x="88" y="30"/>
                </a:cubicBezTo>
                <a:cubicBezTo>
                  <a:pt x="92" y="30"/>
                  <a:pt x="96" y="33"/>
                  <a:pt x="96" y="38"/>
                </a:cubicBezTo>
                <a:cubicBezTo>
                  <a:pt x="96" y="41"/>
                  <a:pt x="94" y="45"/>
                  <a:pt x="91" y="46"/>
                </a:cubicBezTo>
                <a:cubicBezTo>
                  <a:pt x="90" y="47"/>
                  <a:pt x="90" y="47"/>
                  <a:pt x="90" y="47"/>
                </a:cubicBezTo>
                <a:lnTo>
                  <a:pt x="89" y="47"/>
                </a:lnTo>
                <a:close/>
                <a:moveTo>
                  <a:pt x="92" y="64"/>
                </a:moveTo>
                <a:cubicBezTo>
                  <a:pt x="94" y="62"/>
                  <a:pt x="94" y="62"/>
                  <a:pt x="94" y="62"/>
                </a:cubicBezTo>
                <a:cubicBezTo>
                  <a:pt x="94" y="61"/>
                  <a:pt x="94" y="61"/>
                  <a:pt x="94" y="61"/>
                </a:cubicBezTo>
                <a:cubicBezTo>
                  <a:pt x="94" y="60"/>
                  <a:pt x="94" y="60"/>
                  <a:pt x="94" y="60"/>
                </a:cubicBezTo>
                <a:cubicBezTo>
                  <a:pt x="90" y="51"/>
                  <a:pt x="90" y="51"/>
                  <a:pt x="90" y="51"/>
                </a:cubicBezTo>
                <a:cubicBezTo>
                  <a:pt x="91" y="50"/>
                  <a:pt x="91" y="50"/>
                  <a:pt x="91" y="50"/>
                </a:cubicBezTo>
                <a:cubicBezTo>
                  <a:pt x="92" y="49"/>
                  <a:pt x="92" y="49"/>
                  <a:pt x="92" y="49"/>
                </a:cubicBezTo>
                <a:cubicBezTo>
                  <a:pt x="98" y="51"/>
                  <a:pt x="104" y="57"/>
                  <a:pt x="104" y="61"/>
                </a:cubicBezTo>
                <a:cubicBezTo>
                  <a:pt x="103" y="62"/>
                  <a:pt x="99" y="63"/>
                  <a:pt x="92" y="64"/>
                </a:cubicBezTo>
                <a:close/>
                <a:moveTo>
                  <a:pt x="92" y="64"/>
                </a:moveTo>
                <a:cubicBezTo>
                  <a:pt x="92" y="64"/>
                  <a:pt x="92" y="64"/>
                  <a:pt x="92" y="64"/>
                </a:cubicBezTo>
              </a:path>
            </a:pathLst>
          </a:custGeom>
          <a:solidFill>
            <a:srgbClr val="EA00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722534" y="1285213"/>
            <a:ext cx="49645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100" dirty="0">
                <a:latin typeface="Arial Narrow" panose="020B0606020202030204" pitchFamily="34" charset="0"/>
              </a:rPr>
              <a:t>Недостоверность сведений в </a:t>
            </a:r>
            <a:r>
              <a:rPr lang="ru-RU" sz="1100" dirty="0" smtClean="0">
                <a:latin typeface="Arial Narrow" panose="020B0606020202030204" pitchFamily="34" charset="0"/>
              </a:rPr>
              <a:t>ЕГРЮЛ на дату возбуждения дела о банкротстве </a:t>
            </a:r>
            <a:r>
              <a:rPr lang="ru-RU" sz="1100" i="1" dirty="0" smtClean="0">
                <a:latin typeface="Arial Narrow" panose="020B0606020202030204" pitchFamily="34" charset="0"/>
              </a:rPr>
              <a:t>(недостоверность адреса - отсутствовала </a:t>
            </a:r>
            <a:r>
              <a:rPr lang="ru-RU" sz="1100" i="1" dirty="0">
                <a:latin typeface="Arial Narrow" panose="020B0606020202030204" pitchFamily="34" charset="0"/>
              </a:rPr>
              <a:t>возможность разыскать имущество </a:t>
            </a:r>
            <a:r>
              <a:rPr lang="ru-RU" sz="1100" i="1" dirty="0" smtClean="0">
                <a:latin typeface="Arial Narrow" panose="020B0606020202030204" pitchFamily="34" charset="0"/>
              </a:rPr>
              <a:t>должника).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Arial Narrow" panose="020B0606020202030204" pitchFamily="34" charset="0"/>
              </a:rPr>
              <a:t>Взаимоотношения с фирмами «однодневками» </a:t>
            </a:r>
            <a:r>
              <a:rPr lang="en-US" sz="1100" dirty="0" smtClean="0">
                <a:latin typeface="Arial Narrow" panose="020B0606020202030204" pitchFamily="34" charset="0"/>
              </a:rPr>
              <a:t>/ </a:t>
            </a:r>
            <a:r>
              <a:rPr lang="ru-RU" sz="1100" dirty="0" smtClean="0">
                <a:latin typeface="Arial Narrow" panose="020B0606020202030204" pitchFamily="34" charset="0"/>
              </a:rPr>
              <a:t>незаконное обналичивание денежных средств </a:t>
            </a:r>
            <a:r>
              <a:rPr lang="ru-RU" sz="1100" i="1" dirty="0" smtClean="0">
                <a:latin typeface="Arial Narrow" panose="020B0606020202030204" pitchFamily="34" charset="0"/>
              </a:rPr>
              <a:t>(доказательства: результаты налоговой проверки)</a:t>
            </a:r>
          </a:p>
          <a:p>
            <a:pPr algn="just"/>
            <a:r>
              <a:rPr lang="ru-RU" sz="1100" b="1" dirty="0" smtClean="0">
                <a:latin typeface="Arial Narrow" panose="020B0606020202030204" pitchFamily="34" charset="0"/>
              </a:rPr>
              <a:t>       Уклонение </a:t>
            </a:r>
            <a:r>
              <a:rPr lang="ru-RU" sz="1100" b="1" dirty="0">
                <a:latin typeface="Arial Narrow" panose="020B0606020202030204" pitchFamily="34" charset="0"/>
              </a:rPr>
              <a:t>от уплаты налогов, сборов, подлежащих уплате организацией, и (или) страховых взносов, подлежащих уплате организацией - плательщиком страховых </a:t>
            </a:r>
            <a:r>
              <a:rPr lang="ru-RU" sz="1100" b="1" dirty="0" smtClean="0">
                <a:latin typeface="Arial Narrow" panose="020B0606020202030204" pitchFamily="34" charset="0"/>
              </a:rPr>
              <a:t>взносов. – ст. 199 УК РФ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Arial Narrow" panose="020B0606020202030204" pitchFamily="34" charset="0"/>
              </a:rPr>
              <a:t>Сделки с «техническими» контрагентами </a:t>
            </a:r>
            <a:r>
              <a:rPr lang="ru-RU" sz="1100" i="1" dirty="0" smtClean="0">
                <a:latin typeface="Arial Narrow" panose="020B0606020202030204" pitchFamily="34" charset="0"/>
              </a:rPr>
              <a:t>(т.е. заключение сделок без встречного обязательства: транзитные перечисление денежных средств; создание фиктивного документооборота и </a:t>
            </a:r>
            <a:r>
              <a:rPr lang="ru-RU" sz="1100" i="1" dirty="0" err="1" smtClean="0">
                <a:latin typeface="Arial Narrow" panose="020B0606020202030204" pitchFamily="34" charset="0"/>
              </a:rPr>
              <a:t>тд</a:t>
            </a:r>
            <a:r>
              <a:rPr lang="ru-RU" sz="1100" i="1" dirty="0" smtClean="0">
                <a:latin typeface="Arial Narrow" panose="020B060602020203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Arial Narrow" panose="020B0606020202030204" pitchFamily="34" charset="0"/>
              </a:rPr>
              <a:t>Наличие Постановления о привлечении к административной ответственности, решения о привлечении к налоговой ответственности </a:t>
            </a:r>
            <a:r>
              <a:rPr lang="ru-RU" sz="1100" i="1" dirty="0" smtClean="0">
                <a:latin typeface="Arial Narrow" panose="020B0606020202030204" pitchFamily="34" charset="0"/>
              </a:rPr>
              <a:t>(является преюдицией для привлечения к СО)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Arial Narrow" panose="020B0606020202030204" pitchFamily="34" charset="0"/>
              </a:rPr>
              <a:t>Уклонение от передачи имущества должника для ареста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Arial Narrow" panose="020B0606020202030204" pitchFamily="34" charset="0"/>
              </a:rPr>
              <a:t>Бездействие выраженное в виде не взыскания просроченной дебиторской задолженности с дебиторов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Arial Narrow" panose="020B0606020202030204" pitchFamily="34" charset="0"/>
              </a:rPr>
              <a:t>Заключение сделок с аффилированными и взаимозависимыми лицами.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Arial Narrow" panose="020B0606020202030204" pitchFamily="34" charset="0"/>
              </a:rPr>
              <a:t>Заключение договоров займа с ФЛ </a:t>
            </a:r>
            <a:r>
              <a:rPr lang="ru-RU" sz="1100" i="1" dirty="0" smtClean="0">
                <a:latin typeface="Arial Narrow" panose="020B0606020202030204" pitchFamily="34" charset="0"/>
              </a:rPr>
              <a:t>(недоказанность целесообразности ф-х операции)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i="1" dirty="0">
              <a:latin typeface="Arial Narrow" panose="020B0606020202030204" pitchFamily="34" charset="0"/>
            </a:endParaRPr>
          </a:p>
        </p:txBody>
      </p:sp>
      <p:sp>
        <p:nvSpPr>
          <p:cNvPr id="15" name="Умножение 14"/>
          <p:cNvSpPr/>
          <p:nvPr/>
        </p:nvSpPr>
        <p:spPr>
          <a:xfrm>
            <a:off x="722534" y="2091757"/>
            <a:ext cx="312234" cy="3106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0" y="267629"/>
            <a:ext cx="8146169" cy="462775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5. </a:t>
            </a:r>
            <a:r>
              <a:rPr lang="ru-RU" sz="1600" b="1" dirty="0">
                <a:latin typeface="Arial Narrow" panose="020B0606020202030204" pitchFamily="34" charset="0"/>
                <a:cs typeface="Segoe UI" panose="020B0502040204020203" pitchFamily="34" charset="0"/>
              </a:rPr>
              <a:t>Кто может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быть привлечен к субсидиарной ответственности?</a:t>
            </a:r>
            <a:endParaRPr lang="ru-RU" sz="1600" dirty="0"/>
          </a:p>
        </p:txBody>
      </p:sp>
      <p:sp>
        <p:nvSpPr>
          <p:cNvPr id="8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628662" y="254370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9" name="Picture 2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34" y="345583"/>
            <a:ext cx="205962" cy="212204"/>
          </a:xfrm>
          <a:prstGeom prst="rect">
            <a:avLst/>
          </a:prstGeom>
        </p:spPr>
      </p:pic>
      <p:sp>
        <p:nvSpPr>
          <p:cNvPr id="11" name="Rectangle 4"/>
          <p:cNvSpPr>
            <a:spLocks/>
          </p:cNvSpPr>
          <p:nvPr/>
        </p:nvSpPr>
        <p:spPr bwMode="auto">
          <a:xfrm>
            <a:off x="629840" y="1194033"/>
            <a:ext cx="8146169" cy="3656747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2" name="Rectangle 3"/>
          <p:cNvSpPr>
            <a:spLocks/>
          </p:cNvSpPr>
          <p:nvPr/>
        </p:nvSpPr>
        <p:spPr bwMode="auto">
          <a:xfrm>
            <a:off x="613316" y="808358"/>
            <a:ext cx="8162693" cy="577601"/>
          </a:xfrm>
          <a:prstGeom prst="rect">
            <a:avLst/>
          </a:prstGeom>
          <a:solidFill>
            <a:srgbClr val="EA0000"/>
          </a:solidFill>
          <a:ln w="12700">
            <a:noFill/>
            <a:miter lim="800000"/>
            <a:headEnd/>
            <a:tailEnd/>
          </a:ln>
        </p:spPr>
        <p:txBody>
          <a:bodyPr lIns="0" tIns="144000" rIns="0" bIns="0" anchor="ctr" anchorCtr="0">
            <a:noAutofit/>
          </a:bodyPr>
          <a:lstStyle/>
          <a:p>
            <a:pPr algn="ctr"/>
            <a:r>
              <a:rPr lang="ru-RU" sz="1500" b="1" dirty="0" smtClean="0">
                <a:latin typeface="Arial Narrow" panose="020B0606020202030204" pitchFamily="34" charset="0"/>
              </a:rPr>
              <a:t>5.5. Главный бухгалтер </a:t>
            </a:r>
            <a:r>
              <a:rPr lang="en-US" sz="1500" b="1" dirty="0" smtClean="0">
                <a:latin typeface="Arial Narrow" panose="020B0606020202030204" pitchFamily="34" charset="0"/>
              </a:rPr>
              <a:t>/ </a:t>
            </a:r>
            <a:r>
              <a:rPr lang="ru-RU" sz="1500" b="1" dirty="0" smtClean="0">
                <a:latin typeface="Arial Narrow" panose="020B0606020202030204" pitchFamily="34" charset="0"/>
              </a:rPr>
              <a:t>бухгалтер </a:t>
            </a:r>
            <a:r>
              <a:rPr lang="en-US" sz="1500" b="1" dirty="0" smtClean="0">
                <a:latin typeface="Arial Narrow" panose="020B0606020202030204" pitchFamily="34" charset="0"/>
              </a:rPr>
              <a:t>/</a:t>
            </a:r>
            <a:r>
              <a:rPr lang="ru-RU" sz="1500" b="1" dirty="0" smtClean="0">
                <a:latin typeface="Arial Narrow" panose="020B0606020202030204" pitchFamily="34" charset="0"/>
              </a:rPr>
              <a:t> финансовый директор должника / др. лиц </a:t>
            </a:r>
            <a:endParaRPr lang="es-ES" sz="1500" b="1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2754" y="1308803"/>
            <a:ext cx="778486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solidFill>
                <a:srgbClr val="EA0000"/>
              </a:solidFill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Arial Narrow" panose="020B0606020202030204" pitchFamily="34" charset="0"/>
              </a:rPr>
              <a:t>Ошибки в отчетности </a:t>
            </a:r>
            <a:r>
              <a:rPr lang="en-US" sz="1500" dirty="0" smtClean="0">
                <a:latin typeface="Arial Narrow" panose="020B0606020202030204" pitchFamily="34" charset="0"/>
              </a:rPr>
              <a:t>/</a:t>
            </a:r>
            <a:r>
              <a:rPr lang="ru-RU" sz="1500" dirty="0" smtClean="0">
                <a:latin typeface="Arial Narrow" panose="020B0606020202030204" pitchFamily="34" charset="0"/>
              </a:rPr>
              <a:t> недостоверность сведений в бухгалтерской отчетности</a:t>
            </a:r>
          </a:p>
          <a:p>
            <a:pPr algn="just"/>
            <a:endParaRPr lang="ru-RU" sz="1500" dirty="0" smtClean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Arial Narrow" panose="020B0606020202030204" pitchFamily="34" charset="0"/>
              </a:rPr>
              <a:t>Возникновение налоговой задолженности по вине бухгалтера </a:t>
            </a:r>
            <a:r>
              <a:rPr lang="ru-RU" sz="1500" i="1" dirty="0" smtClean="0">
                <a:latin typeface="Arial Narrow" panose="020B0606020202030204" pitchFamily="34" charset="0"/>
              </a:rPr>
              <a:t>(например, несвоевременное списание неликвидных активов; неверный выбор налогового режима)</a:t>
            </a:r>
            <a:r>
              <a:rPr lang="en-US" sz="1500" i="1" dirty="0" smtClean="0">
                <a:latin typeface="Arial Narrow" panose="020B0606020202030204" pitchFamily="34" charset="0"/>
              </a:rPr>
              <a:t> </a:t>
            </a:r>
            <a:r>
              <a:rPr lang="ru-RU" sz="1500" i="1" dirty="0" smtClean="0">
                <a:latin typeface="Arial Narrow" panose="020B0606020202030204" pitchFamily="34" charset="0"/>
              </a:rPr>
              <a:t> </a:t>
            </a:r>
          </a:p>
          <a:p>
            <a:pPr algn="just"/>
            <a:endParaRPr lang="ru-RU" sz="1500" i="1" dirty="0" smtClean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Arial Narrow" panose="020B0606020202030204" pitchFamily="34" charset="0"/>
              </a:rPr>
              <a:t>Предоставление недостоверных сведений в кредитную организацию</a:t>
            </a:r>
          </a:p>
          <a:p>
            <a:pPr algn="just"/>
            <a:r>
              <a:rPr lang="ru-RU" sz="1500" b="1" dirty="0">
                <a:latin typeface="Arial Narrow" panose="020B0606020202030204" pitchFamily="34" charset="0"/>
              </a:rPr>
              <a:t> </a:t>
            </a:r>
            <a:r>
              <a:rPr lang="ru-RU" sz="1500" b="1" dirty="0" smtClean="0">
                <a:latin typeface="Arial Narrow" panose="020B0606020202030204" pitchFamily="34" charset="0"/>
              </a:rPr>
              <a:t>        Мошенничество </a:t>
            </a:r>
            <a:r>
              <a:rPr lang="ru-RU" sz="1500" b="1" dirty="0">
                <a:latin typeface="Arial Narrow" panose="020B0606020202030204" pitchFamily="34" charset="0"/>
              </a:rPr>
              <a:t>в сфере </a:t>
            </a:r>
            <a:r>
              <a:rPr lang="ru-RU" sz="1500" b="1" dirty="0" smtClean="0">
                <a:latin typeface="Arial Narrow" panose="020B0606020202030204" pitchFamily="34" charset="0"/>
              </a:rPr>
              <a:t>кредитования – ст. 159.1</a:t>
            </a:r>
          </a:p>
          <a:p>
            <a:pPr algn="just"/>
            <a:endParaRPr lang="ru-RU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 smtClean="0">
              <a:latin typeface="Arial Narrow" panose="020B0606020202030204" pitchFamily="34" charset="0"/>
            </a:endParaRPr>
          </a:p>
          <a:p>
            <a:pPr algn="just"/>
            <a:endParaRPr lang="ru-RU" b="1" dirty="0" smtClean="0">
              <a:latin typeface="Arial Narrow" panose="020B0606020202030204" pitchFamily="34" charset="0"/>
            </a:endParaRPr>
          </a:p>
          <a:p>
            <a:pPr algn="just"/>
            <a:endParaRPr lang="ru-RU" b="1" dirty="0">
              <a:latin typeface="Arial Narrow" panose="020B0606020202030204" pitchFamily="34" charset="0"/>
            </a:endParaRPr>
          </a:p>
          <a:p>
            <a:pPr algn="just"/>
            <a:endParaRPr lang="ru-RU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latin typeface="Arial Narrow" panose="020B0606020202030204" pitchFamily="34" charset="0"/>
              </a:rPr>
              <a:t>        </a:t>
            </a:r>
          </a:p>
          <a:p>
            <a:pPr algn="just"/>
            <a:endParaRPr lang="ru-RU" i="1" dirty="0" smtClean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i="1" dirty="0" smtClean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i="1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10146" y="1849588"/>
            <a:ext cx="272747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/>
          </a:p>
          <a:p>
            <a:pPr algn="ctr"/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5" name="Умножение 14"/>
          <p:cNvSpPr/>
          <p:nvPr/>
        </p:nvSpPr>
        <p:spPr>
          <a:xfrm>
            <a:off x="928496" y="2914105"/>
            <a:ext cx="312234" cy="3106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9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35620" y="245476"/>
            <a:ext cx="8162692" cy="646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rmAutofit fontScale="70000" lnSpcReduction="20000"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</a:t>
            </a:r>
            <a:endParaRPr lang="ru-RU" sz="3300" b="1" dirty="0" smtClean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r>
              <a:rPr lang="ru-RU" sz="3300" b="1" dirty="0">
                <a:latin typeface="Arial Narrow" panose="020B0606020202030204" pitchFamily="34" charset="0"/>
                <a:cs typeface="Segoe UI" panose="020B0502040204020203" pitchFamily="34" charset="0"/>
              </a:rPr>
              <a:t> </a:t>
            </a:r>
            <a:r>
              <a:rPr lang="ru-RU" sz="33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Нормативно – правовая база</a:t>
            </a:r>
            <a:endParaRPr lang="en-US" sz="33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6839" y="993611"/>
            <a:ext cx="8441473" cy="3812565"/>
          </a:xfrm>
          <a:prstGeom prst="rect">
            <a:avLst/>
          </a:prstGeom>
          <a:noFill/>
        </p:spPr>
        <p:txBody>
          <a:bodyPr wrap="square" lIns="202743" tIns="101372" rIns="202743" bIns="101372" rtlCol="0">
            <a:noAutofit/>
          </a:bodyPr>
          <a:lstStyle/>
          <a:p>
            <a:r>
              <a:rPr lang="ru-RU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1. </a:t>
            </a:r>
            <a:r>
              <a:rPr lang="ru-RU" i="1" dirty="0">
                <a:latin typeface="Arial Narrow" panose="020B0606020202030204" pitchFamily="34" charset="0"/>
              </a:rPr>
              <a:t>Федеральный закон от 26 октября 2002 г. №127-ФЗ "О несостоятельности (банкротстве)"</a:t>
            </a:r>
          </a:p>
          <a:p>
            <a:r>
              <a:rPr lang="ru-RU" i="1" dirty="0" smtClean="0">
                <a:latin typeface="Arial Narrow" panose="020B0606020202030204" pitchFamily="34" charset="0"/>
              </a:rPr>
              <a:t>2. Постановление </a:t>
            </a:r>
            <a:r>
              <a:rPr lang="ru-RU" i="1" dirty="0">
                <a:latin typeface="Arial Narrow" panose="020B0606020202030204" pitchFamily="34" charset="0"/>
              </a:rPr>
              <a:t>Пленума Верховного Суда РФ от 21 декабря 2017 г. № 53 “О некоторых вопросах, связанных с привлечением контролирующих должника лиц к ответственности при банкротстве”</a:t>
            </a:r>
          </a:p>
          <a:p>
            <a:endParaRPr lang="ru-RU" i="1" dirty="0">
              <a:latin typeface="Arial Narrow" panose="020B0606020202030204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926E624-3EB8-4BD3-B6D4-45B54BA2D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20" y="245476"/>
            <a:ext cx="681607" cy="68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5" y="1412111"/>
            <a:ext cx="8565266" cy="3698974"/>
          </a:xfrm>
        </p:spPr>
      </p:pic>
      <p:sp>
        <p:nvSpPr>
          <p:cNvPr id="5" name="Текст 4"/>
          <p:cNvSpPr txBox="1">
            <a:spLocks/>
          </p:cNvSpPr>
          <p:nvPr/>
        </p:nvSpPr>
        <p:spPr>
          <a:xfrm>
            <a:off x="197456" y="262493"/>
            <a:ext cx="8565266" cy="848677"/>
          </a:xfrm>
          <a:prstGeom prst="rect">
            <a:avLst/>
          </a:prstGeom>
          <a:ln>
            <a:solidFill>
              <a:srgbClr val="EA0000"/>
            </a:solidFill>
          </a:ln>
        </p:spPr>
        <p:txBody>
          <a:bodyPr>
            <a:noAutofit/>
          </a:bodyPr>
          <a:lstStyle>
            <a:lvl1pPr marL="0" indent="0" algn="l" defTabSz="914333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333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914333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14333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14333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411" indent="-228582" algn="l" defTabSz="9143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2" algn="l" defTabSz="9143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2" algn="l" defTabSz="9143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09" indent="-228582" algn="l" defTabSz="9143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i="1" dirty="0" smtClean="0">
                <a:latin typeface="Arial Narrow" panose="020B0606020202030204" pitchFamily="34" charset="0"/>
              </a:rPr>
              <a:t>По данным АО </a:t>
            </a:r>
            <a:r>
              <a:rPr lang="ru-RU" sz="1500" i="1" dirty="0">
                <a:latin typeface="Arial Narrow" panose="020B0606020202030204" pitchFamily="34" charset="0"/>
              </a:rPr>
              <a:t>«Интерфакс</a:t>
            </a:r>
            <a:r>
              <a:rPr lang="ru-RU" sz="1500" i="1" dirty="0" smtClean="0">
                <a:latin typeface="Arial Narrow" panose="020B0606020202030204" pitchFamily="34" charset="0"/>
              </a:rPr>
              <a:t>»:</a:t>
            </a:r>
          </a:p>
          <a:p>
            <a:r>
              <a:rPr lang="ru-RU" sz="1500" i="1" dirty="0" smtClean="0">
                <a:latin typeface="Arial Narrow" panose="020B0606020202030204" pitchFamily="34" charset="0"/>
              </a:rPr>
              <a:t>2018 год </a:t>
            </a:r>
            <a:r>
              <a:rPr lang="en-US" sz="1500" i="1" dirty="0" smtClean="0">
                <a:latin typeface="Arial Narrow" panose="020B0606020202030204" pitchFamily="34" charset="0"/>
              </a:rPr>
              <a:t>/ 2017 </a:t>
            </a:r>
            <a:r>
              <a:rPr lang="ru-RU" sz="1500" i="1" dirty="0" smtClean="0">
                <a:latin typeface="Arial Narrow" panose="020B0606020202030204" pitchFamily="34" charset="0"/>
              </a:rPr>
              <a:t>год – </a:t>
            </a:r>
            <a:r>
              <a:rPr lang="ru-RU" sz="1500" b="1" i="1" dirty="0">
                <a:latin typeface="Arial Narrow" panose="020B0606020202030204" pitchFamily="34" charset="0"/>
              </a:rPr>
              <a:t>330,3 млрд</a:t>
            </a:r>
            <a:r>
              <a:rPr lang="ru-RU" sz="1500" b="1" i="1" dirty="0" smtClean="0">
                <a:latin typeface="Arial Narrow" panose="020B0606020202030204" pitchFamily="34" charset="0"/>
              </a:rPr>
              <a:t>.</a:t>
            </a:r>
            <a:r>
              <a:rPr lang="en-US" sz="1500" b="1" i="1" dirty="0" smtClean="0">
                <a:latin typeface="Arial Narrow" panose="020B0606020202030204" pitchFamily="34" charset="0"/>
              </a:rPr>
              <a:t> /  110</a:t>
            </a:r>
            <a:r>
              <a:rPr lang="ru-RU" sz="1500" b="1" i="1" dirty="0" smtClean="0">
                <a:latin typeface="Arial Narrow" panose="020B0606020202030204" pitchFamily="34" charset="0"/>
              </a:rPr>
              <a:t> млрд</a:t>
            </a:r>
            <a:r>
              <a:rPr lang="ru-RU" sz="1500" i="1" dirty="0" smtClean="0">
                <a:latin typeface="Arial Narrow" panose="020B0606020202030204" pitchFamily="34" charset="0"/>
              </a:rPr>
              <a:t>.</a:t>
            </a:r>
            <a:r>
              <a:rPr lang="en-US" sz="1500" i="1" dirty="0" smtClean="0">
                <a:latin typeface="Arial Narrow" panose="020B0606020202030204" pitchFamily="34" charset="0"/>
              </a:rPr>
              <a:t> </a:t>
            </a:r>
            <a:r>
              <a:rPr lang="ru-RU" sz="1500" i="1" dirty="0" smtClean="0">
                <a:latin typeface="Arial Narrow" panose="020B0606020202030204" pitchFamily="34" charset="0"/>
              </a:rPr>
              <a:t> (размер ответственности)</a:t>
            </a:r>
          </a:p>
          <a:p>
            <a:r>
              <a:rPr lang="ru-RU" sz="1500" i="1" dirty="0" smtClean="0">
                <a:latin typeface="Arial Narrow" panose="020B0606020202030204" pitchFamily="34" charset="0"/>
              </a:rPr>
              <a:t>2018 год </a:t>
            </a:r>
            <a:r>
              <a:rPr lang="en-US" sz="1500" i="1" dirty="0" smtClean="0">
                <a:latin typeface="Arial Narrow" panose="020B0606020202030204" pitchFamily="34" charset="0"/>
              </a:rPr>
              <a:t>/</a:t>
            </a:r>
            <a:r>
              <a:rPr lang="ru-RU" sz="1500" i="1" dirty="0" smtClean="0">
                <a:latin typeface="Arial Narrow" panose="020B0606020202030204" pitchFamily="34" charset="0"/>
              </a:rPr>
              <a:t> 2017 год – </a:t>
            </a:r>
            <a:r>
              <a:rPr lang="ru-RU" sz="1500" b="1" i="1" dirty="0" smtClean="0">
                <a:latin typeface="Arial Narrow" panose="020B0606020202030204" pitchFamily="34" charset="0"/>
              </a:rPr>
              <a:t>2125 </a:t>
            </a:r>
            <a:r>
              <a:rPr lang="en-US" sz="1500" b="1" i="1" dirty="0" smtClean="0">
                <a:latin typeface="Arial Narrow" panose="020B0606020202030204" pitchFamily="34" charset="0"/>
              </a:rPr>
              <a:t>/ 923 </a:t>
            </a:r>
            <a:r>
              <a:rPr lang="ru-RU" sz="1500" b="1" i="1" dirty="0" smtClean="0">
                <a:latin typeface="Arial Narrow" panose="020B0606020202030204" pitchFamily="34" charset="0"/>
              </a:rPr>
              <a:t>субъектов </a:t>
            </a:r>
            <a:r>
              <a:rPr lang="ru-RU" sz="1500" i="1" dirty="0" smtClean="0">
                <a:latin typeface="Arial Narrow" panose="020B0606020202030204" pitchFamily="34" charset="0"/>
              </a:rPr>
              <a:t>(количество привлечены к ответственности)</a:t>
            </a:r>
            <a:endParaRPr lang="ru-RU" sz="15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5215" y="336330"/>
            <a:ext cx="8019392" cy="693683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ru-RU" sz="33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1. Что такое субсидиарная ответственность?</a:t>
            </a:r>
            <a:endParaRPr lang="ru-RU" sz="33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5215" y="1219200"/>
            <a:ext cx="8019391" cy="3363310"/>
          </a:xfrm>
        </p:spPr>
        <p:txBody>
          <a:bodyPr>
            <a:normAutofit/>
          </a:bodyPr>
          <a:lstStyle/>
          <a:p>
            <a:pPr algn="just"/>
            <a:r>
              <a:rPr lang="ru-RU" sz="3500" b="1" u="sng" dirty="0">
                <a:latin typeface="Arial Narrow" panose="020B0606020202030204" pitchFamily="34" charset="0"/>
              </a:rPr>
              <a:t>Субсидиарная ответственность</a:t>
            </a:r>
            <a:r>
              <a:rPr lang="ru-RU" sz="3500" u="sng" dirty="0">
                <a:latin typeface="Arial Narrow" panose="020B0606020202030204" pitchFamily="34" charset="0"/>
              </a:rPr>
              <a:t> </a:t>
            </a:r>
            <a:r>
              <a:rPr lang="ru-RU" sz="3500" dirty="0">
                <a:latin typeface="Arial Narrow" panose="020B0606020202030204" pitchFamily="34" charset="0"/>
              </a:rPr>
              <a:t>- это ответственность, которую в соответствии с законом, иными правовыми актами или условиями обязательства </a:t>
            </a:r>
            <a:r>
              <a:rPr lang="ru-RU" sz="3500" b="1" dirty="0">
                <a:solidFill>
                  <a:srgbClr val="FF0000"/>
                </a:solidFill>
                <a:latin typeface="Arial Narrow" panose="020B0606020202030204" pitchFamily="34" charset="0"/>
              </a:rPr>
              <a:t>лицо несет дополнительно к ответственности другого лица, являющегося основным </a:t>
            </a:r>
            <a:r>
              <a:rPr lang="ru-RU" sz="35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должником</a:t>
            </a:r>
            <a:r>
              <a:rPr lang="ru-RU" sz="3500" b="1" dirty="0" smtClean="0">
                <a:latin typeface="Arial Narrow" panose="020B0606020202030204" pitchFamily="34" charset="0"/>
              </a:rPr>
              <a:t>.</a:t>
            </a:r>
            <a:endParaRPr lang="ru-RU" sz="3500" b="1" dirty="0">
              <a:latin typeface="Arial Narrow" panose="020B0606020202030204" pitchFamily="34" charset="0"/>
            </a:endParaRPr>
          </a:p>
        </p:txBody>
      </p:sp>
      <p:sp>
        <p:nvSpPr>
          <p:cNvPr id="4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807081" y="417735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5" name="Picture 2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48" y="486558"/>
            <a:ext cx="269771" cy="19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9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u-RU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4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ru-RU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2. Когда можно привлечь к субсидиарной  ответственности?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6481" y="1408387"/>
            <a:ext cx="8167263" cy="492170"/>
          </a:xfrm>
          <a:ln>
            <a:solidFill>
              <a:srgbClr val="EA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500" dirty="0" smtClean="0">
                <a:latin typeface="Arial Narrow" panose="020B0606020202030204" pitchFamily="34" charset="0"/>
              </a:rPr>
              <a:t>2.1. Условия предусмотрены, гражданско</a:t>
            </a:r>
            <a:r>
              <a:rPr lang="ru-RU" sz="1500" dirty="0">
                <a:latin typeface="Arial Narrow" panose="020B0606020202030204" pitchFamily="34" charset="0"/>
              </a:rPr>
              <a:t>-</a:t>
            </a:r>
            <a:r>
              <a:rPr lang="ru-RU" sz="1500" dirty="0" smtClean="0">
                <a:latin typeface="Arial Narrow" panose="020B0606020202030204" pitchFamily="34" charset="0"/>
              </a:rPr>
              <a:t>правовым договором </a:t>
            </a:r>
            <a:r>
              <a:rPr lang="ru-RU" sz="1500" i="1" dirty="0" smtClean="0">
                <a:latin typeface="Arial Narrow" panose="020B0606020202030204" pitchFamily="34" charset="0"/>
              </a:rPr>
              <a:t>(например, договор поручительства) </a:t>
            </a:r>
            <a:endParaRPr lang="ru-RU" sz="1500" i="1" dirty="0">
              <a:latin typeface="Arial Narrow" panose="020B0606020202030204" pitchFamily="34" charset="0"/>
            </a:endParaRPr>
          </a:p>
        </p:txBody>
      </p:sp>
      <p:sp>
        <p:nvSpPr>
          <p:cNvPr id="7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711706" y="291324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3439886" y="2102170"/>
            <a:ext cx="5403858" cy="2680035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29841" y="2102169"/>
            <a:ext cx="2080197" cy="2680035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cxnSp>
        <p:nvCxnSpPr>
          <p:cNvPr id="12" name="Straight Connector 37">
            <a:extLst>
              <a:ext uri="{FF2B5EF4-FFF2-40B4-BE49-F238E27FC236}">
                <a16:creationId xmlns:a16="http://schemas.microsoft.com/office/drawing/2014/main" xmlns="" id="{CB931366-1E54-4959-B810-7479B8825764}"/>
              </a:ext>
            </a:extLst>
          </p:cNvPr>
          <p:cNvCxnSpPr>
            <a:cxnSpLocks/>
          </p:cNvCxnSpPr>
          <p:nvPr/>
        </p:nvCxnSpPr>
        <p:spPr>
          <a:xfrm flipH="1">
            <a:off x="2710038" y="3331779"/>
            <a:ext cx="729848" cy="1592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73" y="390332"/>
            <a:ext cx="269771" cy="196613"/>
          </a:xfrm>
          <a:prstGeom prst="rect">
            <a:avLst/>
          </a:prstGeom>
        </p:spPr>
      </p:pic>
      <p:sp>
        <p:nvSpPr>
          <p:cNvPr id="16" name="Rectangle 68"/>
          <p:cNvSpPr/>
          <p:nvPr/>
        </p:nvSpPr>
        <p:spPr>
          <a:xfrm>
            <a:off x="773673" y="2317599"/>
            <a:ext cx="1768805" cy="2332460"/>
          </a:xfrm>
          <a:prstGeom prst="rect">
            <a:avLst/>
          </a:prstGeom>
        </p:spPr>
        <p:txBody>
          <a:bodyPr wrap="square" lIns="180000" tIns="0" rIns="144000" bIns="0" anchor="ctr" anchorCtr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Clr>
                <a:srgbClr val="EA0000"/>
              </a:buClr>
            </a:pPr>
            <a:r>
              <a:rPr lang="ru-RU" sz="15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2.2. Банкротство ЮЛ</a:t>
            </a:r>
            <a:endParaRPr lang="ru-RU" sz="1500" b="1" dirty="0">
              <a:latin typeface="Arial Narrow" panose="020B060602020203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91053" y="2242874"/>
            <a:ext cx="4917687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долговые обязательства </a:t>
            </a:r>
            <a:r>
              <a:rPr lang="ru-RU" sz="15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ЮЛ в </a:t>
            </a: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суммарном значении составляют </a:t>
            </a:r>
            <a:r>
              <a:rPr lang="ru-RU" sz="15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 </a:t>
            </a:r>
            <a:r>
              <a:rPr lang="ru-RU" sz="1500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ru-RU" sz="15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тыс. рублей</a:t>
            </a: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1500" dirty="0" smtClean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5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в сумму основного долга не включаются начисленные на нее пени и штрафные санкции). </a:t>
            </a:r>
            <a:endParaRPr lang="ru-RU" sz="1500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5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ЮЛ </a:t>
            </a: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производит обязательные выплаты кредиторам </a:t>
            </a:r>
            <a:r>
              <a:rPr lang="ru-RU" sz="15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 </a:t>
            </a:r>
            <a:r>
              <a:rPr lang="ru-RU" sz="1500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5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sz="15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(Признаки банкротства)</a:t>
            </a:r>
            <a:endParaRPr lang="ru-RU" sz="1500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предприятие </a:t>
            </a:r>
            <a:r>
              <a:rPr lang="ru-RU" sz="1500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выплачивает</a:t>
            </a: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зарплату, пособия и прочие обязательные выплаты своим сотрудникам</a:t>
            </a:r>
            <a:r>
              <a:rPr lang="ru-RU" sz="15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86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35620" y="245476"/>
            <a:ext cx="8162692" cy="646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rmAutofit fontScale="55000" lnSpcReduction="20000"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</a:t>
            </a:r>
          </a:p>
          <a:p>
            <a:r>
              <a:rPr lang="ru-RU" sz="2800" b="1" dirty="0">
                <a:latin typeface="Arial Narrow" panose="020B0606020202030204" pitchFamily="34" charset="0"/>
                <a:cs typeface="Segoe UI" panose="020B0502040204020203" pitchFamily="34" charset="0"/>
              </a:rPr>
              <a:t> </a:t>
            </a:r>
            <a:r>
              <a:rPr lang="ru-RU" sz="28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</a:t>
            </a:r>
            <a:r>
              <a:rPr lang="ru-RU" sz="49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3. Кто может подать заявление о банкротстве ЮЛ?</a:t>
            </a:r>
            <a:endParaRPr lang="en-US" sz="49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635995" y="1257374"/>
            <a:ext cx="1319740" cy="3767655"/>
            <a:chOff x="8248945" y="3870917"/>
            <a:chExt cx="2893424" cy="8243098"/>
          </a:xfrm>
        </p:grpSpPr>
        <p:sp>
          <p:nvSpPr>
            <p:cNvPr id="94" name="Freeform 17"/>
            <p:cNvSpPr>
              <a:spLocks noChangeArrowheads="1"/>
            </p:cNvSpPr>
            <p:nvPr/>
          </p:nvSpPr>
          <p:spPr bwMode="auto">
            <a:xfrm>
              <a:off x="8248945" y="11443198"/>
              <a:ext cx="2893424" cy="670817"/>
            </a:xfrm>
            <a:custGeom>
              <a:avLst/>
              <a:gdLst>
                <a:gd name="T0" fmla="*/ 1128 w 2248"/>
                <a:gd name="T1" fmla="*/ 0 h 526"/>
                <a:gd name="T2" fmla="*/ 1128 w 2248"/>
                <a:gd name="T3" fmla="*/ 0 h 526"/>
                <a:gd name="T4" fmla="*/ 0 w 2248"/>
                <a:gd name="T5" fmla="*/ 263 h 526"/>
                <a:gd name="T6" fmla="*/ 1128 w 2248"/>
                <a:gd name="T7" fmla="*/ 525 h 526"/>
                <a:gd name="T8" fmla="*/ 2247 w 2248"/>
                <a:gd name="T9" fmla="*/ 263 h 526"/>
                <a:gd name="T10" fmla="*/ 1733 w 2248"/>
                <a:gd name="T11" fmla="*/ 40 h 526"/>
                <a:gd name="T12" fmla="*/ 1733 w 2248"/>
                <a:gd name="T13" fmla="*/ 60 h 526"/>
                <a:gd name="T14" fmla="*/ 1733 w 2248"/>
                <a:gd name="T15" fmla="*/ 60 h 526"/>
                <a:gd name="T16" fmla="*/ 1472 w 2248"/>
                <a:gd name="T17" fmla="*/ 292 h 526"/>
                <a:gd name="T18" fmla="*/ 1220 w 2248"/>
                <a:gd name="T19" fmla="*/ 60 h 526"/>
                <a:gd name="T20" fmla="*/ 1220 w 2248"/>
                <a:gd name="T21" fmla="*/ 0 h 526"/>
                <a:gd name="T22" fmla="*/ 1128 w 2248"/>
                <a:gd name="T23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48" h="526">
                  <a:moveTo>
                    <a:pt x="1128" y="0"/>
                  </a:moveTo>
                  <a:lnTo>
                    <a:pt x="1128" y="0"/>
                  </a:lnTo>
                  <a:cubicBezTo>
                    <a:pt x="503" y="0"/>
                    <a:pt x="0" y="121"/>
                    <a:pt x="0" y="263"/>
                  </a:cubicBezTo>
                  <a:cubicBezTo>
                    <a:pt x="0" y="404"/>
                    <a:pt x="503" y="525"/>
                    <a:pt x="1128" y="525"/>
                  </a:cubicBezTo>
                  <a:cubicBezTo>
                    <a:pt x="1744" y="525"/>
                    <a:pt x="2247" y="404"/>
                    <a:pt x="2247" y="263"/>
                  </a:cubicBezTo>
                  <a:cubicBezTo>
                    <a:pt x="2247" y="172"/>
                    <a:pt x="2035" y="91"/>
                    <a:pt x="1733" y="40"/>
                  </a:cubicBezTo>
                  <a:cubicBezTo>
                    <a:pt x="1733" y="60"/>
                    <a:pt x="1733" y="60"/>
                    <a:pt x="1733" y="60"/>
                  </a:cubicBezTo>
                  <a:lnTo>
                    <a:pt x="1733" y="60"/>
                  </a:lnTo>
                  <a:cubicBezTo>
                    <a:pt x="1733" y="192"/>
                    <a:pt x="1613" y="292"/>
                    <a:pt x="1472" y="292"/>
                  </a:cubicBezTo>
                  <a:cubicBezTo>
                    <a:pt x="1329" y="292"/>
                    <a:pt x="1220" y="192"/>
                    <a:pt x="1220" y="60"/>
                  </a:cubicBezTo>
                  <a:cubicBezTo>
                    <a:pt x="1220" y="0"/>
                    <a:pt x="1220" y="0"/>
                    <a:pt x="1220" y="0"/>
                  </a:cubicBezTo>
                  <a:cubicBezTo>
                    <a:pt x="1189" y="0"/>
                    <a:pt x="1159" y="0"/>
                    <a:pt x="1128" y="0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95" name="Freeform 18"/>
            <p:cNvSpPr>
              <a:spLocks noChangeArrowheads="1"/>
            </p:cNvSpPr>
            <p:nvPr/>
          </p:nvSpPr>
          <p:spPr bwMode="auto">
            <a:xfrm>
              <a:off x="9107308" y="3870917"/>
              <a:ext cx="1193750" cy="1188141"/>
            </a:xfrm>
            <a:custGeom>
              <a:avLst/>
              <a:gdLst>
                <a:gd name="T0" fmla="*/ 463 w 929"/>
                <a:gd name="T1" fmla="*/ 927 h 928"/>
                <a:gd name="T2" fmla="*/ 463 w 929"/>
                <a:gd name="T3" fmla="*/ 927 h 928"/>
                <a:gd name="T4" fmla="*/ 928 w 929"/>
                <a:gd name="T5" fmla="*/ 465 h 928"/>
                <a:gd name="T6" fmla="*/ 463 w 929"/>
                <a:gd name="T7" fmla="*/ 0 h 928"/>
                <a:gd name="T8" fmla="*/ 0 w 929"/>
                <a:gd name="T9" fmla="*/ 465 h 928"/>
                <a:gd name="T10" fmla="*/ 463 w 929"/>
                <a:gd name="T11" fmla="*/ 927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9" h="928">
                  <a:moveTo>
                    <a:pt x="463" y="927"/>
                  </a:moveTo>
                  <a:lnTo>
                    <a:pt x="463" y="927"/>
                  </a:lnTo>
                  <a:cubicBezTo>
                    <a:pt x="725" y="927"/>
                    <a:pt x="928" y="715"/>
                    <a:pt x="928" y="465"/>
                  </a:cubicBezTo>
                  <a:cubicBezTo>
                    <a:pt x="928" y="201"/>
                    <a:pt x="725" y="0"/>
                    <a:pt x="463" y="0"/>
                  </a:cubicBezTo>
                  <a:cubicBezTo>
                    <a:pt x="211" y="0"/>
                    <a:pt x="0" y="201"/>
                    <a:pt x="0" y="465"/>
                  </a:cubicBezTo>
                  <a:cubicBezTo>
                    <a:pt x="0" y="715"/>
                    <a:pt x="211" y="927"/>
                    <a:pt x="463" y="927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96" name="Freeform 19"/>
            <p:cNvSpPr>
              <a:spLocks noChangeArrowheads="1"/>
            </p:cNvSpPr>
            <p:nvPr/>
          </p:nvSpPr>
          <p:spPr bwMode="auto">
            <a:xfrm>
              <a:off x="10590968" y="6480285"/>
              <a:ext cx="540032" cy="1659990"/>
            </a:xfrm>
            <a:custGeom>
              <a:avLst/>
              <a:gdLst>
                <a:gd name="T0" fmla="*/ 424 w 425"/>
                <a:gd name="T1" fmla="*/ 1292 h 1293"/>
                <a:gd name="T2" fmla="*/ 424 w 425"/>
                <a:gd name="T3" fmla="*/ 0 h 1293"/>
                <a:gd name="T4" fmla="*/ 0 w 425"/>
                <a:gd name="T5" fmla="*/ 0 h 1293"/>
                <a:gd name="T6" fmla="*/ 0 w 425"/>
                <a:gd name="T7" fmla="*/ 1292 h 1293"/>
                <a:gd name="T8" fmla="*/ 424 w 425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293">
                  <a:moveTo>
                    <a:pt x="424" y="1292"/>
                  </a:moveTo>
                  <a:lnTo>
                    <a:pt x="424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424" y="1292"/>
                  </a:lnTo>
                </a:path>
              </a:pathLst>
            </a:custGeom>
            <a:solidFill>
              <a:srgbClr val="119D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97" name="Freeform 20"/>
            <p:cNvSpPr>
              <a:spLocks noChangeArrowheads="1"/>
            </p:cNvSpPr>
            <p:nvPr/>
          </p:nvSpPr>
          <p:spPr bwMode="auto">
            <a:xfrm>
              <a:off x="10590968" y="6480285"/>
              <a:ext cx="540032" cy="1659990"/>
            </a:xfrm>
            <a:custGeom>
              <a:avLst/>
              <a:gdLst>
                <a:gd name="T0" fmla="*/ 424 w 425"/>
                <a:gd name="T1" fmla="*/ 1292 h 1293"/>
                <a:gd name="T2" fmla="*/ 424 w 425"/>
                <a:gd name="T3" fmla="*/ 0 h 1293"/>
                <a:gd name="T4" fmla="*/ 0 w 425"/>
                <a:gd name="T5" fmla="*/ 0 h 1293"/>
                <a:gd name="T6" fmla="*/ 0 w 425"/>
                <a:gd name="T7" fmla="*/ 1292 h 1293"/>
                <a:gd name="T8" fmla="*/ 424 w 425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293">
                  <a:moveTo>
                    <a:pt x="424" y="1292"/>
                  </a:moveTo>
                  <a:lnTo>
                    <a:pt x="424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424" y="1292"/>
                  </a:lnTo>
                </a:path>
              </a:pathLst>
            </a:custGeom>
            <a:solidFill>
              <a:srgbClr val="119D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98" name="Freeform 21"/>
            <p:cNvSpPr>
              <a:spLocks noChangeArrowheads="1"/>
            </p:cNvSpPr>
            <p:nvPr/>
          </p:nvSpPr>
          <p:spPr bwMode="auto">
            <a:xfrm>
              <a:off x="10590968" y="8276712"/>
              <a:ext cx="540032" cy="346777"/>
            </a:xfrm>
            <a:custGeom>
              <a:avLst/>
              <a:gdLst>
                <a:gd name="T0" fmla="*/ 0 w 425"/>
                <a:gd name="T1" fmla="*/ 0 h 274"/>
                <a:gd name="T2" fmla="*/ 0 w 425"/>
                <a:gd name="T3" fmla="*/ 0 h 274"/>
                <a:gd name="T4" fmla="*/ 212 w 425"/>
                <a:gd name="T5" fmla="*/ 273 h 274"/>
                <a:gd name="T6" fmla="*/ 424 w 425"/>
                <a:gd name="T7" fmla="*/ 0 h 274"/>
                <a:gd name="T8" fmla="*/ 0 w 425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274">
                  <a:moveTo>
                    <a:pt x="0" y="0"/>
                  </a:moveTo>
                  <a:lnTo>
                    <a:pt x="0" y="0"/>
                  </a:lnTo>
                  <a:cubicBezTo>
                    <a:pt x="20" y="181"/>
                    <a:pt x="101" y="273"/>
                    <a:pt x="212" y="273"/>
                  </a:cubicBezTo>
                  <a:cubicBezTo>
                    <a:pt x="322" y="273"/>
                    <a:pt x="413" y="181"/>
                    <a:pt x="42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19D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99" name="Freeform 22"/>
            <p:cNvSpPr>
              <a:spLocks noChangeArrowheads="1"/>
            </p:cNvSpPr>
            <p:nvPr/>
          </p:nvSpPr>
          <p:spPr bwMode="auto">
            <a:xfrm>
              <a:off x="8248945" y="5246662"/>
              <a:ext cx="2882054" cy="1114239"/>
            </a:xfrm>
            <a:custGeom>
              <a:avLst/>
              <a:gdLst>
                <a:gd name="T0" fmla="*/ 433 w 2239"/>
                <a:gd name="T1" fmla="*/ 869 h 870"/>
                <a:gd name="T2" fmla="*/ 433 w 2239"/>
                <a:gd name="T3" fmla="*/ 869 h 870"/>
                <a:gd name="T4" fmla="*/ 433 w 2239"/>
                <a:gd name="T5" fmla="*/ 666 h 870"/>
                <a:gd name="T6" fmla="*/ 534 w 2239"/>
                <a:gd name="T7" fmla="*/ 666 h 870"/>
                <a:gd name="T8" fmla="*/ 534 w 2239"/>
                <a:gd name="T9" fmla="*/ 869 h 870"/>
                <a:gd name="T10" fmla="*/ 1733 w 2239"/>
                <a:gd name="T11" fmla="*/ 869 h 870"/>
                <a:gd name="T12" fmla="*/ 1733 w 2239"/>
                <a:gd name="T13" fmla="*/ 666 h 870"/>
                <a:gd name="T14" fmla="*/ 1814 w 2239"/>
                <a:gd name="T15" fmla="*/ 666 h 870"/>
                <a:gd name="T16" fmla="*/ 1814 w 2239"/>
                <a:gd name="T17" fmla="*/ 869 h 870"/>
                <a:gd name="T18" fmla="*/ 2238 w 2239"/>
                <a:gd name="T19" fmla="*/ 869 h 870"/>
                <a:gd name="T20" fmla="*/ 2238 w 2239"/>
                <a:gd name="T21" fmla="*/ 293 h 870"/>
                <a:gd name="T22" fmla="*/ 2238 w 2239"/>
                <a:gd name="T23" fmla="*/ 284 h 870"/>
                <a:gd name="T24" fmla="*/ 1966 w 2239"/>
                <a:gd name="T25" fmla="*/ 0 h 870"/>
                <a:gd name="T26" fmla="*/ 270 w 2239"/>
                <a:gd name="T27" fmla="*/ 0 h 870"/>
                <a:gd name="T28" fmla="*/ 0 w 2239"/>
                <a:gd name="T29" fmla="*/ 284 h 870"/>
                <a:gd name="T30" fmla="*/ 0 w 2239"/>
                <a:gd name="T31" fmla="*/ 293 h 870"/>
                <a:gd name="T32" fmla="*/ 0 w 2239"/>
                <a:gd name="T33" fmla="*/ 869 h 870"/>
                <a:gd name="T34" fmla="*/ 433 w 2239"/>
                <a:gd name="T35" fmla="*/ 869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39" h="870">
                  <a:moveTo>
                    <a:pt x="433" y="869"/>
                  </a:moveTo>
                  <a:lnTo>
                    <a:pt x="433" y="869"/>
                  </a:lnTo>
                  <a:cubicBezTo>
                    <a:pt x="433" y="666"/>
                    <a:pt x="433" y="666"/>
                    <a:pt x="433" y="666"/>
                  </a:cubicBezTo>
                  <a:cubicBezTo>
                    <a:pt x="534" y="666"/>
                    <a:pt x="534" y="666"/>
                    <a:pt x="534" y="666"/>
                  </a:cubicBezTo>
                  <a:cubicBezTo>
                    <a:pt x="534" y="869"/>
                    <a:pt x="534" y="869"/>
                    <a:pt x="534" y="869"/>
                  </a:cubicBezTo>
                  <a:cubicBezTo>
                    <a:pt x="1733" y="869"/>
                    <a:pt x="1733" y="869"/>
                    <a:pt x="1733" y="869"/>
                  </a:cubicBezTo>
                  <a:cubicBezTo>
                    <a:pt x="1733" y="666"/>
                    <a:pt x="1733" y="666"/>
                    <a:pt x="1733" y="666"/>
                  </a:cubicBezTo>
                  <a:cubicBezTo>
                    <a:pt x="1814" y="666"/>
                    <a:pt x="1814" y="666"/>
                    <a:pt x="1814" y="666"/>
                  </a:cubicBezTo>
                  <a:cubicBezTo>
                    <a:pt x="1814" y="869"/>
                    <a:pt x="1814" y="869"/>
                    <a:pt x="1814" y="869"/>
                  </a:cubicBezTo>
                  <a:cubicBezTo>
                    <a:pt x="2238" y="869"/>
                    <a:pt x="2238" y="869"/>
                    <a:pt x="2238" y="869"/>
                  </a:cubicBezTo>
                  <a:cubicBezTo>
                    <a:pt x="2238" y="293"/>
                    <a:pt x="2238" y="293"/>
                    <a:pt x="2238" y="293"/>
                  </a:cubicBezTo>
                  <a:lnTo>
                    <a:pt x="2238" y="284"/>
                  </a:lnTo>
                  <a:cubicBezTo>
                    <a:pt x="2238" y="132"/>
                    <a:pt x="2116" y="0"/>
                    <a:pt x="1966" y="0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130" y="0"/>
                    <a:pt x="9" y="132"/>
                    <a:pt x="0" y="284"/>
                  </a:cubicBezTo>
                  <a:lnTo>
                    <a:pt x="0" y="293"/>
                  </a:lnTo>
                  <a:cubicBezTo>
                    <a:pt x="0" y="869"/>
                    <a:pt x="0" y="869"/>
                    <a:pt x="0" y="869"/>
                  </a:cubicBezTo>
                  <a:cubicBezTo>
                    <a:pt x="433" y="869"/>
                    <a:pt x="433" y="869"/>
                    <a:pt x="433" y="86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100" name="Freeform 23"/>
            <p:cNvSpPr>
              <a:spLocks noChangeArrowheads="1"/>
            </p:cNvSpPr>
            <p:nvPr/>
          </p:nvSpPr>
          <p:spPr bwMode="auto">
            <a:xfrm>
              <a:off x="8248945" y="6480285"/>
              <a:ext cx="551397" cy="1659990"/>
            </a:xfrm>
            <a:custGeom>
              <a:avLst/>
              <a:gdLst>
                <a:gd name="T0" fmla="*/ 433 w 434"/>
                <a:gd name="T1" fmla="*/ 1292 h 1293"/>
                <a:gd name="T2" fmla="*/ 433 w 434"/>
                <a:gd name="T3" fmla="*/ 0 h 1293"/>
                <a:gd name="T4" fmla="*/ 0 w 434"/>
                <a:gd name="T5" fmla="*/ 0 h 1293"/>
                <a:gd name="T6" fmla="*/ 0 w 434"/>
                <a:gd name="T7" fmla="*/ 1292 h 1293"/>
                <a:gd name="T8" fmla="*/ 433 w 434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1293">
                  <a:moveTo>
                    <a:pt x="433" y="1292"/>
                  </a:moveTo>
                  <a:lnTo>
                    <a:pt x="433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433" y="129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01" name="Freeform 24"/>
            <p:cNvSpPr>
              <a:spLocks noChangeArrowheads="1"/>
            </p:cNvSpPr>
            <p:nvPr/>
          </p:nvSpPr>
          <p:spPr bwMode="auto">
            <a:xfrm>
              <a:off x="8248945" y="8276712"/>
              <a:ext cx="540032" cy="346777"/>
            </a:xfrm>
            <a:custGeom>
              <a:avLst/>
              <a:gdLst>
                <a:gd name="T0" fmla="*/ 0 w 423"/>
                <a:gd name="T1" fmla="*/ 0 h 274"/>
                <a:gd name="T2" fmla="*/ 0 w 423"/>
                <a:gd name="T3" fmla="*/ 0 h 274"/>
                <a:gd name="T4" fmla="*/ 210 w 423"/>
                <a:gd name="T5" fmla="*/ 273 h 274"/>
                <a:gd name="T6" fmla="*/ 422 w 423"/>
                <a:gd name="T7" fmla="*/ 0 h 274"/>
                <a:gd name="T8" fmla="*/ 0 w 423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274">
                  <a:moveTo>
                    <a:pt x="0" y="0"/>
                  </a:moveTo>
                  <a:lnTo>
                    <a:pt x="0" y="0"/>
                  </a:lnTo>
                  <a:cubicBezTo>
                    <a:pt x="20" y="181"/>
                    <a:pt x="110" y="273"/>
                    <a:pt x="210" y="273"/>
                  </a:cubicBezTo>
                  <a:cubicBezTo>
                    <a:pt x="322" y="273"/>
                    <a:pt x="413" y="181"/>
                    <a:pt x="422" y="0"/>
                  </a:cubicBez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102" name="Freeform 25"/>
            <p:cNvSpPr>
              <a:spLocks noChangeArrowheads="1"/>
            </p:cNvSpPr>
            <p:nvPr/>
          </p:nvSpPr>
          <p:spPr bwMode="auto">
            <a:xfrm>
              <a:off x="8942455" y="6480285"/>
              <a:ext cx="1540505" cy="1659990"/>
            </a:xfrm>
            <a:custGeom>
              <a:avLst/>
              <a:gdLst>
                <a:gd name="T0" fmla="*/ 1199 w 1200"/>
                <a:gd name="T1" fmla="*/ 1292 h 1293"/>
                <a:gd name="T2" fmla="*/ 1199 w 1200"/>
                <a:gd name="T3" fmla="*/ 0 h 1293"/>
                <a:gd name="T4" fmla="*/ 0 w 1200"/>
                <a:gd name="T5" fmla="*/ 0 h 1293"/>
                <a:gd name="T6" fmla="*/ 0 w 1200"/>
                <a:gd name="T7" fmla="*/ 1292 h 1293"/>
                <a:gd name="T8" fmla="*/ 1199 w 1200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1293">
                  <a:moveTo>
                    <a:pt x="1199" y="1292"/>
                  </a:moveTo>
                  <a:lnTo>
                    <a:pt x="1199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1199" y="1292"/>
                  </a:lnTo>
                </a:path>
              </a:pathLst>
            </a:custGeom>
            <a:solidFill>
              <a:srgbClr val="119D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03" name="Freeform 26"/>
            <p:cNvSpPr>
              <a:spLocks noChangeArrowheads="1"/>
            </p:cNvSpPr>
            <p:nvPr/>
          </p:nvSpPr>
          <p:spPr bwMode="auto">
            <a:xfrm>
              <a:off x="8942455" y="6480285"/>
              <a:ext cx="1540505" cy="1659990"/>
            </a:xfrm>
            <a:custGeom>
              <a:avLst/>
              <a:gdLst>
                <a:gd name="T0" fmla="*/ 1199 w 1200"/>
                <a:gd name="T1" fmla="*/ 1292 h 1293"/>
                <a:gd name="T2" fmla="*/ 1199 w 1200"/>
                <a:gd name="T3" fmla="*/ 0 h 1293"/>
                <a:gd name="T4" fmla="*/ 0 w 1200"/>
                <a:gd name="T5" fmla="*/ 0 h 1293"/>
                <a:gd name="T6" fmla="*/ 0 w 1200"/>
                <a:gd name="T7" fmla="*/ 1292 h 1293"/>
                <a:gd name="T8" fmla="*/ 1199 w 1200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1293">
                  <a:moveTo>
                    <a:pt x="1199" y="1292"/>
                  </a:moveTo>
                  <a:lnTo>
                    <a:pt x="1199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1199" y="129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04" name="Freeform 27"/>
            <p:cNvSpPr>
              <a:spLocks noChangeArrowheads="1"/>
            </p:cNvSpPr>
            <p:nvPr/>
          </p:nvSpPr>
          <p:spPr bwMode="auto">
            <a:xfrm>
              <a:off x="8942455" y="8276712"/>
              <a:ext cx="1540505" cy="2165944"/>
            </a:xfrm>
            <a:custGeom>
              <a:avLst/>
              <a:gdLst>
                <a:gd name="T0" fmla="*/ 0 w 1200"/>
                <a:gd name="T1" fmla="*/ 1684 h 1685"/>
                <a:gd name="T2" fmla="*/ 0 w 1200"/>
                <a:gd name="T3" fmla="*/ 1684 h 1685"/>
                <a:gd name="T4" fmla="*/ 514 w 1200"/>
                <a:gd name="T5" fmla="*/ 1684 h 1685"/>
                <a:gd name="T6" fmla="*/ 514 w 1200"/>
                <a:gd name="T7" fmla="*/ 445 h 1685"/>
                <a:gd name="T8" fmla="*/ 686 w 1200"/>
                <a:gd name="T9" fmla="*/ 445 h 1685"/>
                <a:gd name="T10" fmla="*/ 686 w 1200"/>
                <a:gd name="T11" fmla="*/ 1684 h 1685"/>
                <a:gd name="T12" fmla="*/ 1199 w 1200"/>
                <a:gd name="T13" fmla="*/ 1684 h 1685"/>
                <a:gd name="T14" fmla="*/ 1199 w 1200"/>
                <a:gd name="T15" fmla="*/ 81 h 1685"/>
                <a:gd name="T16" fmla="*/ 1199 w 1200"/>
                <a:gd name="T17" fmla="*/ 81 h 1685"/>
                <a:gd name="T18" fmla="*/ 1199 w 1200"/>
                <a:gd name="T19" fmla="*/ 72 h 1685"/>
                <a:gd name="T20" fmla="*/ 1199 w 1200"/>
                <a:gd name="T21" fmla="*/ 0 h 1685"/>
                <a:gd name="T22" fmla="*/ 0 w 1200"/>
                <a:gd name="T23" fmla="*/ 0 h 1685"/>
                <a:gd name="T24" fmla="*/ 0 w 1200"/>
                <a:gd name="T25" fmla="*/ 72 h 1685"/>
                <a:gd name="T26" fmla="*/ 0 w 1200"/>
                <a:gd name="T27" fmla="*/ 81 h 1685"/>
                <a:gd name="T28" fmla="*/ 0 w 1200"/>
                <a:gd name="T29" fmla="*/ 81 h 1685"/>
                <a:gd name="T30" fmla="*/ 0 w 1200"/>
                <a:gd name="T31" fmla="*/ 1684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0" h="1685">
                  <a:moveTo>
                    <a:pt x="0" y="1684"/>
                  </a:moveTo>
                  <a:lnTo>
                    <a:pt x="0" y="1684"/>
                  </a:lnTo>
                  <a:cubicBezTo>
                    <a:pt x="514" y="1684"/>
                    <a:pt x="514" y="1684"/>
                    <a:pt x="514" y="1684"/>
                  </a:cubicBezTo>
                  <a:cubicBezTo>
                    <a:pt x="514" y="445"/>
                    <a:pt x="514" y="445"/>
                    <a:pt x="514" y="445"/>
                  </a:cubicBezTo>
                  <a:cubicBezTo>
                    <a:pt x="686" y="445"/>
                    <a:pt x="686" y="445"/>
                    <a:pt x="686" y="445"/>
                  </a:cubicBezTo>
                  <a:cubicBezTo>
                    <a:pt x="686" y="1684"/>
                    <a:pt x="686" y="1684"/>
                    <a:pt x="686" y="1684"/>
                  </a:cubicBezTo>
                  <a:cubicBezTo>
                    <a:pt x="1199" y="1684"/>
                    <a:pt x="1199" y="1684"/>
                    <a:pt x="1199" y="1684"/>
                  </a:cubicBezTo>
                  <a:cubicBezTo>
                    <a:pt x="1199" y="81"/>
                    <a:pt x="1199" y="81"/>
                    <a:pt x="1199" y="81"/>
                  </a:cubicBezTo>
                  <a:lnTo>
                    <a:pt x="1199" y="81"/>
                  </a:lnTo>
                  <a:lnTo>
                    <a:pt x="1199" y="72"/>
                  </a:lnTo>
                  <a:cubicBezTo>
                    <a:pt x="1199" y="0"/>
                    <a:pt x="1199" y="0"/>
                    <a:pt x="119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81"/>
                  </a:lnTo>
                  <a:lnTo>
                    <a:pt x="0" y="81"/>
                  </a:lnTo>
                  <a:cubicBezTo>
                    <a:pt x="0" y="1684"/>
                    <a:pt x="0" y="1684"/>
                    <a:pt x="0" y="168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62500" lnSpcReduction="20000"/>
            </a:bodyPr>
            <a:lstStyle/>
            <a:p>
              <a:endParaRPr lang="en-US" sz="10600"/>
            </a:p>
          </p:txBody>
        </p:sp>
        <p:sp>
          <p:nvSpPr>
            <p:cNvPr id="105" name="Freeform 28"/>
            <p:cNvSpPr>
              <a:spLocks noChangeArrowheads="1"/>
            </p:cNvSpPr>
            <p:nvPr/>
          </p:nvSpPr>
          <p:spPr bwMode="auto">
            <a:xfrm>
              <a:off x="9823558" y="10573410"/>
              <a:ext cx="659405" cy="1244990"/>
            </a:xfrm>
            <a:custGeom>
              <a:avLst/>
              <a:gdLst>
                <a:gd name="T0" fmla="*/ 0 w 514"/>
                <a:gd name="T1" fmla="*/ 0 h 968"/>
                <a:gd name="T2" fmla="*/ 0 w 514"/>
                <a:gd name="T3" fmla="*/ 0 h 968"/>
                <a:gd name="T4" fmla="*/ 0 w 514"/>
                <a:gd name="T5" fmla="*/ 735 h 968"/>
                <a:gd name="T6" fmla="*/ 252 w 514"/>
                <a:gd name="T7" fmla="*/ 967 h 968"/>
                <a:gd name="T8" fmla="*/ 513 w 514"/>
                <a:gd name="T9" fmla="*/ 735 h 968"/>
                <a:gd name="T10" fmla="*/ 513 w 514"/>
                <a:gd name="T11" fmla="*/ 0 h 968"/>
                <a:gd name="T12" fmla="*/ 0 w 514"/>
                <a:gd name="T13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4" h="968">
                  <a:moveTo>
                    <a:pt x="0" y="0"/>
                  </a:moveTo>
                  <a:lnTo>
                    <a:pt x="0" y="0"/>
                  </a:lnTo>
                  <a:cubicBezTo>
                    <a:pt x="0" y="735"/>
                    <a:pt x="0" y="735"/>
                    <a:pt x="0" y="735"/>
                  </a:cubicBezTo>
                  <a:cubicBezTo>
                    <a:pt x="0" y="867"/>
                    <a:pt x="109" y="967"/>
                    <a:pt x="252" y="967"/>
                  </a:cubicBezTo>
                  <a:cubicBezTo>
                    <a:pt x="393" y="967"/>
                    <a:pt x="513" y="867"/>
                    <a:pt x="513" y="735"/>
                  </a:cubicBezTo>
                  <a:cubicBezTo>
                    <a:pt x="513" y="0"/>
                    <a:pt x="513" y="0"/>
                    <a:pt x="51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F454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106" name="Freeform 29"/>
            <p:cNvSpPr>
              <a:spLocks noChangeArrowheads="1"/>
            </p:cNvSpPr>
            <p:nvPr/>
          </p:nvSpPr>
          <p:spPr bwMode="auto">
            <a:xfrm>
              <a:off x="8942455" y="10573410"/>
              <a:ext cx="659405" cy="1244990"/>
            </a:xfrm>
            <a:custGeom>
              <a:avLst/>
              <a:gdLst>
                <a:gd name="T0" fmla="*/ 0 w 515"/>
                <a:gd name="T1" fmla="*/ 0 h 968"/>
                <a:gd name="T2" fmla="*/ 0 w 515"/>
                <a:gd name="T3" fmla="*/ 0 h 968"/>
                <a:gd name="T4" fmla="*/ 0 w 515"/>
                <a:gd name="T5" fmla="*/ 735 h 968"/>
                <a:gd name="T6" fmla="*/ 252 w 515"/>
                <a:gd name="T7" fmla="*/ 967 h 968"/>
                <a:gd name="T8" fmla="*/ 514 w 515"/>
                <a:gd name="T9" fmla="*/ 735 h 968"/>
                <a:gd name="T10" fmla="*/ 514 w 515"/>
                <a:gd name="T11" fmla="*/ 0 h 968"/>
                <a:gd name="T12" fmla="*/ 0 w 515"/>
                <a:gd name="T13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5" h="968">
                  <a:moveTo>
                    <a:pt x="0" y="0"/>
                  </a:moveTo>
                  <a:lnTo>
                    <a:pt x="0" y="0"/>
                  </a:lnTo>
                  <a:cubicBezTo>
                    <a:pt x="0" y="735"/>
                    <a:pt x="0" y="735"/>
                    <a:pt x="0" y="735"/>
                  </a:cubicBezTo>
                  <a:cubicBezTo>
                    <a:pt x="0" y="867"/>
                    <a:pt x="110" y="967"/>
                    <a:pt x="252" y="967"/>
                  </a:cubicBezTo>
                  <a:cubicBezTo>
                    <a:pt x="393" y="967"/>
                    <a:pt x="514" y="867"/>
                    <a:pt x="514" y="735"/>
                  </a:cubicBezTo>
                  <a:cubicBezTo>
                    <a:pt x="514" y="0"/>
                    <a:pt x="514" y="0"/>
                    <a:pt x="514" y="0"/>
                  </a:cubicBez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107" name="Freeform 30"/>
            <p:cNvSpPr>
              <a:spLocks noChangeArrowheads="1"/>
            </p:cNvSpPr>
            <p:nvPr/>
          </p:nvSpPr>
          <p:spPr bwMode="auto">
            <a:xfrm>
              <a:off x="10306741" y="4439407"/>
              <a:ext cx="0" cy="56849"/>
            </a:xfrm>
            <a:custGeom>
              <a:avLst/>
              <a:gdLst>
                <a:gd name="T0" fmla="*/ 0 w 1"/>
                <a:gd name="T1" fmla="*/ 49 h 50"/>
                <a:gd name="T2" fmla="*/ 0 w 1"/>
                <a:gd name="T3" fmla="*/ 49 h 50"/>
                <a:gd name="T4" fmla="*/ 0 w 1"/>
                <a:gd name="T5" fmla="*/ 49 h 50"/>
                <a:gd name="T6" fmla="*/ 0 w 1"/>
                <a:gd name="T7" fmla="*/ 49 h 50"/>
                <a:gd name="T8" fmla="*/ 0 w 1"/>
                <a:gd name="T9" fmla="*/ 40 h 50"/>
                <a:gd name="T10" fmla="*/ 0 w 1"/>
                <a:gd name="T11" fmla="*/ 40 h 50"/>
                <a:gd name="T12" fmla="*/ 0 w 1"/>
                <a:gd name="T13" fmla="*/ 40 h 50"/>
                <a:gd name="T14" fmla="*/ 0 w 1"/>
                <a:gd name="T15" fmla="*/ 40 h 50"/>
                <a:gd name="T16" fmla="*/ 0 w 1"/>
                <a:gd name="T17" fmla="*/ 40 h 50"/>
                <a:gd name="T18" fmla="*/ 0 w 1"/>
                <a:gd name="T19" fmla="*/ 40 h 50"/>
                <a:gd name="T20" fmla="*/ 0 w 1"/>
                <a:gd name="T21" fmla="*/ 40 h 50"/>
                <a:gd name="T22" fmla="*/ 0 w 1"/>
                <a:gd name="T23" fmla="*/ 40 h 50"/>
                <a:gd name="T24" fmla="*/ 0 w 1"/>
                <a:gd name="T25" fmla="*/ 40 h 50"/>
                <a:gd name="T26" fmla="*/ 0 w 1"/>
                <a:gd name="T27" fmla="*/ 29 h 50"/>
                <a:gd name="T28" fmla="*/ 0 w 1"/>
                <a:gd name="T29" fmla="*/ 29 h 50"/>
                <a:gd name="T30" fmla="*/ 0 w 1"/>
                <a:gd name="T31" fmla="*/ 29 h 50"/>
                <a:gd name="T32" fmla="*/ 0 w 1"/>
                <a:gd name="T33" fmla="*/ 29 h 50"/>
                <a:gd name="T34" fmla="*/ 0 w 1"/>
                <a:gd name="T35" fmla="*/ 29 h 50"/>
                <a:gd name="T36" fmla="*/ 0 w 1"/>
                <a:gd name="T37" fmla="*/ 29 h 50"/>
                <a:gd name="T38" fmla="*/ 0 w 1"/>
                <a:gd name="T39" fmla="*/ 29 h 50"/>
                <a:gd name="T40" fmla="*/ 0 w 1"/>
                <a:gd name="T41" fmla="*/ 29 h 50"/>
                <a:gd name="T42" fmla="*/ 0 w 1"/>
                <a:gd name="T43" fmla="*/ 20 h 50"/>
                <a:gd name="T44" fmla="*/ 0 w 1"/>
                <a:gd name="T45" fmla="*/ 20 h 50"/>
                <a:gd name="T46" fmla="*/ 0 w 1"/>
                <a:gd name="T47" fmla="*/ 20 h 50"/>
                <a:gd name="T48" fmla="*/ 0 w 1"/>
                <a:gd name="T49" fmla="*/ 20 h 50"/>
                <a:gd name="T50" fmla="*/ 0 w 1"/>
                <a:gd name="T51" fmla="*/ 20 h 50"/>
                <a:gd name="T52" fmla="*/ 0 w 1"/>
                <a:gd name="T53" fmla="*/ 20 h 50"/>
                <a:gd name="T54" fmla="*/ 0 w 1"/>
                <a:gd name="T55" fmla="*/ 20 h 50"/>
                <a:gd name="T56" fmla="*/ 0 w 1"/>
                <a:gd name="T57" fmla="*/ 20 h 50"/>
                <a:gd name="T58" fmla="*/ 0 w 1"/>
                <a:gd name="T59" fmla="*/ 20 h 50"/>
                <a:gd name="T60" fmla="*/ 0 w 1"/>
                <a:gd name="T61" fmla="*/ 20 h 50"/>
                <a:gd name="T62" fmla="*/ 0 w 1"/>
                <a:gd name="T63" fmla="*/ 9 h 50"/>
                <a:gd name="T64" fmla="*/ 0 w 1"/>
                <a:gd name="T65" fmla="*/ 9 h 50"/>
                <a:gd name="T66" fmla="*/ 0 w 1"/>
                <a:gd name="T67" fmla="*/ 9 h 50"/>
                <a:gd name="T68" fmla="*/ 0 w 1"/>
                <a:gd name="T69" fmla="*/ 9 h 50"/>
                <a:gd name="T70" fmla="*/ 0 w 1"/>
                <a:gd name="T71" fmla="*/ 9 h 50"/>
                <a:gd name="T72" fmla="*/ 0 w 1"/>
                <a:gd name="T73" fmla="*/ 9 h 50"/>
                <a:gd name="T74" fmla="*/ 0 w 1"/>
                <a:gd name="T75" fmla="*/ 9 h 50"/>
                <a:gd name="T76" fmla="*/ 0 w 1"/>
                <a:gd name="T77" fmla="*/ 9 h 50"/>
                <a:gd name="T78" fmla="*/ 0 w 1"/>
                <a:gd name="T79" fmla="*/ 9 h 50"/>
                <a:gd name="T80" fmla="*/ 0 w 1"/>
                <a:gd name="T81" fmla="*/ 0 h 50"/>
                <a:gd name="T82" fmla="*/ 0 w 1"/>
                <a:gd name="T83" fmla="*/ 0 h 50"/>
                <a:gd name="T84" fmla="*/ 0 w 1"/>
                <a:gd name="T85" fmla="*/ 0 h 50"/>
                <a:gd name="T86" fmla="*/ 0 w 1"/>
                <a:gd name="T87" fmla="*/ 0 h 50"/>
                <a:gd name="T88" fmla="*/ 0 w 1"/>
                <a:gd name="T89" fmla="*/ 0 h 50"/>
                <a:gd name="T90" fmla="*/ 0 w 1"/>
                <a:gd name="T91" fmla="*/ 0 h 50"/>
                <a:gd name="T92" fmla="*/ 0 w 1"/>
                <a:gd name="T9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" h="50">
                  <a:moveTo>
                    <a:pt x="0" y="49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0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9"/>
                  </a:lnTo>
                </a:path>
              </a:pathLst>
            </a:custGeom>
            <a:solidFill>
              <a:srgbClr val="D4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108" name="Freeform 31"/>
            <p:cNvSpPr>
              <a:spLocks noChangeArrowheads="1"/>
            </p:cNvSpPr>
            <p:nvPr/>
          </p:nvSpPr>
          <p:spPr bwMode="auto">
            <a:xfrm>
              <a:off x="9721238" y="3870917"/>
              <a:ext cx="579820" cy="1188141"/>
            </a:xfrm>
            <a:custGeom>
              <a:avLst/>
              <a:gdLst>
                <a:gd name="T0" fmla="*/ 0 w 455"/>
                <a:gd name="T1" fmla="*/ 0 h 928"/>
                <a:gd name="T2" fmla="*/ 454 w 455"/>
                <a:gd name="T3" fmla="*/ 494 h 928"/>
                <a:gd name="T4" fmla="*/ 454 w 455"/>
                <a:gd name="T5" fmla="*/ 494 h 928"/>
                <a:gd name="T6" fmla="*/ 454 w 455"/>
                <a:gd name="T7" fmla="*/ 494 h 928"/>
                <a:gd name="T8" fmla="*/ 454 w 455"/>
                <a:gd name="T9" fmla="*/ 485 h 928"/>
                <a:gd name="T10" fmla="*/ 454 w 455"/>
                <a:gd name="T11" fmla="*/ 485 h 928"/>
                <a:gd name="T12" fmla="*/ 454 w 455"/>
                <a:gd name="T13" fmla="*/ 485 h 928"/>
                <a:gd name="T14" fmla="*/ 454 w 455"/>
                <a:gd name="T15" fmla="*/ 485 h 928"/>
                <a:gd name="T16" fmla="*/ 454 w 455"/>
                <a:gd name="T17" fmla="*/ 485 h 928"/>
                <a:gd name="T18" fmla="*/ 454 w 455"/>
                <a:gd name="T19" fmla="*/ 485 h 928"/>
                <a:gd name="T20" fmla="*/ 454 w 455"/>
                <a:gd name="T21" fmla="*/ 485 h 928"/>
                <a:gd name="T22" fmla="*/ 454 w 455"/>
                <a:gd name="T23" fmla="*/ 474 h 928"/>
                <a:gd name="T24" fmla="*/ 454 w 455"/>
                <a:gd name="T25" fmla="*/ 474 h 928"/>
                <a:gd name="T26" fmla="*/ 454 w 455"/>
                <a:gd name="T27" fmla="*/ 474 h 928"/>
                <a:gd name="T28" fmla="*/ 454 w 455"/>
                <a:gd name="T29" fmla="*/ 474 h 928"/>
                <a:gd name="T30" fmla="*/ 454 w 455"/>
                <a:gd name="T31" fmla="*/ 474 h 928"/>
                <a:gd name="T32" fmla="*/ 454 w 455"/>
                <a:gd name="T33" fmla="*/ 474 h 928"/>
                <a:gd name="T34" fmla="*/ 454 w 455"/>
                <a:gd name="T35" fmla="*/ 474 h 928"/>
                <a:gd name="T36" fmla="*/ 454 w 455"/>
                <a:gd name="T37" fmla="*/ 465 h 928"/>
                <a:gd name="T38" fmla="*/ 454 w 455"/>
                <a:gd name="T39" fmla="*/ 465 h 928"/>
                <a:gd name="T40" fmla="*/ 454 w 455"/>
                <a:gd name="T41" fmla="*/ 465 h 928"/>
                <a:gd name="T42" fmla="*/ 454 w 455"/>
                <a:gd name="T43" fmla="*/ 465 h 928"/>
                <a:gd name="T44" fmla="*/ 454 w 455"/>
                <a:gd name="T45" fmla="*/ 465 h 928"/>
                <a:gd name="T46" fmla="*/ 454 w 455"/>
                <a:gd name="T47" fmla="*/ 465 h 928"/>
                <a:gd name="T48" fmla="*/ 454 w 455"/>
                <a:gd name="T49" fmla="*/ 454 h 928"/>
                <a:gd name="T50" fmla="*/ 454 w 455"/>
                <a:gd name="T51" fmla="*/ 454 h 928"/>
                <a:gd name="T52" fmla="*/ 454 w 455"/>
                <a:gd name="T53" fmla="*/ 454 h 928"/>
                <a:gd name="T54" fmla="*/ 454 w 455"/>
                <a:gd name="T55" fmla="*/ 454 h 928"/>
                <a:gd name="T56" fmla="*/ 454 w 455"/>
                <a:gd name="T57" fmla="*/ 454 h 928"/>
                <a:gd name="T58" fmla="*/ 454 w 455"/>
                <a:gd name="T59" fmla="*/ 454 h 928"/>
                <a:gd name="T60" fmla="*/ 454 w 455"/>
                <a:gd name="T61" fmla="*/ 454 h 928"/>
                <a:gd name="T62" fmla="*/ 454 w 455"/>
                <a:gd name="T63" fmla="*/ 445 h 928"/>
                <a:gd name="T64" fmla="*/ 454 w 455"/>
                <a:gd name="T65" fmla="*/ 445 h 928"/>
                <a:gd name="T66" fmla="*/ 454 w 455"/>
                <a:gd name="T67" fmla="*/ 445 h 928"/>
                <a:gd name="T68" fmla="*/ 454 w 455"/>
                <a:gd name="T69" fmla="*/ 445 h 928"/>
                <a:gd name="T70" fmla="*/ 454 w 455"/>
                <a:gd name="T71" fmla="*/ 445 h 928"/>
                <a:gd name="T72" fmla="*/ 0 w 455"/>
                <a:gd name="T73" fmla="*/ 0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5" h="928">
                  <a:moveTo>
                    <a:pt x="0" y="0"/>
                  </a:moveTo>
                  <a:lnTo>
                    <a:pt x="0" y="0"/>
                  </a:lnTo>
                  <a:cubicBezTo>
                    <a:pt x="0" y="927"/>
                    <a:pt x="0" y="927"/>
                    <a:pt x="0" y="927"/>
                  </a:cubicBezTo>
                  <a:cubicBezTo>
                    <a:pt x="242" y="927"/>
                    <a:pt x="443" y="735"/>
                    <a:pt x="454" y="494"/>
                  </a:cubicBezTo>
                  <a:lnTo>
                    <a:pt x="454" y="494"/>
                  </a:lnTo>
                  <a:lnTo>
                    <a:pt x="454" y="494"/>
                  </a:lnTo>
                  <a:lnTo>
                    <a:pt x="454" y="494"/>
                  </a:lnTo>
                  <a:lnTo>
                    <a:pt x="454" y="494"/>
                  </a:lnTo>
                  <a:lnTo>
                    <a:pt x="454" y="494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cubicBezTo>
                    <a:pt x="454" y="454"/>
                    <a:pt x="454" y="454"/>
                    <a:pt x="454" y="445"/>
                  </a:cubicBez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cubicBezTo>
                    <a:pt x="443" y="201"/>
                    <a:pt x="251" y="0"/>
                    <a:pt x="0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9" name="Freeform 32"/>
            <p:cNvSpPr>
              <a:spLocks noChangeArrowheads="1"/>
            </p:cNvSpPr>
            <p:nvPr/>
          </p:nvSpPr>
          <p:spPr bwMode="auto">
            <a:xfrm>
              <a:off x="9721238" y="5246662"/>
              <a:ext cx="1409761" cy="1114239"/>
            </a:xfrm>
            <a:custGeom>
              <a:avLst/>
              <a:gdLst>
                <a:gd name="T0" fmla="*/ 827 w 1100"/>
                <a:gd name="T1" fmla="*/ 0 h 870"/>
                <a:gd name="T2" fmla="*/ 827 w 1100"/>
                <a:gd name="T3" fmla="*/ 0 h 870"/>
                <a:gd name="T4" fmla="*/ 0 w 1100"/>
                <a:gd name="T5" fmla="*/ 0 h 870"/>
                <a:gd name="T6" fmla="*/ 0 w 1100"/>
                <a:gd name="T7" fmla="*/ 869 h 870"/>
                <a:gd name="T8" fmla="*/ 594 w 1100"/>
                <a:gd name="T9" fmla="*/ 869 h 870"/>
                <a:gd name="T10" fmla="*/ 594 w 1100"/>
                <a:gd name="T11" fmla="*/ 666 h 870"/>
                <a:gd name="T12" fmla="*/ 675 w 1100"/>
                <a:gd name="T13" fmla="*/ 666 h 870"/>
                <a:gd name="T14" fmla="*/ 675 w 1100"/>
                <a:gd name="T15" fmla="*/ 869 h 870"/>
                <a:gd name="T16" fmla="*/ 1099 w 1100"/>
                <a:gd name="T17" fmla="*/ 869 h 870"/>
                <a:gd name="T18" fmla="*/ 1099 w 1100"/>
                <a:gd name="T19" fmla="*/ 293 h 870"/>
                <a:gd name="T20" fmla="*/ 1099 w 1100"/>
                <a:gd name="T21" fmla="*/ 284 h 870"/>
                <a:gd name="T22" fmla="*/ 827 w 1100"/>
                <a:gd name="T23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0" h="870">
                  <a:moveTo>
                    <a:pt x="827" y="0"/>
                  </a:moveTo>
                  <a:lnTo>
                    <a:pt x="827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869"/>
                    <a:pt x="0" y="869"/>
                    <a:pt x="0" y="869"/>
                  </a:cubicBezTo>
                  <a:cubicBezTo>
                    <a:pt x="594" y="869"/>
                    <a:pt x="594" y="869"/>
                    <a:pt x="594" y="869"/>
                  </a:cubicBezTo>
                  <a:cubicBezTo>
                    <a:pt x="594" y="666"/>
                    <a:pt x="594" y="666"/>
                    <a:pt x="594" y="666"/>
                  </a:cubicBezTo>
                  <a:cubicBezTo>
                    <a:pt x="675" y="666"/>
                    <a:pt x="675" y="666"/>
                    <a:pt x="675" y="666"/>
                  </a:cubicBezTo>
                  <a:cubicBezTo>
                    <a:pt x="675" y="869"/>
                    <a:pt x="675" y="869"/>
                    <a:pt x="675" y="869"/>
                  </a:cubicBezTo>
                  <a:cubicBezTo>
                    <a:pt x="1099" y="869"/>
                    <a:pt x="1099" y="869"/>
                    <a:pt x="1099" y="869"/>
                  </a:cubicBezTo>
                  <a:cubicBezTo>
                    <a:pt x="1099" y="293"/>
                    <a:pt x="1099" y="293"/>
                    <a:pt x="1099" y="293"/>
                  </a:cubicBezTo>
                  <a:lnTo>
                    <a:pt x="1099" y="284"/>
                  </a:lnTo>
                  <a:cubicBezTo>
                    <a:pt x="1099" y="132"/>
                    <a:pt x="977" y="0"/>
                    <a:pt x="827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110" name="Freeform 33"/>
            <p:cNvSpPr>
              <a:spLocks noChangeArrowheads="1"/>
            </p:cNvSpPr>
            <p:nvPr/>
          </p:nvSpPr>
          <p:spPr bwMode="auto">
            <a:xfrm>
              <a:off x="10590968" y="6480285"/>
              <a:ext cx="540032" cy="1659990"/>
            </a:xfrm>
            <a:custGeom>
              <a:avLst/>
              <a:gdLst>
                <a:gd name="T0" fmla="*/ 424 w 425"/>
                <a:gd name="T1" fmla="*/ 0 h 1293"/>
                <a:gd name="T2" fmla="*/ 0 w 425"/>
                <a:gd name="T3" fmla="*/ 0 h 1293"/>
                <a:gd name="T4" fmla="*/ 0 w 425"/>
                <a:gd name="T5" fmla="*/ 1292 h 1293"/>
                <a:gd name="T6" fmla="*/ 424 w 425"/>
                <a:gd name="T7" fmla="*/ 1292 h 1293"/>
                <a:gd name="T8" fmla="*/ 424 w 425"/>
                <a:gd name="T9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293">
                  <a:moveTo>
                    <a:pt x="424" y="0"/>
                  </a:moveTo>
                  <a:lnTo>
                    <a:pt x="0" y="0"/>
                  </a:lnTo>
                  <a:lnTo>
                    <a:pt x="0" y="1292"/>
                  </a:lnTo>
                  <a:lnTo>
                    <a:pt x="424" y="1292"/>
                  </a:lnTo>
                  <a:lnTo>
                    <a:pt x="424" y="0"/>
                  </a:lnTo>
                </a:path>
              </a:pathLst>
            </a:custGeom>
            <a:solidFill>
              <a:srgbClr val="268B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11" name="Freeform 34"/>
            <p:cNvSpPr>
              <a:spLocks noChangeArrowheads="1"/>
            </p:cNvSpPr>
            <p:nvPr/>
          </p:nvSpPr>
          <p:spPr bwMode="auto">
            <a:xfrm>
              <a:off x="10590968" y="6480285"/>
              <a:ext cx="540032" cy="1659990"/>
            </a:xfrm>
            <a:custGeom>
              <a:avLst/>
              <a:gdLst>
                <a:gd name="T0" fmla="*/ 424 w 425"/>
                <a:gd name="T1" fmla="*/ 0 h 1293"/>
                <a:gd name="T2" fmla="*/ 0 w 425"/>
                <a:gd name="T3" fmla="*/ 0 h 1293"/>
                <a:gd name="T4" fmla="*/ 0 w 425"/>
                <a:gd name="T5" fmla="*/ 1292 h 1293"/>
                <a:gd name="T6" fmla="*/ 424 w 425"/>
                <a:gd name="T7" fmla="*/ 1292 h 1293"/>
                <a:gd name="T8" fmla="*/ 424 w 425"/>
                <a:gd name="T9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293">
                  <a:moveTo>
                    <a:pt x="424" y="0"/>
                  </a:moveTo>
                  <a:lnTo>
                    <a:pt x="0" y="0"/>
                  </a:lnTo>
                  <a:lnTo>
                    <a:pt x="0" y="1292"/>
                  </a:lnTo>
                  <a:lnTo>
                    <a:pt x="424" y="1292"/>
                  </a:lnTo>
                  <a:lnTo>
                    <a:pt x="424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12" name="Freeform 35"/>
            <p:cNvSpPr>
              <a:spLocks noChangeArrowheads="1"/>
            </p:cNvSpPr>
            <p:nvPr/>
          </p:nvSpPr>
          <p:spPr bwMode="auto">
            <a:xfrm>
              <a:off x="10590968" y="8276712"/>
              <a:ext cx="540032" cy="346777"/>
            </a:xfrm>
            <a:custGeom>
              <a:avLst/>
              <a:gdLst>
                <a:gd name="T0" fmla="*/ 424 w 425"/>
                <a:gd name="T1" fmla="*/ 0 h 274"/>
                <a:gd name="T2" fmla="*/ 424 w 425"/>
                <a:gd name="T3" fmla="*/ 0 h 274"/>
                <a:gd name="T4" fmla="*/ 0 w 425"/>
                <a:gd name="T5" fmla="*/ 0 h 274"/>
                <a:gd name="T6" fmla="*/ 212 w 425"/>
                <a:gd name="T7" fmla="*/ 273 h 274"/>
                <a:gd name="T8" fmla="*/ 424 w 425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274">
                  <a:moveTo>
                    <a:pt x="424" y="0"/>
                  </a:moveTo>
                  <a:lnTo>
                    <a:pt x="424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20" y="181"/>
                    <a:pt x="101" y="273"/>
                    <a:pt x="212" y="273"/>
                  </a:cubicBezTo>
                  <a:cubicBezTo>
                    <a:pt x="322" y="273"/>
                    <a:pt x="413" y="181"/>
                    <a:pt x="424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113" name="Freeform 36"/>
            <p:cNvSpPr>
              <a:spLocks noChangeArrowheads="1"/>
            </p:cNvSpPr>
            <p:nvPr/>
          </p:nvSpPr>
          <p:spPr bwMode="auto">
            <a:xfrm>
              <a:off x="9721238" y="6480285"/>
              <a:ext cx="761726" cy="1659990"/>
            </a:xfrm>
            <a:custGeom>
              <a:avLst/>
              <a:gdLst>
                <a:gd name="T0" fmla="*/ 594 w 595"/>
                <a:gd name="T1" fmla="*/ 0 h 1293"/>
                <a:gd name="T2" fmla="*/ 0 w 595"/>
                <a:gd name="T3" fmla="*/ 0 h 1293"/>
                <a:gd name="T4" fmla="*/ 0 w 595"/>
                <a:gd name="T5" fmla="*/ 1292 h 1293"/>
                <a:gd name="T6" fmla="*/ 594 w 595"/>
                <a:gd name="T7" fmla="*/ 1292 h 1293"/>
                <a:gd name="T8" fmla="*/ 594 w 595"/>
                <a:gd name="T9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1293">
                  <a:moveTo>
                    <a:pt x="594" y="0"/>
                  </a:moveTo>
                  <a:lnTo>
                    <a:pt x="0" y="0"/>
                  </a:lnTo>
                  <a:lnTo>
                    <a:pt x="0" y="1292"/>
                  </a:lnTo>
                  <a:lnTo>
                    <a:pt x="594" y="1292"/>
                  </a:lnTo>
                  <a:lnTo>
                    <a:pt x="594" y="0"/>
                  </a:lnTo>
                </a:path>
              </a:pathLst>
            </a:custGeom>
            <a:solidFill>
              <a:srgbClr val="268B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14" name="Freeform 37"/>
            <p:cNvSpPr>
              <a:spLocks noChangeArrowheads="1"/>
            </p:cNvSpPr>
            <p:nvPr/>
          </p:nvSpPr>
          <p:spPr bwMode="auto">
            <a:xfrm>
              <a:off x="9721238" y="6480285"/>
              <a:ext cx="761726" cy="1659990"/>
            </a:xfrm>
            <a:custGeom>
              <a:avLst/>
              <a:gdLst>
                <a:gd name="T0" fmla="*/ 594 w 595"/>
                <a:gd name="T1" fmla="*/ 0 h 1293"/>
                <a:gd name="T2" fmla="*/ 0 w 595"/>
                <a:gd name="T3" fmla="*/ 0 h 1293"/>
                <a:gd name="T4" fmla="*/ 0 w 595"/>
                <a:gd name="T5" fmla="*/ 1292 h 1293"/>
                <a:gd name="T6" fmla="*/ 594 w 595"/>
                <a:gd name="T7" fmla="*/ 1292 h 1293"/>
                <a:gd name="T8" fmla="*/ 594 w 595"/>
                <a:gd name="T9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1293">
                  <a:moveTo>
                    <a:pt x="594" y="0"/>
                  </a:moveTo>
                  <a:lnTo>
                    <a:pt x="0" y="0"/>
                  </a:lnTo>
                  <a:lnTo>
                    <a:pt x="0" y="1292"/>
                  </a:lnTo>
                  <a:lnTo>
                    <a:pt x="594" y="1292"/>
                  </a:lnTo>
                  <a:lnTo>
                    <a:pt x="594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15" name="Freeform 38"/>
            <p:cNvSpPr>
              <a:spLocks noChangeArrowheads="1"/>
            </p:cNvSpPr>
            <p:nvPr/>
          </p:nvSpPr>
          <p:spPr bwMode="auto">
            <a:xfrm>
              <a:off x="9721238" y="8276712"/>
              <a:ext cx="761726" cy="2165944"/>
            </a:xfrm>
            <a:custGeom>
              <a:avLst/>
              <a:gdLst>
                <a:gd name="T0" fmla="*/ 594 w 595"/>
                <a:gd name="T1" fmla="*/ 0 h 1685"/>
                <a:gd name="T2" fmla="*/ 594 w 595"/>
                <a:gd name="T3" fmla="*/ 0 h 1685"/>
                <a:gd name="T4" fmla="*/ 0 w 595"/>
                <a:gd name="T5" fmla="*/ 0 h 1685"/>
                <a:gd name="T6" fmla="*/ 0 w 595"/>
                <a:gd name="T7" fmla="*/ 445 h 1685"/>
                <a:gd name="T8" fmla="*/ 81 w 595"/>
                <a:gd name="T9" fmla="*/ 445 h 1685"/>
                <a:gd name="T10" fmla="*/ 81 w 595"/>
                <a:gd name="T11" fmla="*/ 1684 h 1685"/>
                <a:gd name="T12" fmla="*/ 594 w 595"/>
                <a:gd name="T13" fmla="*/ 1684 h 1685"/>
                <a:gd name="T14" fmla="*/ 594 w 595"/>
                <a:gd name="T15" fmla="*/ 81 h 1685"/>
                <a:gd name="T16" fmla="*/ 594 w 595"/>
                <a:gd name="T17" fmla="*/ 81 h 1685"/>
                <a:gd name="T18" fmla="*/ 594 w 595"/>
                <a:gd name="T19" fmla="*/ 81 h 1685"/>
                <a:gd name="T20" fmla="*/ 594 w 595"/>
                <a:gd name="T21" fmla="*/ 81 h 1685"/>
                <a:gd name="T22" fmla="*/ 594 w 595"/>
                <a:gd name="T23" fmla="*/ 72 h 1685"/>
                <a:gd name="T24" fmla="*/ 594 w 595"/>
                <a:gd name="T25" fmla="*/ 0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5" h="1685">
                  <a:moveTo>
                    <a:pt x="594" y="0"/>
                  </a:moveTo>
                  <a:lnTo>
                    <a:pt x="594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81" y="445"/>
                    <a:pt x="81" y="445"/>
                    <a:pt x="81" y="445"/>
                  </a:cubicBezTo>
                  <a:cubicBezTo>
                    <a:pt x="81" y="1684"/>
                    <a:pt x="81" y="1684"/>
                    <a:pt x="81" y="1684"/>
                  </a:cubicBezTo>
                  <a:cubicBezTo>
                    <a:pt x="594" y="1684"/>
                    <a:pt x="594" y="1684"/>
                    <a:pt x="594" y="1684"/>
                  </a:cubicBezTo>
                  <a:cubicBezTo>
                    <a:pt x="594" y="81"/>
                    <a:pt x="594" y="81"/>
                    <a:pt x="594" y="81"/>
                  </a:cubicBezTo>
                  <a:lnTo>
                    <a:pt x="594" y="81"/>
                  </a:lnTo>
                  <a:lnTo>
                    <a:pt x="594" y="81"/>
                  </a:lnTo>
                  <a:lnTo>
                    <a:pt x="594" y="81"/>
                  </a:lnTo>
                  <a:lnTo>
                    <a:pt x="594" y="72"/>
                  </a:lnTo>
                  <a:cubicBezTo>
                    <a:pt x="594" y="0"/>
                    <a:pt x="594" y="0"/>
                    <a:pt x="59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62500" lnSpcReduction="20000"/>
            </a:bodyPr>
            <a:lstStyle/>
            <a:p>
              <a:endParaRPr lang="en-US" sz="10600"/>
            </a:p>
          </p:txBody>
        </p:sp>
        <p:sp>
          <p:nvSpPr>
            <p:cNvPr id="116" name="Freeform 39"/>
            <p:cNvSpPr>
              <a:spLocks noChangeArrowheads="1"/>
            </p:cNvSpPr>
            <p:nvPr/>
          </p:nvSpPr>
          <p:spPr bwMode="auto">
            <a:xfrm>
              <a:off x="9823558" y="10573410"/>
              <a:ext cx="659405" cy="1244990"/>
            </a:xfrm>
            <a:custGeom>
              <a:avLst/>
              <a:gdLst>
                <a:gd name="T0" fmla="*/ 513 w 514"/>
                <a:gd name="T1" fmla="*/ 0 h 968"/>
                <a:gd name="T2" fmla="*/ 513 w 514"/>
                <a:gd name="T3" fmla="*/ 0 h 968"/>
                <a:gd name="T4" fmla="*/ 0 w 514"/>
                <a:gd name="T5" fmla="*/ 0 h 968"/>
                <a:gd name="T6" fmla="*/ 0 w 514"/>
                <a:gd name="T7" fmla="*/ 735 h 968"/>
                <a:gd name="T8" fmla="*/ 252 w 514"/>
                <a:gd name="T9" fmla="*/ 967 h 968"/>
                <a:gd name="T10" fmla="*/ 513 w 514"/>
                <a:gd name="T11" fmla="*/ 735 h 968"/>
                <a:gd name="T12" fmla="*/ 513 w 514"/>
                <a:gd name="T13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4" h="968">
                  <a:moveTo>
                    <a:pt x="513" y="0"/>
                  </a:moveTo>
                  <a:lnTo>
                    <a:pt x="513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735"/>
                    <a:pt x="0" y="735"/>
                    <a:pt x="0" y="735"/>
                  </a:cubicBezTo>
                  <a:cubicBezTo>
                    <a:pt x="0" y="867"/>
                    <a:pt x="109" y="967"/>
                    <a:pt x="252" y="967"/>
                  </a:cubicBezTo>
                  <a:cubicBezTo>
                    <a:pt x="393" y="967"/>
                    <a:pt x="513" y="867"/>
                    <a:pt x="513" y="735"/>
                  </a:cubicBezTo>
                  <a:cubicBezTo>
                    <a:pt x="513" y="0"/>
                    <a:pt x="513" y="0"/>
                    <a:pt x="513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</p:grpSp>
      <p:sp>
        <p:nvSpPr>
          <p:cNvPr id="117" name="Freeform 6700"/>
          <p:cNvSpPr>
            <a:spLocks noChangeArrowheads="1"/>
          </p:cNvSpPr>
          <p:nvPr/>
        </p:nvSpPr>
        <p:spPr bwMode="auto">
          <a:xfrm flipH="1">
            <a:off x="3161938" y="1257374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rgbClr val="EA0000"/>
          </a:solidFill>
          <a:ln>
            <a:noFill/>
          </a:ln>
          <a:effectLst/>
          <a:extLst/>
        </p:spPr>
        <p:txBody>
          <a:bodyPr wrap="none" lIns="72000" tIns="0" rIns="72000" bIns="0" anchor="ctr">
            <a:norm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«+»</a:t>
            </a: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716761" y="1140471"/>
            <a:ext cx="5112458" cy="3749441"/>
          </a:xfrm>
          <a:prstGeom prst="rect">
            <a:avLst/>
          </a:prstGeom>
          <a:noFill/>
        </p:spPr>
        <p:txBody>
          <a:bodyPr wrap="square" lIns="202743" tIns="101372" rIns="202743" bIns="101372" rtlCol="0">
            <a:noAutofit/>
          </a:bodyPr>
          <a:lstStyle/>
          <a:p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3.1. Должник / ликвидатор </a:t>
            </a:r>
          </a:p>
          <a:p>
            <a:pPr algn="just"/>
            <a:r>
              <a:rPr lang="ru-RU" sz="2000" dirty="0">
                <a:latin typeface="Arial Narrow" panose="020B0606020202030204" pitchFamily="34" charset="0"/>
                <a:cs typeface="Segoe UI" panose="020B0502040204020203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Преднамеренное банкротство – ст. 196 УК РФ</a:t>
            </a:r>
          </a:p>
          <a:p>
            <a:endParaRPr lang="ru-RU" sz="2000" b="1" dirty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3.2. Кредитор </a:t>
            </a:r>
            <a:r>
              <a:rPr lang="en-US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/ </a:t>
            </a:r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работники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наличие вступившего в законную силу судебного акта;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не менее чем за 15 дней до обращения в АС публикация </a:t>
            </a:r>
            <a:r>
              <a:rPr lang="ru-RU" dirty="0" smtClean="0">
                <a:latin typeface="Arial Narrow" panose="020B0606020202030204" pitchFamily="34" charset="0"/>
              </a:rPr>
              <a:t>уведомления </a:t>
            </a:r>
            <a:r>
              <a:rPr lang="ru-RU" dirty="0">
                <a:latin typeface="Arial Narrow" panose="020B0606020202030204" pitchFamily="34" charset="0"/>
              </a:rPr>
              <a:t>о намерении обратиться с заявлением о признании должника банкротом путем включения его в Единый федеральный реестр сведений о фактах деятельности юридических </a:t>
            </a:r>
            <a:r>
              <a:rPr lang="ru-RU" dirty="0" smtClean="0">
                <a:latin typeface="Arial Narrow" panose="020B0606020202030204" pitchFamily="34" charset="0"/>
              </a:rPr>
              <a:t>лиц (</a:t>
            </a:r>
            <a:r>
              <a:rPr lang="en-US" dirty="0" smtClean="0">
                <a:latin typeface="Arial Narrow" panose="020B0606020202030204" pitchFamily="34" charset="0"/>
              </a:rPr>
              <a:t>fedresurs.ru</a:t>
            </a:r>
            <a:r>
              <a:rPr lang="ru-RU" dirty="0" smtClean="0">
                <a:latin typeface="Arial Narrow" panose="020B0606020202030204" pitchFamily="34" charset="0"/>
              </a:rPr>
              <a:t>)</a:t>
            </a:r>
            <a:endParaRPr lang="ru-RU" dirty="0">
              <a:latin typeface="Arial Narrow" panose="020B0606020202030204" pitchFamily="34" charset="0"/>
            </a:endParaRPr>
          </a:p>
          <a:p>
            <a:endParaRPr lang="ru-RU" dirty="0"/>
          </a:p>
          <a:p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3.3. Органы государственной власти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30 дней с даты принятия решения о взыскании задолженности за счет денежных средств или иного имущества должника</a:t>
            </a:r>
            <a:endParaRPr lang="ru-RU" dirty="0">
              <a:latin typeface="Arial Narrow" panose="020B0606020202030204" pitchFamily="34" charset="0"/>
              <a:cs typeface="Segoe UI" panose="020B0502040204020203" pitchFamily="34" charset="0"/>
            </a:endParaRPr>
          </a:p>
        </p:txBody>
      </p:sp>
      <p:cxnSp>
        <p:nvCxnSpPr>
          <p:cNvPr id="41" name="Straight Connector 39">
            <a:extLst>
              <a:ext uri="{FF2B5EF4-FFF2-40B4-BE49-F238E27FC236}">
                <a16:creationId xmlns:a16="http://schemas.microsoft.com/office/drawing/2014/main" xmlns="" id="{6721CE6D-57D7-49D9-9594-AF99635DFDBD}"/>
              </a:ext>
            </a:extLst>
          </p:cNvPr>
          <p:cNvCxnSpPr>
            <a:cxnSpLocks/>
          </p:cNvCxnSpPr>
          <p:nvPr/>
        </p:nvCxnSpPr>
        <p:spPr>
          <a:xfrm flipH="1">
            <a:off x="2140673" y="1488135"/>
            <a:ext cx="8797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711706" y="291324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40" name="Picture 2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14" y="346865"/>
            <a:ext cx="272690" cy="285675"/>
          </a:xfrm>
          <a:prstGeom prst="rect">
            <a:avLst/>
          </a:prstGeom>
        </p:spPr>
      </p:pic>
      <p:sp>
        <p:nvSpPr>
          <p:cNvPr id="42" name="Freeform 6700"/>
          <p:cNvSpPr>
            <a:spLocks noChangeArrowheads="1"/>
          </p:cNvSpPr>
          <p:nvPr/>
        </p:nvSpPr>
        <p:spPr bwMode="auto">
          <a:xfrm flipH="1">
            <a:off x="3151041" y="2083984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rgbClr val="EA0000"/>
          </a:solidFill>
          <a:ln>
            <a:noFill/>
          </a:ln>
          <a:effectLst/>
          <a:extLst/>
        </p:spPr>
        <p:txBody>
          <a:bodyPr wrap="none" lIns="72000" tIns="0" rIns="72000" bIns="0" anchor="ctr">
            <a:norm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«+»</a:t>
            </a: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reeform 6700"/>
          <p:cNvSpPr>
            <a:spLocks noChangeArrowheads="1"/>
          </p:cNvSpPr>
          <p:nvPr/>
        </p:nvSpPr>
        <p:spPr bwMode="auto">
          <a:xfrm flipH="1">
            <a:off x="3244907" y="3848060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rgbClr val="EA0000"/>
          </a:solidFill>
          <a:ln>
            <a:noFill/>
          </a:ln>
          <a:effectLst/>
          <a:extLst/>
        </p:spPr>
        <p:txBody>
          <a:bodyPr wrap="none" lIns="72000" tIns="0" rIns="72000" bIns="0" anchor="ctr">
            <a:norm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«+»</a:t>
            </a: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39">
            <a:extLst>
              <a:ext uri="{FF2B5EF4-FFF2-40B4-BE49-F238E27FC236}">
                <a16:creationId xmlns:a16="http://schemas.microsoft.com/office/drawing/2014/main" xmlns="" id="{6721CE6D-57D7-49D9-9594-AF99635DFDBD}"/>
              </a:ext>
            </a:extLst>
          </p:cNvPr>
          <p:cNvCxnSpPr>
            <a:cxnSpLocks/>
          </p:cNvCxnSpPr>
          <p:nvPr/>
        </p:nvCxnSpPr>
        <p:spPr>
          <a:xfrm flipH="1">
            <a:off x="2140673" y="2316589"/>
            <a:ext cx="8797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9">
            <a:extLst>
              <a:ext uri="{FF2B5EF4-FFF2-40B4-BE49-F238E27FC236}">
                <a16:creationId xmlns:a16="http://schemas.microsoft.com/office/drawing/2014/main" xmlns="" id="{6721CE6D-57D7-49D9-9594-AF99635DFDBD}"/>
              </a:ext>
            </a:extLst>
          </p:cNvPr>
          <p:cNvCxnSpPr>
            <a:cxnSpLocks/>
          </p:cNvCxnSpPr>
          <p:nvPr/>
        </p:nvCxnSpPr>
        <p:spPr>
          <a:xfrm flipH="1">
            <a:off x="2140672" y="4084464"/>
            <a:ext cx="8797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Умножение 1"/>
          <p:cNvSpPr/>
          <p:nvPr/>
        </p:nvSpPr>
        <p:spPr>
          <a:xfrm>
            <a:off x="3644466" y="1555016"/>
            <a:ext cx="312234" cy="3106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02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35620" y="245476"/>
            <a:ext cx="8162692" cy="646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rmAutofit fontScale="47500" lnSpcReduction="20000"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</a:t>
            </a:r>
            <a:endParaRPr lang="ru-RU" sz="3300" b="1" dirty="0" smtClean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300" b="1" dirty="0">
                <a:latin typeface="Arial Narrow" panose="020B0606020202030204" pitchFamily="34" charset="0"/>
                <a:cs typeface="Segoe UI" panose="020B0502040204020203" pitchFamily="34" charset="0"/>
              </a:rPr>
              <a:t> </a:t>
            </a:r>
            <a:r>
              <a:rPr lang="ru-RU" sz="33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    4. Кто может подать заявление о привлечении контролирующих должника лиц (КДЛ) к субсидиарной ответственности?</a:t>
            </a:r>
            <a:endParaRPr lang="en-US" sz="33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635995" y="1257374"/>
            <a:ext cx="1319740" cy="3767655"/>
            <a:chOff x="8248945" y="3870917"/>
            <a:chExt cx="2893424" cy="8243098"/>
          </a:xfrm>
        </p:grpSpPr>
        <p:sp>
          <p:nvSpPr>
            <p:cNvPr id="94" name="Freeform 17"/>
            <p:cNvSpPr>
              <a:spLocks noChangeArrowheads="1"/>
            </p:cNvSpPr>
            <p:nvPr/>
          </p:nvSpPr>
          <p:spPr bwMode="auto">
            <a:xfrm>
              <a:off x="8248945" y="11443198"/>
              <a:ext cx="2893424" cy="670817"/>
            </a:xfrm>
            <a:custGeom>
              <a:avLst/>
              <a:gdLst>
                <a:gd name="T0" fmla="*/ 1128 w 2248"/>
                <a:gd name="T1" fmla="*/ 0 h 526"/>
                <a:gd name="T2" fmla="*/ 1128 w 2248"/>
                <a:gd name="T3" fmla="*/ 0 h 526"/>
                <a:gd name="T4" fmla="*/ 0 w 2248"/>
                <a:gd name="T5" fmla="*/ 263 h 526"/>
                <a:gd name="T6" fmla="*/ 1128 w 2248"/>
                <a:gd name="T7" fmla="*/ 525 h 526"/>
                <a:gd name="T8" fmla="*/ 2247 w 2248"/>
                <a:gd name="T9" fmla="*/ 263 h 526"/>
                <a:gd name="T10" fmla="*/ 1733 w 2248"/>
                <a:gd name="T11" fmla="*/ 40 h 526"/>
                <a:gd name="T12" fmla="*/ 1733 w 2248"/>
                <a:gd name="T13" fmla="*/ 60 h 526"/>
                <a:gd name="T14" fmla="*/ 1733 w 2248"/>
                <a:gd name="T15" fmla="*/ 60 h 526"/>
                <a:gd name="T16" fmla="*/ 1472 w 2248"/>
                <a:gd name="T17" fmla="*/ 292 h 526"/>
                <a:gd name="T18" fmla="*/ 1220 w 2248"/>
                <a:gd name="T19" fmla="*/ 60 h 526"/>
                <a:gd name="T20" fmla="*/ 1220 w 2248"/>
                <a:gd name="T21" fmla="*/ 0 h 526"/>
                <a:gd name="T22" fmla="*/ 1128 w 2248"/>
                <a:gd name="T23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48" h="526">
                  <a:moveTo>
                    <a:pt x="1128" y="0"/>
                  </a:moveTo>
                  <a:lnTo>
                    <a:pt x="1128" y="0"/>
                  </a:lnTo>
                  <a:cubicBezTo>
                    <a:pt x="503" y="0"/>
                    <a:pt x="0" y="121"/>
                    <a:pt x="0" y="263"/>
                  </a:cubicBezTo>
                  <a:cubicBezTo>
                    <a:pt x="0" y="404"/>
                    <a:pt x="503" y="525"/>
                    <a:pt x="1128" y="525"/>
                  </a:cubicBezTo>
                  <a:cubicBezTo>
                    <a:pt x="1744" y="525"/>
                    <a:pt x="2247" y="404"/>
                    <a:pt x="2247" y="263"/>
                  </a:cubicBezTo>
                  <a:cubicBezTo>
                    <a:pt x="2247" y="172"/>
                    <a:pt x="2035" y="91"/>
                    <a:pt x="1733" y="40"/>
                  </a:cubicBezTo>
                  <a:cubicBezTo>
                    <a:pt x="1733" y="60"/>
                    <a:pt x="1733" y="60"/>
                    <a:pt x="1733" y="60"/>
                  </a:cubicBezTo>
                  <a:lnTo>
                    <a:pt x="1733" y="60"/>
                  </a:lnTo>
                  <a:cubicBezTo>
                    <a:pt x="1733" y="192"/>
                    <a:pt x="1613" y="292"/>
                    <a:pt x="1472" y="292"/>
                  </a:cubicBezTo>
                  <a:cubicBezTo>
                    <a:pt x="1329" y="292"/>
                    <a:pt x="1220" y="192"/>
                    <a:pt x="1220" y="60"/>
                  </a:cubicBezTo>
                  <a:cubicBezTo>
                    <a:pt x="1220" y="0"/>
                    <a:pt x="1220" y="0"/>
                    <a:pt x="1220" y="0"/>
                  </a:cubicBezTo>
                  <a:cubicBezTo>
                    <a:pt x="1189" y="0"/>
                    <a:pt x="1159" y="0"/>
                    <a:pt x="1128" y="0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95" name="Freeform 18"/>
            <p:cNvSpPr>
              <a:spLocks noChangeArrowheads="1"/>
            </p:cNvSpPr>
            <p:nvPr/>
          </p:nvSpPr>
          <p:spPr bwMode="auto">
            <a:xfrm>
              <a:off x="9107308" y="3870917"/>
              <a:ext cx="1193750" cy="1188141"/>
            </a:xfrm>
            <a:custGeom>
              <a:avLst/>
              <a:gdLst>
                <a:gd name="T0" fmla="*/ 463 w 929"/>
                <a:gd name="T1" fmla="*/ 927 h 928"/>
                <a:gd name="T2" fmla="*/ 463 w 929"/>
                <a:gd name="T3" fmla="*/ 927 h 928"/>
                <a:gd name="T4" fmla="*/ 928 w 929"/>
                <a:gd name="T5" fmla="*/ 465 h 928"/>
                <a:gd name="T6" fmla="*/ 463 w 929"/>
                <a:gd name="T7" fmla="*/ 0 h 928"/>
                <a:gd name="T8" fmla="*/ 0 w 929"/>
                <a:gd name="T9" fmla="*/ 465 h 928"/>
                <a:gd name="T10" fmla="*/ 463 w 929"/>
                <a:gd name="T11" fmla="*/ 927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9" h="928">
                  <a:moveTo>
                    <a:pt x="463" y="927"/>
                  </a:moveTo>
                  <a:lnTo>
                    <a:pt x="463" y="927"/>
                  </a:lnTo>
                  <a:cubicBezTo>
                    <a:pt x="725" y="927"/>
                    <a:pt x="928" y="715"/>
                    <a:pt x="928" y="465"/>
                  </a:cubicBezTo>
                  <a:cubicBezTo>
                    <a:pt x="928" y="201"/>
                    <a:pt x="725" y="0"/>
                    <a:pt x="463" y="0"/>
                  </a:cubicBezTo>
                  <a:cubicBezTo>
                    <a:pt x="211" y="0"/>
                    <a:pt x="0" y="201"/>
                    <a:pt x="0" y="465"/>
                  </a:cubicBezTo>
                  <a:cubicBezTo>
                    <a:pt x="0" y="715"/>
                    <a:pt x="211" y="927"/>
                    <a:pt x="463" y="927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96" name="Freeform 19"/>
            <p:cNvSpPr>
              <a:spLocks noChangeArrowheads="1"/>
            </p:cNvSpPr>
            <p:nvPr/>
          </p:nvSpPr>
          <p:spPr bwMode="auto">
            <a:xfrm>
              <a:off x="10590968" y="6480285"/>
              <a:ext cx="540032" cy="1659990"/>
            </a:xfrm>
            <a:custGeom>
              <a:avLst/>
              <a:gdLst>
                <a:gd name="T0" fmla="*/ 424 w 425"/>
                <a:gd name="T1" fmla="*/ 1292 h 1293"/>
                <a:gd name="T2" fmla="*/ 424 w 425"/>
                <a:gd name="T3" fmla="*/ 0 h 1293"/>
                <a:gd name="T4" fmla="*/ 0 w 425"/>
                <a:gd name="T5" fmla="*/ 0 h 1293"/>
                <a:gd name="T6" fmla="*/ 0 w 425"/>
                <a:gd name="T7" fmla="*/ 1292 h 1293"/>
                <a:gd name="T8" fmla="*/ 424 w 425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293">
                  <a:moveTo>
                    <a:pt x="424" y="1292"/>
                  </a:moveTo>
                  <a:lnTo>
                    <a:pt x="424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424" y="1292"/>
                  </a:lnTo>
                </a:path>
              </a:pathLst>
            </a:custGeom>
            <a:solidFill>
              <a:srgbClr val="119D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97" name="Freeform 20"/>
            <p:cNvSpPr>
              <a:spLocks noChangeArrowheads="1"/>
            </p:cNvSpPr>
            <p:nvPr/>
          </p:nvSpPr>
          <p:spPr bwMode="auto">
            <a:xfrm>
              <a:off x="10590968" y="6480285"/>
              <a:ext cx="540032" cy="1659990"/>
            </a:xfrm>
            <a:custGeom>
              <a:avLst/>
              <a:gdLst>
                <a:gd name="T0" fmla="*/ 424 w 425"/>
                <a:gd name="T1" fmla="*/ 1292 h 1293"/>
                <a:gd name="T2" fmla="*/ 424 w 425"/>
                <a:gd name="T3" fmla="*/ 0 h 1293"/>
                <a:gd name="T4" fmla="*/ 0 w 425"/>
                <a:gd name="T5" fmla="*/ 0 h 1293"/>
                <a:gd name="T6" fmla="*/ 0 w 425"/>
                <a:gd name="T7" fmla="*/ 1292 h 1293"/>
                <a:gd name="T8" fmla="*/ 424 w 425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293">
                  <a:moveTo>
                    <a:pt x="424" y="1292"/>
                  </a:moveTo>
                  <a:lnTo>
                    <a:pt x="424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424" y="1292"/>
                  </a:lnTo>
                </a:path>
              </a:pathLst>
            </a:custGeom>
            <a:solidFill>
              <a:srgbClr val="119D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98" name="Freeform 21"/>
            <p:cNvSpPr>
              <a:spLocks noChangeArrowheads="1"/>
            </p:cNvSpPr>
            <p:nvPr/>
          </p:nvSpPr>
          <p:spPr bwMode="auto">
            <a:xfrm>
              <a:off x="10590968" y="8276712"/>
              <a:ext cx="540032" cy="346777"/>
            </a:xfrm>
            <a:custGeom>
              <a:avLst/>
              <a:gdLst>
                <a:gd name="T0" fmla="*/ 0 w 425"/>
                <a:gd name="T1" fmla="*/ 0 h 274"/>
                <a:gd name="T2" fmla="*/ 0 w 425"/>
                <a:gd name="T3" fmla="*/ 0 h 274"/>
                <a:gd name="T4" fmla="*/ 212 w 425"/>
                <a:gd name="T5" fmla="*/ 273 h 274"/>
                <a:gd name="T6" fmla="*/ 424 w 425"/>
                <a:gd name="T7" fmla="*/ 0 h 274"/>
                <a:gd name="T8" fmla="*/ 0 w 425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274">
                  <a:moveTo>
                    <a:pt x="0" y="0"/>
                  </a:moveTo>
                  <a:lnTo>
                    <a:pt x="0" y="0"/>
                  </a:lnTo>
                  <a:cubicBezTo>
                    <a:pt x="20" y="181"/>
                    <a:pt x="101" y="273"/>
                    <a:pt x="212" y="273"/>
                  </a:cubicBezTo>
                  <a:cubicBezTo>
                    <a:pt x="322" y="273"/>
                    <a:pt x="413" y="181"/>
                    <a:pt x="42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19D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99" name="Freeform 22"/>
            <p:cNvSpPr>
              <a:spLocks noChangeArrowheads="1"/>
            </p:cNvSpPr>
            <p:nvPr/>
          </p:nvSpPr>
          <p:spPr bwMode="auto">
            <a:xfrm>
              <a:off x="8248945" y="5246662"/>
              <a:ext cx="2882054" cy="1114239"/>
            </a:xfrm>
            <a:custGeom>
              <a:avLst/>
              <a:gdLst>
                <a:gd name="T0" fmla="*/ 433 w 2239"/>
                <a:gd name="T1" fmla="*/ 869 h 870"/>
                <a:gd name="T2" fmla="*/ 433 w 2239"/>
                <a:gd name="T3" fmla="*/ 869 h 870"/>
                <a:gd name="T4" fmla="*/ 433 w 2239"/>
                <a:gd name="T5" fmla="*/ 666 h 870"/>
                <a:gd name="T6" fmla="*/ 534 w 2239"/>
                <a:gd name="T7" fmla="*/ 666 h 870"/>
                <a:gd name="T8" fmla="*/ 534 w 2239"/>
                <a:gd name="T9" fmla="*/ 869 h 870"/>
                <a:gd name="T10" fmla="*/ 1733 w 2239"/>
                <a:gd name="T11" fmla="*/ 869 h 870"/>
                <a:gd name="T12" fmla="*/ 1733 w 2239"/>
                <a:gd name="T13" fmla="*/ 666 h 870"/>
                <a:gd name="T14" fmla="*/ 1814 w 2239"/>
                <a:gd name="T15" fmla="*/ 666 h 870"/>
                <a:gd name="T16" fmla="*/ 1814 w 2239"/>
                <a:gd name="T17" fmla="*/ 869 h 870"/>
                <a:gd name="T18" fmla="*/ 2238 w 2239"/>
                <a:gd name="T19" fmla="*/ 869 h 870"/>
                <a:gd name="T20" fmla="*/ 2238 w 2239"/>
                <a:gd name="T21" fmla="*/ 293 h 870"/>
                <a:gd name="T22" fmla="*/ 2238 w 2239"/>
                <a:gd name="T23" fmla="*/ 284 h 870"/>
                <a:gd name="T24" fmla="*/ 1966 w 2239"/>
                <a:gd name="T25" fmla="*/ 0 h 870"/>
                <a:gd name="T26" fmla="*/ 270 w 2239"/>
                <a:gd name="T27" fmla="*/ 0 h 870"/>
                <a:gd name="T28" fmla="*/ 0 w 2239"/>
                <a:gd name="T29" fmla="*/ 284 h 870"/>
                <a:gd name="T30" fmla="*/ 0 w 2239"/>
                <a:gd name="T31" fmla="*/ 293 h 870"/>
                <a:gd name="T32" fmla="*/ 0 w 2239"/>
                <a:gd name="T33" fmla="*/ 869 h 870"/>
                <a:gd name="T34" fmla="*/ 433 w 2239"/>
                <a:gd name="T35" fmla="*/ 869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39" h="870">
                  <a:moveTo>
                    <a:pt x="433" y="869"/>
                  </a:moveTo>
                  <a:lnTo>
                    <a:pt x="433" y="869"/>
                  </a:lnTo>
                  <a:cubicBezTo>
                    <a:pt x="433" y="666"/>
                    <a:pt x="433" y="666"/>
                    <a:pt x="433" y="666"/>
                  </a:cubicBezTo>
                  <a:cubicBezTo>
                    <a:pt x="534" y="666"/>
                    <a:pt x="534" y="666"/>
                    <a:pt x="534" y="666"/>
                  </a:cubicBezTo>
                  <a:cubicBezTo>
                    <a:pt x="534" y="869"/>
                    <a:pt x="534" y="869"/>
                    <a:pt x="534" y="869"/>
                  </a:cubicBezTo>
                  <a:cubicBezTo>
                    <a:pt x="1733" y="869"/>
                    <a:pt x="1733" y="869"/>
                    <a:pt x="1733" y="869"/>
                  </a:cubicBezTo>
                  <a:cubicBezTo>
                    <a:pt x="1733" y="666"/>
                    <a:pt x="1733" y="666"/>
                    <a:pt x="1733" y="666"/>
                  </a:cubicBezTo>
                  <a:cubicBezTo>
                    <a:pt x="1814" y="666"/>
                    <a:pt x="1814" y="666"/>
                    <a:pt x="1814" y="666"/>
                  </a:cubicBezTo>
                  <a:cubicBezTo>
                    <a:pt x="1814" y="869"/>
                    <a:pt x="1814" y="869"/>
                    <a:pt x="1814" y="869"/>
                  </a:cubicBezTo>
                  <a:cubicBezTo>
                    <a:pt x="2238" y="869"/>
                    <a:pt x="2238" y="869"/>
                    <a:pt x="2238" y="869"/>
                  </a:cubicBezTo>
                  <a:cubicBezTo>
                    <a:pt x="2238" y="293"/>
                    <a:pt x="2238" y="293"/>
                    <a:pt x="2238" y="293"/>
                  </a:cubicBezTo>
                  <a:lnTo>
                    <a:pt x="2238" y="284"/>
                  </a:lnTo>
                  <a:cubicBezTo>
                    <a:pt x="2238" y="132"/>
                    <a:pt x="2116" y="0"/>
                    <a:pt x="1966" y="0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130" y="0"/>
                    <a:pt x="9" y="132"/>
                    <a:pt x="0" y="284"/>
                  </a:cubicBezTo>
                  <a:lnTo>
                    <a:pt x="0" y="293"/>
                  </a:lnTo>
                  <a:cubicBezTo>
                    <a:pt x="0" y="869"/>
                    <a:pt x="0" y="869"/>
                    <a:pt x="0" y="869"/>
                  </a:cubicBezTo>
                  <a:cubicBezTo>
                    <a:pt x="433" y="869"/>
                    <a:pt x="433" y="869"/>
                    <a:pt x="433" y="86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100" name="Freeform 23"/>
            <p:cNvSpPr>
              <a:spLocks noChangeArrowheads="1"/>
            </p:cNvSpPr>
            <p:nvPr/>
          </p:nvSpPr>
          <p:spPr bwMode="auto">
            <a:xfrm>
              <a:off x="8248945" y="6480285"/>
              <a:ext cx="551397" cy="1659990"/>
            </a:xfrm>
            <a:custGeom>
              <a:avLst/>
              <a:gdLst>
                <a:gd name="T0" fmla="*/ 433 w 434"/>
                <a:gd name="T1" fmla="*/ 1292 h 1293"/>
                <a:gd name="T2" fmla="*/ 433 w 434"/>
                <a:gd name="T3" fmla="*/ 0 h 1293"/>
                <a:gd name="T4" fmla="*/ 0 w 434"/>
                <a:gd name="T5" fmla="*/ 0 h 1293"/>
                <a:gd name="T6" fmla="*/ 0 w 434"/>
                <a:gd name="T7" fmla="*/ 1292 h 1293"/>
                <a:gd name="T8" fmla="*/ 433 w 434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1293">
                  <a:moveTo>
                    <a:pt x="433" y="1292"/>
                  </a:moveTo>
                  <a:lnTo>
                    <a:pt x="433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433" y="129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01" name="Freeform 24"/>
            <p:cNvSpPr>
              <a:spLocks noChangeArrowheads="1"/>
            </p:cNvSpPr>
            <p:nvPr/>
          </p:nvSpPr>
          <p:spPr bwMode="auto">
            <a:xfrm>
              <a:off x="8248945" y="8276712"/>
              <a:ext cx="540032" cy="346777"/>
            </a:xfrm>
            <a:custGeom>
              <a:avLst/>
              <a:gdLst>
                <a:gd name="T0" fmla="*/ 0 w 423"/>
                <a:gd name="T1" fmla="*/ 0 h 274"/>
                <a:gd name="T2" fmla="*/ 0 w 423"/>
                <a:gd name="T3" fmla="*/ 0 h 274"/>
                <a:gd name="T4" fmla="*/ 210 w 423"/>
                <a:gd name="T5" fmla="*/ 273 h 274"/>
                <a:gd name="T6" fmla="*/ 422 w 423"/>
                <a:gd name="T7" fmla="*/ 0 h 274"/>
                <a:gd name="T8" fmla="*/ 0 w 423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274">
                  <a:moveTo>
                    <a:pt x="0" y="0"/>
                  </a:moveTo>
                  <a:lnTo>
                    <a:pt x="0" y="0"/>
                  </a:lnTo>
                  <a:cubicBezTo>
                    <a:pt x="20" y="181"/>
                    <a:pt x="110" y="273"/>
                    <a:pt x="210" y="273"/>
                  </a:cubicBezTo>
                  <a:cubicBezTo>
                    <a:pt x="322" y="273"/>
                    <a:pt x="413" y="181"/>
                    <a:pt x="422" y="0"/>
                  </a:cubicBez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102" name="Freeform 25"/>
            <p:cNvSpPr>
              <a:spLocks noChangeArrowheads="1"/>
            </p:cNvSpPr>
            <p:nvPr/>
          </p:nvSpPr>
          <p:spPr bwMode="auto">
            <a:xfrm>
              <a:off x="8942455" y="6480285"/>
              <a:ext cx="1540505" cy="1659990"/>
            </a:xfrm>
            <a:custGeom>
              <a:avLst/>
              <a:gdLst>
                <a:gd name="T0" fmla="*/ 1199 w 1200"/>
                <a:gd name="T1" fmla="*/ 1292 h 1293"/>
                <a:gd name="T2" fmla="*/ 1199 w 1200"/>
                <a:gd name="T3" fmla="*/ 0 h 1293"/>
                <a:gd name="T4" fmla="*/ 0 w 1200"/>
                <a:gd name="T5" fmla="*/ 0 h 1293"/>
                <a:gd name="T6" fmla="*/ 0 w 1200"/>
                <a:gd name="T7" fmla="*/ 1292 h 1293"/>
                <a:gd name="T8" fmla="*/ 1199 w 1200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1293">
                  <a:moveTo>
                    <a:pt x="1199" y="1292"/>
                  </a:moveTo>
                  <a:lnTo>
                    <a:pt x="1199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1199" y="1292"/>
                  </a:lnTo>
                </a:path>
              </a:pathLst>
            </a:custGeom>
            <a:solidFill>
              <a:srgbClr val="119D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03" name="Freeform 26"/>
            <p:cNvSpPr>
              <a:spLocks noChangeArrowheads="1"/>
            </p:cNvSpPr>
            <p:nvPr/>
          </p:nvSpPr>
          <p:spPr bwMode="auto">
            <a:xfrm>
              <a:off x="8942455" y="6480285"/>
              <a:ext cx="1540505" cy="1659990"/>
            </a:xfrm>
            <a:custGeom>
              <a:avLst/>
              <a:gdLst>
                <a:gd name="T0" fmla="*/ 1199 w 1200"/>
                <a:gd name="T1" fmla="*/ 1292 h 1293"/>
                <a:gd name="T2" fmla="*/ 1199 w 1200"/>
                <a:gd name="T3" fmla="*/ 0 h 1293"/>
                <a:gd name="T4" fmla="*/ 0 w 1200"/>
                <a:gd name="T5" fmla="*/ 0 h 1293"/>
                <a:gd name="T6" fmla="*/ 0 w 1200"/>
                <a:gd name="T7" fmla="*/ 1292 h 1293"/>
                <a:gd name="T8" fmla="*/ 1199 w 1200"/>
                <a:gd name="T9" fmla="*/ 1292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1293">
                  <a:moveTo>
                    <a:pt x="1199" y="1292"/>
                  </a:moveTo>
                  <a:lnTo>
                    <a:pt x="1199" y="0"/>
                  </a:lnTo>
                  <a:lnTo>
                    <a:pt x="0" y="0"/>
                  </a:lnTo>
                  <a:lnTo>
                    <a:pt x="0" y="1292"/>
                  </a:lnTo>
                  <a:lnTo>
                    <a:pt x="1199" y="129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04" name="Freeform 27"/>
            <p:cNvSpPr>
              <a:spLocks noChangeArrowheads="1"/>
            </p:cNvSpPr>
            <p:nvPr/>
          </p:nvSpPr>
          <p:spPr bwMode="auto">
            <a:xfrm>
              <a:off x="8942455" y="8276712"/>
              <a:ext cx="1540505" cy="2165944"/>
            </a:xfrm>
            <a:custGeom>
              <a:avLst/>
              <a:gdLst>
                <a:gd name="T0" fmla="*/ 0 w 1200"/>
                <a:gd name="T1" fmla="*/ 1684 h 1685"/>
                <a:gd name="T2" fmla="*/ 0 w 1200"/>
                <a:gd name="T3" fmla="*/ 1684 h 1685"/>
                <a:gd name="T4" fmla="*/ 514 w 1200"/>
                <a:gd name="T5" fmla="*/ 1684 h 1685"/>
                <a:gd name="T6" fmla="*/ 514 w 1200"/>
                <a:gd name="T7" fmla="*/ 445 h 1685"/>
                <a:gd name="T8" fmla="*/ 686 w 1200"/>
                <a:gd name="T9" fmla="*/ 445 h 1685"/>
                <a:gd name="T10" fmla="*/ 686 w 1200"/>
                <a:gd name="T11" fmla="*/ 1684 h 1685"/>
                <a:gd name="T12" fmla="*/ 1199 w 1200"/>
                <a:gd name="T13" fmla="*/ 1684 h 1685"/>
                <a:gd name="T14" fmla="*/ 1199 w 1200"/>
                <a:gd name="T15" fmla="*/ 81 h 1685"/>
                <a:gd name="T16" fmla="*/ 1199 w 1200"/>
                <a:gd name="T17" fmla="*/ 81 h 1685"/>
                <a:gd name="T18" fmla="*/ 1199 w 1200"/>
                <a:gd name="T19" fmla="*/ 72 h 1685"/>
                <a:gd name="T20" fmla="*/ 1199 w 1200"/>
                <a:gd name="T21" fmla="*/ 0 h 1685"/>
                <a:gd name="T22" fmla="*/ 0 w 1200"/>
                <a:gd name="T23" fmla="*/ 0 h 1685"/>
                <a:gd name="T24" fmla="*/ 0 w 1200"/>
                <a:gd name="T25" fmla="*/ 72 h 1685"/>
                <a:gd name="T26" fmla="*/ 0 w 1200"/>
                <a:gd name="T27" fmla="*/ 81 h 1685"/>
                <a:gd name="T28" fmla="*/ 0 w 1200"/>
                <a:gd name="T29" fmla="*/ 81 h 1685"/>
                <a:gd name="T30" fmla="*/ 0 w 1200"/>
                <a:gd name="T31" fmla="*/ 1684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0" h="1685">
                  <a:moveTo>
                    <a:pt x="0" y="1684"/>
                  </a:moveTo>
                  <a:lnTo>
                    <a:pt x="0" y="1684"/>
                  </a:lnTo>
                  <a:cubicBezTo>
                    <a:pt x="514" y="1684"/>
                    <a:pt x="514" y="1684"/>
                    <a:pt x="514" y="1684"/>
                  </a:cubicBezTo>
                  <a:cubicBezTo>
                    <a:pt x="514" y="445"/>
                    <a:pt x="514" y="445"/>
                    <a:pt x="514" y="445"/>
                  </a:cubicBezTo>
                  <a:cubicBezTo>
                    <a:pt x="686" y="445"/>
                    <a:pt x="686" y="445"/>
                    <a:pt x="686" y="445"/>
                  </a:cubicBezTo>
                  <a:cubicBezTo>
                    <a:pt x="686" y="1684"/>
                    <a:pt x="686" y="1684"/>
                    <a:pt x="686" y="1684"/>
                  </a:cubicBezTo>
                  <a:cubicBezTo>
                    <a:pt x="1199" y="1684"/>
                    <a:pt x="1199" y="1684"/>
                    <a:pt x="1199" y="1684"/>
                  </a:cubicBezTo>
                  <a:cubicBezTo>
                    <a:pt x="1199" y="81"/>
                    <a:pt x="1199" y="81"/>
                    <a:pt x="1199" y="81"/>
                  </a:cubicBezTo>
                  <a:lnTo>
                    <a:pt x="1199" y="81"/>
                  </a:lnTo>
                  <a:lnTo>
                    <a:pt x="1199" y="72"/>
                  </a:lnTo>
                  <a:cubicBezTo>
                    <a:pt x="1199" y="0"/>
                    <a:pt x="1199" y="0"/>
                    <a:pt x="119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81"/>
                  </a:lnTo>
                  <a:lnTo>
                    <a:pt x="0" y="81"/>
                  </a:lnTo>
                  <a:cubicBezTo>
                    <a:pt x="0" y="1684"/>
                    <a:pt x="0" y="1684"/>
                    <a:pt x="0" y="168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62500" lnSpcReduction="20000"/>
            </a:bodyPr>
            <a:lstStyle/>
            <a:p>
              <a:endParaRPr lang="en-US" sz="10600"/>
            </a:p>
          </p:txBody>
        </p:sp>
        <p:sp>
          <p:nvSpPr>
            <p:cNvPr id="105" name="Freeform 28"/>
            <p:cNvSpPr>
              <a:spLocks noChangeArrowheads="1"/>
            </p:cNvSpPr>
            <p:nvPr/>
          </p:nvSpPr>
          <p:spPr bwMode="auto">
            <a:xfrm>
              <a:off x="9823558" y="10573410"/>
              <a:ext cx="659405" cy="1244990"/>
            </a:xfrm>
            <a:custGeom>
              <a:avLst/>
              <a:gdLst>
                <a:gd name="T0" fmla="*/ 0 w 514"/>
                <a:gd name="T1" fmla="*/ 0 h 968"/>
                <a:gd name="T2" fmla="*/ 0 w 514"/>
                <a:gd name="T3" fmla="*/ 0 h 968"/>
                <a:gd name="T4" fmla="*/ 0 w 514"/>
                <a:gd name="T5" fmla="*/ 735 h 968"/>
                <a:gd name="T6" fmla="*/ 252 w 514"/>
                <a:gd name="T7" fmla="*/ 967 h 968"/>
                <a:gd name="T8" fmla="*/ 513 w 514"/>
                <a:gd name="T9" fmla="*/ 735 h 968"/>
                <a:gd name="T10" fmla="*/ 513 w 514"/>
                <a:gd name="T11" fmla="*/ 0 h 968"/>
                <a:gd name="T12" fmla="*/ 0 w 514"/>
                <a:gd name="T13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4" h="968">
                  <a:moveTo>
                    <a:pt x="0" y="0"/>
                  </a:moveTo>
                  <a:lnTo>
                    <a:pt x="0" y="0"/>
                  </a:lnTo>
                  <a:cubicBezTo>
                    <a:pt x="0" y="735"/>
                    <a:pt x="0" y="735"/>
                    <a:pt x="0" y="735"/>
                  </a:cubicBezTo>
                  <a:cubicBezTo>
                    <a:pt x="0" y="867"/>
                    <a:pt x="109" y="967"/>
                    <a:pt x="252" y="967"/>
                  </a:cubicBezTo>
                  <a:cubicBezTo>
                    <a:pt x="393" y="967"/>
                    <a:pt x="513" y="867"/>
                    <a:pt x="513" y="735"/>
                  </a:cubicBezTo>
                  <a:cubicBezTo>
                    <a:pt x="513" y="0"/>
                    <a:pt x="513" y="0"/>
                    <a:pt x="51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F454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106" name="Freeform 29"/>
            <p:cNvSpPr>
              <a:spLocks noChangeArrowheads="1"/>
            </p:cNvSpPr>
            <p:nvPr/>
          </p:nvSpPr>
          <p:spPr bwMode="auto">
            <a:xfrm>
              <a:off x="8942455" y="10573410"/>
              <a:ext cx="659405" cy="1244990"/>
            </a:xfrm>
            <a:custGeom>
              <a:avLst/>
              <a:gdLst>
                <a:gd name="T0" fmla="*/ 0 w 515"/>
                <a:gd name="T1" fmla="*/ 0 h 968"/>
                <a:gd name="T2" fmla="*/ 0 w 515"/>
                <a:gd name="T3" fmla="*/ 0 h 968"/>
                <a:gd name="T4" fmla="*/ 0 w 515"/>
                <a:gd name="T5" fmla="*/ 735 h 968"/>
                <a:gd name="T6" fmla="*/ 252 w 515"/>
                <a:gd name="T7" fmla="*/ 967 h 968"/>
                <a:gd name="T8" fmla="*/ 514 w 515"/>
                <a:gd name="T9" fmla="*/ 735 h 968"/>
                <a:gd name="T10" fmla="*/ 514 w 515"/>
                <a:gd name="T11" fmla="*/ 0 h 968"/>
                <a:gd name="T12" fmla="*/ 0 w 515"/>
                <a:gd name="T13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5" h="968">
                  <a:moveTo>
                    <a:pt x="0" y="0"/>
                  </a:moveTo>
                  <a:lnTo>
                    <a:pt x="0" y="0"/>
                  </a:lnTo>
                  <a:cubicBezTo>
                    <a:pt x="0" y="735"/>
                    <a:pt x="0" y="735"/>
                    <a:pt x="0" y="735"/>
                  </a:cubicBezTo>
                  <a:cubicBezTo>
                    <a:pt x="0" y="867"/>
                    <a:pt x="110" y="967"/>
                    <a:pt x="252" y="967"/>
                  </a:cubicBezTo>
                  <a:cubicBezTo>
                    <a:pt x="393" y="967"/>
                    <a:pt x="514" y="867"/>
                    <a:pt x="514" y="735"/>
                  </a:cubicBezTo>
                  <a:cubicBezTo>
                    <a:pt x="514" y="0"/>
                    <a:pt x="514" y="0"/>
                    <a:pt x="514" y="0"/>
                  </a:cubicBez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107" name="Freeform 30"/>
            <p:cNvSpPr>
              <a:spLocks noChangeArrowheads="1"/>
            </p:cNvSpPr>
            <p:nvPr/>
          </p:nvSpPr>
          <p:spPr bwMode="auto">
            <a:xfrm>
              <a:off x="10306741" y="4439407"/>
              <a:ext cx="0" cy="56849"/>
            </a:xfrm>
            <a:custGeom>
              <a:avLst/>
              <a:gdLst>
                <a:gd name="T0" fmla="*/ 0 w 1"/>
                <a:gd name="T1" fmla="*/ 49 h 50"/>
                <a:gd name="T2" fmla="*/ 0 w 1"/>
                <a:gd name="T3" fmla="*/ 49 h 50"/>
                <a:gd name="T4" fmla="*/ 0 w 1"/>
                <a:gd name="T5" fmla="*/ 49 h 50"/>
                <a:gd name="T6" fmla="*/ 0 w 1"/>
                <a:gd name="T7" fmla="*/ 49 h 50"/>
                <a:gd name="T8" fmla="*/ 0 w 1"/>
                <a:gd name="T9" fmla="*/ 40 h 50"/>
                <a:gd name="T10" fmla="*/ 0 w 1"/>
                <a:gd name="T11" fmla="*/ 40 h 50"/>
                <a:gd name="T12" fmla="*/ 0 w 1"/>
                <a:gd name="T13" fmla="*/ 40 h 50"/>
                <a:gd name="T14" fmla="*/ 0 w 1"/>
                <a:gd name="T15" fmla="*/ 40 h 50"/>
                <a:gd name="T16" fmla="*/ 0 w 1"/>
                <a:gd name="T17" fmla="*/ 40 h 50"/>
                <a:gd name="T18" fmla="*/ 0 w 1"/>
                <a:gd name="T19" fmla="*/ 40 h 50"/>
                <a:gd name="T20" fmla="*/ 0 w 1"/>
                <a:gd name="T21" fmla="*/ 40 h 50"/>
                <a:gd name="T22" fmla="*/ 0 w 1"/>
                <a:gd name="T23" fmla="*/ 40 h 50"/>
                <a:gd name="T24" fmla="*/ 0 w 1"/>
                <a:gd name="T25" fmla="*/ 40 h 50"/>
                <a:gd name="T26" fmla="*/ 0 w 1"/>
                <a:gd name="T27" fmla="*/ 29 h 50"/>
                <a:gd name="T28" fmla="*/ 0 w 1"/>
                <a:gd name="T29" fmla="*/ 29 h 50"/>
                <a:gd name="T30" fmla="*/ 0 w 1"/>
                <a:gd name="T31" fmla="*/ 29 h 50"/>
                <a:gd name="T32" fmla="*/ 0 w 1"/>
                <a:gd name="T33" fmla="*/ 29 h 50"/>
                <a:gd name="T34" fmla="*/ 0 w 1"/>
                <a:gd name="T35" fmla="*/ 29 h 50"/>
                <a:gd name="T36" fmla="*/ 0 w 1"/>
                <a:gd name="T37" fmla="*/ 29 h 50"/>
                <a:gd name="T38" fmla="*/ 0 w 1"/>
                <a:gd name="T39" fmla="*/ 29 h 50"/>
                <a:gd name="T40" fmla="*/ 0 w 1"/>
                <a:gd name="T41" fmla="*/ 29 h 50"/>
                <a:gd name="T42" fmla="*/ 0 w 1"/>
                <a:gd name="T43" fmla="*/ 20 h 50"/>
                <a:gd name="T44" fmla="*/ 0 w 1"/>
                <a:gd name="T45" fmla="*/ 20 h 50"/>
                <a:gd name="T46" fmla="*/ 0 w 1"/>
                <a:gd name="T47" fmla="*/ 20 h 50"/>
                <a:gd name="T48" fmla="*/ 0 w 1"/>
                <a:gd name="T49" fmla="*/ 20 h 50"/>
                <a:gd name="T50" fmla="*/ 0 w 1"/>
                <a:gd name="T51" fmla="*/ 20 h 50"/>
                <a:gd name="T52" fmla="*/ 0 w 1"/>
                <a:gd name="T53" fmla="*/ 20 h 50"/>
                <a:gd name="T54" fmla="*/ 0 w 1"/>
                <a:gd name="T55" fmla="*/ 20 h 50"/>
                <a:gd name="T56" fmla="*/ 0 w 1"/>
                <a:gd name="T57" fmla="*/ 20 h 50"/>
                <a:gd name="T58" fmla="*/ 0 w 1"/>
                <a:gd name="T59" fmla="*/ 20 h 50"/>
                <a:gd name="T60" fmla="*/ 0 w 1"/>
                <a:gd name="T61" fmla="*/ 20 h 50"/>
                <a:gd name="T62" fmla="*/ 0 w 1"/>
                <a:gd name="T63" fmla="*/ 9 h 50"/>
                <a:gd name="T64" fmla="*/ 0 w 1"/>
                <a:gd name="T65" fmla="*/ 9 h 50"/>
                <a:gd name="T66" fmla="*/ 0 w 1"/>
                <a:gd name="T67" fmla="*/ 9 h 50"/>
                <a:gd name="T68" fmla="*/ 0 w 1"/>
                <a:gd name="T69" fmla="*/ 9 h 50"/>
                <a:gd name="T70" fmla="*/ 0 w 1"/>
                <a:gd name="T71" fmla="*/ 9 h 50"/>
                <a:gd name="T72" fmla="*/ 0 w 1"/>
                <a:gd name="T73" fmla="*/ 9 h 50"/>
                <a:gd name="T74" fmla="*/ 0 w 1"/>
                <a:gd name="T75" fmla="*/ 9 h 50"/>
                <a:gd name="T76" fmla="*/ 0 w 1"/>
                <a:gd name="T77" fmla="*/ 9 h 50"/>
                <a:gd name="T78" fmla="*/ 0 w 1"/>
                <a:gd name="T79" fmla="*/ 9 h 50"/>
                <a:gd name="T80" fmla="*/ 0 w 1"/>
                <a:gd name="T81" fmla="*/ 0 h 50"/>
                <a:gd name="T82" fmla="*/ 0 w 1"/>
                <a:gd name="T83" fmla="*/ 0 h 50"/>
                <a:gd name="T84" fmla="*/ 0 w 1"/>
                <a:gd name="T85" fmla="*/ 0 h 50"/>
                <a:gd name="T86" fmla="*/ 0 w 1"/>
                <a:gd name="T87" fmla="*/ 0 h 50"/>
                <a:gd name="T88" fmla="*/ 0 w 1"/>
                <a:gd name="T89" fmla="*/ 0 h 50"/>
                <a:gd name="T90" fmla="*/ 0 w 1"/>
                <a:gd name="T91" fmla="*/ 0 h 50"/>
                <a:gd name="T92" fmla="*/ 0 w 1"/>
                <a:gd name="T9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" h="50">
                  <a:moveTo>
                    <a:pt x="0" y="49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0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9"/>
                  </a:lnTo>
                </a:path>
              </a:pathLst>
            </a:custGeom>
            <a:solidFill>
              <a:srgbClr val="D4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108" name="Freeform 31"/>
            <p:cNvSpPr>
              <a:spLocks noChangeArrowheads="1"/>
            </p:cNvSpPr>
            <p:nvPr/>
          </p:nvSpPr>
          <p:spPr bwMode="auto">
            <a:xfrm>
              <a:off x="9721238" y="3870917"/>
              <a:ext cx="579820" cy="1188141"/>
            </a:xfrm>
            <a:custGeom>
              <a:avLst/>
              <a:gdLst>
                <a:gd name="T0" fmla="*/ 0 w 455"/>
                <a:gd name="T1" fmla="*/ 0 h 928"/>
                <a:gd name="T2" fmla="*/ 454 w 455"/>
                <a:gd name="T3" fmla="*/ 494 h 928"/>
                <a:gd name="T4" fmla="*/ 454 w 455"/>
                <a:gd name="T5" fmla="*/ 494 h 928"/>
                <a:gd name="T6" fmla="*/ 454 w 455"/>
                <a:gd name="T7" fmla="*/ 494 h 928"/>
                <a:gd name="T8" fmla="*/ 454 w 455"/>
                <a:gd name="T9" fmla="*/ 485 h 928"/>
                <a:gd name="T10" fmla="*/ 454 w 455"/>
                <a:gd name="T11" fmla="*/ 485 h 928"/>
                <a:gd name="T12" fmla="*/ 454 w 455"/>
                <a:gd name="T13" fmla="*/ 485 h 928"/>
                <a:gd name="T14" fmla="*/ 454 w 455"/>
                <a:gd name="T15" fmla="*/ 485 h 928"/>
                <a:gd name="T16" fmla="*/ 454 w 455"/>
                <a:gd name="T17" fmla="*/ 485 h 928"/>
                <a:gd name="T18" fmla="*/ 454 w 455"/>
                <a:gd name="T19" fmla="*/ 485 h 928"/>
                <a:gd name="T20" fmla="*/ 454 w 455"/>
                <a:gd name="T21" fmla="*/ 485 h 928"/>
                <a:gd name="T22" fmla="*/ 454 w 455"/>
                <a:gd name="T23" fmla="*/ 474 h 928"/>
                <a:gd name="T24" fmla="*/ 454 w 455"/>
                <a:gd name="T25" fmla="*/ 474 h 928"/>
                <a:gd name="T26" fmla="*/ 454 w 455"/>
                <a:gd name="T27" fmla="*/ 474 h 928"/>
                <a:gd name="T28" fmla="*/ 454 w 455"/>
                <a:gd name="T29" fmla="*/ 474 h 928"/>
                <a:gd name="T30" fmla="*/ 454 w 455"/>
                <a:gd name="T31" fmla="*/ 474 h 928"/>
                <a:gd name="T32" fmla="*/ 454 w 455"/>
                <a:gd name="T33" fmla="*/ 474 h 928"/>
                <a:gd name="T34" fmla="*/ 454 w 455"/>
                <a:gd name="T35" fmla="*/ 474 h 928"/>
                <a:gd name="T36" fmla="*/ 454 w 455"/>
                <a:gd name="T37" fmla="*/ 465 h 928"/>
                <a:gd name="T38" fmla="*/ 454 w 455"/>
                <a:gd name="T39" fmla="*/ 465 h 928"/>
                <a:gd name="T40" fmla="*/ 454 w 455"/>
                <a:gd name="T41" fmla="*/ 465 h 928"/>
                <a:gd name="T42" fmla="*/ 454 w 455"/>
                <a:gd name="T43" fmla="*/ 465 h 928"/>
                <a:gd name="T44" fmla="*/ 454 w 455"/>
                <a:gd name="T45" fmla="*/ 465 h 928"/>
                <a:gd name="T46" fmla="*/ 454 w 455"/>
                <a:gd name="T47" fmla="*/ 465 h 928"/>
                <a:gd name="T48" fmla="*/ 454 w 455"/>
                <a:gd name="T49" fmla="*/ 454 h 928"/>
                <a:gd name="T50" fmla="*/ 454 w 455"/>
                <a:gd name="T51" fmla="*/ 454 h 928"/>
                <a:gd name="T52" fmla="*/ 454 w 455"/>
                <a:gd name="T53" fmla="*/ 454 h 928"/>
                <a:gd name="T54" fmla="*/ 454 w 455"/>
                <a:gd name="T55" fmla="*/ 454 h 928"/>
                <a:gd name="T56" fmla="*/ 454 w 455"/>
                <a:gd name="T57" fmla="*/ 454 h 928"/>
                <a:gd name="T58" fmla="*/ 454 w 455"/>
                <a:gd name="T59" fmla="*/ 454 h 928"/>
                <a:gd name="T60" fmla="*/ 454 w 455"/>
                <a:gd name="T61" fmla="*/ 454 h 928"/>
                <a:gd name="T62" fmla="*/ 454 w 455"/>
                <a:gd name="T63" fmla="*/ 445 h 928"/>
                <a:gd name="T64" fmla="*/ 454 w 455"/>
                <a:gd name="T65" fmla="*/ 445 h 928"/>
                <a:gd name="T66" fmla="*/ 454 w 455"/>
                <a:gd name="T67" fmla="*/ 445 h 928"/>
                <a:gd name="T68" fmla="*/ 454 w 455"/>
                <a:gd name="T69" fmla="*/ 445 h 928"/>
                <a:gd name="T70" fmla="*/ 454 w 455"/>
                <a:gd name="T71" fmla="*/ 445 h 928"/>
                <a:gd name="T72" fmla="*/ 0 w 455"/>
                <a:gd name="T73" fmla="*/ 0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5" h="928">
                  <a:moveTo>
                    <a:pt x="0" y="0"/>
                  </a:moveTo>
                  <a:lnTo>
                    <a:pt x="0" y="0"/>
                  </a:lnTo>
                  <a:cubicBezTo>
                    <a:pt x="0" y="927"/>
                    <a:pt x="0" y="927"/>
                    <a:pt x="0" y="927"/>
                  </a:cubicBezTo>
                  <a:cubicBezTo>
                    <a:pt x="242" y="927"/>
                    <a:pt x="443" y="735"/>
                    <a:pt x="454" y="494"/>
                  </a:cubicBezTo>
                  <a:lnTo>
                    <a:pt x="454" y="494"/>
                  </a:lnTo>
                  <a:lnTo>
                    <a:pt x="454" y="494"/>
                  </a:lnTo>
                  <a:lnTo>
                    <a:pt x="454" y="494"/>
                  </a:lnTo>
                  <a:lnTo>
                    <a:pt x="454" y="494"/>
                  </a:lnTo>
                  <a:lnTo>
                    <a:pt x="454" y="494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85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74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65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lnTo>
                    <a:pt x="454" y="454"/>
                  </a:lnTo>
                  <a:cubicBezTo>
                    <a:pt x="454" y="454"/>
                    <a:pt x="454" y="454"/>
                    <a:pt x="454" y="445"/>
                  </a:cubicBez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lnTo>
                    <a:pt x="454" y="445"/>
                  </a:lnTo>
                  <a:cubicBezTo>
                    <a:pt x="443" y="201"/>
                    <a:pt x="251" y="0"/>
                    <a:pt x="0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9" name="Freeform 32"/>
            <p:cNvSpPr>
              <a:spLocks noChangeArrowheads="1"/>
            </p:cNvSpPr>
            <p:nvPr/>
          </p:nvSpPr>
          <p:spPr bwMode="auto">
            <a:xfrm>
              <a:off x="9721238" y="5246662"/>
              <a:ext cx="1409761" cy="1114239"/>
            </a:xfrm>
            <a:custGeom>
              <a:avLst/>
              <a:gdLst>
                <a:gd name="T0" fmla="*/ 827 w 1100"/>
                <a:gd name="T1" fmla="*/ 0 h 870"/>
                <a:gd name="T2" fmla="*/ 827 w 1100"/>
                <a:gd name="T3" fmla="*/ 0 h 870"/>
                <a:gd name="T4" fmla="*/ 0 w 1100"/>
                <a:gd name="T5" fmla="*/ 0 h 870"/>
                <a:gd name="T6" fmla="*/ 0 w 1100"/>
                <a:gd name="T7" fmla="*/ 869 h 870"/>
                <a:gd name="T8" fmla="*/ 594 w 1100"/>
                <a:gd name="T9" fmla="*/ 869 h 870"/>
                <a:gd name="T10" fmla="*/ 594 w 1100"/>
                <a:gd name="T11" fmla="*/ 666 h 870"/>
                <a:gd name="T12" fmla="*/ 675 w 1100"/>
                <a:gd name="T13" fmla="*/ 666 h 870"/>
                <a:gd name="T14" fmla="*/ 675 w 1100"/>
                <a:gd name="T15" fmla="*/ 869 h 870"/>
                <a:gd name="T16" fmla="*/ 1099 w 1100"/>
                <a:gd name="T17" fmla="*/ 869 h 870"/>
                <a:gd name="T18" fmla="*/ 1099 w 1100"/>
                <a:gd name="T19" fmla="*/ 293 h 870"/>
                <a:gd name="T20" fmla="*/ 1099 w 1100"/>
                <a:gd name="T21" fmla="*/ 284 h 870"/>
                <a:gd name="T22" fmla="*/ 827 w 1100"/>
                <a:gd name="T23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0" h="870">
                  <a:moveTo>
                    <a:pt x="827" y="0"/>
                  </a:moveTo>
                  <a:lnTo>
                    <a:pt x="827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869"/>
                    <a:pt x="0" y="869"/>
                    <a:pt x="0" y="869"/>
                  </a:cubicBezTo>
                  <a:cubicBezTo>
                    <a:pt x="594" y="869"/>
                    <a:pt x="594" y="869"/>
                    <a:pt x="594" y="869"/>
                  </a:cubicBezTo>
                  <a:cubicBezTo>
                    <a:pt x="594" y="666"/>
                    <a:pt x="594" y="666"/>
                    <a:pt x="594" y="666"/>
                  </a:cubicBezTo>
                  <a:cubicBezTo>
                    <a:pt x="675" y="666"/>
                    <a:pt x="675" y="666"/>
                    <a:pt x="675" y="666"/>
                  </a:cubicBezTo>
                  <a:cubicBezTo>
                    <a:pt x="675" y="869"/>
                    <a:pt x="675" y="869"/>
                    <a:pt x="675" y="869"/>
                  </a:cubicBezTo>
                  <a:cubicBezTo>
                    <a:pt x="1099" y="869"/>
                    <a:pt x="1099" y="869"/>
                    <a:pt x="1099" y="869"/>
                  </a:cubicBezTo>
                  <a:cubicBezTo>
                    <a:pt x="1099" y="293"/>
                    <a:pt x="1099" y="293"/>
                    <a:pt x="1099" y="293"/>
                  </a:cubicBezTo>
                  <a:lnTo>
                    <a:pt x="1099" y="284"/>
                  </a:lnTo>
                  <a:cubicBezTo>
                    <a:pt x="1099" y="132"/>
                    <a:pt x="977" y="0"/>
                    <a:pt x="827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  <p:sp>
          <p:nvSpPr>
            <p:cNvPr id="110" name="Freeform 33"/>
            <p:cNvSpPr>
              <a:spLocks noChangeArrowheads="1"/>
            </p:cNvSpPr>
            <p:nvPr/>
          </p:nvSpPr>
          <p:spPr bwMode="auto">
            <a:xfrm>
              <a:off x="10590968" y="6480285"/>
              <a:ext cx="540032" cy="1659990"/>
            </a:xfrm>
            <a:custGeom>
              <a:avLst/>
              <a:gdLst>
                <a:gd name="T0" fmla="*/ 424 w 425"/>
                <a:gd name="T1" fmla="*/ 0 h 1293"/>
                <a:gd name="T2" fmla="*/ 0 w 425"/>
                <a:gd name="T3" fmla="*/ 0 h 1293"/>
                <a:gd name="T4" fmla="*/ 0 w 425"/>
                <a:gd name="T5" fmla="*/ 1292 h 1293"/>
                <a:gd name="T6" fmla="*/ 424 w 425"/>
                <a:gd name="T7" fmla="*/ 1292 h 1293"/>
                <a:gd name="T8" fmla="*/ 424 w 425"/>
                <a:gd name="T9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293">
                  <a:moveTo>
                    <a:pt x="424" y="0"/>
                  </a:moveTo>
                  <a:lnTo>
                    <a:pt x="0" y="0"/>
                  </a:lnTo>
                  <a:lnTo>
                    <a:pt x="0" y="1292"/>
                  </a:lnTo>
                  <a:lnTo>
                    <a:pt x="424" y="1292"/>
                  </a:lnTo>
                  <a:lnTo>
                    <a:pt x="424" y="0"/>
                  </a:lnTo>
                </a:path>
              </a:pathLst>
            </a:custGeom>
            <a:solidFill>
              <a:srgbClr val="268B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11" name="Freeform 34"/>
            <p:cNvSpPr>
              <a:spLocks noChangeArrowheads="1"/>
            </p:cNvSpPr>
            <p:nvPr/>
          </p:nvSpPr>
          <p:spPr bwMode="auto">
            <a:xfrm>
              <a:off x="10590968" y="6480285"/>
              <a:ext cx="540032" cy="1659990"/>
            </a:xfrm>
            <a:custGeom>
              <a:avLst/>
              <a:gdLst>
                <a:gd name="T0" fmla="*/ 424 w 425"/>
                <a:gd name="T1" fmla="*/ 0 h 1293"/>
                <a:gd name="T2" fmla="*/ 0 w 425"/>
                <a:gd name="T3" fmla="*/ 0 h 1293"/>
                <a:gd name="T4" fmla="*/ 0 w 425"/>
                <a:gd name="T5" fmla="*/ 1292 h 1293"/>
                <a:gd name="T6" fmla="*/ 424 w 425"/>
                <a:gd name="T7" fmla="*/ 1292 h 1293"/>
                <a:gd name="T8" fmla="*/ 424 w 425"/>
                <a:gd name="T9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293">
                  <a:moveTo>
                    <a:pt x="424" y="0"/>
                  </a:moveTo>
                  <a:lnTo>
                    <a:pt x="0" y="0"/>
                  </a:lnTo>
                  <a:lnTo>
                    <a:pt x="0" y="1292"/>
                  </a:lnTo>
                  <a:lnTo>
                    <a:pt x="424" y="1292"/>
                  </a:lnTo>
                  <a:lnTo>
                    <a:pt x="424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12" name="Freeform 35"/>
            <p:cNvSpPr>
              <a:spLocks noChangeArrowheads="1"/>
            </p:cNvSpPr>
            <p:nvPr/>
          </p:nvSpPr>
          <p:spPr bwMode="auto">
            <a:xfrm>
              <a:off x="10590968" y="8276712"/>
              <a:ext cx="540032" cy="346777"/>
            </a:xfrm>
            <a:custGeom>
              <a:avLst/>
              <a:gdLst>
                <a:gd name="T0" fmla="*/ 424 w 425"/>
                <a:gd name="T1" fmla="*/ 0 h 274"/>
                <a:gd name="T2" fmla="*/ 424 w 425"/>
                <a:gd name="T3" fmla="*/ 0 h 274"/>
                <a:gd name="T4" fmla="*/ 0 w 425"/>
                <a:gd name="T5" fmla="*/ 0 h 274"/>
                <a:gd name="T6" fmla="*/ 212 w 425"/>
                <a:gd name="T7" fmla="*/ 273 h 274"/>
                <a:gd name="T8" fmla="*/ 424 w 425"/>
                <a:gd name="T9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274">
                  <a:moveTo>
                    <a:pt x="424" y="0"/>
                  </a:moveTo>
                  <a:lnTo>
                    <a:pt x="424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20" y="181"/>
                    <a:pt x="101" y="273"/>
                    <a:pt x="212" y="273"/>
                  </a:cubicBezTo>
                  <a:cubicBezTo>
                    <a:pt x="322" y="273"/>
                    <a:pt x="413" y="181"/>
                    <a:pt x="424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25000" lnSpcReduction="20000"/>
            </a:bodyPr>
            <a:lstStyle/>
            <a:p>
              <a:endParaRPr lang="en-US" sz="10600"/>
            </a:p>
          </p:txBody>
        </p:sp>
        <p:sp>
          <p:nvSpPr>
            <p:cNvPr id="113" name="Freeform 36"/>
            <p:cNvSpPr>
              <a:spLocks noChangeArrowheads="1"/>
            </p:cNvSpPr>
            <p:nvPr/>
          </p:nvSpPr>
          <p:spPr bwMode="auto">
            <a:xfrm>
              <a:off x="9721238" y="6480285"/>
              <a:ext cx="761726" cy="1659990"/>
            </a:xfrm>
            <a:custGeom>
              <a:avLst/>
              <a:gdLst>
                <a:gd name="T0" fmla="*/ 594 w 595"/>
                <a:gd name="T1" fmla="*/ 0 h 1293"/>
                <a:gd name="T2" fmla="*/ 0 w 595"/>
                <a:gd name="T3" fmla="*/ 0 h 1293"/>
                <a:gd name="T4" fmla="*/ 0 w 595"/>
                <a:gd name="T5" fmla="*/ 1292 h 1293"/>
                <a:gd name="T6" fmla="*/ 594 w 595"/>
                <a:gd name="T7" fmla="*/ 1292 h 1293"/>
                <a:gd name="T8" fmla="*/ 594 w 595"/>
                <a:gd name="T9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1293">
                  <a:moveTo>
                    <a:pt x="594" y="0"/>
                  </a:moveTo>
                  <a:lnTo>
                    <a:pt x="0" y="0"/>
                  </a:lnTo>
                  <a:lnTo>
                    <a:pt x="0" y="1292"/>
                  </a:lnTo>
                  <a:lnTo>
                    <a:pt x="594" y="1292"/>
                  </a:lnTo>
                  <a:lnTo>
                    <a:pt x="594" y="0"/>
                  </a:lnTo>
                </a:path>
              </a:pathLst>
            </a:custGeom>
            <a:solidFill>
              <a:srgbClr val="268B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14" name="Freeform 37"/>
            <p:cNvSpPr>
              <a:spLocks noChangeArrowheads="1"/>
            </p:cNvSpPr>
            <p:nvPr/>
          </p:nvSpPr>
          <p:spPr bwMode="auto">
            <a:xfrm>
              <a:off x="9721238" y="6480285"/>
              <a:ext cx="761726" cy="1659990"/>
            </a:xfrm>
            <a:custGeom>
              <a:avLst/>
              <a:gdLst>
                <a:gd name="T0" fmla="*/ 594 w 595"/>
                <a:gd name="T1" fmla="*/ 0 h 1293"/>
                <a:gd name="T2" fmla="*/ 0 w 595"/>
                <a:gd name="T3" fmla="*/ 0 h 1293"/>
                <a:gd name="T4" fmla="*/ 0 w 595"/>
                <a:gd name="T5" fmla="*/ 1292 h 1293"/>
                <a:gd name="T6" fmla="*/ 594 w 595"/>
                <a:gd name="T7" fmla="*/ 1292 h 1293"/>
                <a:gd name="T8" fmla="*/ 594 w 595"/>
                <a:gd name="T9" fmla="*/ 0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1293">
                  <a:moveTo>
                    <a:pt x="594" y="0"/>
                  </a:moveTo>
                  <a:lnTo>
                    <a:pt x="0" y="0"/>
                  </a:lnTo>
                  <a:lnTo>
                    <a:pt x="0" y="1292"/>
                  </a:lnTo>
                  <a:lnTo>
                    <a:pt x="594" y="1292"/>
                  </a:lnTo>
                  <a:lnTo>
                    <a:pt x="594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47500" lnSpcReduction="20000"/>
            </a:bodyPr>
            <a:lstStyle/>
            <a:p>
              <a:endParaRPr lang="en-US" sz="10600"/>
            </a:p>
          </p:txBody>
        </p:sp>
        <p:sp>
          <p:nvSpPr>
            <p:cNvPr id="115" name="Freeform 38"/>
            <p:cNvSpPr>
              <a:spLocks noChangeArrowheads="1"/>
            </p:cNvSpPr>
            <p:nvPr/>
          </p:nvSpPr>
          <p:spPr bwMode="auto">
            <a:xfrm>
              <a:off x="9721238" y="8276712"/>
              <a:ext cx="761726" cy="2165944"/>
            </a:xfrm>
            <a:custGeom>
              <a:avLst/>
              <a:gdLst>
                <a:gd name="T0" fmla="*/ 594 w 595"/>
                <a:gd name="T1" fmla="*/ 0 h 1685"/>
                <a:gd name="T2" fmla="*/ 594 w 595"/>
                <a:gd name="T3" fmla="*/ 0 h 1685"/>
                <a:gd name="T4" fmla="*/ 0 w 595"/>
                <a:gd name="T5" fmla="*/ 0 h 1685"/>
                <a:gd name="T6" fmla="*/ 0 w 595"/>
                <a:gd name="T7" fmla="*/ 445 h 1685"/>
                <a:gd name="T8" fmla="*/ 81 w 595"/>
                <a:gd name="T9" fmla="*/ 445 h 1685"/>
                <a:gd name="T10" fmla="*/ 81 w 595"/>
                <a:gd name="T11" fmla="*/ 1684 h 1685"/>
                <a:gd name="T12" fmla="*/ 594 w 595"/>
                <a:gd name="T13" fmla="*/ 1684 h 1685"/>
                <a:gd name="T14" fmla="*/ 594 w 595"/>
                <a:gd name="T15" fmla="*/ 81 h 1685"/>
                <a:gd name="T16" fmla="*/ 594 w 595"/>
                <a:gd name="T17" fmla="*/ 81 h 1685"/>
                <a:gd name="T18" fmla="*/ 594 w 595"/>
                <a:gd name="T19" fmla="*/ 81 h 1685"/>
                <a:gd name="T20" fmla="*/ 594 w 595"/>
                <a:gd name="T21" fmla="*/ 81 h 1685"/>
                <a:gd name="T22" fmla="*/ 594 w 595"/>
                <a:gd name="T23" fmla="*/ 72 h 1685"/>
                <a:gd name="T24" fmla="*/ 594 w 595"/>
                <a:gd name="T25" fmla="*/ 0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5" h="1685">
                  <a:moveTo>
                    <a:pt x="594" y="0"/>
                  </a:moveTo>
                  <a:lnTo>
                    <a:pt x="594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81" y="445"/>
                    <a:pt x="81" y="445"/>
                    <a:pt x="81" y="445"/>
                  </a:cubicBezTo>
                  <a:cubicBezTo>
                    <a:pt x="81" y="1684"/>
                    <a:pt x="81" y="1684"/>
                    <a:pt x="81" y="1684"/>
                  </a:cubicBezTo>
                  <a:cubicBezTo>
                    <a:pt x="594" y="1684"/>
                    <a:pt x="594" y="1684"/>
                    <a:pt x="594" y="1684"/>
                  </a:cubicBezTo>
                  <a:cubicBezTo>
                    <a:pt x="594" y="81"/>
                    <a:pt x="594" y="81"/>
                    <a:pt x="594" y="81"/>
                  </a:cubicBezTo>
                  <a:lnTo>
                    <a:pt x="594" y="81"/>
                  </a:lnTo>
                  <a:lnTo>
                    <a:pt x="594" y="81"/>
                  </a:lnTo>
                  <a:lnTo>
                    <a:pt x="594" y="81"/>
                  </a:lnTo>
                  <a:lnTo>
                    <a:pt x="594" y="72"/>
                  </a:lnTo>
                  <a:cubicBezTo>
                    <a:pt x="594" y="0"/>
                    <a:pt x="594" y="0"/>
                    <a:pt x="59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62500" lnSpcReduction="20000"/>
            </a:bodyPr>
            <a:lstStyle/>
            <a:p>
              <a:endParaRPr lang="en-US" sz="10600"/>
            </a:p>
          </p:txBody>
        </p:sp>
        <p:sp>
          <p:nvSpPr>
            <p:cNvPr id="116" name="Freeform 39"/>
            <p:cNvSpPr>
              <a:spLocks noChangeArrowheads="1"/>
            </p:cNvSpPr>
            <p:nvPr/>
          </p:nvSpPr>
          <p:spPr bwMode="auto">
            <a:xfrm>
              <a:off x="9823558" y="10573410"/>
              <a:ext cx="659405" cy="1244990"/>
            </a:xfrm>
            <a:custGeom>
              <a:avLst/>
              <a:gdLst>
                <a:gd name="T0" fmla="*/ 513 w 514"/>
                <a:gd name="T1" fmla="*/ 0 h 968"/>
                <a:gd name="T2" fmla="*/ 513 w 514"/>
                <a:gd name="T3" fmla="*/ 0 h 968"/>
                <a:gd name="T4" fmla="*/ 0 w 514"/>
                <a:gd name="T5" fmla="*/ 0 h 968"/>
                <a:gd name="T6" fmla="*/ 0 w 514"/>
                <a:gd name="T7" fmla="*/ 735 h 968"/>
                <a:gd name="T8" fmla="*/ 252 w 514"/>
                <a:gd name="T9" fmla="*/ 967 h 968"/>
                <a:gd name="T10" fmla="*/ 513 w 514"/>
                <a:gd name="T11" fmla="*/ 735 h 968"/>
                <a:gd name="T12" fmla="*/ 513 w 514"/>
                <a:gd name="T13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4" h="968">
                  <a:moveTo>
                    <a:pt x="513" y="0"/>
                  </a:moveTo>
                  <a:lnTo>
                    <a:pt x="513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735"/>
                    <a:pt x="0" y="735"/>
                    <a:pt x="0" y="735"/>
                  </a:cubicBezTo>
                  <a:cubicBezTo>
                    <a:pt x="0" y="867"/>
                    <a:pt x="109" y="967"/>
                    <a:pt x="252" y="967"/>
                  </a:cubicBezTo>
                  <a:cubicBezTo>
                    <a:pt x="393" y="967"/>
                    <a:pt x="513" y="867"/>
                    <a:pt x="513" y="735"/>
                  </a:cubicBezTo>
                  <a:cubicBezTo>
                    <a:pt x="513" y="0"/>
                    <a:pt x="513" y="0"/>
                    <a:pt x="513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anchor="ctr">
              <a:normAutofit fontScale="32500" lnSpcReduction="20000"/>
            </a:bodyPr>
            <a:lstStyle/>
            <a:p>
              <a:endParaRPr lang="en-US" sz="10600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3679902" y="1122283"/>
            <a:ext cx="5118410" cy="3902746"/>
          </a:xfrm>
          <a:prstGeom prst="rect">
            <a:avLst/>
          </a:prstGeom>
          <a:noFill/>
        </p:spPr>
        <p:txBody>
          <a:bodyPr wrap="square" lIns="202743" tIns="101372" rIns="202743" bIns="101372" rtlCol="0">
            <a:noAutofit/>
          </a:bodyPr>
          <a:lstStyle/>
          <a:p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4.1. Конкурсные кредиторы</a:t>
            </a:r>
            <a:endParaRPr lang="ru-RU" sz="2000" b="1" dirty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endParaRPr lang="ru-RU" sz="1700" dirty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4.2. </a:t>
            </a:r>
            <a:r>
              <a:rPr lang="ru-RU" sz="2000" b="1" dirty="0">
                <a:latin typeface="Arial Narrow" panose="020B0606020202030204" pitchFamily="34" charset="0"/>
                <a:cs typeface="Segoe UI" panose="020B0502040204020203" pitchFamily="34" charset="0"/>
              </a:rPr>
              <a:t>Работники </a:t>
            </a:r>
            <a:r>
              <a:rPr lang="en-US" sz="2000" b="1" dirty="0">
                <a:latin typeface="Arial Narrow" panose="020B0606020202030204" pitchFamily="34" charset="0"/>
                <a:cs typeface="Segoe UI" panose="020B0502040204020203" pitchFamily="34" charset="0"/>
              </a:rPr>
              <a:t>/</a:t>
            </a:r>
            <a:r>
              <a:rPr lang="ru-RU" sz="2000" b="1" dirty="0">
                <a:latin typeface="Arial Narrow" panose="020B0606020202030204" pitchFamily="34" charset="0"/>
                <a:cs typeface="Segoe UI" panose="020B0502040204020203" pitchFamily="34" charset="0"/>
              </a:rPr>
              <a:t> бывшие работники</a:t>
            </a:r>
          </a:p>
          <a:p>
            <a:r>
              <a:rPr lang="ru-RU" sz="2000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4.3. Уполномоченный органы гос. власти</a:t>
            </a:r>
          </a:p>
          <a:p>
            <a:endParaRPr lang="ru-RU" sz="2000" dirty="0" smtClean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4.4. Арбитражный </a:t>
            </a:r>
            <a:r>
              <a:rPr lang="ru-RU" sz="2000" b="1" dirty="0">
                <a:latin typeface="Arial Narrow" panose="020B0606020202030204" pitchFamily="34" charset="0"/>
                <a:cs typeface="Segoe UI" panose="020B0502040204020203" pitchFamily="34" charset="0"/>
              </a:rPr>
              <a:t>управляющий</a:t>
            </a:r>
          </a:p>
          <a:p>
            <a:endParaRPr lang="ru-RU" sz="1700" dirty="0" smtClean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r>
              <a:rPr lang="ru-RU" sz="1500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</a:t>
            </a:r>
            <a:r>
              <a:rPr lang="ru-RU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Заявление может быть подано в ходе любой процедуры, применяемой в деле  о банкротстве</a:t>
            </a:r>
            <a:r>
              <a:rPr lang="ru-RU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(наблюдение, финансовое оздоровление, внешнее управление, конкурсное производство, мировое соглашение) </a:t>
            </a:r>
            <a:endParaRPr lang="ru-RU" i="1" dirty="0">
              <a:latin typeface="Arial Narrow" panose="020B0606020202030204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717486" y="305229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40" name="Picture 2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14" y="346865"/>
            <a:ext cx="272690" cy="285675"/>
          </a:xfrm>
          <a:prstGeom prst="rect">
            <a:avLst/>
          </a:prstGeom>
        </p:spPr>
      </p:pic>
      <p:cxnSp>
        <p:nvCxnSpPr>
          <p:cNvPr id="45" name="Straight Connector 39">
            <a:extLst>
              <a:ext uri="{FF2B5EF4-FFF2-40B4-BE49-F238E27FC236}">
                <a16:creationId xmlns:a16="http://schemas.microsoft.com/office/drawing/2014/main" xmlns="" id="{6721CE6D-57D7-49D9-9594-AF99635DFDBD}"/>
              </a:ext>
            </a:extLst>
          </p:cNvPr>
          <p:cNvCxnSpPr>
            <a:cxnSpLocks/>
          </p:cNvCxnSpPr>
          <p:nvPr/>
        </p:nvCxnSpPr>
        <p:spPr>
          <a:xfrm flipH="1">
            <a:off x="2177382" y="1409629"/>
            <a:ext cx="8797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9">
            <a:extLst>
              <a:ext uri="{FF2B5EF4-FFF2-40B4-BE49-F238E27FC236}">
                <a16:creationId xmlns:a16="http://schemas.microsoft.com/office/drawing/2014/main" xmlns="" id="{6721CE6D-57D7-49D9-9594-AF99635DFDBD}"/>
              </a:ext>
            </a:extLst>
          </p:cNvPr>
          <p:cNvCxnSpPr>
            <a:cxnSpLocks/>
          </p:cNvCxnSpPr>
          <p:nvPr/>
        </p:nvCxnSpPr>
        <p:spPr>
          <a:xfrm flipH="1">
            <a:off x="2177382" y="2036956"/>
            <a:ext cx="8797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Шеврон 1"/>
          <p:cNvSpPr/>
          <p:nvPr/>
        </p:nvSpPr>
        <p:spPr>
          <a:xfrm>
            <a:off x="3939200" y="3618076"/>
            <a:ext cx="285174" cy="184225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Freeform 6700"/>
          <p:cNvSpPr>
            <a:spLocks noChangeArrowheads="1"/>
          </p:cNvSpPr>
          <p:nvPr/>
        </p:nvSpPr>
        <p:spPr bwMode="auto">
          <a:xfrm flipH="1">
            <a:off x="3205456" y="1198319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  <a:extLst/>
        </p:spPr>
        <p:txBody>
          <a:bodyPr wrap="none" lIns="84491" tIns="42245" rIns="84491" bIns="42245" anchor="ctr"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«-»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eform 6700"/>
          <p:cNvSpPr>
            <a:spLocks noChangeArrowheads="1"/>
          </p:cNvSpPr>
          <p:nvPr/>
        </p:nvSpPr>
        <p:spPr bwMode="auto">
          <a:xfrm flipH="1">
            <a:off x="3205456" y="1800435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  <a:extLst/>
        </p:spPr>
        <p:txBody>
          <a:bodyPr wrap="none" lIns="84491" tIns="42245" rIns="84491" bIns="42245" anchor="ctr"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«-»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6700"/>
          <p:cNvSpPr>
            <a:spLocks noChangeArrowheads="1"/>
          </p:cNvSpPr>
          <p:nvPr/>
        </p:nvSpPr>
        <p:spPr bwMode="auto">
          <a:xfrm flipH="1">
            <a:off x="3213233" y="2395466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  <a:extLst/>
        </p:spPr>
        <p:txBody>
          <a:bodyPr wrap="none" lIns="84491" tIns="42245" rIns="84491" bIns="42245" anchor="ctr"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«-»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reeform 6700"/>
          <p:cNvSpPr>
            <a:spLocks noChangeArrowheads="1"/>
          </p:cNvSpPr>
          <p:nvPr/>
        </p:nvSpPr>
        <p:spPr bwMode="auto">
          <a:xfrm flipH="1">
            <a:off x="3213233" y="2933341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  <a:extLst/>
        </p:spPr>
        <p:txBody>
          <a:bodyPr wrap="none" lIns="84491" tIns="42245" rIns="84491" bIns="42245" anchor="ctr"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«-»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39">
            <a:extLst>
              <a:ext uri="{FF2B5EF4-FFF2-40B4-BE49-F238E27FC236}">
                <a16:creationId xmlns:a16="http://schemas.microsoft.com/office/drawing/2014/main" xmlns="" id="{6721CE6D-57D7-49D9-9594-AF99635DFDBD}"/>
              </a:ext>
            </a:extLst>
          </p:cNvPr>
          <p:cNvCxnSpPr>
            <a:cxnSpLocks/>
          </p:cNvCxnSpPr>
          <p:nvPr/>
        </p:nvCxnSpPr>
        <p:spPr>
          <a:xfrm flipH="1">
            <a:off x="2177382" y="2631870"/>
            <a:ext cx="8797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9">
            <a:extLst>
              <a:ext uri="{FF2B5EF4-FFF2-40B4-BE49-F238E27FC236}">
                <a16:creationId xmlns:a16="http://schemas.microsoft.com/office/drawing/2014/main" xmlns="" id="{6721CE6D-57D7-49D9-9594-AF99635DFDBD}"/>
              </a:ext>
            </a:extLst>
          </p:cNvPr>
          <p:cNvCxnSpPr>
            <a:cxnSpLocks/>
          </p:cNvCxnSpPr>
          <p:nvPr/>
        </p:nvCxnSpPr>
        <p:spPr>
          <a:xfrm flipH="1">
            <a:off x="2177382" y="3173462"/>
            <a:ext cx="8797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1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35620" y="245476"/>
            <a:ext cx="8162692" cy="646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rmAutofit fontScale="47500" lnSpcReduction="20000"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</a:t>
            </a:r>
            <a:endParaRPr lang="ru-RU" sz="3300" b="1" dirty="0" smtClean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300" b="1" dirty="0">
                <a:latin typeface="Arial Narrow" panose="020B0606020202030204" pitchFamily="34" charset="0"/>
                <a:cs typeface="Segoe UI" panose="020B0502040204020203" pitchFamily="34" charset="0"/>
              </a:rPr>
              <a:t> </a:t>
            </a:r>
            <a:r>
              <a:rPr lang="ru-RU" sz="33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    4. Кто может подать заявление о привлечении контролирующих должника лиц (КДЛ) к субсидиарной ответственности?</a:t>
            </a:r>
            <a:endParaRPr lang="en-US" sz="33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6839" y="993611"/>
            <a:ext cx="8575288" cy="3812565"/>
          </a:xfrm>
          <a:prstGeom prst="rect">
            <a:avLst/>
          </a:prstGeom>
          <a:noFill/>
        </p:spPr>
        <p:txBody>
          <a:bodyPr wrap="square" lIns="202743" tIns="101372" rIns="202743" bIns="101372" rtlCol="0"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Подача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заявления о привлечении к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СО КДЛ </a:t>
            </a: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  <a:cs typeface="Segoe UI" panose="020B0502040204020203" pitchFamily="34" charset="0"/>
              </a:rPr>
              <a:t>вне рамок дела о банкротстве.</a:t>
            </a:r>
          </a:p>
          <a:p>
            <a:pPr algn="just"/>
            <a:r>
              <a:rPr lang="ru-RU" sz="1500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(</a:t>
            </a:r>
            <a:r>
              <a:rPr lang="ru-RU" sz="1500" i="1" dirty="0" smtClean="0">
                <a:latin typeface="Arial Narrow" panose="020B0606020202030204" pitchFamily="34" charset="0"/>
              </a:rPr>
              <a:t>после </a:t>
            </a:r>
            <a:r>
              <a:rPr lang="ru-RU" sz="1500" i="1" dirty="0">
                <a:latin typeface="Arial Narrow" panose="020B0606020202030204" pitchFamily="34" charset="0"/>
              </a:rPr>
              <a:t>прекращения дела о банкротстве в связи с отсутствием источников финансирования дела о </a:t>
            </a:r>
            <a:r>
              <a:rPr lang="ru-RU" sz="1500" i="1" dirty="0" smtClean="0">
                <a:latin typeface="Arial Narrow" panose="020B0606020202030204" pitchFamily="34" charset="0"/>
              </a:rPr>
              <a:t>банкротстве; </a:t>
            </a:r>
            <a:r>
              <a:rPr lang="ru-RU" sz="1500" i="1" dirty="0">
                <a:latin typeface="Arial Narrow" panose="020B0606020202030204" pitchFamily="34" charset="0"/>
              </a:rPr>
              <a:t>после завершения конкурсного производства </a:t>
            </a:r>
            <a:r>
              <a:rPr lang="ru-RU" sz="1500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). </a:t>
            </a:r>
          </a:p>
          <a:p>
            <a:pPr algn="just"/>
            <a:r>
              <a:rPr lang="ru-RU" sz="1200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</a:t>
            </a:r>
          </a:p>
          <a:p>
            <a:pPr algn="just"/>
            <a:r>
              <a:rPr lang="ru-RU" sz="1200" i="1" dirty="0">
                <a:latin typeface="Arial Narrow" panose="020B0606020202030204" pitchFamily="34" charset="0"/>
                <a:cs typeface="Segoe UI" panose="020B0502040204020203" pitchFamily="34" charset="0"/>
              </a:rPr>
              <a:t> </a:t>
            </a:r>
            <a:r>
              <a:rPr lang="ru-RU" sz="1200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   </a:t>
            </a:r>
          </a:p>
          <a:p>
            <a:pPr algn="just"/>
            <a:r>
              <a:rPr lang="ru-RU" sz="1200" i="1" dirty="0">
                <a:latin typeface="Arial Narrow" panose="020B0606020202030204" pitchFamily="34" charset="0"/>
                <a:cs typeface="Segoe UI" panose="020B0502040204020203" pitchFamily="34" charset="0"/>
              </a:rPr>
              <a:t> </a:t>
            </a:r>
            <a:r>
              <a:rPr lang="ru-RU" sz="1200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   </a:t>
            </a:r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Кредиторы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500" i="1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i="1" dirty="0" smtClean="0">
                <a:latin typeface="Arial Narrow" panose="020B0606020202030204" pitchFamily="34" charset="0"/>
              </a:rPr>
              <a:t>Форма документа – заявление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i="1" dirty="0" smtClean="0">
                <a:latin typeface="Arial Narrow" panose="020B0606020202030204" pitchFamily="34" charset="0"/>
              </a:rPr>
              <a:t>Срок подачи – 36 месяцев после возвращения заявления или прекращения производства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i="1" dirty="0" smtClean="0">
                <a:latin typeface="Arial Narrow" panose="020B0606020202030204" pitchFamily="34" charset="0"/>
              </a:rPr>
              <a:t>Место подачи – Арбитражный суд</a:t>
            </a:r>
            <a:endParaRPr lang="ru-RU" sz="1500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/>
            <a:endParaRPr lang="ru-RU" sz="1500" i="1" dirty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500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 </a:t>
            </a:r>
          </a:p>
          <a:p>
            <a:pPr algn="just"/>
            <a:r>
              <a:rPr lang="ru-RU" sz="1500" b="1" i="1" dirty="0">
                <a:latin typeface="Arial Narrow" panose="020B0606020202030204" pitchFamily="34" charset="0"/>
                <a:cs typeface="Segoe UI" panose="020B0502040204020203" pitchFamily="34" charset="0"/>
              </a:rPr>
              <a:t> </a:t>
            </a:r>
            <a:r>
              <a:rPr lang="ru-RU" sz="1500" b="1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</a:t>
            </a:r>
            <a:r>
              <a:rPr lang="ru-RU" sz="2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Уполномоченный орган власти</a:t>
            </a:r>
          </a:p>
          <a:p>
            <a:pPr algn="just"/>
            <a:r>
              <a:rPr lang="ru-RU" sz="1500" i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 </a:t>
            </a:r>
            <a:endParaRPr lang="ru-RU" sz="2000" b="1" dirty="0" smtClean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pPr algn="just"/>
            <a:endParaRPr lang="ru-RU" sz="1200" i="1" dirty="0" smtClean="0">
              <a:latin typeface="Arial Narrow" panose="020B0606020202030204" pitchFamily="34" charset="0"/>
              <a:cs typeface="Segoe UI" panose="020B0502040204020203" pitchFamily="34" charset="0"/>
            </a:endParaRPr>
          </a:p>
          <a:p>
            <a:r>
              <a:rPr lang="ru-RU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           </a:t>
            </a:r>
            <a:endParaRPr lang="ru-RU" i="1" dirty="0">
              <a:latin typeface="Arial Narrow" panose="020B0606020202030204" pitchFamily="34" charset="0"/>
              <a:cs typeface="Segoe UI" panose="020B0502040204020203" pitchFamily="34" charset="0"/>
            </a:endParaRPr>
          </a:p>
        </p:txBody>
      </p:sp>
      <p:sp>
        <p:nvSpPr>
          <p:cNvPr id="44" name="Freeform 54"/>
          <p:cNvSpPr>
            <a:spLocks noEditPoints="1"/>
          </p:cNvSpPr>
          <p:nvPr/>
        </p:nvSpPr>
        <p:spPr bwMode="auto">
          <a:xfrm>
            <a:off x="718837" y="295716"/>
            <a:ext cx="608148" cy="546266"/>
          </a:xfrm>
          <a:custGeom>
            <a:avLst/>
            <a:gdLst>
              <a:gd name="T0" fmla="*/ 86 w 105"/>
              <a:gd name="T1" fmla="*/ 28 h 93"/>
              <a:gd name="T2" fmla="*/ 66 w 105"/>
              <a:gd name="T3" fmla="*/ 20 h 93"/>
              <a:gd name="T4" fmla="*/ 45 w 105"/>
              <a:gd name="T5" fmla="*/ 10 h 93"/>
              <a:gd name="T6" fmla="*/ 19 w 105"/>
              <a:gd name="T7" fmla="*/ 28 h 93"/>
              <a:gd name="T8" fmla="*/ 18 w 105"/>
              <a:gd name="T9" fmla="*/ 65 h 93"/>
              <a:gd name="T10" fmla="*/ 18 w 105"/>
              <a:gd name="T11" fmla="*/ 49 h 93"/>
              <a:gd name="T12" fmla="*/ 18 w 105"/>
              <a:gd name="T13" fmla="*/ 65 h 93"/>
              <a:gd name="T14" fmla="*/ 18 w 105"/>
              <a:gd name="T15" fmla="*/ 89 h 93"/>
              <a:gd name="T16" fmla="*/ 33 w 105"/>
              <a:gd name="T17" fmla="*/ 77 h 93"/>
              <a:gd name="T18" fmla="*/ 40 w 105"/>
              <a:gd name="T19" fmla="*/ 88 h 93"/>
              <a:gd name="T20" fmla="*/ 35 w 105"/>
              <a:gd name="T21" fmla="*/ 56 h 93"/>
              <a:gd name="T22" fmla="*/ 35 w 105"/>
              <a:gd name="T23" fmla="*/ 38 h 93"/>
              <a:gd name="T24" fmla="*/ 35 w 105"/>
              <a:gd name="T25" fmla="*/ 21 h 93"/>
              <a:gd name="T26" fmla="*/ 35 w 105"/>
              <a:gd name="T27" fmla="*/ 38 h 93"/>
              <a:gd name="T28" fmla="*/ 48 w 105"/>
              <a:gd name="T29" fmla="*/ 65 h 93"/>
              <a:gd name="T30" fmla="*/ 50 w 105"/>
              <a:gd name="T31" fmla="*/ 49 h 93"/>
              <a:gd name="T32" fmla="*/ 57 w 105"/>
              <a:gd name="T33" fmla="*/ 61 h 93"/>
              <a:gd name="T34" fmla="*/ 62 w 105"/>
              <a:gd name="T35" fmla="*/ 38 h 93"/>
              <a:gd name="T36" fmla="*/ 69 w 105"/>
              <a:gd name="T37" fmla="*/ 23 h 93"/>
              <a:gd name="T38" fmla="*/ 71 w 105"/>
              <a:gd name="T39" fmla="*/ 23 h 93"/>
              <a:gd name="T40" fmla="*/ 83 w 105"/>
              <a:gd name="T41" fmla="*/ 48 h 93"/>
              <a:gd name="T42" fmla="*/ 53 w 105"/>
              <a:gd name="T43" fmla="*/ 89 h 93"/>
              <a:gd name="T44" fmla="*/ 68 w 105"/>
              <a:gd name="T45" fmla="*/ 77 h 93"/>
              <a:gd name="T46" fmla="*/ 75 w 105"/>
              <a:gd name="T47" fmla="*/ 88 h 93"/>
              <a:gd name="T48" fmla="*/ 80 w 105"/>
              <a:gd name="T49" fmla="*/ 65 h 93"/>
              <a:gd name="T50" fmla="*/ 87 w 105"/>
              <a:gd name="T51" fmla="*/ 51 h 93"/>
              <a:gd name="T52" fmla="*/ 88 w 105"/>
              <a:gd name="T53" fmla="*/ 51 h 93"/>
              <a:gd name="T54" fmla="*/ 11 w 105"/>
              <a:gd name="T55" fmla="*/ 60 h 93"/>
              <a:gd name="T56" fmla="*/ 14 w 105"/>
              <a:gd name="T57" fmla="*/ 49 h 93"/>
              <a:gd name="T58" fmla="*/ 28 w 105"/>
              <a:gd name="T59" fmla="*/ 89 h 93"/>
              <a:gd name="T60" fmla="*/ 31 w 105"/>
              <a:gd name="T61" fmla="*/ 78 h 93"/>
              <a:gd name="T62" fmla="*/ 42 w 105"/>
              <a:gd name="T63" fmla="*/ 89 h 93"/>
              <a:gd name="T64" fmla="*/ 51 w 105"/>
              <a:gd name="T65" fmla="*/ 89 h 93"/>
              <a:gd name="T66" fmla="*/ 35 w 105"/>
              <a:gd name="T67" fmla="*/ 75 h 93"/>
              <a:gd name="T68" fmla="*/ 35 w 105"/>
              <a:gd name="T69" fmla="*/ 57 h 93"/>
              <a:gd name="T70" fmla="*/ 21 w 105"/>
              <a:gd name="T71" fmla="*/ 64 h 93"/>
              <a:gd name="T72" fmla="*/ 21 w 105"/>
              <a:gd name="T73" fmla="*/ 50 h 93"/>
              <a:gd name="T74" fmla="*/ 19 w 105"/>
              <a:gd name="T75" fmla="*/ 47 h 93"/>
              <a:gd name="T76" fmla="*/ 9 w 105"/>
              <a:gd name="T77" fmla="*/ 38 h 93"/>
              <a:gd name="T78" fmla="*/ 28 w 105"/>
              <a:gd name="T79" fmla="*/ 33 h 93"/>
              <a:gd name="T80" fmla="*/ 31 w 105"/>
              <a:gd name="T81" fmla="*/ 22 h 93"/>
              <a:gd name="T82" fmla="*/ 33 w 105"/>
              <a:gd name="T83" fmla="*/ 19 h 93"/>
              <a:gd name="T84" fmla="*/ 43 w 105"/>
              <a:gd name="T85" fmla="*/ 10 h 93"/>
              <a:gd name="T86" fmla="*/ 42 w 105"/>
              <a:gd name="T87" fmla="*/ 33 h 93"/>
              <a:gd name="T88" fmla="*/ 49 w 105"/>
              <a:gd name="T89" fmla="*/ 29 h 93"/>
              <a:gd name="T90" fmla="*/ 64 w 105"/>
              <a:gd name="T91" fmla="*/ 34 h 93"/>
              <a:gd name="T92" fmla="*/ 66 w 105"/>
              <a:gd name="T93" fmla="*/ 22 h 93"/>
              <a:gd name="T94" fmla="*/ 68 w 105"/>
              <a:gd name="T95" fmla="*/ 19 h 93"/>
              <a:gd name="T96" fmla="*/ 78 w 105"/>
              <a:gd name="T97" fmla="*/ 10 h 93"/>
              <a:gd name="T98" fmla="*/ 76 w 105"/>
              <a:gd name="T99" fmla="*/ 34 h 93"/>
              <a:gd name="T100" fmla="*/ 74 w 105"/>
              <a:gd name="T101" fmla="*/ 21 h 93"/>
              <a:gd name="T102" fmla="*/ 64 w 105"/>
              <a:gd name="T103" fmla="*/ 88 h 93"/>
              <a:gd name="T104" fmla="*/ 66 w 105"/>
              <a:gd name="T105" fmla="*/ 78 h 93"/>
              <a:gd name="T106" fmla="*/ 76 w 105"/>
              <a:gd name="T107" fmla="*/ 90 h 93"/>
              <a:gd name="T108" fmla="*/ 74 w 105"/>
              <a:gd name="T109" fmla="*/ 77 h 93"/>
              <a:gd name="T110" fmla="*/ 70 w 105"/>
              <a:gd name="T111" fmla="*/ 75 h 93"/>
              <a:gd name="T112" fmla="*/ 70 w 105"/>
              <a:gd name="T113" fmla="*/ 57 h 93"/>
              <a:gd name="T114" fmla="*/ 82 w 105"/>
              <a:gd name="T115" fmla="*/ 62 h 93"/>
              <a:gd name="T116" fmla="*/ 84 w 105"/>
              <a:gd name="T117" fmla="*/ 50 h 93"/>
              <a:gd name="T118" fmla="*/ 86 w 105"/>
              <a:gd name="T119" fmla="*/ 47 h 93"/>
              <a:gd name="T120" fmla="*/ 96 w 105"/>
              <a:gd name="T121" fmla="*/ 38 h 93"/>
              <a:gd name="T122" fmla="*/ 94 w 105"/>
              <a:gd name="T123" fmla="*/ 62 h 93"/>
              <a:gd name="T124" fmla="*/ 92 w 105"/>
              <a:gd name="T125" fmla="*/ 49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5" h="93">
                <a:moveTo>
                  <a:pt x="92" y="48"/>
                </a:moveTo>
                <a:cubicBezTo>
                  <a:pt x="95" y="46"/>
                  <a:pt x="97" y="41"/>
                  <a:pt x="97" y="38"/>
                </a:cubicBezTo>
                <a:cubicBezTo>
                  <a:pt x="97" y="32"/>
                  <a:pt x="93" y="28"/>
                  <a:pt x="88" y="28"/>
                </a:cubicBezTo>
                <a:cubicBezTo>
                  <a:pt x="87" y="28"/>
                  <a:pt x="86" y="28"/>
                  <a:pt x="86" y="28"/>
                </a:cubicBezTo>
                <a:cubicBezTo>
                  <a:pt x="86" y="28"/>
                  <a:pt x="86" y="28"/>
                  <a:pt x="86" y="28"/>
                </a:cubicBezTo>
                <a:cubicBezTo>
                  <a:pt x="84" y="25"/>
                  <a:pt x="80" y="21"/>
                  <a:pt x="74" y="20"/>
                </a:cubicBezTo>
                <a:cubicBezTo>
                  <a:pt x="78" y="18"/>
                  <a:pt x="80" y="13"/>
                  <a:pt x="80" y="10"/>
                </a:cubicBezTo>
                <a:cubicBezTo>
                  <a:pt x="80" y="4"/>
                  <a:pt x="75" y="0"/>
                  <a:pt x="70" y="0"/>
                </a:cubicBezTo>
                <a:cubicBezTo>
                  <a:pt x="65" y="0"/>
                  <a:pt x="60" y="4"/>
                  <a:pt x="60" y="10"/>
                </a:cubicBezTo>
                <a:cubicBezTo>
                  <a:pt x="60" y="13"/>
                  <a:pt x="63" y="18"/>
                  <a:pt x="66" y="20"/>
                </a:cubicBezTo>
                <a:cubicBezTo>
                  <a:pt x="61" y="21"/>
                  <a:pt x="57" y="25"/>
                  <a:pt x="54" y="28"/>
                </a:cubicBezTo>
                <a:cubicBezTo>
                  <a:pt x="54" y="28"/>
                  <a:pt x="53" y="28"/>
                  <a:pt x="53" y="28"/>
                </a:cubicBezTo>
                <a:cubicBezTo>
                  <a:pt x="52" y="28"/>
                  <a:pt x="51" y="28"/>
                  <a:pt x="51" y="28"/>
                </a:cubicBezTo>
                <a:cubicBezTo>
                  <a:pt x="49" y="25"/>
                  <a:pt x="44" y="21"/>
                  <a:pt x="39" y="20"/>
                </a:cubicBezTo>
                <a:cubicBezTo>
                  <a:pt x="43" y="18"/>
                  <a:pt x="45" y="13"/>
                  <a:pt x="45" y="10"/>
                </a:cubicBezTo>
                <a:cubicBezTo>
                  <a:pt x="45" y="4"/>
                  <a:pt x="40" y="0"/>
                  <a:pt x="35" y="0"/>
                </a:cubicBezTo>
                <a:cubicBezTo>
                  <a:pt x="30" y="0"/>
                  <a:pt x="25" y="4"/>
                  <a:pt x="25" y="10"/>
                </a:cubicBezTo>
                <a:cubicBezTo>
                  <a:pt x="25" y="13"/>
                  <a:pt x="28" y="18"/>
                  <a:pt x="31" y="20"/>
                </a:cubicBezTo>
                <a:cubicBezTo>
                  <a:pt x="26" y="21"/>
                  <a:pt x="21" y="25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8" y="28"/>
                  <a:pt x="18" y="28"/>
                </a:cubicBezTo>
                <a:cubicBezTo>
                  <a:pt x="12" y="28"/>
                  <a:pt x="8" y="32"/>
                  <a:pt x="8" y="38"/>
                </a:cubicBezTo>
                <a:cubicBezTo>
                  <a:pt x="8" y="41"/>
                  <a:pt x="10" y="46"/>
                  <a:pt x="13" y="48"/>
                </a:cubicBezTo>
                <a:cubicBezTo>
                  <a:pt x="6" y="50"/>
                  <a:pt x="0" y="56"/>
                  <a:pt x="0" y="61"/>
                </a:cubicBezTo>
                <a:cubicBezTo>
                  <a:pt x="0" y="64"/>
                  <a:pt x="9" y="65"/>
                  <a:pt x="18" y="65"/>
                </a:cubicBezTo>
                <a:cubicBezTo>
                  <a:pt x="13" y="61"/>
                  <a:pt x="13" y="61"/>
                  <a:pt x="13" y="6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7" y="49"/>
                  <a:pt x="18" y="49"/>
                </a:cubicBezTo>
                <a:cubicBezTo>
                  <a:pt x="18" y="49"/>
                  <a:pt x="19" y="49"/>
                  <a:pt x="20" y="49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22" y="61"/>
                  <a:pt x="22" y="61"/>
                  <a:pt x="22" y="61"/>
                </a:cubicBezTo>
                <a:cubicBezTo>
                  <a:pt x="18" y="65"/>
                  <a:pt x="18" y="65"/>
                  <a:pt x="18" y="65"/>
                </a:cubicBezTo>
                <a:cubicBezTo>
                  <a:pt x="20" y="65"/>
                  <a:pt x="23" y="65"/>
                  <a:pt x="25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5"/>
                  <a:pt x="25" y="65"/>
                  <a:pt x="25" y="66"/>
                </a:cubicBezTo>
                <a:cubicBezTo>
                  <a:pt x="25" y="69"/>
                  <a:pt x="28" y="73"/>
                  <a:pt x="31" y="76"/>
                </a:cubicBezTo>
                <a:cubicBezTo>
                  <a:pt x="23" y="78"/>
                  <a:pt x="18" y="84"/>
                  <a:pt x="18" y="89"/>
                </a:cubicBezTo>
                <a:cubicBezTo>
                  <a:pt x="18" y="92"/>
                  <a:pt x="26" y="93"/>
                  <a:pt x="35" y="93"/>
                </a:cubicBezTo>
                <a:cubicBezTo>
                  <a:pt x="30" y="88"/>
                  <a:pt x="30" y="88"/>
                  <a:pt x="30" y="88"/>
                </a:cubicBezTo>
                <a:cubicBezTo>
                  <a:pt x="34" y="78"/>
                  <a:pt x="34" y="78"/>
                  <a:pt x="34" y="78"/>
                </a:cubicBezTo>
                <a:cubicBezTo>
                  <a:pt x="34" y="78"/>
                  <a:pt x="34" y="78"/>
                  <a:pt x="34" y="78"/>
                </a:cubicBezTo>
                <a:cubicBezTo>
                  <a:pt x="33" y="77"/>
                  <a:pt x="33" y="77"/>
                  <a:pt x="33" y="77"/>
                </a:cubicBezTo>
                <a:cubicBezTo>
                  <a:pt x="33" y="77"/>
                  <a:pt x="34" y="77"/>
                  <a:pt x="35" y="77"/>
                </a:cubicBezTo>
                <a:cubicBezTo>
                  <a:pt x="36" y="77"/>
                  <a:pt x="37" y="77"/>
                  <a:pt x="37" y="77"/>
                </a:cubicBezTo>
                <a:cubicBezTo>
                  <a:pt x="36" y="78"/>
                  <a:pt x="36" y="78"/>
                  <a:pt x="36" y="78"/>
                </a:cubicBezTo>
                <a:cubicBezTo>
                  <a:pt x="36" y="78"/>
                  <a:pt x="36" y="78"/>
                  <a:pt x="36" y="78"/>
                </a:cubicBezTo>
                <a:cubicBezTo>
                  <a:pt x="40" y="88"/>
                  <a:pt x="40" y="88"/>
                  <a:pt x="40" y="88"/>
                </a:cubicBezTo>
                <a:cubicBezTo>
                  <a:pt x="35" y="93"/>
                  <a:pt x="35" y="93"/>
                  <a:pt x="35" y="93"/>
                </a:cubicBezTo>
                <a:cubicBezTo>
                  <a:pt x="44" y="93"/>
                  <a:pt x="53" y="92"/>
                  <a:pt x="53" y="89"/>
                </a:cubicBezTo>
                <a:cubicBezTo>
                  <a:pt x="53" y="84"/>
                  <a:pt x="47" y="78"/>
                  <a:pt x="39" y="76"/>
                </a:cubicBezTo>
                <a:cubicBezTo>
                  <a:pt x="43" y="73"/>
                  <a:pt x="45" y="69"/>
                  <a:pt x="45" y="66"/>
                </a:cubicBezTo>
                <a:cubicBezTo>
                  <a:pt x="45" y="60"/>
                  <a:pt x="40" y="56"/>
                  <a:pt x="35" y="56"/>
                </a:cubicBezTo>
                <a:cubicBezTo>
                  <a:pt x="34" y="56"/>
                  <a:pt x="34" y="56"/>
                  <a:pt x="33" y="56"/>
                </a:cubicBezTo>
                <a:cubicBezTo>
                  <a:pt x="31" y="52"/>
                  <a:pt x="27" y="49"/>
                  <a:pt x="22" y="48"/>
                </a:cubicBezTo>
                <a:cubicBezTo>
                  <a:pt x="25" y="46"/>
                  <a:pt x="27" y="41"/>
                  <a:pt x="27" y="38"/>
                </a:cubicBezTo>
                <a:cubicBezTo>
                  <a:pt x="27" y="37"/>
                  <a:pt x="27" y="37"/>
                  <a:pt x="27" y="37"/>
                </a:cubicBezTo>
                <a:cubicBezTo>
                  <a:pt x="30" y="37"/>
                  <a:pt x="32" y="38"/>
                  <a:pt x="35" y="38"/>
                </a:cubicBezTo>
                <a:cubicBezTo>
                  <a:pt x="30" y="33"/>
                  <a:pt x="30" y="33"/>
                  <a:pt x="30" y="33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23"/>
                  <a:pt x="34" y="23"/>
                  <a:pt x="34" y="23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4" y="21"/>
                  <a:pt x="35" y="21"/>
                </a:cubicBezTo>
                <a:cubicBezTo>
                  <a:pt x="36" y="21"/>
                  <a:pt x="37" y="21"/>
                  <a:pt x="37" y="21"/>
                </a:cubicBezTo>
                <a:cubicBezTo>
                  <a:pt x="36" y="23"/>
                  <a:pt x="36" y="23"/>
                  <a:pt x="36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40" y="33"/>
                  <a:pt x="40" y="33"/>
                  <a:pt x="40" y="33"/>
                </a:cubicBezTo>
                <a:cubicBezTo>
                  <a:pt x="35" y="38"/>
                  <a:pt x="35" y="38"/>
                  <a:pt x="35" y="38"/>
                </a:cubicBezTo>
                <a:cubicBezTo>
                  <a:pt x="38" y="38"/>
                  <a:pt x="40" y="37"/>
                  <a:pt x="43" y="37"/>
                </a:cubicBezTo>
                <a:cubicBezTo>
                  <a:pt x="43" y="37"/>
                  <a:pt x="43" y="37"/>
                  <a:pt x="43" y="38"/>
                </a:cubicBezTo>
                <a:cubicBezTo>
                  <a:pt x="43" y="41"/>
                  <a:pt x="45" y="46"/>
                  <a:pt x="48" y="48"/>
                </a:cubicBezTo>
                <a:cubicBezTo>
                  <a:pt x="44" y="49"/>
                  <a:pt x="41" y="51"/>
                  <a:pt x="39" y="53"/>
                </a:cubicBezTo>
                <a:cubicBezTo>
                  <a:pt x="44" y="55"/>
                  <a:pt x="48" y="60"/>
                  <a:pt x="48" y="65"/>
                </a:cubicBezTo>
                <a:cubicBezTo>
                  <a:pt x="49" y="65"/>
                  <a:pt x="51" y="65"/>
                  <a:pt x="53" y="65"/>
                </a:cubicBezTo>
                <a:cubicBezTo>
                  <a:pt x="48" y="61"/>
                  <a:pt x="48" y="61"/>
                  <a:pt x="48" y="6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0" y="49"/>
                  <a:pt x="50" y="49"/>
                  <a:pt x="50" y="49"/>
                </a:cubicBezTo>
                <a:cubicBezTo>
                  <a:pt x="51" y="49"/>
                  <a:pt x="52" y="49"/>
                  <a:pt x="53" y="49"/>
                </a:cubicBezTo>
                <a:cubicBezTo>
                  <a:pt x="53" y="49"/>
                  <a:pt x="54" y="49"/>
                  <a:pt x="55" y="49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1"/>
                  <a:pt x="53" y="51"/>
                  <a:pt x="53" y="51"/>
                </a:cubicBezTo>
                <a:cubicBezTo>
                  <a:pt x="57" y="61"/>
                  <a:pt x="57" y="61"/>
                  <a:pt x="57" y="61"/>
                </a:cubicBezTo>
                <a:cubicBezTo>
                  <a:pt x="53" y="65"/>
                  <a:pt x="53" y="65"/>
                  <a:pt x="53" y="65"/>
                </a:cubicBezTo>
                <a:cubicBezTo>
                  <a:pt x="54" y="65"/>
                  <a:pt x="56" y="65"/>
                  <a:pt x="57" y="65"/>
                </a:cubicBezTo>
                <a:cubicBezTo>
                  <a:pt x="57" y="60"/>
                  <a:pt x="61" y="55"/>
                  <a:pt x="66" y="53"/>
                </a:cubicBezTo>
                <a:cubicBezTo>
                  <a:pt x="64" y="51"/>
                  <a:pt x="61" y="49"/>
                  <a:pt x="57" y="48"/>
                </a:cubicBezTo>
                <a:cubicBezTo>
                  <a:pt x="60" y="46"/>
                  <a:pt x="62" y="41"/>
                  <a:pt x="62" y="38"/>
                </a:cubicBezTo>
                <a:cubicBezTo>
                  <a:pt x="62" y="37"/>
                  <a:pt x="62" y="37"/>
                  <a:pt x="62" y="37"/>
                </a:cubicBezTo>
                <a:cubicBezTo>
                  <a:pt x="65" y="37"/>
                  <a:pt x="67" y="38"/>
                  <a:pt x="70" y="38"/>
                </a:cubicBezTo>
                <a:cubicBezTo>
                  <a:pt x="65" y="33"/>
                  <a:pt x="65" y="33"/>
                  <a:pt x="65" y="33"/>
                </a:cubicBezTo>
                <a:cubicBezTo>
                  <a:pt x="69" y="23"/>
                  <a:pt x="69" y="23"/>
                  <a:pt x="69" y="23"/>
                </a:cubicBezTo>
                <a:cubicBezTo>
                  <a:pt x="69" y="23"/>
                  <a:pt x="69" y="23"/>
                  <a:pt x="69" y="23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21"/>
                  <a:pt x="69" y="21"/>
                  <a:pt x="70" y="21"/>
                </a:cubicBezTo>
                <a:cubicBezTo>
                  <a:pt x="71" y="21"/>
                  <a:pt x="72" y="21"/>
                  <a:pt x="73" y="21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5" y="33"/>
                  <a:pt x="75" y="33"/>
                  <a:pt x="75" y="33"/>
                </a:cubicBezTo>
                <a:cubicBezTo>
                  <a:pt x="70" y="38"/>
                  <a:pt x="70" y="38"/>
                  <a:pt x="70" y="38"/>
                </a:cubicBezTo>
                <a:cubicBezTo>
                  <a:pt x="73" y="38"/>
                  <a:pt x="76" y="37"/>
                  <a:pt x="78" y="37"/>
                </a:cubicBezTo>
                <a:cubicBezTo>
                  <a:pt x="78" y="37"/>
                  <a:pt x="78" y="37"/>
                  <a:pt x="78" y="38"/>
                </a:cubicBezTo>
                <a:cubicBezTo>
                  <a:pt x="78" y="41"/>
                  <a:pt x="80" y="46"/>
                  <a:pt x="83" y="48"/>
                </a:cubicBezTo>
                <a:cubicBezTo>
                  <a:pt x="78" y="49"/>
                  <a:pt x="74" y="52"/>
                  <a:pt x="72" y="56"/>
                </a:cubicBezTo>
                <a:cubicBezTo>
                  <a:pt x="71" y="56"/>
                  <a:pt x="71" y="56"/>
                  <a:pt x="70" y="56"/>
                </a:cubicBezTo>
                <a:cubicBezTo>
                  <a:pt x="65" y="56"/>
                  <a:pt x="60" y="60"/>
                  <a:pt x="60" y="65"/>
                </a:cubicBezTo>
                <a:cubicBezTo>
                  <a:pt x="60" y="69"/>
                  <a:pt x="63" y="73"/>
                  <a:pt x="66" y="76"/>
                </a:cubicBezTo>
                <a:cubicBezTo>
                  <a:pt x="58" y="78"/>
                  <a:pt x="53" y="84"/>
                  <a:pt x="53" y="89"/>
                </a:cubicBezTo>
                <a:cubicBezTo>
                  <a:pt x="53" y="92"/>
                  <a:pt x="61" y="93"/>
                  <a:pt x="70" y="93"/>
                </a:cubicBezTo>
                <a:cubicBezTo>
                  <a:pt x="65" y="88"/>
                  <a:pt x="65" y="88"/>
                  <a:pt x="65" y="88"/>
                </a:cubicBezTo>
                <a:cubicBezTo>
                  <a:pt x="69" y="78"/>
                  <a:pt x="69" y="78"/>
                  <a:pt x="69" y="78"/>
                </a:cubicBezTo>
                <a:cubicBezTo>
                  <a:pt x="69" y="78"/>
                  <a:pt x="69" y="78"/>
                  <a:pt x="69" y="78"/>
                </a:cubicBezTo>
                <a:cubicBezTo>
                  <a:pt x="68" y="77"/>
                  <a:pt x="68" y="77"/>
                  <a:pt x="68" y="77"/>
                </a:cubicBezTo>
                <a:cubicBezTo>
                  <a:pt x="68" y="77"/>
                  <a:pt x="69" y="77"/>
                  <a:pt x="70" y="77"/>
                </a:cubicBezTo>
                <a:cubicBezTo>
                  <a:pt x="71" y="77"/>
                  <a:pt x="72" y="77"/>
                  <a:pt x="73" y="77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5" y="88"/>
                  <a:pt x="75" y="88"/>
                  <a:pt x="75" y="88"/>
                </a:cubicBezTo>
                <a:cubicBezTo>
                  <a:pt x="70" y="93"/>
                  <a:pt x="70" y="93"/>
                  <a:pt x="70" y="93"/>
                </a:cubicBezTo>
                <a:cubicBezTo>
                  <a:pt x="79" y="93"/>
                  <a:pt x="88" y="92"/>
                  <a:pt x="88" y="89"/>
                </a:cubicBezTo>
                <a:cubicBezTo>
                  <a:pt x="88" y="84"/>
                  <a:pt x="82" y="78"/>
                  <a:pt x="74" y="76"/>
                </a:cubicBezTo>
                <a:cubicBezTo>
                  <a:pt x="78" y="73"/>
                  <a:pt x="80" y="69"/>
                  <a:pt x="80" y="66"/>
                </a:cubicBezTo>
                <a:cubicBezTo>
                  <a:pt x="80" y="65"/>
                  <a:pt x="80" y="65"/>
                  <a:pt x="80" y="65"/>
                </a:cubicBezTo>
                <a:cubicBezTo>
                  <a:pt x="80" y="65"/>
                  <a:pt x="80" y="65"/>
                  <a:pt x="80" y="65"/>
                </a:cubicBezTo>
                <a:cubicBezTo>
                  <a:pt x="82" y="65"/>
                  <a:pt x="85" y="65"/>
                  <a:pt x="88" y="65"/>
                </a:cubicBezTo>
                <a:cubicBezTo>
                  <a:pt x="83" y="61"/>
                  <a:pt x="83" y="61"/>
                  <a:pt x="83" y="61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51"/>
                  <a:pt x="87" y="51"/>
                  <a:pt x="87" y="51"/>
                </a:cubicBezTo>
                <a:cubicBezTo>
                  <a:pt x="85" y="49"/>
                  <a:pt x="85" y="49"/>
                  <a:pt x="85" y="49"/>
                </a:cubicBezTo>
                <a:cubicBezTo>
                  <a:pt x="86" y="49"/>
                  <a:pt x="87" y="49"/>
                  <a:pt x="88" y="49"/>
                </a:cubicBezTo>
                <a:cubicBezTo>
                  <a:pt x="88" y="49"/>
                  <a:pt x="89" y="49"/>
                  <a:pt x="90" y="49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93" y="61"/>
                  <a:pt x="93" y="61"/>
                  <a:pt x="93" y="61"/>
                </a:cubicBezTo>
                <a:cubicBezTo>
                  <a:pt x="88" y="65"/>
                  <a:pt x="88" y="65"/>
                  <a:pt x="88" y="65"/>
                </a:cubicBezTo>
                <a:cubicBezTo>
                  <a:pt x="96" y="65"/>
                  <a:pt x="105" y="64"/>
                  <a:pt x="105" y="61"/>
                </a:cubicBezTo>
                <a:cubicBezTo>
                  <a:pt x="105" y="56"/>
                  <a:pt x="100" y="50"/>
                  <a:pt x="92" y="48"/>
                </a:cubicBezTo>
                <a:close/>
                <a:moveTo>
                  <a:pt x="11" y="60"/>
                </a:moveTo>
                <a:cubicBezTo>
                  <a:pt x="11" y="61"/>
                  <a:pt x="11" y="61"/>
                  <a:pt x="11" y="61"/>
                </a:cubicBezTo>
                <a:cubicBezTo>
                  <a:pt x="11" y="62"/>
                  <a:pt x="11" y="62"/>
                  <a:pt x="11" y="62"/>
                </a:cubicBezTo>
                <a:cubicBezTo>
                  <a:pt x="14" y="64"/>
                  <a:pt x="14" y="64"/>
                  <a:pt x="14" y="64"/>
                </a:cubicBezTo>
                <a:cubicBezTo>
                  <a:pt x="6" y="63"/>
                  <a:pt x="2" y="62"/>
                  <a:pt x="2" y="61"/>
                </a:cubicBezTo>
                <a:cubicBezTo>
                  <a:pt x="2" y="57"/>
                  <a:pt x="7" y="51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1"/>
                  <a:pt x="15" y="51"/>
                  <a:pt x="15" y="51"/>
                </a:cubicBezTo>
                <a:lnTo>
                  <a:pt x="11" y="60"/>
                </a:lnTo>
                <a:close/>
                <a:moveTo>
                  <a:pt x="29" y="88"/>
                </a:moveTo>
                <a:cubicBezTo>
                  <a:pt x="28" y="89"/>
                  <a:pt x="28" y="89"/>
                  <a:pt x="28" y="89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2"/>
                  <a:pt x="31" y="92"/>
                  <a:pt x="31" y="92"/>
                </a:cubicBezTo>
                <a:cubicBezTo>
                  <a:pt x="23" y="91"/>
                  <a:pt x="19" y="90"/>
                  <a:pt x="19" y="89"/>
                </a:cubicBezTo>
                <a:cubicBezTo>
                  <a:pt x="19" y="85"/>
                  <a:pt x="24" y="79"/>
                  <a:pt x="31" y="77"/>
                </a:cubicBezTo>
                <a:cubicBezTo>
                  <a:pt x="31" y="78"/>
                  <a:pt x="31" y="78"/>
                  <a:pt x="31" y="78"/>
                </a:cubicBezTo>
                <a:cubicBezTo>
                  <a:pt x="32" y="79"/>
                  <a:pt x="32" y="79"/>
                  <a:pt x="32" y="79"/>
                </a:cubicBezTo>
                <a:lnTo>
                  <a:pt x="29" y="88"/>
                </a:lnTo>
                <a:close/>
                <a:moveTo>
                  <a:pt x="51" y="89"/>
                </a:moveTo>
                <a:cubicBezTo>
                  <a:pt x="51" y="90"/>
                  <a:pt x="47" y="91"/>
                  <a:pt x="39" y="92"/>
                </a:cubicBezTo>
                <a:cubicBezTo>
                  <a:pt x="42" y="89"/>
                  <a:pt x="42" y="89"/>
                  <a:pt x="42" y="89"/>
                </a:cubicBezTo>
                <a:cubicBezTo>
                  <a:pt x="41" y="88"/>
                  <a:pt x="41" y="88"/>
                  <a:pt x="41" y="88"/>
                </a:cubicBezTo>
                <a:cubicBezTo>
                  <a:pt x="38" y="79"/>
                  <a:pt x="38" y="79"/>
                  <a:pt x="38" y="79"/>
                </a:cubicBezTo>
                <a:cubicBezTo>
                  <a:pt x="39" y="78"/>
                  <a:pt x="39" y="78"/>
                  <a:pt x="39" y="78"/>
                </a:cubicBezTo>
                <a:cubicBezTo>
                  <a:pt x="39" y="77"/>
                  <a:pt x="39" y="77"/>
                  <a:pt x="39" y="77"/>
                </a:cubicBezTo>
                <a:cubicBezTo>
                  <a:pt x="46" y="79"/>
                  <a:pt x="51" y="85"/>
                  <a:pt x="51" y="89"/>
                </a:cubicBezTo>
                <a:close/>
                <a:moveTo>
                  <a:pt x="43" y="66"/>
                </a:moveTo>
                <a:cubicBezTo>
                  <a:pt x="43" y="69"/>
                  <a:pt x="41" y="72"/>
                  <a:pt x="38" y="74"/>
                </a:cubicBezTo>
                <a:cubicBezTo>
                  <a:pt x="38" y="75"/>
                  <a:pt x="38" y="75"/>
                  <a:pt x="38" y="75"/>
                </a:cubicBezTo>
                <a:cubicBezTo>
                  <a:pt x="37" y="75"/>
                  <a:pt x="37" y="75"/>
                  <a:pt x="37" y="75"/>
                </a:cubicBezTo>
                <a:cubicBezTo>
                  <a:pt x="36" y="75"/>
                  <a:pt x="36" y="75"/>
                  <a:pt x="35" y="75"/>
                </a:cubicBezTo>
                <a:cubicBezTo>
                  <a:pt x="34" y="75"/>
                  <a:pt x="34" y="75"/>
                  <a:pt x="33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4"/>
                  <a:pt x="32" y="74"/>
                  <a:pt x="32" y="74"/>
                </a:cubicBezTo>
                <a:cubicBezTo>
                  <a:pt x="29" y="72"/>
                  <a:pt x="27" y="69"/>
                  <a:pt x="27" y="66"/>
                </a:cubicBezTo>
                <a:cubicBezTo>
                  <a:pt x="27" y="61"/>
                  <a:pt x="31" y="57"/>
                  <a:pt x="35" y="57"/>
                </a:cubicBezTo>
                <a:cubicBezTo>
                  <a:pt x="39" y="57"/>
                  <a:pt x="43" y="61"/>
                  <a:pt x="43" y="66"/>
                </a:cubicBezTo>
                <a:close/>
                <a:moveTo>
                  <a:pt x="32" y="56"/>
                </a:moveTo>
                <a:cubicBezTo>
                  <a:pt x="32" y="56"/>
                  <a:pt x="32" y="56"/>
                  <a:pt x="32" y="56"/>
                </a:cubicBezTo>
                <a:cubicBezTo>
                  <a:pt x="29" y="58"/>
                  <a:pt x="26" y="60"/>
                  <a:pt x="26" y="63"/>
                </a:cubicBezTo>
                <a:cubicBezTo>
                  <a:pt x="24" y="64"/>
                  <a:pt x="23" y="64"/>
                  <a:pt x="21" y="64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1"/>
                  <a:pt x="24" y="61"/>
                  <a:pt x="24" y="61"/>
                </a:cubicBezTo>
                <a:cubicBezTo>
                  <a:pt x="24" y="60"/>
                  <a:pt x="24" y="60"/>
                  <a:pt x="24" y="60"/>
                </a:cubicBezTo>
                <a:cubicBezTo>
                  <a:pt x="20" y="51"/>
                  <a:pt x="20" y="51"/>
                  <a:pt x="20" y="51"/>
                </a:cubicBezTo>
                <a:cubicBezTo>
                  <a:pt x="21" y="50"/>
                  <a:pt x="21" y="50"/>
                  <a:pt x="21" y="50"/>
                </a:cubicBezTo>
                <a:cubicBezTo>
                  <a:pt x="22" y="49"/>
                  <a:pt x="22" y="49"/>
                  <a:pt x="22" y="49"/>
                </a:cubicBezTo>
                <a:cubicBezTo>
                  <a:pt x="26" y="50"/>
                  <a:pt x="30" y="53"/>
                  <a:pt x="32" y="56"/>
                </a:cubicBezTo>
                <a:close/>
                <a:moveTo>
                  <a:pt x="21" y="46"/>
                </a:moveTo>
                <a:cubicBezTo>
                  <a:pt x="20" y="47"/>
                  <a:pt x="20" y="47"/>
                  <a:pt x="20" y="47"/>
                </a:cubicBezTo>
                <a:cubicBezTo>
                  <a:pt x="19" y="47"/>
                  <a:pt x="19" y="47"/>
                  <a:pt x="19" y="47"/>
                </a:cubicBezTo>
                <a:cubicBezTo>
                  <a:pt x="19" y="47"/>
                  <a:pt x="18" y="48"/>
                  <a:pt x="18" y="48"/>
                </a:cubicBezTo>
                <a:cubicBezTo>
                  <a:pt x="17" y="48"/>
                  <a:pt x="16" y="47"/>
                  <a:pt x="16" y="47"/>
                </a:cubicBezTo>
                <a:cubicBezTo>
                  <a:pt x="15" y="47"/>
                  <a:pt x="15" y="47"/>
                  <a:pt x="15" y="47"/>
                </a:cubicBezTo>
                <a:cubicBezTo>
                  <a:pt x="14" y="46"/>
                  <a:pt x="14" y="46"/>
                  <a:pt x="14" y="46"/>
                </a:cubicBezTo>
                <a:cubicBezTo>
                  <a:pt x="11" y="45"/>
                  <a:pt x="9" y="41"/>
                  <a:pt x="9" y="38"/>
                </a:cubicBezTo>
                <a:cubicBezTo>
                  <a:pt x="9" y="33"/>
                  <a:pt x="13" y="30"/>
                  <a:pt x="18" y="30"/>
                </a:cubicBezTo>
                <a:cubicBezTo>
                  <a:pt x="22" y="30"/>
                  <a:pt x="26" y="33"/>
                  <a:pt x="26" y="38"/>
                </a:cubicBezTo>
                <a:cubicBezTo>
                  <a:pt x="26" y="41"/>
                  <a:pt x="24" y="45"/>
                  <a:pt x="21" y="46"/>
                </a:cubicBezTo>
                <a:close/>
                <a:moveTo>
                  <a:pt x="29" y="32"/>
                </a:moveTo>
                <a:cubicBezTo>
                  <a:pt x="28" y="33"/>
                  <a:pt x="28" y="33"/>
                  <a:pt x="28" y="33"/>
                </a:cubicBezTo>
                <a:cubicBezTo>
                  <a:pt x="31" y="36"/>
                  <a:pt x="31" y="36"/>
                  <a:pt x="31" y="36"/>
                </a:cubicBezTo>
                <a:cubicBezTo>
                  <a:pt x="30" y="36"/>
                  <a:pt x="28" y="36"/>
                  <a:pt x="27" y="35"/>
                </a:cubicBezTo>
                <a:cubicBezTo>
                  <a:pt x="26" y="32"/>
                  <a:pt x="24" y="30"/>
                  <a:pt x="21" y="29"/>
                </a:cubicBezTo>
                <a:cubicBezTo>
                  <a:pt x="23" y="25"/>
                  <a:pt x="27" y="23"/>
                  <a:pt x="31" y="21"/>
                </a:cubicBezTo>
                <a:cubicBezTo>
                  <a:pt x="31" y="22"/>
                  <a:pt x="31" y="22"/>
                  <a:pt x="31" y="22"/>
                </a:cubicBezTo>
                <a:cubicBezTo>
                  <a:pt x="32" y="23"/>
                  <a:pt x="32" y="23"/>
                  <a:pt x="32" y="23"/>
                </a:cubicBezTo>
                <a:lnTo>
                  <a:pt x="29" y="32"/>
                </a:lnTo>
                <a:close/>
                <a:moveTo>
                  <a:pt x="37" y="19"/>
                </a:moveTo>
                <a:cubicBezTo>
                  <a:pt x="36" y="19"/>
                  <a:pt x="36" y="20"/>
                  <a:pt x="35" y="20"/>
                </a:cubicBezTo>
                <a:cubicBezTo>
                  <a:pt x="34" y="20"/>
                  <a:pt x="34" y="19"/>
                  <a:pt x="33" y="19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8"/>
                  <a:pt x="32" y="18"/>
                  <a:pt x="32" y="18"/>
                </a:cubicBezTo>
                <a:cubicBezTo>
                  <a:pt x="29" y="17"/>
                  <a:pt x="27" y="13"/>
                  <a:pt x="27" y="10"/>
                </a:cubicBezTo>
                <a:cubicBezTo>
                  <a:pt x="27" y="5"/>
                  <a:pt x="31" y="2"/>
                  <a:pt x="35" y="2"/>
                </a:cubicBezTo>
                <a:cubicBezTo>
                  <a:pt x="39" y="2"/>
                  <a:pt x="43" y="5"/>
                  <a:pt x="43" y="10"/>
                </a:cubicBezTo>
                <a:cubicBezTo>
                  <a:pt x="43" y="13"/>
                  <a:pt x="41" y="17"/>
                  <a:pt x="38" y="18"/>
                </a:cubicBezTo>
                <a:cubicBezTo>
                  <a:pt x="38" y="19"/>
                  <a:pt x="38" y="19"/>
                  <a:pt x="38" y="19"/>
                </a:cubicBezTo>
                <a:lnTo>
                  <a:pt x="37" y="19"/>
                </a:lnTo>
                <a:close/>
                <a:moveTo>
                  <a:pt x="39" y="36"/>
                </a:moveTo>
                <a:cubicBezTo>
                  <a:pt x="42" y="33"/>
                  <a:pt x="42" y="33"/>
                  <a:pt x="42" y="33"/>
                </a:cubicBezTo>
                <a:cubicBezTo>
                  <a:pt x="41" y="32"/>
                  <a:pt x="41" y="32"/>
                  <a:pt x="41" y="32"/>
                </a:cubicBezTo>
                <a:cubicBezTo>
                  <a:pt x="38" y="23"/>
                  <a:pt x="38" y="23"/>
                  <a:pt x="38" y="23"/>
                </a:cubicBezTo>
                <a:cubicBezTo>
                  <a:pt x="39" y="22"/>
                  <a:pt x="39" y="22"/>
                  <a:pt x="39" y="22"/>
                </a:cubicBezTo>
                <a:cubicBezTo>
                  <a:pt x="39" y="21"/>
                  <a:pt x="39" y="21"/>
                  <a:pt x="39" y="21"/>
                </a:cubicBezTo>
                <a:cubicBezTo>
                  <a:pt x="44" y="23"/>
                  <a:pt x="47" y="25"/>
                  <a:pt x="49" y="29"/>
                </a:cubicBezTo>
                <a:cubicBezTo>
                  <a:pt x="46" y="30"/>
                  <a:pt x="44" y="32"/>
                  <a:pt x="43" y="35"/>
                </a:cubicBezTo>
                <a:cubicBezTo>
                  <a:pt x="42" y="36"/>
                  <a:pt x="41" y="36"/>
                  <a:pt x="39" y="36"/>
                </a:cubicBezTo>
                <a:close/>
                <a:moveTo>
                  <a:pt x="64" y="32"/>
                </a:moveTo>
                <a:cubicBezTo>
                  <a:pt x="63" y="33"/>
                  <a:pt x="63" y="33"/>
                  <a:pt x="63" y="33"/>
                </a:cubicBezTo>
                <a:cubicBezTo>
                  <a:pt x="64" y="34"/>
                  <a:pt x="64" y="34"/>
                  <a:pt x="64" y="34"/>
                </a:cubicBezTo>
                <a:cubicBezTo>
                  <a:pt x="66" y="36"/>
                  <a:pt x="66" y="36"/>
                  <a:pt x="66" y="36"/>
                </a:cubicBezTo>
                <a:cubicBezTo>
                  <a:pt x="65" y="36"/>
                  <a:pt x="63" y="36"/>
                  <a:pt x="62" y="35"/>
                </a:cubicBezTo>
                <a:cubicBezTo>
                  <a:pt x="61" y="32"/>
                  <a:pt x="59" y="30"/>
                  <a:pt x="56" y="29"/>
                </a:cubicBezTo>
                <a:cubicBezTo>
                  <a:pt x="58" y="25"/>
                  <a:pt x="62" y="23"/>
                  <a:pt x="66" y="21"/>
                </a:cubicBezTo>
                <a:cubicBezTo>
                  <a:pt x="66" y="22"/>
                  <a:pt x="66" y="22"/>
                  <a:pt x="66" y="22"/>
                </a:cubicBezTo>
                <a:cubicBezTo>
                  <a:pt x="67" y="23"/>
                  <a:pt x="67" y="23"/>
                  <a:pt x="67" y="23"/>
                </a:cubicBezTo>
                <a:lnTo>
                  <a:pt x="64" y="32"/>
                </a:lnTo>
                <a:close/>
                <a:moveTo>
                  <a:pt x="72" y="19"/>
                </a:moveTo>
                <a:cubicBezTo>
                  <a:pt x="71" y="19"/>
                  <a:pt x="71" y="20"/>
                  <a:pt x="70" y="20"/>
                </a:cubicBezTo>
                <a:cubicBezTo>
                  <a:pt x="69" y="20"/>
                  <a:pt x="69" y="19"/>
                  <a:pt x="68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8"/>
                  <a:pt x="67" y="18"/>
                  <a:pt x="67" y="18"/>
                </a:cubicBezTo>
                <a:cubicBezTo>
                  <a:pt x="64" y="17"/>
                  <a:pt x="62" y="13"/>
                  <a:pt x="62" y="10"/>
                </a:cubicBezTo>
                <a:cubicBezTo>
                  <a:pt x="62" y="5"/>
                  <a:pt x="66" y="2"/>
                  <a:pt x="70" y="2"/>
                </a:cubicBezTo>
                <a:cubicBezTo>
                  <a:pt x="75" y="2"/>
                  <a:pt x="78" y="5"/>
                  <a:pt x="78" y="10"/>
                </a:cubicBezTo>
                <a:cubicBezTo>
                  <a:pt x="78" y="13"/>
                  <a:pt x="76" y="17"/>
                  <a:pt x="74" y="18"/>
                </a:cubicBezTo>
                <a:cubicBezTo>
                  <a:pt x="73" y="19"/>
                  <a:pt x="73" y="19"/>
                  <a:pt x="73" y="19"/>
                </a:cubicBezTo>
                <a:lnTo>
                  <a:pt x="72" y="19"/>
                </a:lnTo>
                <a:close/>
                <a:moveTo>
                  <a:pt x="74" y="36"/>
                </a:moveTo>
                <a:cubicBezTo>
                  <a:pt x="76" y="34"/>
                  <a:pt x="76" y="34"/>
                  <a:pt x="76" y="34"/>
                </a:cubicBezTo>
                <a:cubicBezTo>
                  <a:pt x="77" y="33"/>
                  <a:pt x="77" y="33"/>
                  <a:pt x="77" y="33"/>
                </a:cubicBezTo>
                <a:cubicBezTo>
                  <a:pt x="76" y="32"/>
                  <a:pt x="76" y="32"/>
                  <a:pt x="76" y="32"/>
                </a:cubicBezTo>
                <a:cubicBezTo>
                  <a:pt x="73" y="23"/>
                  <a:pt x="73" y="23"/>
                  <a:pt x="73" y="23"/>
                </a:cubicBezTo>
                <a:cubicBezTo>
                  <a:pt x="74" y="22"/>
                  <a:pt x="74" y="22"/>
                  <a:pt x="74" y="22"/>
                </a:cubicBezTo>
                <a:cubicBezTo>
                  <a:pt x="74" y="21"/>
                  <a:pt x="74" y="21"/>
                  <a:pt x="74" y="21"/>
                </a:cubicBezTo>
                <a:cubicBezTo>
                  <a:pt x="79" y="23"/>
                  <a:pt x="82" y="25"/>
                  <a:pt x="84" y="29"/>
                </a:cubicBezTo>
                <a:cubicBezTo>
                  <a:pt x="84" y="29"/>
                  <a:pt x="84" y="29"/>
                  <a:pt x="84" y="29"/>
                </a:cubicBezTo>
                <a:cubicBezTo>
                  <a:pt x="81" y="30"/>
                  <a:pt x="79" y="32"/>
                  <a:pt x="78" y="35"/>
                </a:cubicBezTo>
                <a:cubicBezTo>
                  <a:pt x="77" y="36"/>
                  <a:pt x="76" y="36"/>
                  <a:pt x="74" y="36"/>
                </a:cubicBezTo>
                <a:close/>
                <a:moveTo>
                  <a:pt x="64" y="88"/>
                </a:moveTo>
                <a:cubicBezTo>
                  <a:pt x="63" y="89"/>
                  <a:pt x="63" y="89"/>
                  <a:pt x="63" y="89"/>
                </a:cubicBezTo>
                <a:cubicBezTo>
                  <a:pt x="66" y="92"/>
                  <a:pt x="66" y="92"/>
                  <a:pt x="66" y="92"/>
                </a:cubicBezTo>
                <a:cubicBezTo>
                  <a:pt x="58" y="91"/>
                  <a:pt x="55" y="90"/>
                  <a:pt x="54" y="89"/>
                </a:cubicBezTo>
                <a:cubicBezTo>
                  <a:pt x="54" y="85"/>
                  <a:pt x="59" y="79"/>
                  <a:pt x="66" y="77"/>
                </a:cubicBezTo>
                <a:cubicBezTo>
                  <a:pt x="66" y="78"/>
                  <a:pt x="66" y="78"/>
                  <a:pt x="66" y="78"/>
                </a:cubicBezTo>
                <a:cubicBezTo>
                  <a:pt x="67" y="79"/>
                  <a:pt x="67" y="79"/>
                  <a:pt x="67" y="79"/>
                </a:cubicBezTo>
                <a:lnTo>
                  <a:pt x="64" y="88"/>
                </a:lnTo>
                <a:close/>
                <a:moveTo>
                  <a:pt x="86" y="89"/>
                </a:moveTo>
                <a:cubicBezTo>
                  <a:pt x="86" y="90"/>
                  <a:pt x="82" y="91"/>
                  <a:pt x="74" y="92"/>
                </a:cubicBezTo>
                <a:cubicBezTo>
                  <a:pt x="76" y="90"/>
                  <a:pt x="76" y="90"/>
                  <a:pt x="76" y="90"/>
                </a:cubicBezTo>
                <a:cubicBezTo>
                  <a:pt x="77" y="89"/>
                  <a:pt x="77" y="89"/>
                  <a:pt x="77" y="89"/>
                </a:cubicBezTo>
                <a:cubicBezTo>
                  <a:pt x="76" y="88"/>
                  <a:pt x="76" y="88"/>
                  <a:pt x="76" y="88"/>
                </a:cubicBezTo>
                <a:cubicBezTo>
                  <a:pt x="73" y="79"/>
                  <a:pt x="73" y="79"/>
                  <a:pt x="73" y="79"/>
                </a:cubicBezTo>
                <a:cubicBezTo>
                  <a:pt x="74" y="78"/>
                  <a:pt x="74" y="78"/>
                  <a:pt x="74" y="78"/>
                </a:cubicBezTo>
                <a:cubicBezTo>
                  <a:pt x="74" y="77"/>
                  <a:pt x="74" y="77"/>
                  <a:pt x="74" y="77"/>
                </a:cubicBezTo>
                <a:cubicBezTo>
                  <a:pt x="81" y="79"/>
                  <a:pt x="86" y="85"/>
                  <a:pt x="86" y="89"/>
                </a:cubicBezTo>
                <a:close/>
                <a:moveTo>
                  <a:pt x="74" y="74"/>
                </a:moveTo>
                <a:cubicBezTo>
                  <a:pt x="73" y="75"/>
                  <a:pt x="73" y="75"/>
                  <a:pt x="73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1" y="75"/>
                  <a:pt x="71" y="75"/>
                  <a:pt x="70" y="75"/>
                </a:cubicBezTo>
                <a:cubicBezTo>
                  <a:pt x="69" y="75"/>
                  <a:pt x="69" y="75"/>
                  <a:pt x="68" y="75"/>
                </a:cubicBezTo>
                <a:cubicBezTo>
                  <a:pt x="67" y="75"/>
                  <a:pt x="67" y="75"/>
                  <a:pt x="67" y="75"/>
                </a:cubicBezTo>
                <a:cubicBezTo>
                  <a:pt x="67" y="74"/>
                  <a:pt x="67" y="74"/>
                  <a:pt x="67" y="74"/>
                </a:cubicBezTo>
                <a:cubicBezTo>
                  <a:pt x="64" y="72"/>
                  <a:pt x="62" y="69"/>
                  <a:pt x="62" y="66"/>
                </a:cubicBezTo>
                <a:cubicBezTo>
                  <a:pt x="62" y="61"/>
                  <a:pt x="66" y="57"/>
                  <a:pt x="70" y="57"/>
                </a:cubicBezTo>
                <a:cubicBezTo>
                  <a:pt x="75" y="57"/>
                  <a:pt x="78" y="61"/>
                  <a:pt x="78" y="66"/>
                </a:cubicBezTo>
                <a:cubicBezTo>
                  <a:pt x="78" y="69"/>
                  <a:pt x="76" y="72"/>
                  <a:pt x="74" y="74"/>
                </a:cubicBezTo>
                <a:close/>
                <a:moveTo>
                  <a:pt x="81" y="60"/>
                </a:moveTo>
                <a:cubicBezTo>
                  <a:pt x="81" y="61"/>
                  <a:pt x="81" y="61"/>
                  <a:pt x="81" y="61"/>
                </a:cubicBezTo>
                <a:cubicBezTo>
                  <a:pt x="82" y="62"/>
                  <a:pt x="82" y="62"/>
                  <a:pt x="82" y="62"/>
                </a:cubicBezTo>
                <a:cubicBezTo>
                  <a:pt x="84" y="64"/>
                  <a:pt x="84" y="64"/>
                  <a:pt x="84" y="64"/>
                </a:cubicBezTo>
                <a:cubicBezTo>
                  <a:pt x="82" y="64"/>
                  <a:pt x="81" y="64"/>
                  <a:pt x="80" y="63"/>
                </a:cubicBezTo>
                <a:cubicBezTo>
                  <a:pt x="79" y="60"/>
                  <a:pt x="76" y="58"/>
                  <a:pt x="73" y="56"/>
                </a:cubicBezTo>
                <a:cubicBezTo>
                  <a:pt x="75" y="53"/>
                  <a:pt x="79" y="50"/>
                  <a:pt x="84" y="49"/>
                </a:cubicBezTo>
                <a:cubicBezTo>
                  <a:pt x="84" y="50"/>
                  <a:pt x="84" y="50"/>
                  <a:pt x="84" y="50"/>
                </a:cubicBezTo>
                <a:cubicBezTo>
                  <a:pt x="85" y="51"/>
                  <a:pt x="85" y="51"/>
                  <a:pt x="85" y="51"/>
                </a:cubicBezTo>
                <a:lnTo>
                  <a:pt x="81" y="60"/>
                </a:lnTo>
                <a:close/>
                <a:moveTo>
                  <a:pt x="89" y="47"/>
                </a:moveTo>
                <a:cubicBezTo>
                  <a:pt x="89" y="47"/>
                  <a:pt x="88" y="48"/>
                  <a:pt x="88" y="48"/>
                </a:cubicBezTo>
                <a:cubicBezTo>
                  <a:pt x="87" y="48"/>
                  <a:pt x="86" y="47"/>
                  <a:pt x="86" y="47"/>
                </a:cubicBezTo>
                <a:cubicBezTo>
                  <a:pt x="85" y="47"/>
                  <a:pt x="85" y="47"/>
                  <a:pt x="85" y="47"/>
                </a:cubicBezTo>
                <a:cubicBezTo>
                  <a:pt x="84" y="46"/>
                  <a:pt x="84" y="46"/>
                  <a:pt x="84" y="46"/>
                </a:cubicBezTo>
                <a:cubicBezTo>
                  <a:pt x="81" y="45"/>
                  <a:pt x="80" y="41"/>
                  <a:pt x="80" y="38"/>
                </a:cubicBezTo>
                <a:cubicBezTo>
                  <a:pt x="80" y="33"/>
                  <a:pt x="83" y="30"/>
                  <a:pt x="88" y="30"/>
                </a:cubicBezTo>
                <a:cubicBezTo>
                  <a:pt x="92" y="30"/>
                  <a:pt x="96" y="33"/>
                  <a:pt x="96" y="38"/>
                </a:cubicBezTo>
                <a:cubicBezTo>
                  <a:pt x="96" y="41"/>
                  <a:pt x="94" y="45"/>
                  <a:pt x="91" y="46"/>
                </a:cubicBezTo>
                <a:cubicBezTo>
                  <a:pt x="90" y="47"/>
                  <a:pt x="90" y="47"/>
                  <a:pt x="90" y="47"/>
                </a:cubicBezTo>
                <a:lnTo>
                  <a:pt x="89" y="47"/>
                </a:lnTo>
                <a:close/>
                <a:moveTo>
                  <a:pt x="92" y="64"/>
                </a:moveTo>
                <a:cubicBezTo>
                  <a:pt x="94" y="62"/>
                  <a:pt x="94" y="62"/>
                  <a:pt x="94" y="62"/>
                </a:cubicBezTo>
                <a:cubicBezTo>
                  <a:pt x="94" y="61"/>
                  <a:pt x="94" y="61"/>
                  <a:pt x="94" y="61"/>
                </a:cubicBezTo>
                <a:cubicBezTo>
                  <a:pt x="94" y="60"/>
                  <a:pt x="94" y="60"/>
                  <a:pt x="94" y="60"/>
                </a:cubicBezTo>
                <a:cubicBezTo>
                  <a:pt x="90" y="51"/>
                  <a:pt x="90" y="51"/>
                  <a:pt x="90" y="51"/>
                </a:cubicBezTo>
                <a:cubicBezTo>
                  <a:pt x="91" y="50"/>
                  <a:pt x="91" y="50"/>
                  <a:pt x="91" y="50"/>
                </a:cubicBezTo>
                <a:cubicBezTo>
                  <a:pt x="92" y="49"/>
                  <a:pt x="92" y="49"/>
                  <a:pt x="92" y="49"/>
                </a:cubicBezTo>
                <a:cubicBezTo>
                  <a:pt x="98" y="51"/>
                  <a:pt x="104" y="57"/>
                  <a:pt x="104" y="61"/>
                </a:cubicBezTo>
                <a:cubicBezTo>
                  <a:pt x="103" y="62"/>
                  <a:pt x="99" y="63"/>
                  <a:pt x="92" y="64"/>
                </a:cubicBezTo>
                <a:close/>
                <a:moveTo>
                  <a:pt x="92" y="64"/>
                </a:moveTo>
                <a:cubicBezTo>
                  <a:pt x="92" y="64"/>
                  <a:pt x="92" y="64"/>
                  <a:pt x="92" y="64"/>
                </a:cubicBezTo>
              </a:path>
            </a:pathLst>
          </a:custGeom>
          <a:solidFill>
            <a:srgbClr val="EA00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4" name="Rectangle 68"/>
          <p:cNvSpPr/>
          <p:nvPr/>
        </p:nvSpPr>
        <p:spPr>
          <a:xfrm>
            <a:off x="3226941" y="2509024"/>
            <a:ext cx="1768805" cy="423747"/>
          </a:xfrm>
          <a:prstGeom prst="rect">
            <a:avLst/>
          </a:prstGeom>
        </p:spPr>
        <p:txBody>
          <a:bodyPr wrap="square" lIns="180000" tIns="0" rIns="144000" bIns="0" anchor="ctr" anchorCtr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Clr>
                <a:srgbClr val="EA0000"/>
              </a:buClr>
            </a:pPr>
            <a:endParaRPr lang="ru-RU" sz="1500" b="1" dirty="0">
              <a:latin typeface="Arial Narrow" panose="020B0606020202030204" pitchFamily="34" charset="0"/>
              <a:cs typeface="Segoe UI" panose="020B0502040204020203" pitchFamily="34" charset="0"/>
            </a:endParaRPr>
          </a:p>
        </p:txBody>
      </p:sp>
      <p:sp>
        <p:nvSpPr>
          <p:cNvPr id="56" name="Freeform 6700"/>
          <p:cNvSpPr>
            <a:spLocks noChangeArrowheads="1"/>
          </p:cNvSpPr>
          <p:nvPr/>
        </p:nvSpPr>
        <p:spPr bwMode="auto">
          <a:xfrm flipH="1">
            <a:off x="551058" y="2036216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  <a:extLst/>
        </p:spPr>
        <p:txBody>
          <a:bodyPr wrap="none" lIns="84491" tIns="42245" rIns="84491" bIns="42245" anchor="ctr"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«-»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reeform 6700"/>
          <p:cNvSpPr>
            <a:spLocks noChangeArrowheads="1"/>
          </p:cNvSpPr>
          <p:nvPr/>
        </p:nvSpPr>
        <p:spPr bwMode="auto">
          <a:xfrm flipH="1">
            <a:off x="551058" y="3792498"/>
            <a:ext cx="471853" cy="472808"/>
          </a:xfrm>
          <a:custGeom>
            <a:avLst/>
            <a:gdLst>
              <a:gd name="T0" fmla="*/ 1083 w 1084"/>
              <a:gd name="T1" fmla="*/ 540 h 1085"/>
              <a:gd name="T2" fmla="*/ 1083 w 1084"/>
              <a:gd name="T3" fmla="*/ 540 h 1085"/>
              <a:gd name="T4" fmla="*/ 544 w 1084"/>
              <a:gd name="T5" fmla="*/ 1084 h 1085"/>
              <a:gd name="T6" fmla="*/ 0 w 1084"/>
              <a:gd name="T7" fmla="*/ 540 h 1085"/>
              <a:gd name="T8" fmla="*/ 544 w 1084"/>
              <a:gd name="T9" fmla="*/ 0 h 1085"/>
              <a:gd name="T10" fmla="*/ 1083 w 1084"/>
              <a:gd name="T11" fmla="*/ 54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4" h="1085">
                <a:moveTo>
                  <a:pt x="1083" y="540"/>
                </a:moveTo>
                <a:lnTo>
                  <a:pt x="1083" y="540"/>
                </a:lnTo>
                <a:cubicBezTo>
                  <a:pt x="1083" y="838"/>
                  <a:pt x="843" y="1084"/>
                  <a:pt x="544" y="1084"/>
                </a:cubicBezTo>
                <a:cubicBezTo>
                  <a:pt x="241" y="1084"/>
                  <a:pt x="0" y="838"/>
                  <a:pt x="0" y="540"/>
                </a:cubicBezTo>
                <a:cubicBezTo>
                  <a:pt x="0" y="241"/>
                  <a:pt x="241" y="0"/>
                  <a:pt x="544" y="0"/>
                </a:cubicBezTo>
                <a:cubicBezTo>
                  <a:pt x="843" y="0"/>
                  <a:pt x="1083" y="241"/>
                  <a:pt x="1083" y="54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  <a:extLst/>
        </p:spPr>
        <p:txBody>
          <a:bodyPr wrap="none" lIns="84491" tIns="42245" rIns="84491" bIns="42245" anchor="ctr">
            <a:norm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«-»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1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0" y="267629"/>
            <a:ext cx="8146169" cy="925551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5. </a:t>
            </a:r>
            <a:r>
              <a:rPr lang="ru-RU" sz="3000" b="1" dirty="0">
                <a:latin typeface="Arial Narrow" panose="020B0606020202030204" pitchFamily="34" charset="0"/>
                <a:cs typeface="Segoe UI" panose="020B0502040204020203" pitchFamily="34" charset="0"/>
              </a:rPr>
              <a:t>Кто может </a:t>
            </a:r>
            <a:r>
              <a:rPr lang="ru-RU" sz="3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быть привлечен к субсидиарной      ответственности?</a:t>
            </a:r>
            <a:endParaRPr lang="ru-RU" sz="3000" dirty="0"/>
          </a:p>
        </p:txBody>
      </p:sp>
      <p:sp>
        <p:nvSpPr>
          <p:cNvPr id="8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628662" y="254370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9" name="Picture 2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34" y="345583"/>
            <a:ext cx="205962" cy="212204"/>
          </a:xfrm>
          <a:prstGeom prst="rect">
            <a:avLst/>
          </a:prstGeom>
        </p:spPr>
      </p:pic>
      <p:sp>
        <p:nvSpPr>
          <p:cNvPr id="11" name="Rectangle 4"/>
          <p:cNvSpPr>
            <a:spLocks/>
          </p:cNvSpPr>
          <p:nvPr/>
        </p:nvSpPr>
        <p:spPr bwMode="auto">
          <a:xfrm>
            <a:off x="611187" y="1366650"/>
            <a:ext cx="2946052" cy="3484130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2" name="Rectangle 3"/>
          <p:cNvSpPr>
            <a:spLocks/>
          </p:cNvSpPr>
          <p:nvPr/>
        </p:nvSpPr>
        <p:spPr bwMode="auto">
          <a:xfrm>
            <a:off x="611188" y="1193180"/>
            <a:ext cx="2946051" cy="814039"/>
          </a:xfrm>
          <a:prstGeom prst="rect">
            <a:avLst/>
          </a:prstGeom>
          <a:solidFill>
            <a:srgbClr val="EA0000"/>
          </a:solidFill>
          <a:ln w="12700">
            <a:noFill/>
            <a:miter lim="800000"/>
            <a:headEnd/>
            <a:tailEnd/>
          </a:ln>
        </p:spPr>
        <p:txBody>
          <a:bodyPr lIns="0" tIns="144000" rIns="0" bIns="0" anchor="ctr" anchorCtr="0">
            <a:noAutofit/>
          </a:bodyPr>
          <a:lstStyle/>
          <a:p>
            <a:pPr algn="ctr"/>
            <a:r>
              <a:rPr lang="ru-RU" sz="1500" b="1" dirty="0" smtClean="0">
                <a:latin typeface="Arial Narrow" panose="020B0606020202030204" pitchFamily="34" charset="0"/>
              </a:rPr>
              <a:t>Контролирующее должника лицо (КДЛ)</a:t>
            </a:r>
            <a:endParaRPr lang="es-ES" sz="1500" b="1" dirty="0">
              <a:latin typeface="Arial Narrow" panose="020B0606020202030204" pitchFamily="34" charset="0"/>
            </a:endParaRPr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3757961" y="1366650"/>
            <a:ext cx="5018047" cy="3484130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5" name="Rectangle 3"/>
          <p:cNvSpPr>
            <a:spLocks/>
          </p:cNvSpPr>
          <p:nvPr/>
        </p:nvSpPr>
        <p:spPr bwMode="auto">
          <a:xfrm>
            <a:off x="3757961" y="1182030"/>
            <a:ext cx="5018047" cy="853694"/>
          </a:xfrm>
          <a:prstGeom prst="rect">
            <a:avLst/>
          </a:prstGeom>
          <a:solidFill>
            <a:srgbClr val="EA0000"/>
          </a:solidFill>
          <a:ln w="12700">
            <a:noFill/>
            <a:miter lim="800000"/>
            <a:headEnd/>
            <a:tailEnd/>
          </a:ln>
        </p:spPr>
        <p:txBody>
          <a:bodyPr lIns="0" tIns="144000" rIns="0" bIns="0" anchor="ctr" anchorCtr="0">
            <a:noAutofit/>
          </a:bodyPr>
          <a:lstStyle/>
          <a:p>
            <a:pPr algn="ctr"/>
            <a:r>
              <a:rPr lang="ru-RU" sz="1500" b="1" dirty="0" smtClean="0">
                <a:latin typeface="Arial Narrow" panose="020B0606020202030204" pitchFamily="34" charset="0"/>
              </a:rPr>
              <a:t>Признаки (КДЛ)</a:t>
            </a:r>
            <a:endParaRPr lang="es-ES" sz="1500" b="1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2534" y="2209193"/>
            <a:ext cx="2734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 или ЮЛ, </a:t>
            </a:r>
            <a:endParaRPr lang="ru-RU" sz="1200" b="1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имеющее 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либо имевшее </a:t>
            </a:r>
            <a:r>
              <a:rPr lang="ru-RU" sz="1200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более чем за три года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предшествующих возникновению признаков банкротства, а также после их возникновения до принятия арбитражным судом заявления о признании должника банкротом право давать обязательные для исполнения должником указания или возможность иным образом определять действия должника, в том числе по совершению сделок и определению их условий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97079" y="2289089"/>
            <a:ext cx="477857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dirty="0" smtClean="0">
                <a:latin typeface="Arial Narrow" panose="020B0606020202030204" pitchFamily="34" charset="0"/>
              </a:rPr>
              <a:t>Пока не доказано иное, предполагается, что лицо являлось КДЛ, если это лицо</a:t>
            </a:r>
            <a:r>
              <a:rPr lang="ru-RU" sz="1100" dirty="0" smtClean="0">
                <a:latin typeface="Arial Narrow" panose="020B0606020202030204" pitchFamily="34" charset="0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/>
              <a:t>являлось </a:t>
            </a:r>
            <a:r>
              <a:rPr lang="ru-RU" sz="1100" dirty="0"/>
              <a:t>руководителем должника или управляющей организации должника, членом исполнительного органа должника, ликвидатором должника, членом ликвидационной комиссии;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/>
              <a:t>имело </a:t>
            </a:r>
            <a:r>
              <a:rPr lang="ru-RU" sz="1100" dirty="0"/>
              <a:t>право самостоятельно либо совместно с заинтересованными лицами распоряжаться пятьюдесятью и более процентами голосующих акций акционерного общества, или более чем половиной долей уставного капитала общества с ограниченной (дополнительной) ответственностью, или более чем половиной голосов в общем собрании участников юридического лица либо имело право назначать (избирать) руководителя должника;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/>
              <a:t>извлекало </a:t>
            </a:r>
            <a:r>
              <a:rPr lang="ru-RU" sz="1100" dirty="0"/>
              <a:t>выгоду из незаконного или недобросовестного поведения </a:t>
            </a:r>
            <a:r>
              <a:rPr lang="ru-RU" sz="1100" dirty="0" smtClean="0"/>
              <a:t>лиц</a:t>
            </a:r>
            <a:endParaRPr lang="ru-RU" sz="1100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dirty="0" smtClean="0"/>
              <a:t>Арбитражный </a:t>
            </a:r>
            <a:r>
              <a:rPr lang="ru-RU" sz="1100" dirty="0"/>
              <a:t>суд может признать лицо контролирующим должника лицом по иным основаниям.</a:t>
            </a:r>
          </a:p>
          <a:p>
            <a:pPr algn="ctr"/>
            <a:endParaRPr lang="ru-RU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0" y="267629"/>
            <a:ext cx="8146169" cy="462775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5. </a:t>
            </a:r>
            <a:r>
              <a:rPr lang="ru-RU" sz="1600" b="1" dirty="0">
                <a:latin typeface="Arial Narrow" panose="020B0606020202030204" pitchFamily="34" charset="0"/>
                <a:cs typeface="Segoe UI" panose="020B0502040204020203" pitchFamily="34" charset="0"/>
              </a:rPr>
              <a:t>Кто может </a:t>
            </a:r>
            <a:r>
              <a:rPr lang="ru-RU" sz="1600" b="1" dirty="0" smtClean="0">
                <a:latin typeface="Arial Narrow" panose="020B0606020202030204" pitchFamily="34" charset="0"/>
                <a:cs typeface="Segoe UI" panose="020B0502040204020203" pitchFamily="34" charset="0"/>
              </a:rPr>
              <a:t>быть привлечен к субсидиарной ответственности?</a:t>
            </a:r>
            <a:endParaRPr lang="ru-RU" sz="1600" dirty="0"/>
          </a:p>
        </p:txBody>
      </p:sp>
      <p:sp>
        <p:nvSpPr>
          <p:cNvPr id="8" name="Teardrop 56">
            <a:extLst>
              <a:ext uri="{FF2B5EF4-FFF2-40B4-BE49-F238E27FC236}">
                <a16:creationId xmlns:a16="http://schemas.microsoft.com/office/drawing/2014/main" xmlns="" id="{2742FFC1-D412-4F51-9FE6-7F237AA1B5E0}"/>
              </a:ext>
            </a:extLst>
          </p:cNvPr>
          <p:cNvSpPr/>
          <p:nvPr/>
        </p:nvSpPr>
        <p:spPr bwMode="auto">
          <a:xfrm rot="13500000" flipH="1">
            <a:off x="628662" y="254370"/>
            <a:ext cx="393706" cy="394630"/>
          </a:xfrm>
          <a:prstGeom prst="teardrop">
            <a:avLst/>
          </a:prstGeom>
          <a:solidFill>
            <a:srgbClr val="E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91" tIns="42245" rIns="84491" bIns="42245" anchor="ctr">
            <a:normAutofit/>
          </a:bodyPr>
          <a:lstStyle/>
          <a:p>
            <a:pPr algn="ctr">
              <a:defRPr/>
            </a:pPr>
            <a:endParaRPr lang="en-US" sz="1000" dirty="0"/>
          </a:p>
        </p:txBody>
      </p:sp>
      <p:pic>
        <p:nvPicPr>
          <p:cNvPr id="9" name="Picture 2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34" y="345583"/>
            <a:ext cx="205962" cy="212204"/>
          </a:xfrm>
          <a:prstGeom prst="rect">
            <a:avLst/>
          </a:prstGeom>
        </p:spPr>
      </p:pic>
      <p:sp>
        <p:nvSpPr>
          <p:cNvPr id="11" name="Rectangle 4"/>
          <p:cNvSpPr>
            <a:spLocks/>
          </p:cNvSpPr>
          <p:nvPr/>
        </p:nvSpPr>
        <p:spPr bwMode="auto">
          <a:xfrm>
            <a:off x="611186" y="1194033"/>
            <a:ext cx="8164823" cy="3656747"/>
          </a:xfrm>
          <a:prstGeom prst="rect">
            <a:avLst/>
          </a:prstGeom>
          <a:noFill/>
          <a:ln>
            <a:solidFill>
              <a:srgbClr val="EA0000"/>
            </a:solidFill>
          </a:ln>
          <a:extLst/>
        </p:spPr>
        <p:txBody>
          <a:bodyPr lIns="0" tIns="0" rIns="0" bIns="0">
            <a:normAutofit/>
          </a:bodyPr>
          <a:lstStyle/>
          <a:p>
            <a:pPr algn="ctr"/>
            <a:endParaRPr lang="es-ES" sz="700" dirty="0"/>
          </a:p>
        </p:txBody>
      </p:sp>
      <p:sp>
        <p:nvSpPr>
          <p:cNvPr id="12" name="Rectangle 3"/>
          <p:cNvSpPr>
            <a:spLocks/>
          </p:cNvSpPr>
          <p:nvPr/>
        </p:nvSpPr>
        <p:spPr bwMode="auto">
          <a:xfrm>
            <a:off x="613316" y="808358"/>
            <a:ext cx="8162693" cy="786266"/>
          </a:xfrm>
          <a:prstGeom prst="rect">
            <a:avLst/>
          </a:prstGeom>
          <a:solidFill>
            <a:srgbClr val="EA0000"/>
          </a:solidFill>
          <a:ln w="12700">
            <a:noFill/>
            <a:miter lim="800000"/>
            <a:headEnd/>
            <a:tailEnd/>
          </a:ln>
        </p:spPr>
        <p:txBody>
          <a:bodyPr lIns="0" tIns="144000" rIns="0" bIns="0" anchor="ctr" anchorCtr="0">
            <a:no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Пока не доказано иное, предполагается, что полное погашение требований кредиторов невозможно вследствие действий и (или) бездействия контролирующего должника лица при наличии хотя бы одного из следующих обстоятельств:</a:t>
            </a:r>
            <a:endParaRPr lang="es-ES" sz="1500" b="1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840" y="1308803"/>
            <a:ext cx="51419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solidFill>
                <a:srgbClr val="EA0000"/>
              </a:solidFill>
              <a:latin typeface="Arial Narrow" panose="020B0606020202030204" pitchFamily="34" charset="0"/>
            </a:endParaRPr>
          </a:p>
          <a:p>
            <a:pPr algn="just"/>
            <a:endParaRPr lang="ru-RU" b="1" dirty="0">
              <a:latin typeface="Arial Narrow" panose="020B0606020202030204" pitchFamily="34" charset="0"/>
            </a:endParaRPr>
          </a:p>
          <a:p>
            <a:pPr algn="ctr"/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2534" y="1701173"/>
            <a:ext cx="785275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причинен</a:t>
            </a:r>
            <a:r>
              <a:rPr lang="ru-RU" altLang="ru-R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существенный вред имущественным правам кредиторов в результате совершения этим лицом или в пользу этого лица либо одобрения этим лицом одной или нескольких сделок </a:t>
            </a: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должника;</a:t>
            </a:r>
          </a:p>
          <a:p>
            <a:pPr marL="171450" lvl="0" indent="-1714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altLang="ru-RU" sz="12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</a:t>
            </a:r>
            <a:r>
              <a:rPr lang="ru-RU" altLang="ru-R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бухгалтерского учета и (или) </a:t>
            </a: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отчетности</a:t>
            </a:r>
            <a:r>
              <a:rPr lang="ru-RU" altLang="ru-R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отсутствуют или содержат недостоверную информацию;</a:t>
            </a:r>
          </a:p>
          <a:p>
            <a:pPr marL="228600" lvl="0" indent="-2286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altLang="ru-RU" sz="800" dirty="0" smtClean="0"/>
          </a:p>
          <a:p>
            <a:pPr marL="228600" lvl="0" indent="-2286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КДЛ были привлечены к уголовной, административной, налоговой ответственности;</a:t>
            </a:r>
          </a:p>
          <a:p>
            <a:pPr marL="228600" lvl="0" indent="-2286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altLang="ru-RU" sz="800" dirty="0" smtClean="0"/>
          </a:p>
          <a:p>
            <a:pPr marL="228600" lvl="0" indent="-2286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r>
              <a:rPr lang="ru-RU" altLang="ru-R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хранение которых являлось </a:t>
            </a: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обязательным к </a:t>
            </a:r>
            <a:r>
              <a:rPr lang="ru-RU" altLang="ru-R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моменту вынесения определения о введении наблюдения (либо ко дню назначения временной администрации финансовой организации) или принятия решения о признании должника банкротом отсутствуют либо </a:t>
            </a: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искажены;</a:t>
            </a:r>
          </a:p>
          <a:p>
            <a:pPr marL="228600" lvl="0" indent="-2286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altLang="ru-RU" sz="800" dirty="0" smtClean="0"/>
          </a:p>
          <a:p>
            <a:pPr marL="228600" lvl="0" indent="-22860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дату возбуждения дела о банкротстве не внесены подлежащие обязательному внесению в соответствии с федеральным законом сведения либо внесены недостоверные сведения о юридическом лице</a:t>
            </a: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 ЕГРЮЛ </a:t>
            </a:r>
            <a:r>
              <a:rPr lang="ru-RU" altLang="ru-R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представленных таким юридическим лицом документов</a:t>
            </a:r>
            <a:r>
              <a:rPr lang="ru-RU" altLang="ru-R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в </a:t>
            </a:r>
            <a:r>
              <a:rPr lang="ru-RU" altLang="ru-R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федеральный реестр сведений о фактах деятельности юридических лиц в части сведений, обязанность по внесению которых возложена на юридическое лицо.</a:t>
            </a:r>
            <a:endParaRPr lang="ru-RU" altLang="ru-RU" sz="1800" dirty="0">
              <a:latin typeface="Arial" panose="020B0604020202020204" pitchFamily="34" charset="0"/>
            </a:endParaRPr>
          </a:p>
          <a:p>
            <a:pPr algn="ctr"/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06542" y="-201645"/>
            <a:ext cx="530915" cy="4032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7935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erMedia.com Animated Theme">
  <a:themeElements>
    <a:clrScheme name="shield_fire">
      <a:dk1>
        <a:sysClr val="windowText" lastClr="000000"/>
      </a:dk1>
      <a:lt1>
        <a:sysClr val="window" lastClr="FFFFFF"/>
      </a:lt1>
      <a:dk2>
        <a:srgbClr val="11118D"/>
      </a:dk2>
      <a:lt2>
        <a:srgbClr val="EEECE1"/>
      </a:lt2>
      <a:accent1>
        <a:srgbClr val="3A96D0"/>
      </a:accent1>
      <a:accent2>
        <a:srgbClr val="F7291E"/>
      </a:accent2>
      <a:accent3>
        <a:srgbClr val="149FBE"/>
      </a:accent3>
      <a:accent4>
        <a:srgbClr val="81BF14"/>
      </a:accent4>
      <a:accent5>
        <a:srgbClr val="FF9933"/>
      </a:accent5>
      <a:accent6>
        <a:srgbClr val="62251F"/>
      </a:accent6>
      <a:hlink>
        <a:srgbClr val="FDFD88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1320</Words>
  <Application>Microsoft Office PowerPoint</Application>
  <PresentationFormat>Экран (16:9)</PresentationFormat>
  <Paragraphs>153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Franklin Gothic Heavy</vt:lpstr>
      <vt:lpstr>Segoe UI</vt:lpstr>
      <vt:lpstr>Symbol</vt:lpstr>
      <vt:lpstr>Times New Roman</vt:lpstr>
      <vt:lpstr>Wingdings</vt:lpstr>
      <vt:lpstr>Office Theme</vt:lpstr>
      <vt:lpstr>1_PresenterMedia.com Animated Theme</vt:lpstr>
      <vt:lpstr>Презентация PowerPoint</vt:lpstr>
      <vt:lpstr>Презентация PowerPoint</vt:lpstr>
      <vt:lpstr>    1. Что такое субсидиарная ответственность?</vt:lpstr>
      <vt:lpstr>   2. Когда можно привлечь к субсидиарной  ответственности?</vt:lpstr>
      <vt:lpstr>Презентация PowerPoint</vt:lpstr>
      <vt:lpstr>Презентация PowerPoint</vt:lpstr>
      <vt:lpstr>Презентация PowerPoint</vt:lpstr>
      <vt:lpstr>     5. Кто может быть привлечен к субсидиарной      ответственности?</vt:lpstr>
      <vt:lpstr>     5. Кто может быть привлечен к субсидиарной ответственности?</vt:lpstr>
      <vt:lpstr>     5. Кто может быть привлечен к субсидиарной ответственности?</vt:lpstr>
      <vt:lpstr>     5. Кто может быть привлечен к субсидиарной ответственности?</vt:lpstr>
      <vt:lpstr>     5. Кто может быть привлечен к субсидиарной ответственности?</vt:lpstr>
      <vt:lpstr>     5. Кто может быть привлечен к субсидиарной ответственности?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Donia</dc:creator>
  <cp:lastModifiedBy>User</cp:lastModifiedBy>
  <cp:revision>286</cp:revision>
  <cp:lastPrinted>2019-10-17T11:53:11Z</cp:lastPrinted>
  <dcterms:created xsi:type="dcterms:W3CDTF">2016-10-16T10:12:11Z</dcterms:created>
  <dcterms:modified xsi:type="dcterms:W3CDTF">2019-12-06T11:58:52Z</dcterms:modified>
</cp:coreProperties>
</file>