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1" r:id="rId5"/>
    <p:sldId id="263" r:id="rId6"/>
    <p:sldId id="264" r:id="rId7"/>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9" d="100"/>
          <a:sy n="89" d="100"/>
        </p:scale>
        <p:origin x="418" y="77"/>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5ACF8682-B230-49AA-933F-9A87CE609E19}"/>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 xmlns:a16="http://schemas.microsoft.com/office/drawing/2014/main" id="{0B5A9895-B2CA-48EB-9B3B-9C15602FB2F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 xmlns:a16="http://schemas.microsoft.com/office/drawing/2014/main" id="{CD85C405-C902-4E66-85A6-03007B786990}"/>
              </a:ext>
            </a:extLst>
          </p:cNvPr>
          <p:cNvSpPr>
            <a:spLocks noGrp="1"/>
          </p:cNvSpPr>
          <p:nvPr>
            <p:ph type="dt" sz="half" idx="10"/>
          </p:nvPr>
        </p:nvSpPr>
        <p:spPr/>
        <p:txBody>
          <a:bodyPr/>
          <a:lstStyle/>
          <a:p>
            <a:fld id="{A08B8F52-0940-4F8D-95F9-5035E7B3B0C2}" type="datetimeFigureOut">
              <a:rPr lang="ru-RU" smtClean="0"/>
              <a:t>14.05.2021</a:t>
            </a:fld>
            <a:endParaRPr lang="ru-RU"/>
          </a:p>
        </p:txBody>
      </p:sp>
      <p:sp>
        <p:nvSpPr>
          <p:cNvPr id="5" name="Нижний колонтитул 4">
            <a:extLst>
              <a:ext uri="{FF2B5EF4-FFF2-40B4-BE49-F238E27FC236}">
                <a16:creationId xmlns="" xmlns:a16="http://schemas.microsoft.com/office/drawing/2014/main" id="{641AD8EF-38DF-4FCD-B769-7DEAA14E5BFD}"/>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 xmlns:a16="http://schemas.microsoft.com/office/drawing/2014/main" id="{5840D05E-D1FF-4108-BFAE-3D977509ABB4}"/>
              </a:ext>
            </a:extLst>
          </p:cNvPr>
          <p:cNvSpPr>
            <a:spLocks noGrp="1"/>
          </p:cNvSpPr>
          <p:nvPr>
            <p:ph type="sldNum" sz="quarter" idx="12"/>
          </p:nvPr>
        </p:nvSpPr>
        <p:spPr/>
        <p:txBody>
          <a:bodyPr/>
          <a:lstStyle/>
          <a:p>
            <a:fld id="{A790DE8A-A840-463B-B451-BB1D7186EED2}" type="slidenum">
              <a:rPr lang="ru-RU" smtClean="0"/>
              <a:t>‹#›</a:t>
            </a:fld>
            <a:endParaRPr lang="ru-RU"/>
          </a:p>
        </p:txBody>
      </p:sp>
    </p:spTree>
    <p:extLst>
      <p:ext uri="{BB962C8B-B14F-4D97-AF65-F5344CB8AC3E}">
        <p14:creationId xmlns:p14="http://schemas.microsoft.com/office/powerpoint/2010/main" val="1338420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F37265E2-6B4F-41B8-95E1-69941BF55E20}"/>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 xmlns:a16="http://schemas.microsoft.com/office/drawing/2014/main" id="{B958F68C-74FD-433E-A781-DB868E7B0399}"/>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 xmlns:a16="http://schemas.microsoft.com/office/drawing/2014/main" id="{3CAA9854-F5C5-412A-96D0-4C07381E9BA9}"/>
              </a:ext>
            </a:extLst>
          </p:cNvPr>
          <p:cNvSpPr>
            <a:spLocks noGrp="1"/>
          </p:cNvSpPr>
          <p:nvPr>
            <p:ph type="dt" sz="half" idx="10"/>
          </p:nvPr>
        </p:nvSpPr>
        <p:spPr/>
        <p:txBody>
          <a:bodyPr/>
          <a:lstStyle/>
          <a:p>
            <a:fld id="{A08B8F52-0940-4F8D-95F9-5035E7B3B0C2}" type="datetimeFigureOut">
              <a:rPr lang="ru-RU" smtClean="0"/>
              <a:t>14.05.2021</a:t>
            </a:fld>
            <a:endParaRPr lang="ru-RU"/>
          </a:p>
        </p:txBody>
      </p:sp>
      <p:sp>
        <p:nvSpPr>
          <p:cNvPr id="5" name="Нижний колонтитул 4">
            <a:extLst>
              <a:ext uri="{FF2B5EF4-FFF2-40B4-BE49-F238E27FC236}">
                <a16:creationId xmlns="" xmlns:a16="http://schemas.microsoft.com/office/drawing/2014/main" id="{04C73606-301B-4501-BF3C-F7189D09679A}"/>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 xmlns:a16="http://schemas.microsoft.com/office/drawing/2014/main" id="{F1478709-9343-4484-9C6A-7E16880E5B8A}"/>
              </a:ext>
            </a:extLst>
          </p:cNvPr>
          <p:cNvSpPr>
            <a:spLocks noGrp="1"/>
          </p:cNvSpPr>
          <p:nvPr>
            <p:ph type="sldNum" sz="quarter" idx="12"/>
          </p:nvPr>
        </p:nvSpPr>
        <p:spPr/>
        <p:txBody>
          <a:bodyPr/>
          <a:lstStyle/>
          <a:p>
            <a:fld id="{A790DE8A-A840-463B-B451-BB1D7186EED2}" type="slidenum">
              <a:rPr lang="ru-RU" smtClean="0"/>
              <a:t>‹#›</a:t>
            </a:fld>
            <a:endParaRPr lang="ru-RU"/>
          </a:p>
        </p:txBody>
      </p:sp>
    </p:spTree>
    <p:extLst>
      <p:ext uri="{BB962C8B-B14F-4D97-AF65-F5344CB8AC3E}">
        <p14:creationId xmlns:p14="http://schemas.microsoft.com/office/powerpoint/2010/main" val="414449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 xmlns:a16="http://schemas.microsoft.com/office/drawing/2014/main" id="{036EBF63-F10E-4CAA-BEA1-17FCDD816398}"/>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 xmlns:a16="http://schemas.microsoft.com/office/drawing/2014/main" id="{14CDBFA3-B240-4BA4-8823-CBFD34EC9337}"/>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 xmlns:a16="http://schemas.microsoft.com/office/drawing/2014/main" id="{081C6965-72DC-4877-814F-76A32D533FEC}"/>
              </a:ext>
            </a:extLst>
          </p:cNvPr>
          <p:cNvSpPr>
            <a:spLocks noGrp="1"/>
          </p:cNvSpPr>
          <p:nvPr>
            <p:ph type="dt" sz="half" idx="10"/>
          </p:nvPr>
        </p:nvSpPr>
        <p:spPr/>
        <p:txBody>
          <a:bodyPr/>
          <a:lstStyle/>
          <a:p>
            <a:fld id="{A08B8F52-0940-4F8D-95F9-5035E7B3B0C2}" type="datetimeFigureOut">
              <a:rPr lang="ru-RU" smtClean="0"/>
              <a:t>14.05.2021</a:t>
            </a:fld>
            <a:endParaRPr lang="ru-RU"/>
          </a:p>
        </p:txBody>
      </p:sp>
      <p:sp>
        <p:nvSpPr>
          <p:cNvPr id="5" name="Нижний колонтитул 4">
            <a:extLst>
              <a:ext uri="{FF2B5EF4-FFF2-40B4-BE49-F238E27FC236}">
                <a16:creationId xmlns="" xmlns:a16="http://schemas.microsoft.com/office/drawing/2014/main" id="{FEEFA85A-D476-4613-9E32-65878A4627FE}"/>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 xmlns:a16="http://schemas.microsoft.com/office/drawing/2014/main" id="{1F77D725-CC60-45EB-B022-5278669600DB}"/>
              </a:ext>
            </a:extLst>
          </p:cNvPr>
          <p:cNvSpPr>
            <a:spLocks noGrp="1"/>
          </p:cNvSpPr>
          <p:nvPr>
            <p:ph type="sldNum" sz="quarter" idx="12"/>
          </p:nvPr>
        </p:nvSpPr>
        <p:spPr/>
        <p:txBody>
          <a:bodyPr/>
          <a:lstStyle/>
          <a:p>
            <a:fld id="{A790DE8A-A840-463B-B451-BB1D7186EED2}" type="slidenum">
              <a:rPr lang="ru-RU" smtClean="0"/>
              <a:t>‹#›</a:t>
            </a:fld>
            <a:endParaRPr lang="ru-RU"/>
          </a:p>
        </p:txBody>
      </p:sp>
    </p:spTree>
    <p:extLst>
      <p:ext uri="{BB962C8B-B14F-4D97-AF65-F5344CB8AC3E}">
        <p14:creationId xmlns:p14="http://schemas.microsoft.com/office/powerpoint/2010/main" val="3915079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0493E742-362B-4B93-B79E-99B8C7676A46}"/>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 xmlns:a16="http://schemas.microsoft.com/office/drawing/2014/main" id="{D0423048-0594-4ADA-AAC5-695910E1AE5B}"/>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 xmlns:a16="http://schemas.microsoft.com/office/drawing/2014/main" id="{C4C265EE-07A4-4172-A5D1-223EF5CB334F}"/>
              </a:ext>
            </a:extLst>
          </p:cNvPr>
          <p:cNvSpPr>
            <a:spLocks noGrp="1"/>
          </p:cNvSpPr>
          <p:nvPr>
            <p:ph type="dt" sz="half" idx="10"/>
          </p:nvPr>
        </p:nvSpPr>
        <p:spPr/>
        <p:txBody>
          <a:bodyPr/>
          <a:lstStyle/>
          <a:p>
            <a:fld id="{A08B8F52-0940-4F8D-95F9-5035E7B3B0C2}" type="datetimeFigureOut">
              <a:rPr lang="ru-RU" smtClean="0"/>
              <a:t>14.05.2021</a:t>
            </a:fld>
            <a:endParaRPr lang="ru-RU"/>
          </a:p>
        </p:txBody>
      </p:sp>
      <p:sp>
        <p:nvSpPr>
          <p:cNvPr id="5" name="Нижний колонтитул 4">
            <a:extLst>
              <a:ext uri="{FF2B5EF4-FFF2-40B4-BE49-F238E27FC236}">
                <a16:creationId xmlns="" xmlns:a16="http://schemas.microsoft.com/office/drawing/2014/main" id="{95385ED4-E4ED-4AC1-B9C4-FE2C7793643D}"/>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 xmlns:a16="http://schemas.microsoft.com/office/drawing/2014/main" id="{7F196350-7CE8-4F16-ADAD-D60E190B4F1C}"/>
              </a:ext>
            </a:extLst>
          </p:cNvPr>
          <p:cNvSpPr>
            <a:spLocks noGrp="1"/>
          </p:cNvSpPr>
          <p:nvPr>
            <p:ph type="sldNum" sz="quarter" idx="12"/>
          </p:nvPr>
        </p:nvSpPr>
        <p:spPr/>
        <p:txBody>
          <a:bodyPr/>
          <a:lstStyle/>
          <a:p>
            <a:fld id="{A790DE8A-A840-463B-B451-BB1D7186EED2}" type="slidenum">
              <a:rPr lang="ru-RU" smtClean="0"/>
              <a:t>‹#›</a:t>
            </a:fld>
            <a:endParaRPr lang="ru-RU"/>
          </a:p>
        </p:txBody>
      </p:sp>
    </p:spTree>
    <p:extLst>
      <p:ext uri="{BB962C8B-B14F-4D97-AF65-F5344CB8AC3E}">
        <p14:creationId xmlns:p14="http://schemas.microsoft.com/office/powerpoint/2010/main" val="4379114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520DB4AE-E616-42E7-80EB-F57B516CFE11}"/>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 xmlns:a16="http://schemas.microsoft.com/office/drawing/2014/main" id="{5F6F37AE-079A-4B8A-B2BB-E8C8E6CF596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 xmlns:a16="http://schemas.microsoft.com/office/drawing/2014/main" id="{315C12F9-8910-475D-93D8-5A2594D7D5D8}"/>
              </a:ext>
            </a:extLst>
          </p:cNvPr>
          <p:cNvSpPr>
            <a:spLocks noGrp="1"/>
          </p:cNvSpPr>
          <p:nvPr>
            <p:ph type="dt" sz="half" idx="10"/>
          </p:nvPr>
        </p:nvSpPr>
        <p:spPr/>
        <p:txBody>
          <a:bodyPr/>
          <a:lstStyle/>
          <a:p>
            <a:fld id="{A08B8F52-0940-4F8D-95F9-5035E7B3B0C2}" type="datetimeFigureOut">
              <a:rPr lang="ru-RU" smtClean="0"/>
              <a:t>14.05.2021</a:t>
            </a:fld>
            <a:endParaRPr lang="ru-RU"/>
          </a:p>
        </p:txBody>
      </p:sp>
      <p:sp>
        <p:nvSpPr>
          <p:cNvPr id="5" name="Нижний колонтитул 4">
            <a:extLst>
              <a:ext uri="{FF2B5EF4-FFF2-40B4-BE49-F238E27FC236}">
                <a16:creationId xmlns="" xmlns:a16="http://schemas.microsoft.com/office/drawing/2014/main" id="{25CCD29B-2943-40C9-B245-61A4645ED20E}"/>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 xmlns:a16="http://schemas.microsoft.com/office/drawing/2014/main" id="{F4E436AE-7915-487B-8B99-48602941BE9E}"/>
              </a:ext>
            </a:extLst>
          </p:cNvPr>
          <p:cNvSpPr>
            <a:spLocks noGrp="1"/>
          </p:cNvSpPr>
          <p:nvPr>
            <p:ph type="sldNum" sz="quarter" idx="12"/>
          </p:nvPr>
        </p:nvSpPr>
        <p:spPr/>
        <p:txBody>
          <a:bodyPr/>
          <a:lstStyle/>
          <a:p>
            <a:fld id="{A790DE8A-A840-463B-B451-BB1D7186EED2}" type="slidenum">
              <a:rPr lang="ru-RU" smtClean="0"/>
              <a:t>‹#›</a:t>
            </a:fld>
            <a:endParaRPr lang="ru-RU"/>
          </a:p>
        </p:txBody>
      </p:sp>
    </p:spTree>
    <p:extLst>
      <p:ext uri="{BB962C8B-B14F-4D97-AF65-F5344CB8AC3E}">
        <p14:creationId xmlns:p14="http://schemas.microsoft.com/office/powerpoint/2010/main" val="3013452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D68B7690-9866-4BA7-84DE-DB88079D70EC}"/>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 xmlns:a16="http://schemas.microsoft.com/office/drawing/2014/main" id="{699F3DEF-CB33-43E5-B607-D5B3EB28E278}"/>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 xmlns:a16="http://schemas.microsoft.com/office/drawing/2014/main" id="{9C63FE2D-67DD-44BE-A8B2-79F8FDCA1CCE}"/>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 xmlns:a16="http://schemas.microsoft.com/office/drawing/2014/main" id="{BFD6C65E-38C6-4456-916A-729890BF91E3}"/>
              </a:ext>
            </a:extLst>
          </p:cNvPr>
          <p:cNvSpPr>
            <a:spLocks noGrp="1"/>
          </p:cNvSpPr>
          <p:nvPr>
            <p:ph type="dt" sz="half" idx="10"/>
          </p:nvPr>
        </p:nvSpPr>
        <p:spPr/>
        <p:txBody>
          <a:bodyPr/>
          <a:lstStyle/>
          <a:p>
            <a:fld id="{A08B8F52-0940-4F8D-95F9-5035E7B3B0C2}" type="datetimeFigureOut">
              <a:rPr lang="ru-RU" smtClean="0"/>
              <a:t>14.05.2021</a:t>
            </a:fld>
            <a:endParaRPr lang="ru-RU"/>
          </a:p>
        </p:txBody>
      </p:sp>
      <p:sp>
        <p:nvSpPr>
          <p:cNvPr id="6" name="Нижний колонтитул 5">
            <a:extLst>
              <a:ext uri="{FF2B5EF4-FFF2-40B4-BE49-F238E27FC236}">
                <a16:creationId xmlns="" xmlns:a16="http://schemas.microsoft.com/office/drawing/2014/main" id="{BA1C03C5-514B-464A-93AA-0C84690C746A}"/>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 xmlns:a16="http://schemas.microsoft.com/office/drawing/2014/main" id="{8E90C186-5E56-4F8B-AB32-6F3609634554}"/>
              </a:ext>
            </a:extLst>
          </p:cNvPr>
          <p:cNvSpPr>
            <a:spLocks noGrp="1"/>
          </p:cNvSpPr>
          <p:nvPr>
            <p:ph type="sldNum" sz="quarter" idx="12"/>
          </p:nvPr>
        </p:nvSpPr>
        <p:spPr/>
        <p:txBody>
          <a:bodyPr/>
          <a:lstStyle/>
          <a:p>
            <a:fld id="{A790DE8A-A840-463B-B451-BB1D7186EED2}" type="slidenum">
              <a:rPr lang="ru-RU" smtClean="0"/>
              <a:t>‹#›</a:t>
            </a:fld>
            <a:endParaRPr lang="ru-RU"/>
          </a:p>
        </p:txBody>
      </p:sp>
    </p:spTree>
    <p:extLst>
      <p:ext uri="{BB962C8B-B14F-4D97-AF65-F5344CB8AC3E}">
        <p14:creationId xmlns:p14="http://schemas.microsoft.com/office/powerpoint/2010/main" val="34521983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8C2392A7-1768-4EB5-B2D3-8BB6DAFF6D17}"/>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 xmlns:a16="http://schemas.microsoft.com/office/drawing/2014/main" id="{D2AFB64F-9AC8-43AD-BDF9-39765E1D972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 xmlns:a16="http://schemas.microsoft.com/office/drawing/2014/main" id="{30BEB5E9-82EE-485C-8EAD-BA6EA895AD4D}"/>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 xmlns:a16="http://schemas.microsoft.com/office/drawing/2014/main" id="{8EE69EC0-FDFD-4EF6-A0D6-B05ECC4C299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 xmlns:a16="http://schemas.microsoft.com/office/drawing/2014/main" id="{17078553-115D-4EF5-AD82-9E213CE4609C}"/>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 xmlns:a16="http://schemas.microsoft.com/office/drawing/2014/main" id="{F29D3550-33AB-4FB7-B444-C1A1BEC4E266}"/>
              </a:ext>
            </a:extLst>
          </p:cNvPr>
          <p:cNvSpPr>
            <a:spLocks noGrp="1"/>
          </p:cNvSpPr>
          <p:nvPr>
            <p:ph type="dt" sz="half" idx="10"/>
          </p:nvPr>
        </p:nvSpPr>
        <p:spPr/>
        <p:txBody>
          <a:bodyPr/>
          <a:lstStyle/>
          <a:p>
            <a:fld id="{A08B8F52-0940-4F8D-95F9-5035E7B3B0C2}" type="datetimeFigureOut">
              <a:rPr lang="ru-RU" smtClean="0"/>
              <a:t>14.05.2021</a:t>
            </a:fld>
            <a:endParaRPr lang="ru-RU"/>
          </a:p>
        </p:txBody>
      </p:sp>
      <p:sp>
        <p:nvSpPr>
          <p:cNvPr id="8" name="Нижний колонтитул 7">
            <a:extLst>
              <a:ext uri="{FF2B5EF4-FFF2-40B4-BE49-F238E27FC236}">
                <a16:creationId xmlns="" xmlns:a16="http://schemas.microsoft.com/office/drawing/2014/main" id="{A03C32B7-6A0D-4303-9FDB-A10DAD1B9383}"/>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 xmlns:a16="http://schemas.microsoft.com/office/drawing/2014/main" id="{CB85CA73-880E-411A-ABE5-B3820FF655BA}"/>
              </a:ext>
            </a:extLst>
          </p:cNvPr>
          <p:cNvSpPr>
            <a:spLocks noGrp="1"/>
          </p:cNvSpPr>
          <p:nvPr>
            <p:ph type="sldNum" sz="quarter" idx="12"/>
          </p:nvPr>
        </p:nvSpPr>
        <p:spPr/>
        <p:txBody>
          <a:bodyPr/>
          <a:lstStyle/>
          <a:p>
            <a:fld id="{A790DE8A-A840-463B-B451-BB1D7186EED2}" type="slidenum">
              <a:rPr lang="ru-RU" smtClean="0"/>
              <a:t>‹#›</a:t>
            </a:fld>
            <a:endParaRPr lang="ru-RU"/>
          </a:p>
        </p:txBody>
      </p:sp>
    </p:spTree>
    <p:extLst>
      <p:ext uri="{BB962C8B-B14F-4D97-AF65-F5344CB8AC3E}">
        <p14:creationId xmlns:p14="http://schemas.microsoft.com/office/powerpoint/2010/main" val="22546706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2CD092C9-ACBE-42A3-88F9-E9FB79356118}"/>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 xmlns:a16="http://schemas.microsoft.com/office/drawing/2014/main" id="{74E0A172-02C3-4B29-9A23-E63F9FA6D7A3}"/>
              </a:ext>
            </a:extLst>
          </p:cNvPr>
          <p:cNvSpPr>
            <a:spLocks noGrp="1"/>
          </p:cNvSpPr>
          <p:nvPr>
            <p:ph type="dt" sz="half" idx="10"/>
          </p:nvPr>
        </p:nvSpPr>
        <p:spPr/>
        <p:txBody>
          <a:bodyPr/>
          <a:lstStyle/>
          <a:p>
            <a:fld id="{A08B8F52-0940-4F8D-95F9-5035E7B3B0C2}" type="datetimeFigureOut">
              <a:rPr lang="ru-RU" smtClean="0"/>
              <a:t>14.05.2021</a:t>
            </a:fld>
            <a:endParaRPr lang="ru-RU"/>
          </a:p>
        </p:txBody>
      </p:sp>
      <p:sp>
        <p:nvSpPr>
          <p:cNvPr id="4" name="Нижний колонтитул 3">
            <a:extLst>
              <a:ext uri="{FF2B5EF4-FFF2-40B4-BE49-F238E27FC236}">
                <a16:creationId xmlns="" xmlns:a16="http://schemas.microsoft.com/office/drawing/2014/main" id="{8C4825C0-D7A8-427E-A776-A38246F74410}"/>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 xmlns:a16="http://schemas.microsoft.com/office/drawing/2014/main" id="{BF37DDBE-15A0-48A7-A90C-A885DA7673B7}"/>
              </a:ext>
            </a:extLst>
          </p:cNvPr>
          <p:cNvSpPr>
            <a:spLocks noGrp="1"/>
          </p:cNvSpPr>
          <p:nvPr>
            <p:ph type="sldNum" sz="quarter" idx="12"/>
          </p:nvPr>
        </p:nvSpPr>
        <p:spPr/>
        <p:txBody>
          <a:bodyPr/>
          <a:lstStyle/>
          <a:p>
            <a:fld id="{A790DE8A-A840-463B-B451-BB1D7186EED2}" type="slidenum">
              <a:rPr lang="ru-RU" smtClean="0"/>
              <a:t>‹#›</a:t>
            </a:fld>
            <a:endParaRPr lang="ru-RU"/>
          </a:p>
        </p:txBody>
      </p:sp>
    </p:spTree>
    <p:extLst>
      <p:ext uri="{BB962C8B-B14F-4D97-AF65-F5344CB8AC3E}">
        <p14:creationId xmlns:p14="http://schemas.microsoft.com/office/powerpoint/2010/main" val="8167012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 xmlns:a16="http://schemas.microsoft.com/office/drawing/2014/main" id="{C4EB0D06-19E3-409A-A6D6-44B881FB62E1}"/>
              </a:ext>
            </a:extLst>
          </p:cNvPr>
          <p:cNvSpPr>
            <a:spLocks noGrp="1"/>
          </p:cNvSpPr>
          <p:nvPr>
            <p:ph type="dt" sz="half" idx="10"/>
          </p:nvPr>
        </p:nvSpPr>
        <p:spPr/>
        <p:txBody>
          <a:bodyPr/>
          <a:lstStyle/>
          <a:p>
            <a:fld id="{A08B8F52-0940-4F8D-95F9-5035E7B3B0C2}" type="datetimeFigureOut">
              <a:rPr lang="ru-RU" smtClean="0"/>
              <a:t>14.05.2021</a:t>
            </a:fld>
            <a:endParaRPr lang="ru-RU"/>
          </a:p>
        </p:txBody>
      </p:sp>
      <p:sp>
        <p:nvSpPr>
          <p:cNvPr id="3" name="Нижний колонтитул 2">
            <a:extLst>
              <a:ext uri="{FF2B5EF4-FFF2-40B4-BE49-F238E27FC236}">
                <a16:creationId xmlns="" xmlns:a16="http://schemas.microsoft.com/office/drawing/2014/main" id="{38AB33E4-4340-495F-B0C8-57AE4FAC53A9}"/>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 xmlns:a16="http://schemas.microsoft.com/office/drawing/2014/main" id="{3B942324-4BE6-4142-8F75-89AE517CDE88}"/>
              </a:ext>
            </a:extLst>
          </p:cNvPr>
          <p:cNvSpPr>
            <a:spLocks noGrp="1"/>
          </p:cNvSpPr>
          <p:nvPr>
            <p:ph type="sldNum" sz="quarter" idx="12"/>
          </p:nvPr>
        </p:nvSpPr>
        <p:spPr/>
        <p:txBody>
          <a:bodyPr/>
          <a:lstStyle/>
          <a:p>
            <a:fld id="{A790DE8A-A840-463B-B451-BB1D7186EED2}" type="slidenum">
              <a:rPr lang="ru-RU" smtClean="0"/>
              <a:t>‹#›</a:t>
            </a:fld>
            <a:endParaRPr lang="ru-RU"/>
          </a:p>
        </p:txBody>
      </p:sp>
    </p:spTree>
    <p:extLst>
      <p:ext uri="{BB962C8B-B14F-4D97-AF65-F5344CB8AC3E}">
        <p14:creationId xmlns:p14="http://schemas.microsoft.com/office/powerpoint/2010/main" val="26236334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4EC2EE76-5E1E-46E5-AD2E-36D385CDDD5F}"/>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 xmlns:a16="http://schemas.microsoft.com/office/drawing/2014/main" id="{C6E3E507-2D35-473B-80A6-B3092243065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 xmlns:a16="http://schemas.microsoft.com/office/drawing/2014/main" id="{72C2EAE1-5D10-4000-ADF2-C27363F4697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 xmlns:a16="http://schemas.microsoft.com/office/drawing/2014/main" id="{99DD9603-7322-4160-8FD2-899B7DE080D4}"/>
              </a:ext>
            </a:extLst>
          </p:cNvPr>
          <p:cNvSpPr>
            <a:spLocks noGrp="1"/>
          </p:cNvSpPr>
          <p:nvPr>
            <p:ph type="dt" sz="half" idx="10"/>
          </p:nvPr>
        </p:nvSpPr>
        <p:spPr/>
        <p:txBody>
          <a:bodyPr/>
          <a:lstStyle/>
          <a:p>
            <a:fld id="{A08B8F52-0940-4F8D-95F9-5035E7B3B0C2}" type="datetimeFigureOut">
              <a:rPr lang="ru-RU" smtClean="0"/>
              <a:t>14.05.2021</a:t>
            </a:fld>
            <a:endParaRPr lang="ru-RU"/>
          </a:p>
        </p:txBody>
      </p:sp>
      <p:sp>
        <p:nvSpPr>
          <p:cNvPr id="6" name="Нижний колонтитул 5">
            <a:extLst>
              <a:ext uri="{FF2B5EF4-FFF2-40B4-BE49-F238E27FC236}">
                <a16:creationId xmlns="" xmlns:a16="http://schemas.microsoft.com/office/drawing/2014/main" id="{487A58E5-2404-4C07-8383-31EFA4FED63C}"/>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 xmlns:a16="http://schemas.microsoft.com/office/drawing/2014/main" id="{28473872-A776-4FF0-90D7-FEA64E943D29}"/>
              </a:ext>
            </a:extLst>
          </p:cNvPr>
          <p:cNvSpPr>
            <a:spLocks noGrp="1"/>
          </p:cNvSpPr>
          <p:nvPr>
            <p:ph type="sldNum" sz="quarter" idx="12"/>
          </p:nvPr>
        </p:nvSpPr>
        <p:spPr/>
        <p:txBody>
          <a:bodyPr/>
          <a:lstStyle/>
          <a:p>
            <a:fld id="{A790DE8A-A840-463B-B451-BB1D7186EED2}" type="slidenum">
              <a:rPr lang="ru-RU" smtClean="0"/>
              <a:t>‹#›</a:t>
            </a:fld>
            <a:endParaRPr lang="ru-RU"/>
          </a:p>
        </p:txBody>
      </p:sp>
    </p:spTree>
    <p:extLst>
      <p:ext uri="{BB962C8B-B14F-4D97-AF65-F5344CB8AC3E}">
        <p14:creationId xmlns:p14="http://schemas.microsoft.com/office/powerpoint/2010/main" val="1956107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22264989-41E3-4901-8D0A-501743D292BC}"/>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 xmlns:a16="http://schemas.microsoft.com/office/drawing/2014/main" id="{58B8B661-1E71-4A14-BAF6-72B3A26BDFC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 xmlns:a16="http://schemas.microsoft.com/office/drawing/2014/main" id="{C7795050-3B9B-4CF6-ACD7-317E13D37E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 xmlns:a16="http://schemas.microsoft.com/office/drawing/2014/main" id="{5987CD69-230A-43E5-A750-82C1E085C716}"/>
              </a:ext>
            </a:extLst>
          </p:cNvPr>
          <p:cNvSpPr>
            <a:spLocks noGrp="1"/>
          </p:cNvSpPr>
          <p:nvPr>
            <p:ph type="dt" sz="half" idx="10"/>
          </p:nvPr>
        </p:nvSpPr>
        <p:spPr/>
        <p:txBody>
          <a:bodyPr/>
          <a:lstStyle/>
          <a:p>
            <a:fld id="{A08B8F52-0940-4F8D-95F9-5035E7B3B0C2}" type="datetimeFigureOut">
              <a:rPr lang="ru-RU" smtClean="0"/>
              <a:t>14.05.2021</a:t>
            </a:fld>
            <a:endParaRPr lang="ru-RU"/>
          </a:p>
        </p:txBody>
      </p:sp>
      <p:sp>
        <p:nvSpPr>
          <p:cNvPr id="6" name="Нижний колонтитул 5">
            <a:extLst>
              <a:ext uri="{FF2B5EF4-FFF2-40B4-BE49-F238E27FC236}">
                <a16:creationId xmlns="" xmlns:a16="http://schemas.microsoft.com/office/drawing/2014/main" id="{E753F745-4CF7-4169-9FCF-A6640ACFD02F}"/>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 xmlns:a16="http://schemas.microsoft.com/office/drawing/2014/main" id="{81B49926-CAAF-40F4-B130-D94A2CD587DE}"/>
              </a:ext>
            </a:extLst>
          </p:cNvPr>
          <p:cNvSpPr>
            <a:spLocks noGrp="1"/>
          </p:cNvSpPr>
          <p:nvPr>
            <p:ph type="sldNum" sz="quarter" idx="12"/>
          </p:nvPr>
        </p:nvSpPr>
        <p:spPr/>
        <p:txBody>
          <a:bodyPr/>
          <a:lstStyle/>
          <a:p>
            <a:fld id="{A790DE8A-A840-463B-B451-BB1D7186EED2}" type="slidenum">
              <a:rPr lang="ru-RU" smtClean="0"/>
              <a:t>‹#›</a:t>
            </a:fld>
            <a:endParaRPr lang="ru-RU"/>
          </a:p>
        </p:txBody>
      </p:sp>
    </p:spTree>
    <p:extLst>
      <p:ext uri="{BB962C8B-B14F-4D97-AF65-F5344CB8AC3E}">
        <p14:creationId xmlns:p14="http://schemas.microsoft.com/office/powerpoint/2010/main" val="2238571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EE0A7AEC-190F-40D5-B748-3CC27C9FAC4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 xmlns:a16="http://schemas.microsoft.com/office/drawing/2014/main" id="{EC706488-C3A3-425D-BC1D-2167F4632F1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 xmlns:a16="http://schemas.microsoft.com/office/drawing/2014/main" id="{7CDC6953-6ECF-4BE3-881F-86DC4C4589B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8B8F52-0940-4F8D-95F9-5035E7B3B0C2}" type="datetimeFigureOut">
              <a:rPr lang="ru-RU" smtClean="0"/>
              <a:t>14.05.2021</a:t>
            </a:fld>
            <a:endParaRPr lang="ru-RU"/>
          </a:p>
        </p:txBody>
      </p:sp>
      <p:sp>
        <p:nvSpPr>
          <p:cNvPr id="5" name="Нижний колонтитул 4">
            <a:extLst>
              <a:ext uri="{FF2B5EF4-FFF2-40B4-BE49-F238E27FC236}">
                <a16:creationId xmlns="" xmlns:a16="http://schemas.microsoft.com/office/drawing/2014/main" id="{7C6BB31E-94BA-4BD2-9307-F9EDD176CDA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 xmlns:a16="http://schemas.microsoft.com/office/drawing/2014/main" id="{C40D9C52-1A3F-4753-9267-5999FB1BA71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90DE8A-A840-463B-B451-BB1D7186EED2}" type="slidenum">
              <a:rPr lang="ru-RU" smtClean="0"/>
              <a:t>‹#›</a:t>
            </a:fld>
            <a:endParaRPr lang="ru-RU"/>
          </a:p>
        </p:txBody>
      </p:sp>
    </p:spTree>
    <p:extLst>
      <p:ext uri="{BB962C8B-B14F-4D97-AF65-F5344CB8AC3E}">
        <p14:creationId xmlns:p14="http://schemas.microsoft.com/office/powerpoint/2010/main" val="27849329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B1122FDA-112C-4E52-BE25-B48942F66430}"/>
              </a:ext>
            </a:extLst>
          </p:cNvPr>
          <p:cNvSpPr>
            <a:spLocks noGrp="1"/>
          </p:cNvSpPr>
          <p:nvPr>
            <p:ph type="ctrTitle"/>
          </p:nvPr>
        </p:nvSpPr>
        <p:spPr>
          <a:xfrm>
            <a:off x="1530220" y="1327636"/>
            <a:ext cx="9377266" cy="2404609"/>
          </a:xfrm>
        </p:spPr>
        <p:txBody>
          <a:bodyPr>
            <a:normAutofit fontScale="90000"/>
          </a:bodyPr>
          <a:lstStyle/>
          <a:p>
            <a:r>
              <a:rPr lang="ru-RU" sz="4400" dirty="0">
                <a:latin typeface="Segoe UI Semibold" panose="020B0702040204020203" pitchFamily="34" charset="0"/>
                <a:cs typeface="Segoe UI Semibold" panose="020B0702040204020203" pitchFamily="34" charset="0"/>
              </a:rPr>
              <a:t>Положение </a:t>
            </a:r>
            <a:r>
              <a:rPr lang="ru-RU" sz="4400" dirty="0" smtClean="0">
                <a:latin typeface="Segoe UI Semibold" panose="020B0702040204020203" pitchFamily="34" charset="0"/>
                <a:cs typeface="Segoe UI Semibold" panose="020B0702040204020203" pitchFamily="34" charset="0"/>
              </a:rPr>
              <a:t>об организации </a:t>
            </a:r>
            <a:r>
              <a:rPr lang="ru-RU" sz="4400" dirty="0">
                <a:latin typeface="Segoe UI Semibold" panose="020B0702040204020203" pitchFamily="34" charset="0"/>
                <a:cs typeface="Segoe UI Semibold" panose="020B0702040204020203" pitchFamily="34" charset="0"/>
              </a:rPr>
              <a:t>промежуточной аттестации и </a:t>
            </a:r>
            <a:r>
              <a:rPr lang="ru-RU" sz="4400" dirty="0" smtClean="0">
                <a:latin typeface="Segoe UI Semibold" panose="020B0702040204020203" pitchFamily="34" charset="0"/>
                <a:cs typeface="Segoe UI Semibold" panose="020B0702040204020203" pitchFamily="34" charset="0"/>
              </a:rPr>
              <a:t>текущего контроля успеваемости </a:t>
            </a:r>
            <a:r>
              <a:rPr lang="ru-RU" sz="4400" dirty="0">
                <a:latin typeface="Segoe UI Semibold" panose="020B0702040204020203" pitchFamily="34" charset="0"/>
                <a:cs typeface="Segoe UI Semibold" panose="020B0702040204020203" pitchFamily="34" charset="0"/>
              </a:rPr>
              <a:t>студентов НИУ ВШЭ</a:t>
            </a:r>
          </a:p>
        </p:txBody>
      </p:sp>
      <p:sp>
        <p:nvSpPr>
          <p:cNvPr id="4" name="Заголовок 1">
            <a:extLst>
              <a:ext uri="{FF2B5EF4-FFF2-40B4-BE49-F238E27FC236}">
                <a16:creationId xmlns="" xmlns:a16="http://schemas.microsoft.com/office/drawing/2014/main" id="{1AEB5AA4-8289-43B7-8538-8CB372E9E585}"/>
              </a:ext>
            </a:extLst>
          </p:cNvPr>
          <p:cNvSpPr txBox="1">
            <a:spLocks/>
          </p:cNvSpPr>
          <p:nvPr/>
        </p:nvSpPr>
        <p:spPr>
          <a:xfrm>
            <a:off x="3347206" y="3872204"/>
            <a:ext cx="5578679" cy="447870"/>
          </a:xfrm>
          <a:prstGeom prst="rect">
            <a:avLst/>
          </a:prstGeom>
        </p:spPr>
        <p:txBody>
          <a:bodyPr vert="horz" lIns="91440" tIns="45720" rIns="91440" bIns="45720" rtlCol="0" anchor="b">
            <a:normAutofit fontScale="7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ru-RU" sz="2800" dirty="0">
                <a:latin typeface="Segoe UI Semilight" panose="020B0402040204020203" pitchFamily="34" charset="0"/>
                <a:cs typeface="Segoe UI Semilight" panose="020B0402040204020203" pitchFamily="34" charset="0"/>
              </a:rPr>
              <a:t>утверждение новой редакции документа</a:t>
            </a:r>
          </a:p>
        </p:txBody>
      </p:sp>
      <p:sp>
        <p:nvSpPr>
          <p:cNvPr id="8" name="Заголовок 1">
            <a:extLst>
              <a:ext uri="{FF2B5EF4-FFF2-40B4-BE49-F238E27FC236}">
                <a16:creationId xmlns="" xmlns:a16="http://schemas.microsoft.com/office/drawing/2014/main" id="{A119E5EC-3444-46D9-9C68-353096085D4B}"/>
              </a:ext>
            </a:extLst>
          </p:cNvPr>
          <p:cNvSpPr txBox="1">
            <a:spLocks/>
          </p:cNvSpPr>
          <p:nvPr/>
        </p:nvSpPr>
        <p:spPr>
          <a:xfrm>
            <a:off x="8187654" y="148890"/>
            <a:ext cx="3924165" cy="25378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ru-RU" sz="1100" dirty="0">
                <a:latin typeface="Segoe UI Semilight" panose="020B0402040204020203" pitchFamily="34" charset="0"/>
                <a:cs typeface="Segoe UI Semilight" panose="020B0402040204020203" pitchFamily="34" charset="0"/>
              </a:rPr>
              <a:t>Дирекция основных образовательных программ НИУ ВШЭ</a:t>
            </a:r>
          </a:p>
        </p:txBody>
      </p:sp>
    </p:spTree>
    <p:extLst>
      <p:ext uri="{BB962C8B-B14F-4D97-AF65-F5344CB8AC3E}">
        <p14:creationId xmlns:p14="http://schemas.microsoft.com/office/powerpoint/2010/main" val="16577072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B1122FDA-112C-4E52-BE25-B48942F66430}"/>
              </a:ext>
            </a:extLst>
          </p:cNvPr>
          <p:cNvSpPr>
            <a:spLocks noGrp="1"/>
          </p:cNvSpPr>
          <p:nvPr>
            <p:ph type="ctrTitle"/>
          </p:nvPr>
        </p:nvSpPr>
        <p:spPr>
          <a:xfrm>
            <a:off x="453460" y="746926"/>
            <a:ext cx="8889831" cy="997984"/>
          </a:xfrm>
        </p:spPr>
        <p:txBody>
          <a:bodyPr anchor="t">
            <a:normAutofit/>
          </a:bodyPr>
          <a:lstStyle/>
          <a:p>
            <a:pPr algn="l"/>
            <a:r>
              <a:rPr lang="ru-RU" sz="2800" b="1" dirty="0">
                <a:latin typeface="Segoe UI Semibold" panose="020B0702040204020203" pitchFamily="34" charset="0"/>
                <a:cs typeface="Segoe UI Semibold" panose="020B0702040204020203" pitchFamily="34" charset="0"/>
              </a:rPr>
              <a:t>ОСНОВНЫЕ НОВАЦИИ </a:t>
            </a:r>
            <a:br>
              <a:rPr lang="ru-RU" sz="2800" b="1" dirty="0">
                <a:latin typeface="Segoe UI Semibold" panose="020B0702040204020203" pitchFamily="34" charset="0"/>
                <a:cs typeface="Segoe UI Semibold" panose="020B0702040204020203" pitchFamily="34" charset="0"/>
              </a:rPr>
            </a:br>
            <a:r>
              <a:rPr lang="ru-RU" sz="2800" b="1" dirty="0" smtClean="0">
                <a:latin typeface="Segoe UI Semibold" panose="020B0702040204020203" pitchFamily="34" charset="0"/>
                <a:cs typeface="Segoe UI Semibold" panose="020B0702040204020203" pitchFamily="34" charset="0"/>
              </a:rPr>
              <a:t>ПРЕДЛАГАЕМОЙ </a:t>
            </a:r>
            <a:r>
              <a:rPr lang="ru-RU" sz="2800" b="1" dirty="0">
                <a:latin typeface="Segoe UI Semibold" panose="020B0702040204020203" pitchFamily="34" charset="0"/>
                <a:cs typeface="Segoe UI Semibold" panose="020B0702040204020203" pitchFamily="34" charset="0"/>
              </a:rPr>
              <a:t>РЕДАКЦИИ ПОЛОЖЕНИЯ</a:t>
            </a:r>
          </a:p>
        </p:txBody>
      </p:sp>
      <p:sp>
        <p:nvSpPr>
          <p:cNvPr id="4" name="Заголовок 1">
            <a:extLst>
              <a:ext uri="{FF2B5EF4-FFF2-40B4-BE49-F238E27FC236}">
                <a16:creationId xmlns="" xmlns:a16="http://schemas.microsoft.com/office/drawing/2014/main" id="{1AEB5AA4-8289-43B7-8538-8CB372E9E585}"/>
              </a:ext>
            </a:extLst>
          </p:cNvPr>
          <p:cNvSpPr txBox="1">
            <a:spLocks/>
          </p:cNvSpPr>
          <p:nvPr/>
        </p:nvSpPr>
        <p:spPr>
          <a:xfrm>
            <a:off x="389316" y="1425346"/>
            <a:ext cx="2096278" cy="447870"/>
          </a:xfrm>
          <a:prstGeom prst="rect">
            <a:avLst/>
          </a:prstGeom>
        </p:spPr>
        <p:txBody>
          <a:bodyPr vert="horz" lIns="91440" tIns="45720" rIns="91440" bIns="45720" rtlCol="0" anchor="b">
            <a:normAutofit fontScale="925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457200" indent="-457200" algn="l">
              <a:buFont typeface="Arial" panose="020B0604020202020204" pitchFamily="34" charset="0"/>
              <a:buChar char="•"/>
            </a:pPr>
            <a:endParaRPr lang="ru-RU" sz="2800" dirty="0">
              <a:latin typeface="Segoe UI Semilight" panose="020B0402040204020203" pitchFamily="34" charset="0"/>
              <a:cs typeface="Segoe UI Semilight" panose="020B0402040204020203" pitchFamily="34" charset="0"/>
            </a:endParaRPr>
          </a:p>
        </p:txBody>
      </p:sp>
      <p:sp>
        <p:nvSpPr>
          <p:cNvPr id="8" name="Заголовок 1">
            <a:extLst>
              <a:ext uri="{FF2B5EF4-FFF2-40B4-BE49-F238E27FC236}">
                <a16:creationId xmlns="" xmlns:a16="http://schemas.microsoft.com/office/drawing/2014/main" id="{A119E5EC-3444-46D9-9C68-353096085D4B}"/>
              </a:ext>
            </a:extLst>
          </p:cNvPr>
          <p:cNvSpPr txBox="1">
            <a:spLocks/>
          </p:cNvSpPr>
          <p:nvPr/>
        </p:nvSpPr>
        <p:spPr>
          <a:xfrm>
            <a:off x="8170878" y="148890"/>
            <a:ext cx="3940942" cy="253782"/>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ru-RU" sz="1100" dirty="0">
                <a:latin typeface="Segoe UI Semilight" panose="020B0402040204020203" pitchFamily="34" charset="0"/>
                <a:cs typeface="Segoe UI Semilight" panose="020B0402040204020203" pitchFamily="34" charset="0"/>
              </a:rPr>
              <a:t>Дирекция основных образовательных программ НИУ ВШЭ</a:t>
            </a:r>
          </a:p>
        </p:txBody>
      </p:sp>
      <p:sp>
        <p:nvSpPr>
          <p:cNvPr id="3" name="Заголовок 1">
            <a:extLst>
              <a:ext uri="{FF2B5EF4-FFF2-40B4-BE49-F238E27FC236}">
                <a16:creationId xmlns="" xmlns:a16="http://schemas.microsoft.com/office/drawing/2014/main" id="{38CA63D1-A7D1-4092-A5CC-7A3CE61D1B21}"/>
              </a:ext>
            </a:extLst>
          </p:cNvPr>
          <p:cNvSpPr txBox="1">
            <a:spLocks/>
          </p:cNvSpPr>
          <p:nvPr/>
        </p:nvSpPr>
        <p:spPr>
          <a:xfrm>
            <a:off x="453460" y="1959672"/>
            <a:ext cx="11065078" cy="4592129"/>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285750" indent="-285750" algn="l">
              <a:buFont typeface="Arial" panose="020B0604020202020204" pitchFamily="34" charset="0"/>
              <a:buChar char="•"/>
            </a:pPr>
            <a:r>
              <a:rPr lang="ru-RU" sz="1800" b="1" dirty="0">
                <a:latin typeface="Segoe UI Semilight" panose="020B0402040204020203" pitchFamily="34" charset="0"/>
                <a:cs typeface="Segoe UI Semilight" panose="020B0402040204020203" pitchFamily="34" charset="0"/>
              </a:rPr>
              <a:t>Введение терминов, отражающих многообразие доступных для применения форматов обучения и проведения элементов контроля</a:t>
            </a:r>
          </a:p>
          <a:p>
            <a:pPr algn="l"/>
            <a:endParaRPr lang="ru-RU" sz="1800" b="1" dirty="0">
              <a:latin typeface="Segoe UI Semilight" panose="020B0402040204020203" pitchFamily="34" charset="0"/>
              <a:cs typeface="Segoe UI Semilight" panose="020B0402040204020203" pitchFamily="34" charset="0"/>
            </a:endParaRPr>
          </a:p>
          <a:p>
            <a:pPr algn="l"/>
            <a:r>
              <a:rPr lang="ru-RU" sz="1400" dirty="0">
                <a:latin typeface="Segoe UI Semilight" panose="020B0402040204020203" pitchFamily="34" charset="0"/>
                <a:cs typeface="Segoe UI Semilight" panose="020B0402040204020203" pitchFamily="34" charset="0"/>
              </a:rPr>
              <a:t>Форматы обучения: офлайн, дистанционный и смешанный</a:t>
            </a:r>
          </a:p>
          <a:p>
            <a:pPr algn="l"/>
            <a:r>
              <a:rPr lang="ru-RU" sz="1400" dirty="0">
                <a:latin typeface="Segoe UI Semilight" panose="020B0402040204020203" pitchFamily="34" charset="0"/>
                <a:cs typeface="Segoe UI Semilight" panose="020B0402040204020203" pitchFamily="34" charset="0"/>
              </a:rPr>
              <a:t>Форматы проведения элементов контроля: синхронный, асинхронный и </a:t>
            </a:r>
            <a:r>
              <a:rPr lang="ru-RU" sz="1400" dirty="0" smtClean="0">
                <a:latin typeface="Segoe UI Semilight" panose="020B0402040204020203" pitchFamily="34" charset="0"/>
                <a:cs typeface="Segoe UI Semilight" panose="020B0402040204020203" pitchFamily="34" charset="0"/>
              </a:rPr>
              <a:t>совмещенный, др.</a:t>
            </a:r>
            <a:endParaRPr lang="ru-RU" sz="1400" dirty="0">
              <a:latin typeface="Segoe UI Semilight" panose="020B0402040204020203" pitchFamily="34" charset="0"/>
              <a:cs typeface="Segoe UI Semilight" panose="020B0402040204020203" pitchFamily="34" charset="0"/>
            </a:endParaRPr>
          </a:p>
          <a:p>
            <a:pPr marL="342900" indent="-342900" algn="l">
              <a:buFont typeface="+mj-lt"/>
              <a:buAutoNum type="arabicPeriod"/>
            </a:pPr>
            <a:endParaRPr lang="ru-RU" sz="1800" b="1" dirty="0">
              <a:latin typeface="Segoe UI Semilight" panose="020B0402040204020203" pitchFamily="34" charset="0"/>
              <a:cs typeface="Segoe UI Semilight" panose="020B0402040204020203" pitchFamily="34" charset="0"/>
            </a:endParaRPr>
          </a:p>
          <a:p>
            <a:pPr marL="285750" indent="-285750" algn="l">
              <a:buFont typeface="Arial" panose="020B0604020202020204" pitchFamily="34" charset="0"/>
              <a:buChar char="•"/>
            </a:pPr>
            <a:r>
              <a:rPr lang="ru-RU" sz="1800" b="1" dirty="0">
                <a:latin typeface="Segoe UI Semilight" panose="020B0402040204020203" pitchFamily="34" charset="0"/>
                <a:cs typeface="Segoe UI Semilight" panose="020B0402040204020203" pitchFamily="34" charset="0"/>
              </a:rPr>
              <a:t>Установление необходимости фиксировать формат освоения и особенности оценивания дисциплины в Программе учебной дисциплины</a:t>
            </a:r>
          </a:p>
          <a:p>
            <a:pPr marL="342900" indent="-342900" algn="l">
              <a:buFont typeface="Arial" panose="020B0604020202020204" pitchFamily="34" charset="0"/>
              <a:buChar char="•"/>
            </a:pPr>
            <a:endParaRPr lang="ru-RU" sz="1800" b="1" dirty="0">
              <a:latin typeface="Segoe UI Semilight" panose="020B0402040204020203" pitchFamily="34" charset="0"/>
              <a:cs typeface="Segoe UI Semilight" panose="020B0402040204020203" pitchFamily="34" charset="0"/>
            </a:endParaRPr>
          </a:p>
          <a:p>
            <a:pPr algn="l"/>
            <a:r>
              <a:rPr lang="ru-RU" sz="1400" dirty="0">
                <a:latin typeface="Segoe UI Semilight" panose="020B0402040204020203" pitchFamily="34" charset="0"/>
                <a:cs typeface="Segoe UI Semilight" panose="020B0402040204020203" pitchFamily="34" charset="0"/>
              </a:rPr>
              <a:t>Преподаватель обязан зафиксировать в Программе учебной дисциплины правила проведения элемента контроля в дистанционном формате, включая проведение элемента контроля с использованием процедуры </a:t>
            </a:r>
            <a:r>
              <a:rPr lang="ru-RU" sz="1400" dirty="0" err="1">
                <a:latin typeface="Segoe UI Semilight" panose="020B0402040204020203" pitchFamily="34" charset="0"/>
                <a:cs typeface="Segoe UI Semilight" panose="020B0402040204020203" pitchFamily="34" charset="0"/>
              </a:rPr>
              <a:t>прокторинга</a:t>
            </a:r>
            <a:r>
              <a:rPr lang="ru-RU" sz="1400" dirty="0">
                <a:latin typeface="Segoe UI Semilight" panose="020B0402040204020203" pitchFamily="34" charset="0"/>
                <a:cs typeface="Segoe UI Semilight" panose="020B0402040204020203" pitchFamily="34" charset="0"/>
              </a:rPr>
              <a:t>, а также порядок идентификации личности</a:t>
            </a:r>
          </a:p>
          <a:p>
            <a:pPr algn="l"/>
            <a:endParaRPr lang="ru-RU" sz="1400" dirty="0">
              <a:latin typeface="Segoe UI Semilight" panose="020B0402040204020203" pitchFamily="34" charset="0"/>
              <a:cs typeface="Segoe UI Semilight" panose="020B0402040204020203" pitchFamily="34" charset="0"/>
            </a:endParaRPr>
          </a:p>
          <a:p>
            <a:pPr marL="285750" indent="-285750" algn="l">
              <a:buFont typeface="Arial" panose="020B0604020202020204" pitchFamily="34" charset="0"/>
              <a:buChar char="•"/>
            </a:pPr>
            <a:r>
              <a:rPr lang="ru-RU" sz="1800" b="1" dirty="0">
                <a:latin typeface="Segoe UI Semilight" panose="020B0402040204020203" pitchFamily="34" charset="0"/>
                <a:cs typeface="Segoe UI Semilight" panose="020B0402040204020203" pitchFamily="34" charset="0"/>
              </a:rPr>
              <a:t>Уточнение порядка повторного информирования студентов в случае изменения формата преподавания дисциплины</a:t>
            </a:r>
          </a:p>
          <a:p>
            <a:pPr marL="285750" indent="-285750" algn="l">
              <a:buFont typeface="Arial" panose="020B0604020202020204" pitchFamily="34" charset="0"/>
              <a:buChar char="•"/>
            </a:pPr>
            <a:endParaRPr lang="ru-RU" sz="1800" b="1" dirty="0">
              <a:latin typeface="Segoe UI Semilight" panose="020B0402040204020203" pitchFamily="34" charset="0"/>
              <a:cs typeface="Segoe UI Semilight" panose="020B0402040204020203" pitchFamily="34" charset="0"/>
            </a:endParaRPr>
          </a:p>
          <a:p>
            <a:pPr marL="285750" indent="-285750" algn="l">
              <a:buFont typeface="Arial" panose="020B0604020202020204" pitchFamily="34" charset="0"/>
              <a:buChar char="•"/>
            </a:pPr>
            <a:r>
              <a:rPr lang="ru-RU" sz="1800" b="1" dirty="0" smtClean="0">
                <a:latin typeface="Segoe UI Semilight" panose="020B0402040204020203" pitchFamily="34" charset="0"/>
                <a:cs typeface="Segoe UI Semilight" panose="020B0402040204020203" pitchFamily="34" charset="0"/>
              </a:rPr>
              <a:t>Уточнение определения </a:t>
            </a:r>
            <a:r>
              <a:rPr lang="ru-RU" sz="1800" b="1" dirty="0">
                <a:latin typeface="Segoe UI Semilight" panose="020B0402040204020203" pitchFamily="34" charset="0"/>
                <a:cs typeface="Segoe UI Semilight" panose="020B0402040204020203" pitchFamily="34" charset="0"/>
              </a:rPr>
              <a:t>уважительной причины неявки для участия в элементе контроля в условиях его проведения с использованием дистанционных технологий</a:t>
            </a:r>
          </a:p>
          <a:p>
            <a:pPr algn="l"/>
            <a:endParaRPr lang="ru-RU" sz="1800" b="1" dirty="0">
              <a:latin typeface="Segoe UI Semilight" panose="020B0402040204020203" pitchFamily="34" charset="0"/>
              <a:cs typeface="Segoe UI Semilight" panose="020B0402040204020203" pitchFamily="34" charset="0"/>
            </a:endParaRPr>
          </a:p>
          <a:p>
            <a:pPr algn="l"/>
            <a:endParaRPr lang="ru-RU" sz="1400" dirty="0">
              <a:latin typeface="Segoe UI Semilight" panose="020B0402040204020203" pitchFamily="34" charset="0"/>
              <a:cs typeface="Segoe UI Semilight" panose="020B0402040204020203" pitchFamily="34" charset="0"/>
            </a:endParaRPr>
          </a:p>
        </p:txBody>
      </p:sp>
      <p:cxnSp>
        <p:nvCxnSpPr>
          <p:cNvPr id="7" name="Прямая соединительная линия 6">
            <a:extLst>
              <a:ext uri="{FF2B5EF4-FFF2-40B4-BE49-F238E27FC236}">
                <a16:creationId xmlns="" xmlns:a16="http://schemas.microsoft.com/office/drawing/2014/main" id="{ED56EDF0-0C93-461F-BCEA-9FE80F205ACC}"/>
              </a:ext>
            </a:extLst>
          </p:cNvPr>
          <p:cNvCxnSpPr>
            <a:cxnSpLocks/>
          </p:cNvCxnSpPr>
          <p:nvPr/>
        </p:nvCxnSpPr>
        <p:spPr>
          <a:xfrm flipV="1">
            <a:off x="557096" y="1644242"/>
            <a:ext cx="10692541" cy="1342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15709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B1122FDA-112C-4E52-BE25-B48942F66430}"/>
              </a:ext>
            </a:extLst>
          </p:cNvPr>
          <p:cNvSpPr>
            <a:spLocks noGrp="1"/>
          </p:cNvSpPr>
          <p:nvPr>
            <p:ph type="ctrTitle"/>
          </p:nvPr>
        </p:nvSpPr>
        <p:spPr>
          <a:xfrm>
            <a:off x="453461" y="746926"/>
            <a:ext cx="8139554" cy="997984"/>
          </a:xfrm>
        </p:spPr>
        <p:txBody>
          <a:bodyPr anchor="t">
            <a:normAutofit/>
          </a:bodyPr>
          <a:lstStyle/>
          <a:p>
            <a:pPr algn="l"/>
            <a:r>
              <a:rPr lang="ru-RU" sz="2800" b="1" dirty="0">
                <a:latin typeface="Segoe UI Semibold" panose="020B0702040204020203" pitchFamily="34" charset="0"/>
                <a:cs typeface="Segoe UI Semibold" panose="020B0702040204020203" pitchFamily="34" charset="0"/>
              </a:rPr>
              <a:t>ОСНОВНЫЕ НОВАЦИИ </a:t>
            </a:r>
            <a:br>
              <a:rPr lang="ru-RU" sz="2800" b="1" dirty="0">
                <a:latin typeface="Segoe UI Semibold" panose="020B0702040204020203" pitchFamily="34" charset="0"/>
                <a:cs typeface="Segoe UI Semibold" panose="020B0702040204020203" pitchFamily="34" charset="0"/>
              </a:rPr>
            </a:br>
            <a:r>
              <a:rPr lang="ru-RU" sz="2800" b="1" dirty="0">
                <a:latin typeface="Segoe UI Semibold" panose="020B0702040204020203" pitchFamily="34" charset="0"/>
                <a:cs typeface="Segoe UI Semibold" panose="020B0702040204020203" pitchFamily="34" charset="0"/>
              </a:rPr>
              <a:t>ПРЕДЛАГАЕМОЙ РЕДАКЦИИ ПОЛОЖЕНИЯ</a:t>
            </a:r>
          </a:p>
        </p:txBody>
      </p:sp>
      <p:sp>
        <p:nvSpPr>
          <p:cNvPr id="4" name="Заголовок 1">
            <a:extLst>
              <a:ext uri="{FF2B5EF4-FFF2-40B4-BE49-F238E27FC236}">
                <a16:creationId xmlns="" xmlns:a16="http://schemas.microsoft.com/office/drawing/2014/main" id="{1AEB5AA4-8289-43B7-8538-8CB372E9E585}"/>
              </a:ext>
            </a:extLst>
          </p:cNvPr>
          <p:cNvSpPr txBox="1">
            <a:spLocks/>
          </p:cNvSpPr>
          <p:nvPr/>
        </p:nvSpPr>
        <p:spPr>
          <a:xfrm>
            <a:off x="389316" y="1425346"/>
            <a:ext cx="2096278" cy="447870"/>
          </a:xfrm>
          <a:prstGeom prst="rect">
            <a:avLst/>
          </a:prstGeom>
        </p:spPr>
        <p:txBody>
          <a:bodyPr vert="horz" lIns="91440" tIns="45720" rIns="91440" bIns="45720" rtlCol="0" anchor="b">
            <a:normAutofit fontScale="925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457200" indent="-457200" algn="l">
              <a:buFont typeface="Arial" panose="020B0604020202020204" pitchFamily="34" charset="0"/>
              <a:buChar char="•"/>
            </a:pPr>
            <a:endParaRPr lang="ru-RU" sz="2800" dirty="0">
              <a:latin typeface="Segoe UI Semilight" panose="020B0402040204020203" pitchFamily="34" charset="0"/>
              <a:cs typeface="Segoe UI Semilight" panose="020B0402040204020203" pitchFamily="34" charset="0"/>
            </a:endParaRPr>
          </a:p>
        </p:txBody>
      </p:sp>
      <p:sp>
        <p:nvSpPr>
          <p:cNvPr id="8" name="Заголовок 1">
            <a:extLst>
              <a:ext uri="{FF2B5EF4-FFF2-40B4-BE49-F238E27FC236}">
                <a16:creationId xmlns="" xmlns:a16="http://schemas.microsoft.com/office/drawing/2014/main" id="{A119E5EC-3444-46D9-9C68-353096085D4B}"/>
              </a:ext>
            </a:extLst>
          </p:cNvPr>
          <p:cNvSpPr txBox="1">
            <a:spLocks/>
          </p:cNvSpPr>
          <p:nvPr/>
        </p:nvSpPr>
        <p:spPr>
          <a:xfrm>
            <a:off x="8170878" y="148890"/>
            <a:ext cx="3940942" cy="253782"/>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ru-RU" sz="1100" dirty="0">
                <a:latin typeface="Segoe UI Semilight" panose="020B0402040204020203" pitchFamily="34" charset="0"/>
                <a:cs typeface="Segoe UI Semilight" panose="020B0402040204020203" pitchFamily="34" charset="0"/>
              </a:rPr>
              <a:t>Дирекция основных образовательных программ НИУ ВШЭ</a:t>
            </a:r>
          </a:p>
        </p:txBody>
      </p:sp>
      <p:sp>
        <p:nvSpPr>
          <p:cNvPr id="3" name="Заголовок 1">
            <a:extLst>
              <a:ext uri="{FF2B5EF4-FFF2-40B4-BE49-F238E27FC236}">
                <a16:creationId xmlns="" xmlns:a16="http://schemas.microsoft.com/office/drawing/2014/main" id="{38CA63D1-A7D1-4092-A5CC-7A3CE61D1B21}"/>
              </a:ext>
            </a:extLst>
          </p:cNvPr>
          <p:cNvSpPr txBox="1">
            <a:spLocks/>
          </p:cNvSpPr>
          <p:nvPr/>
        </p:nvSpPr>
        <p:spPr>
          <a:xfrm>
            <a:off x="453460" y="1959672"/>
            <a:ext cx="11065078" cy="4592129"/>
          </a:xfrm>
          <a:prstGeom prst="rect">
            <a:avLst/>
          </a:prstGeom>
        </p:spPr>
        <p:txBody>
          <a:bodyPr vert="horz" lIns="91440" tIns="45720" rIns="91440" bIns="45720" rtlCol="0" anchor="t">
            <a:normAutofit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285750" indent="-285750" algn="l">
              <a:buFont typeface="Arial" panose="020B0604020202020204" pitchFamily="34" charset="0"/>
              <a:buChar char="•"/>
            </a:pPr>
            <a:r>
              <a:rPr lang="ru-RU" sz="1800" b="1" dirty="0">
                <a:latin typeface="Segoe UI Semilight" panose="020B0402040204020203" pitchFamily="34" charset="0"/>
                <a:cs typeface="Segoe UI Semilight" panose="020B0402040204020203" pitchFamily="34" charset="0"/>
              </a:rPr>
              <a:t>Введение нового приложения (16)</a:t>
            </a:r>
          </a:p>
          <a:p>
            <a:pPr algn="l"/>
            <a:endParaRPr lang="ru-RU" sz="1800" b="1" dirty="0">
              <a:latin typeface="Segoe UI Semilight" panose="020B0402040204020203" pitchFamily="34" charset="0"/>
              <a:cs typeface="Segoe UI Semilight" panose="020B0402040204020203" pitchFamily="34" charset="0"/>
            </a:endParaRPr>
          </a:p>
          <a:p>
            <a:pPr lvl="0" algn="just"/>
            <a:r>
              <a:rPr lang="ru-RU" sz="1400" dirty="0">
                <a:latin typeface="Segoe UI Semilight" panose="020B0402040204020203" pitchFamily="34" charset="0"/>
                <a:cs typeface="Segoe UI Semilight" panose="020B0402040204020203" pitchFamily="34" charset="0"/>
              </a:rPr>
              <a:t>Приложение 16 устанавливает </a:t>
            </a:r>
            <a:r>
              <a:rPr lang="ru-RU" sz="1400" dirty="0" smtClean="0"/>
              <a:t>порядок </a:t>
            </a:r>
            <a:r>
              <a:rPr lang="ru-RU" sz="1400" dirty="0"/>
              <a:t>действий студентов, преподавателей, работников НИУ ВШЭ в случае возникновения технических проблем, приведших к невозможности прохождения элемента контроля, запланированного в дистанционном формате, в </a:t>
            </a:r>
            <a:r>
              <a:rPr lang="ru-RU" sz="1400" dirty="0" smtClean="0"/>
              <a:t>том числе </a:t>
            </a:r>
            <a:r>
              <a:rPr lang="ru-RU" sz="1400" dirty="0"/>
              <a:t>с использованием </a:t>
            </a:r>
            <a:r>
              <a:rPr lang="ru-RU" sz="1400" dirty="0" err="1"/>
              <a:t>прокторинга</a:t>
            </a:r>
            <a:r>
              <a:rPr lang="ru-RU" sz="1400" dirty="0"/>
              <a:t>.</a:t>
            </a:r>
          </a:p>
          <a:p>
            <a:pPr marL="342900" indent="-342900" algn="l">
              <a:buFont typeface="+mj-lt"/>
              <a:buAutoNum type="arabicPeriod"/>
            </a:pPr>
            <a:endParaRPr lang="ru-RU" sz="1800" b="1" dirty="0">
              <a:latin typeface="Segoe UI Semilight" panose="020B0402040204020203" pitchFamily="34" charset="0"/>
              <a:cs typeface="Segoe UI Semilight" panose="020B0402040204020203" pitchFamily="34" charset="0"/>
            </a:endParaRPr>
          </a:p>
          <a:p>
            <a:pPr marL="285750" indent="-285750" algn="l">
              <a:buFont typeface="Arial" panose="020B0604020202020204" pitchFamily="34" charset="0"/>
              <a:buChar char="•"/>
            </a:pPr>
            <a:r>
              <a:rPr lang="ru-RU" sz="1800" b="1" dirty="0">
                <a:latin typeface="Segoe UI Semilight" panose="020B0402040204020203" pitchFamily="34" charset="0"/>
                <a:cs typeface="Segoe UI Semilight" panose="020B0402040204020203" pitchFamily="34" charset="0"/>
              </a:rPr>
              <a:t>Расширение допустимого периода проведения экзамена более чем за 10 дней до сессии</a:t>
            </a:r>
          </a:p>
          <a:p>
            <a:pPr marL="285750" indent="-285750" algn="l">
              <a:buFont typeface="Arial" panose="020B0604020202020204" pitchFamily="34" charset="0"/>
              <a:buChar char="•"/>
            </a:pPr>
            <a:endParaRPr lang="ru-RU" sz="1800" b="1" dirty="0">
              <a:latin typeface="Segoe UI Semilight" panose="020B0402040204020203" pitchFamily="34" charset="0"/>
              <a:cs typeface="Segoe UI Semilight" panose="020B0402040204020203" pitchFamily="34" charset="0"/>
            </a:endParaRPr>
          </a:p>
          <a:p>
            <a:pPr algn="l"/>
            <a:r>
              <a:rPr lang="ru-RU" sz="1400" dirty="0" smtClean="0">
                <a:latin typeface="Segoe UI Semilight" panose="020B0402040204020203" pitchFamily="34" charset="0"/>
                <a:cs typeface="Segoe UI Semilight" panose="020B0402040204020203" pitchFamily="34" charset="0"/>
              </a:rPr>
              <a:t>Допускается </a:t>
            </a:r>
            <a:r>
              <a:rPr lang="ru-RU" sz="1400" dirty="0">
                <a:latin typeface="Segoe UI Semilight" panose="020B0402040204020203" pitchFamily="34" charset="0"/>
                <a:cs typeface="Segoe UI Semilight" panose="020B0402040204020203" pitchFamily="34" charset="0"/>
              </a:rPr>
              <a:t>возможность проведения экзамена раньше, чем за 10 дней до сессии для отдельного студента (по заявлению студента) либо для всех студентов, изучающих Дисциплину (по заявлению преподавателя) по решению декана факультета, на котором обучаются студенты/ координирующего проректора в случае дисциплин общеуниверситетского пула.</a:t>
            </a:r>
          </a:p>
          <a:p>
            <a:pPr algn="l"/>
            <a:endParaRPr lang="ru-RU" sz="1400" dirty="0">
              <a:latin typeface="Segoe UI Semilight" panose="020B0402040204020203" pitchFamily="34" charset="0"/>
              <a:cs typeface="Segoe UI Semilight" panose="020B0402040204020203" pitchFamily="34" charset="0"/>
            </a:endParaRPr>
          </a:p>
          <a:p>
            <a:pPr marL="285750" lvl="0" indent="-285750" algn="l">
              <a:lnSpc>
                <a:spcPct val="115000"/>
              </a:lnSpc>
              <a:spcAft>
                <a:spcPts val="1000"/>
              </a:spcAft>
              <a:buFont typeface="Arial" panose="020B0604020202020204" pitchFamily="34" charset="0"/>
              <a:buChar char="•"/>
            </a:pPr>
            <a:r>
              <a:rPr lang="ru-RU" sz="1800" b="1" dirty="0">
                <a:latin typeface="Segoe UI Semilight" panose="020B0402040204020203" pitchFamily="34" charset="0"/>
                <a:cs typeface="Segoe UI Semilight" panose="020B0402040204020203" pitchFamily="34" charset="0"/>
              </a:rPr>
              <a:t>Введение возможности повторной сдачи </a:t>
            </a:r>
            <a:r>
              <a:rPr lang="ru-RU" sz="1800" b="1" dirty="0" smtClean="0">
                <a:latin typeface="Segoe UI Semilight" panose="020B0402040204020203" pitchFamily="34" charset="0"/>
                <a:cs typeface="Segoe UI Semilight" panose="020B0402040204020203" pitchFamily="34" charset="0"/>
              </a:rPr>
              <a:t>элемента контроля, вес которого  в оценке трудно определить</a:t>
            </a:r>
            <a:endParaRPr lang="ru-RU" sz="1800" b="1" dirty="0">
              <a:latin typeface="Segoe UI Semilight" panose="020B0402040204020203" pitchFamily="34" charset="0"/>
              <a:cs typeface="Segoe UI Semilight" panose="020B0402040204020203" pitchFamily="34" charset="0"/>
            </a:endParaRPr>
          </a:p>
          <a:p>
            <a:pPr lvl="0" algn="l">
              <a:lnSpc>
                <a:spcPct val="115000"/>
              </a:lnSpc>
              <a:spcAft>
                <a:spcPts val="1000"/>
              </a:spcAft>
            </a:pPr>
            <a:r>
              <a:rPr lang="ru-RU" sz="1400" dirty="0">
                <a:latin typeface="Segoe UI Semilight" panose="020B0402040204020203" pitchFamily="34" charset="0"/>
                <a:cs typeface="Segoe UI Semilight" panose="020B0402040204020203" pitchFamily="34" charset="0"/>
              </a:rPr>
              <a:t>Применительно для случаев, </a:t>
            </a:r>
            <a:r>
              <a:rPr lang="ru-RU" sz="1400" dirty="0" smtClean="0">
                <a:latin typeface="Segoe UI Semilight" panose="020B0402040204020203" pitchFamily="34" charset="0"/>
                <a:cs typeface="Segoe UI Semilight" panose="020B0402040204020203" pitchFamily="34" charset="0"/>
              </a:rPr>
              <a:t>когда </a:t>
            </a:r>
            <a:r>
              <a:rPr lang="ru-RU" sz="1400" dirty="0">
                <a:latin typeface="Segoe UI Semilight" panose="020B0402040204020203" pitchFamily="34" charset="0"/>
                <a:cs typeface="Segoe UI Semilight" panose="020B0402040204020203" pitchFamily="34" charset="0"/>
              </a:rPr>
              <a:t>в качестве формулы расчета (правила определения) используется система, при которой невозможно определить вес того или иного элемента контроля от оценки за промежуточную аттестацию</a:t>
            </a:r>
          </a:p>
          <a:p>
            <a:pPr marL="285750" indent="-285750" algn="l">
              <a:buFont typeface="Arial" panose="020B0604020202020204" pitchFamily="34" charset="0"/>
              <a:buChar char="•"/>
            </a:pPr>
            <a:r>
              <a:rPr lang="ru-RU" sz="1800" b="1" dirty="0">
                <a:latin typeface="Segoe UI Semilight" panose="020B0402040204020203" pitchFamily="34" charset="0"/>
                <a:cs typeface="Segoe UI Semilight" panose="020B0402040204020203" pitchFamily="34" charset="0"/>
              </a:rPr>
              <a:t>Уточнение рамок незначительных изменений процедуры организации элементов контроля</a:t>
            </a:r>
          </a:p>
          <a:p>
            <a:pPr algn="l"/>
            <a:endParaRPr lang="ru-RU" sz="1800" b="1" dirty="0">
              <a:latin typeface="Segoe UI Semilight" panose="020B0402040204020203" pitchFamily="34" charset="0"/>
              <a:cs typeface="Segoe UI Semilight" panose="020B0402040204020203" pitchFamily="34" charset="0"/>
            </a:endParaRPr>
          </a:p>
          <a:p>
            <a:pPr algn="l"/>
            <a:r>
              <a:rPr lang="ru-RU" sz="1400" dirty="0">
                <a:latin typeface="Segoe UI Semilight" panose="020B0402040204020203" pitchFamily="34" charset="0"/>
                <a:cs typeface="Segoe UI Semilight" panose="020B0402040204020203" pitchFamily="34" charset="0"/>
              </a:rPr>
              <a:t>К их числу не относятся: придание элементу контроля блокирующего статуса и преобразование формулы оценки за промежуточную аттестацию из формулы взвешенной суммы оценок по элементам контроля в нелинейное выражение.</a:t>
            </a:r>
          </a:p>
          <a:p>
            <a:pPr algn="l"/>
            <a:endParaRPr lang="ru-RU" sz="1800" b="1" dirty="0">
              <a:latin typeface="Segoe UI Semilight" panose="020B0402040204020203" pitchFamily="34" charset="0"/>
              <a:cs typeface="Segoe UI Semilight" panose="020B0402040204020203" pitchFamily="34" charset="0"/>
            </a:endParaRPr>
          </a:p>
          <a:p>
            <a:pPr algn="l"/>
            <a:endParaRPr lang="ru-RU" sz="1400" dirty="0">
              <a:latin typeface="Segoe UI Semilight" panose="020B0402040204020203" pitchFamily="34" charset="0"/>
              <a:cs typeface="Segoe UI Semilight" panose="020B0402040204020203" pitchFamily="34" charset="0"/>
            </a:endParaRPr>
          </a:p>
        </p:txBody>
      </p:sp>
      <p:cxnSp>
        <p:nvCxnSpPr>
          <p:cNvPr id="7" name="Прямая соединительная линия 6">
            <a:extLst>
              <a:ext uri="{FF2B5EF4-FFF2-40B4-BE49-F238E27FC236}">
                <a16:creationId xmlns="" xmlns:a16="http://schemas.microsoft.com/office/drawing/2014/main" id="{ED56EDF0-0C93-461F-BCEA-9FE80F205ACC}"/>
              </a:ext>
            </a:extLst>
          </p:cNvPr>
          <p:cNvCxnSpPr>
            <a:cxnSpLocks/>
          </p:cNvCxnSpPr>
          <p:nvPr/>
        </p:nvCxnSpPr>
        <p:spPr>
          <a:xfrm flipV="1">
            <a:off x="557096" y="1644242"/>
            <a:ext cx="10692541" cy="1342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743695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B1122FDA-112C-4E52-BE25-B48942F66430}"/>
              </a:ext>
            </a:extLst>
          </p:cNvPr>
          <p:cNvSpPr>
            <a:spLocks noGrp="1"/>
          </p:cNvSpPr>
          <p:nvPr>
            <p:ph type="ctrTitle"/>
          </p:nvPr>
        </p:nvSpPr>
        <p:spPr>
          <a:xfrm>
            <a:off x="453460" y="746926"/>
            <a:ext cx="7717417" cy="997984"/>
          </a:xfrm>
        </p:spPr>
        <p:txBody>
          <a:bodyPr anchor="t">
            <a:normAutofit/>
          </a:bodyPr>
          <a:lstStyle/>
          <a:p>
            <a:pPr algn="l"/>
            <a:r>
              <a:rPr lang="ru-RU" sz="2800" b="1" dirty="0">
                <a:latin typeface="Segoe UI Semibold" panose="020B0702040204020203" pitchFamily="34" charset="0"/>
                <a:cs typeface="Segoe UI Semibold" panose="020B0702040204020203" pitchFamily="34" charset="0"/>
              </a:rPr>
              <a:t>ОСНОВНЫЕ НОВАЦИИ </a:t>
            </a:r>
            <a:br>
              <a:rPr lang="ru-RU" sz="2800" b="1" dirty="0">
                <a:latin typeface="Segoe UI Semibold" panose="020B0702040204020203" pitchFamily="34" charset="0"/>
                <a:cs typeface="Segoe UI Semibold" panose="020B0702040204020203" pitchFamily="34" charset="0"/>
              </a:rPr>
            </a:br>
            <a:r>
              <a:rPr lang="ru-RU" sz="2800" b="1" dirty="0">
                <a:latin typeface="Segoe UI Semibold" panose="020B0702040204020203" pitchFamily="34" charset="0"/>
                <a:cs typeface="Segoe UI Semibold" panose="020B0702040204020203" pitchFamily="34" charset="0"/>
              </a:rPr>
              <a:t>ПРЕДЛАГАЕМОЙ РЕДАКЦИИ ПОЛОЖЕНИЯ</a:t>
            </a:r>
          </a:p>
        </p:txBody>
      </p:sp>
      <p:sp>
        <p:nvSpPr>
          <p:cNvPr id="4" name="Заголовок 1">
            <a:extLst>
              <a:ext uri="{FF2B5EF4-FFF2-40B4-BE49-F238E27FC236}">
                <a16:creationId xmlns="" xmlns:a16="http://schemas.microsoft.com/office/drawing/2014/main" id="{1AEB5AA4-8289-43B7-8538-8CB372E9E585}"/>
              </a:ext>
            </a:extLst>
          </p:cNvPr>
          <p:cNvSpPr txBox="1">
            <a:spLocks/>
          </p:cNvSpPr>
          <p:nvPr/>
        </p:nvSpPr>
        <p:spPr>
          <a:xfrm>
            <a:off x="389316" y="1425346"/>
            <a:ext cx="2096278" cy="447870"/>
          </a:xfrm>
          <a:prstGeom prst="rect">
            <a:avLst/>
          </a:prstGeom>
        </p:spPr>
        <p:txBody>
          <a:bodyPr vert="horz" lIns="91440" tIns="45720" rIns="91440" bIns="45720" rtlCol="0" anchor="b">
            <a:normAutofit fontScale="925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457200" indent="-457200" algn="l">
              <a:buFont typeface="Arial" panose="020B0604020202020204" pitchFamily="34" charset="0"/>
              <a:buChar char="•"/>
            </a:pPr>
            <a:endParaRPr lang="ru-RU" sz="2800" dirty="0">
              <a:latin typeface="Segoe UI Semilight" panose="020B0402040204020203" pitchFamily="34" charset="0"/>
              <a:cs typeface="Segoe UI Semilight" panose="020B0402040204020203" pitchFamily="34" charset="0"/>
            </a:endParaRPr>
          </a:p>
        </p:txBody>
      </p:sp>
      <p:sp>
        <p:nvSpPr>
          <p:cNvPr id="8" name="Заголовок 1">
            <a:extLst>
              <a:ext uri="{FF2B5EF4-FFF2-40B4-BE49-F238E27FC236}">
                <a16:creationId xmlns="" xmlns:a16="http://schemas.microsoft.com/office/drawing/2014/main" id="{A119E5EC-3444-46D9-9C68-353096085D4B}"/>
              </a:ext>
            </a:extLst>
          </p:cNvPr>
          <p:cNvSpPr txBox="1">
            <a:spLocks/>
          </p:cNvSpPr>
          <p:nvPr/>
        </p:nvSpPr>
        <p:spPr>
          <a:xfrm>
            <a:off x="8170878" y="148890"/>
            <a:ext cx="3940942" cy="253782"/>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ru-RU" sz="1100" dirty="0">
                <a:latin typeface="Segoe UI Semilight" panose="020B0402040204020203" pitchFamily="34" charset="0"/>
                <a:cs typeface="Segoe UI Semilight" panose="020B0402040204020203" pitchFamily="34" charset="0"/>
              </a:rPr>
              <a:t>Дирекция основных образовательных программ НИУ ВШЭ</a:t>
            </a:r>
          </a:p>
        </p:txBody>
      </p:sp>
      <p:sp>
        <p:nvSpPr>
          <p:cNvPr id="3" name="Заголовок 1">
            <a:extLst>
              <a:ext uri="{FF2B5EF4-FFF2-40B4-BE49-F238E27FC236}">
                <a16:creationId xmlns="" xmlns:a16="http://schemas.microsoft.com/office/drawing/2014/main" id="{38CA63D1-A7D1-4092-A5CC-7A3CE61D1B21}"/>
              </a:ext>
            </a:extLst>
          </p:cNvPr>
          <p:cNvSpPr txBox="1">
            <a:spLocks/>
          </p:cNvSpPr>
          <p:nvPr/>
        </p:nvSpPr>
        <p:spPr>
          <a:xfrm>
            <a:off x="453460" y="1959672"/>
            <a:ext cx="10871678" cy="4592129"/>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285750" indent="-285750" algn="l">
              <a:buFont typeface="Arial" panose="020B0604020202020204" pitchFamily="34" charset="0"/>
              <a:buChar char="•"/>
            </a:pPr>
            <a:r>
              <a:rPr lang="ru-RU" sz="1800" b="1" dirty="0">
                <a:latin typeface="Segoe UI Semilight" panose="020B0402040204020203" pitchFamily="34" charset="0"/>
                <a:cs typeface="Segoe UI Semilight" panose="020B0402040204020203" pitchFamily="34" charset="0"/>
              </a:rPr>
              <a:t>Определение порядка действий студентов в случае проведения элемента контроля </a:t>
            </a:r>
            <a:br>
              <a:rPr lang="ru-RU" sz="1800" b="1" dirty="0">
                <a:latin typeface="Segoe UI Semilight" panose="020B0402040204020203" pitchFamily="34" charset="0"/>
                <a:cs typeface="Segoe UI Semilight" panose="020B0402040204020203" pitchFamily="34" charset="0"/>
              </a:rPr>
            </a:br>
            <a:r>
              <a:rPr lang="ru-RU" sz="1800" b="1" dirty="0">
                <a:latin typeface="Segoe UI Semilight" panose="020B0402040204020203" pitchFamily="34" charset="0"/>
                <a:cs typeface="Segoe UI Semilight" panose="020B0402040204020203" pitchFamily="34" charset="0"/>
              </a:rPr>
              <a:t>в дистанционном формате</a:t>
            </a:r>
          </a:p>
          <a:p>
            <a:pPr algn="l"/>
            <a:endParaRPr lang="ru-RU" sz="1400" dirty="0">
              <a:latin typeface="Segoe UI Semilight" panose="020B0402040204020203" pitchFamily="34" charset="0"/>
              <a:cs typeface="Segoe UI Semilight" panose="020B0402040204020203" pitchFamily="34" charset="0"/>
            </a:endParaRPr>
          </a:p>
          <a:p>
            <a:pPr algn="l"/>
            <a:r>
              <a:rPr lang="ru-RU" sz="1400" dirty="0">
                <a:latin typeface="Segoe UI Semilight" panose="020B0402040204020203" pitchFamily="34" charset="0"/>
                <a:cs typeface="Segoe UI Semilight" panose="020B0402040204020203" pitchFamily="34" charset="0"/>
              </a:rPr>
              <a:t>В том числе подключение к видеоконференции, порядок сдачи письменной работы, а также прописаны нарушения, являющиеся основанием для прекращения проведения элемента контроля преподавателем</a:t>
            </a:r>
          </a:p>
          <a:p>
            <a:pPr algn="l"/>
            <a:endParaRPr lang="ru-RU" sz="1400" dirty="0">
              <a:latin typeface="Segoe UI Semilight" panose="020B0402040204020203" pitchFamily="34" charset="0"/>
              <a:cs typeface="Segoe UI Semilight" panose="020B0402040204020203" pitchFamily="34" charset="0"/>
            </a:endParaRPr>
          </a:p>
          <a:p>
            <a:pPr marL="285750" indent="-285750" algn="l">
              <a:buFont typeface="Arial" panose="020B0604020202020204" pitchFamily="34" charset="0"/>
              <a:buChar char="•"/>
            </a:pPr>
            <a:r>
              <a:rPr lang="ru-RU" sz="1800" b="1" dirty="0">
                <a:latin typeface="Segoe UI Semilight" panose="020B0402040204020203" pitchFamily="34" charset="0"/>
                <a:cs typeface="Segoe UI Semilight" panose="020B0402040204020203" pitchFamily="34" charset="0"/>
              </a:rPr>
              <a:t>Уточнение порядка организации дополнительного периода пересдач для студентов </a:t>
            </a:r>
            <a:br>
              <a:rPr lang="ru-RU" sz="1800" b="1" dirty="0">
                <a:latin typeface="Segoe UI Semilight" panose="020B0402040204020203" pitchFamily="34" charset="0"/>
                <a:cs typeface="Segoe UI Semilight" panose="020B0402040204020203" pitchFamily="34" charset="0"/>
              </a:rPr>
            </a:br>
            <a:r>
              <a:rPr lang="ru-RU" sz="1800" b="1" dirty="0">
                <a:latin typeface="Segoe UI Semilight" panose="020B0402040204020203" pitchFamily="34" charset="0"/>
                <a:cs typeface="Segoe UI Semilight" panose="020B0402040204020203" pitchFamily="34" charset="0"/>
              </a:rPr>
              <a:t>выпускного курса </a:t>
            </a:r>
          </a:p>
          <a:p>
            <a:pPr marL="285750" indent="-285750" algn="l">
              <a:buFont typeface="Arial" panose="020B0604020202020204" pitchFamily="34" charset="0"/>
              <a:buChar char="•"/>
            </a:pPr>
            <a:endParaRPr lang="ru-RU" sz="1800" b="1" dirty="0">
              <a:latin typeface="Segoe UI Semilight" panose="020B0402040204020203" pitchFamily="34" charset="0"/>
              <a:cs typeface="Segoe UI Semilight" panose="020B0402040204020203" pitchFamily="34" charset="0"/>
            </a:endParaRPr>
          </a:p>
          <a:p>
            <a:pPr algn="l"/>
            <a:r>
              <a:rPr lang="ru-RU" sz="1400" dirty="0">
                <a:latin typeface="Segoe UI Semilight" panose="020B0402040204020203" pitchFamily="34" charset="0"/>
                <a:cs typeface="Segoe UI Semilight" panose="020B0402040204020203" pitchFamily="34" charset="0"/>
              </a:rPr>
              <a:t>В прежней редакции полномочия по назначению дополнительного периода </a:t>
            </a:r>
            <a:r>
              <a:rPr lang="ru-RU" sz="1400" dirty="0" smtClean="0">
                <a:latin typeface="Segoe UI Semilight" panose="020B0402040204020203" pitchFamily="34" charset="0"/>
                <a:cs typeface="Segoe UI Semilight" panose="020B0402040204020203" pitchFamily="34" charset="0"/>
              </a:rPr>
              <a:t>пересдач </a:t>
            </a:r>
            <a:r>
              <a:rPr lang="ru-RU" sz="1400" dirty="0">
                <a:latin typeface="Segoe UI Semilight" panose="020B0402040204020203" pitchFamily="34" charset="0"/>
                <a:cs typeface="Segoe UI Semilight" panose="020B0402040204020203" pitchFamily="34" charset="0"/>
              </a:rPr>
              <a:t>принадлежали декану факультета, </a:t>
            </a:r>
            <a:br>
              <a:rPr lang="ru-RU" sz="1400" dirty="0">
                <a:latin typeface="Segoe UI Semilight" panose="020B0402040204020203" pitchFamily="34" charset="0"/>
                <a:cs typeface="Segoe UI Semilight" panose="020B0402040204020203" pitchFamily="34" charset="0"/>
              </a:rPr>
            </a:br>
            <a:r>
              <a:rPr lang="ru-RU" sz="1400" dirty="0">
                <a:latin typeface="Segoe UI Semilight" panose="020B0402040204020203" pitchFamily="34" charset="0"/>
                <a:cs typeface="Segoe UI Semilight" panose="020B0402040204020203" pitchFamily="34" charset="0"/>
              </a:rPr>
              <a:t>в предлагаемой редакции – </a:t>
            </a:r>
            <a:r>
              <a:rPr lang="ru-RU" sz="1400" dirty="0" smtClean="0">
                <a:latin typeface="Segoe UI Semilight" panose="020B0402040204020203" pitchFamily="34" charset="0"/>
                <a:cs typeface="Segoe UI Semilight" panose="020B0402040204020203" pitchFamily="34" charset="0"/>
              </a:rPr>
              <a:t>период приобретает </a:t>
            </a:r>
            <a:r>
              <a:rPr lang="ru-RU" sz="1400" dirty="0">
                <a:latin typeface="Segoe UI Semilight" panose="020B0402040204020203" pitchFamily="34" charset="0"/>
                <a:cs typeface="Segoe UI Semilight" panose="020B0402040204020203" pitchFamily="34" charset="0"/>
              </a:rPr>
              <a:t>статус обязательного, что соответствует сложившейся практике</a:t>
            </a:r>
          </a:p>
          <a:p>
            <a:pPr algn="l"/>
            <a:endParaRPr lang="ru-RU" sz="1400" dirty="0">
              <a:latin typeface="Segoe UI Semilight" panose="020B0402040204020203" pitchFamily="34" charset="0"/>
              <a:cs typeface="Segoe UI Semilight" panose="020B0402040204020203" pitchFamily="34" charset="0"/>
            </a:endParaRPr>
          </a:p>
          <a:p>
            <a:pPr marL="285750" indent="-285750" algn="l">
              <a:buFont typeface="Arial" panose="020B0604020202020204" pitchFamily="34" charset="0"/>
              <a:buChar char="•"/>
            </a:pPr>
            <a:r>
              <a:rPr lang="ru-RU" sz="1800" b="1" dirty="0" smtClean="0">
                <a:latin typeface="Segoe UI Semilight" panose="020B0402040204020203" pitchFamily="34" charset="0"/>
                <a:cs typeface="Segoe UI Semilight" panose="020B0402040204020203" pitchFamily="34" charset="0"/>
              </a:rPr>
              <a:t>Предоставление </a:t>
            </a:r>
            <a:r>
              <a:rPr lang="ru-RU" sz="1800" b="1" dirty="0">
                <a:latin typeface="Segoe UI Semilight" panose="020B0402040204020203" pitchFamily="34" charset="0"/>
                <a:cs typeface="Segoe UI Semilight" panose="020B0402040204020203" pitchFamily="34" charset="0"/>
              </a:rPr>
              <a:t>возможности устранения задолженности по Независимому экзамену по английскому языку до конца 2 модуля выпускного курса</a:t>
            </a:r>
          </a:p>
          <a:p>
            <a:pPr algn="l"/>
            <a:endParaRPr lang="ru-RU" sz="1800" b="1" dirty="0">
              <a:latin typeface="Segoe UI Semilight" panose="020B0402040204020203" pitchFamily="34" charset="0"/>
              <a:cs typeface="Segoe UI Semilight" panose="020B0402040204020203" pitchFamily="34" charset="0"/>
            </a:endParaRPr>
          </a:p>
          <a:p>
            <a:pPr algn="l"/>
            <a:r>
              <a:rPr lang="ru-RU" sz="1400" dirty="0">
                <a:latin typeface="Segoe UI Semilight" panose="020B0402040204020203" pitchFamily="34" charset="0"/>
                <a:cs typeface="Segoe UI Semilight" panose="020B0402040204020203" pitchFamily="34" charset="0"/>
              </a:rPr>
              <a:t>Распространяется на студентов бакалавриата / специалитета при условии, что общее количество задолженностей – не более двух</a:t>
            </a:r>
          </a:p>
          <a:p>
            <a:pPr algn="l"/>
            <a:endParaRPr lang="ru-RU" sz="1800" b="1" dirty="0">
              <a:latin typeface="Segoe UI Semilight" panose="020B0402040204020203" pitchFamily="34" charset="0"/>
              <a:cs typeface="Segoe UI Semilight" panose="020B0402040204020203" pitchFamily="34" charset="0"/>
            </a:endParaRPr>
          </a:p>
          <a:p>
            <a:pPr algn="l"/>
            <a:endParaRPr lang="ru-RU" sz="1400" dirty="0">
              <a:latin typeface="Segoe UI Semilight" panose="020B0402040204020203" pitchFamily="34" charset="0"/>
              <a:cs typeface="Segoe UI Semilight" panose="020B0402040204020203" pitchFamily="34" charset="0"/>
            </a:endParaRPr>
          </a:p>
        </p:txBody>
      </p:sp>
      <p:cxnSp>
        <p:nvCxnSpPr>
          <p:cNvPr id="7" name="Прямая соединительная линия 6">
            <a:extLst>
              <a:ext uri="{FF2B5EF4-FFF2-40B4-BE49-F238E27FC236}">
                <a16:creationId xmlns="" xmlns:a16="http://schemas.microsoft.com/office/drawing/2014/main" id="{ED56EDF0-0C93-461F-BCEA-9FE80F205ACC}"/>
              </a:ext>
            </a:extLst>
          </p:cNvPr>
          <p:cNvCxnSpPr>
            <a:cxnSpLocks/>
          </p:cNvCxnSpPr>
          <p:nvPr/>
        </p:nvCxnSpPr>
        <p:spPr>
          <a:xfrm flipV="1">
            <a:off x="557096" y="1644242"/>
            <a:ext cx="10692541" cy="1342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869363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B1122FDA-112C-4E52-BE25-B48942F66430}"/>
              </a:ext>
            </a:extLst>
          </p:cNvPr>
          <p:cNvSpPr>
            <a:spLocks noGrp="1"/>
          </p:cNvSpPr>
          <p:nvPr>
            <p:ph type="ctrTitle"/>
          </p:nvPr>
        </p:nvSpPr>
        <p:spPr>
          <a:xfrm>
            <a:off x="453460" y="746926"/>
            <a:ext cx="8163001" cy="997984"/>
          </a:xfrm>
        </p:spPr>
        <p:txBody>
          <a:bodyPr anchor="t">
            <a:normAutofit/>
          </a:bodyPr>
          <a:lstStyle/>
          <a:p>
            <a:pPr algn="l"/>
            <a:r>
              <a:rPr lang="ru-RU" sz="2800" b="1" dirty="0">
                <a:latin typeface="Segoe UI Semibold" panose="020B0702040204020203" pitchFamily="34" charset="0"/>
                <a:cs typeface="Segoe UI Semibold" panose="020B0702040204020203" pitchFamily="34" charset="0"/>
              </a:rPr>
              <a:t>ОСНОВНЫЕ НОВАЦИИ </a:t>
            </a:r>
            <a:br>
              <a:rPr lang="ru-RU" sz="2800" b="1" dirty="0">
                <a:latin typeface="Segoe UI Semibold" panose="020B0702040204020203" pitchFamily="34" charset="0"/>
                <a:cs typeface="Segoe UI Semibold" panose="020B0702040204020203" pitchFamily="34" charset="0"/>
              </a:rPr>
            </a:br>
            <a:r>
              <a:rPr lang="ru-RU" sz="2800" b="1" dirty="0">
                <a:latin typeface="Segoe UI Semibold" panose="020B0702040204020203" pitchFamily="34" charset="0"/>
                <a:cs typeface="Segoe UI Semibold" panose="020B0702040204020203" pitchFamily="34" charset="0"/>
              </a:rPr>
              <a:t>ПРЕДЛАГАЕМОЙ РЕДАКЦИИ ПОЛОЖЕНИЯ</a:t>
            </a:r>
          </a:p>
        </p:txBody>
      </p:sp>
      <p:sp>
        <p:nvSpPr>
          <p:cNvPr id="4" name="Заголовок 1">
            <a:extLst>
              <a:ext uri="{FF2B5EF4-FFF2-40B4-BE49-F238E27FC236}">
                <a16:creationId xmlns="" xmlns:a16="http://schemas.microsoft.com/office/drawing/2014/main" id="{1AEB5AA4-8289-43B7-8538-8CB372E9E585}"/>
              </a:ext>
            </a:extLst>
          </p:cNvPr>
          <p:cNvSpPr txBox="1">
            <a:spLocks/>
          </p:cNvSpPr>
          <p:nvPr/>
        </p:nvSpPr>
        <p:spPr>
          <a:xfrm>
            <a:off x="389316" y="1425346"/>
            <a:ext cx="2096278" cy="447870"/>
          </a:xfrm>
          <a:prstGeom prst="rect">
            <a:avLst/>
          </a:prstGeom>
        </p:spPr>
        <p:txBody>
          <a:bodyPr vert="horz" lIns="91440" tIns="45720" rIns="91440" bIns="45720" rtlCol="0" anchor="b">
            <a:normAutofit fontScale="925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457200" indent="-457200" algn="l">
              <a:buFont typeface="Arial" panose="020B0604020202020204" pitchFamily="34" charset="0"/>
              <a:buChar char="•"/>
            </a:pPr>
            <a:endParaRPr lang="ru-RU" sz="2800" dirty="0">
              <a:latin typeface="Segoe UI Semilight" panose="020B0402040204020203" pitchFamily="34" charset="0"/>
              <a:cs typeface="Segoe UI Semilight" panose="020B0402040204020203" pitchFamily="34" charset="0"/>
            </a:endParaRPr>
          </a:p>
        </p:txBody>
      </p:sp>
      <p:sp>
        <p:nvSpPr>
          <p:cNvPr id="8" name="Заголовок 1">
            <a:extLst>
              <a:ext uri="{FF2B5EF4-FFF2-40B4-BE49-F238E27FC236}">
                <a16:creationId xmlns="" xmlns:a16="http://schemas.microsoft.com/office/drawing/2014/main" id="{A119E5EC-3444-46D9-9C68-353096085D4B}"/>
              </a:ext>
            </a:extLst>
          </p:cNvPr>
          <p:cNvSpPr txBox="1">
            <a:spLocks/>
          </p:cNvSpPr>
          <p:nvPr/>
        </p:nvSpPr>
        <p:spPr>
          <a:xfrm>
            <a:off x="8170878" y="148890"/>
            <a:ext cx="3940942" cy="253782"/>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ru-RU" sz="1100" dirty="0">
                <a:latin typeface="Segoe UI Semilight" panose="020B0402040204020203" pitchFamily="34" charset="0"/>
                <a:cs typeface="Segoe UI Semilight" panose="020B0402040204020203" pitchFamily="34" charset="0"/>
              </a:rPr>
              <a:t>Дирекция основных образовательных программ НИУ ВШЭ</a:t>
            </a:r>
          </a:p>
        </p:txBody>
      </p:sp>
      <p:sp>
        <p:nvSpPr>
          <p:cNvPr id="3" name="Заголовок 1">
            <a:extLst>
              <a:ext uri="{FF2B5EF4-FFF2-40B4-BE49-F238E27FC236}">
                <a16:creationId xmlns="" xmlns:a16="http://schemas.microsoft.com/office/drawing/2014/main" id="{38CA63D1-A7D1-4092-A5CC-7A3CE61D1B21}"/>
              </a:ext>
            </a:extLst>
          </p:cNvPr>
          <p:cNvSpPr txBox="1">
            <a:spLocks/>
          </p:cNvSpPr>
          <p:nvPr/>
        </p:nvSpPr>
        <p:spPr>
          <a:xfrm>
            <a:off x="453460" y="1959672"/>
            <a:ext cx="10963957" cy="4592129"/>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285750" indent="-285750" algn="l">
              <a:buFont typeface="Arial" panose="020B0604020202020204" pitchFamily="34" charset="0"/>
              <a:buChar char="•"/>
            </a:pPr>
            <a:r>
              <a:rPr lang="ru-RU" sz="1800" b="1" dirty="0">
                <a:latin typeface="Segoe UI Semilight" panose="020B0402040204020203" pitchFamily="34" charset="0"/>
                <a:cs typeface="Segoe UI Semilight" panose="020B0402040204020203" pitchFamily="34" charset="0"/>
              </a:rPr>
              <a:t>Фиксация запрета распространения материалов, предоставляемых преподавателями студентам, за пределами учебной группы (потока)</a:t>
            </a:r>
          </a:p>
          <a:p>
            <a:pPr algn="l"/>
            <a:endParaRPr lang="ru-RU" sz="1400" dirty="0">
              <a:latin typeface="Segoe UI Semilight" panose="020B0402040204020203" pitchFamily="34" charset="0"/>
              <a:cs typeface="Segoe UI Semilight" panose="020B0402040204020203" pitchFamily="34" charset="0"/>
            </a:endParaRPr>
          </a:p>
          <a:p>
            <a:pPr algn="l"/>
            <a:r>
              <a:rPr lang="ru-RU" sz="1400" dirty="0">
                <a:latin typeface="Segoe UI Semilight" panose="020B0402040204020203" pitchFamily="34" charset="0"/>
                <a:cs typeface="Segoe UI Semilight" panose="020B0402040204020203" pitchFamily="34" charset="0"/>
              </a:rPr>
              <a:t>Материалы, предоставляемые преподавателем студентам для освоения дисциплины (видеозаписи занятий, конспекты, дополнительные печатные материалы и иное), а также иные материалы (в том числе видео, аудио), формируемые студентами </a:t>
            </a:r>
            <a:br>
              <a:rPr lang="ru-RU" sz="1400" dirty="0">
                <a:latin typeface="Segoe UI Semilight" panose="020B0402040204020203" pitchFamily="34" charset="0"/>
                <a:cs typeface="Segoe UI Semilight" panose="020B0402040204020203" pitchFamily="34" charset="0"/>
              </a:rPr>
            </a:br>
            <a:r>
              <a:rPr lang="ru-RU" sz="1400" dirty="0">
                <a:latin typeface="Segoe UI Semilight" panose="020B0402040204020203" pitchFamily="34" charset="0"/>
                <a:cs typeface="Segoe UI Semilight" panose="020B0402040204020203" pitchFamily="34" charset="0"/>
              </a:rPr>
              <a:t>или преподавателями в ходе проведения занятий с применением дистанционных технологий, могут размещаться в информационной образовательной среде по решению преподавателей в порядке, установленном локальными нормативными актами, но не подлежат распространению за пределами учебной группы (потока), в том числе с использованием иных средств связи</a:t>
            </a:r>
          </a:p>
          <a:p>
            <a:pPr algn="l"/>
            <a:endParaRPr lang="ru-RU" sz="1400" b="1" dirty="0">
              <a:latin typeface="Segoe UI Semilight" panose="020B0402040204020203" pitchFamily="34" charset="0"/>
              <a:cs typeface="Segoe UI Semilight" panose="020B0402040204020203" pitchFamily="34" charset="0"/>
            </a:endParaRPr>
          </a:p>
          <a:p>
            <a:pPr marL="285750" indent="-285750" algn="l">
              <a:buFont typeface="Arial" panose="020B0604020202020204" pitchFamily="34" charset="0"/>
              <a:buChar char="•"/>
            </a:pPr>
            <a:r>
              <a:rPr lang="ru-RU" sz="1800" b="1" dirty="0">
                <a:latin typeface="Segoe UI Semilight" panose="020B0402040204020203" pitchFamily="34" charset="0"/>
                <a:cs typeface="Segoe UI Semilight" panose="020B0402040204020203" pitchFamily="34" charset="0"/>
              </a:rPr>
              <a:t>Предоставление возможности однократного использования ИУП с повтором в течение всего периода обучения студентам, зачисленным в рамках проекта «Социальный лифт»</a:t>
            </a:r>
          </a:p>
          <a:p>
            <a:pPr algn="l"/>
            <a:endParaRPr lang="ru-RU" sz="1400" dirty="0">
              <a:latin typeface="Segoe UI Semilight" panose="020B0402040204020203" pitchFamily="34" charset="0"/>
              <a:cs typeface="Segoe UI Semilight" panose="020B0402040204020203" pitchFamily="34" charset="0"/>
            </a:endParaRPr>
          </a:p>
          <a:p>
            <a:pPr algn="l"/>
            <a:r>
              <a:rPr lang="ru-RU" sz="1400" dirty="0">
                <a:latin typeface="Segoe UI Semilight" panose="020B0402040204020203" pitchFamily="34" charset="0"/>
                <a:cs typeface="Segoe UI Semilight" panose="020B0402040204020203" pitchFamily="34" charset="0"/>
              </a:rPr>
              <a:t>Студенты бакалавриата и специалитета, обучающиеся на местах с оплатой стоимости обучения за счет средств НИУ ВШЭ, зачисленные в НИУ ВШЭ в рамках проекта «Социальный лифт», могут использовать возможность взять ИУП с повтором один раз </a:t>
            </a:r>
            <a:br>
              <a:rPr lang="ru-RU" sz="1400" dirty="0">
                <a:latin typeface="Segoe UI Semilight" panose="020B0402040204020203" pitchFamily="34" charset="0"/>
                <a:cs typeface="Segoe UI Semilight" panose="020B0402040204020203" pitchFamily="34" charset="0"/>
              </a:rPr>
            </a:br>
            <a:r>
              <a:rPr lang="ru-RU" sz="1400" dirty="0">
                <a:latin typeface="Segoe UI Semilight" panose="020B0402040204020203" pitchFamily="34" charset="0"/>
                <a:cs typeface="Segoe UI Semilight" panose="020B0402040204020203" pitchFamily="34" charset="0"/>
              </a:rPr>
              <a:t>в течение всего периода обучения в Университете с сохранением условий оплаты образовательных услуг в соответствии </a:t>
            </a:r>
            <a:br>
              <a:rPr lang="ru-RU" sz="1400" dirty="0">
                <a:latin typeface="Segoe UI Semilight" panose="020B0402040204020203" pitchFamily="34" charset="0"/>
                <a:cs typeface="Segoe UI Semilight" panose="020B0402040204020203" pitchFamily="34" charset="0"/>
              </a:rPr>
            </a:br>
            <a:r>
              <a:rPr lang="ru-RU" sz="1400" dirty="0">
                <a:latin typeface="Segoe UI Semilight" panose="020B0402040204020203" pitchFamily="34" charset="0"/>
                <a:cs typeface="Segoe UI Semilight" panose="020B0402040204020203" pitchFamily="34" charset="0"/>
              </a:rPr>
              <a:t>с договором, в случае, если такое решение будет принято деканом факультета по итогам рассмотрения мотивированного заявления студента</a:t>
            </a:r>
          </a:p>
          <a:p>
            <a:pPr algn="l"/>
            <a:endParaRPr lang="ru-RU" sz="1400" dirty="0">
              <a:latin typeface="Segoe UI Semilight" panose="020B0402040204020203" pitchFamily="34" charset="0"/>
              <a:cs typeface="Segoe UI Semilight" panose="020B0402040204020203" pitchFamily="34" charset="0"/>
            </a:endParaRPr>
          </a:p>
          <a:p>
            <a:pPr algn="l"/>
            <a:r>
              <a:rPr lang="ru-RU" sz="1400" dirty="0">
                <a:latin typeface="Segoe UI Semilight" panose="020B0402040204020203" pitchFamily="34" charset="0"/>
                <a:cs typeface="Segoe UI Semilight" panose="020B0402040204020203" pitchFamily="34" charset="0"/>
              </a:rPr>
              <a:t>Похожая норма в Положении регулирует условия обучения по ИУП с повтором студентов, зачисленных на основании межправительственных соглашений</a:t>
            </a:r>
          </a:p>
          <a:p>
            <a:pPr algn="l"/>
            <a:endParaRPr lang="ru-RU" sz="1800" b="1" dirty="0">
              <a:latin typeface="Segoe UI Semilight" panose="020B0402040204020203" pitchFamily="34" charset="0"/>
              <a:cs typeface="Segoe UI Semilight" panose="020B0402040204020203" pitchFamily="34" charset="0"/>
            </a:endParaRPr>
          </a:p>
          <a:p>
            <a:pPr algn="l"/>
            <a:endParaRPr lang="ru-RU" sz="1800" b="1" dirty="0">
              <a:latin typeface="Segoe UI Semilight" panose="020B0402040204020203" pitchFamily="34" charset="0"/>
              <a:cs typeface="Segoe UI Semilight" panose="020B0402040204020203" pitchFamily="34" charset="0"/>
            </a:endParaRPr>
          </a:p>
          <a:p>
            <a:pPr algn="l"/>
            <a:endParaRPr lang="ru-RU" sz="1400" dirty="0">
              <a:latin typeface="Segoe UI Semilight" panose="020B0402040204020203" pitchFamily="34" charset="0"/>
              <a:cs typeface="Segoe UI Semilight" panose="020B0402040204020203" pitchFamily="34" charset="0"/>
            </a:endParaRPr>
          </a:p>
        </p:txBody>
      </p:sp>
      <p:cxnSp>
        <p:nvCxnSpPr>
          <p:cNvPr id="7" name="Прямая соединительная линия 6">
            <a:extLst>
              <a:ext uri="{FF2B5EF4-FFF2-40B4-BE49-F238E27FC236}">
                <a16:creationId xmlns="" xmlns:a16="http://schemas.microsoft.com/office/drawing/2014/main" id="{ED56EDF0-0C93-461F-BCEA-9FE80F205ACC}"/>
              </a:ext>
            </a:extLst>
          </p:cNvPr>
          <p:cNvCxnSpPr>
            <a:cxnSpLocks/>
          </p:cNvCxnSpPr>
          <p:nvPr/>
        </p:nvCxnSpPr>
        <p:spPr>
          <a:xfrm flipV="1">
            <a:off x="557096" y="1644242"/>
            <a:ext cx="10692541" cy="1342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577981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B1122FDA-112C-4E52-BE25-B48942F66430}"/>
              </a:ext>
            </a:extLst>
          </p:cNvPr>
          <p:cNvSpPr>
            <a:spLocks noGrp="1"/>
          </p:cNvSpPr>
          <p:nvPr>
            <p:ph type="ctrTitle"/>
          </p:nvPr>
        </p:nvSpPr>
        <p:spPr>
          <a:xfrm>
            <a:off x="453460" y="746926"/>
            <a:ext cx="8163001" cy="997984"/>
          </a:xfrm>
        </p:spPr>
        <p:txBody>
          <a:bodyPr anchor="t">
            <a:normAutofit/>
          </a:bodyPr>
          <a:lstStyle/>
          <a:p>
            <a:pPr algn="l"/>
            <a:r>
              <a:rPr lang="ru-RU" sz="2800" b="1" dirty="0" smtClean="0">
                <a:latin typeface="Segoe UI Semibold" panose="020B0702040204020203" pitchFamily="34" charset="0"/>
                <a:cs typeface="Segoe UI Semibold" panose="020B0702040204020203" pitchFamily="34" charset="0"/>
              </a:rPr>
              <a:t>ВВЕДЕНИЕ ПОЛОЖЕНИЯ В </a:t>
            </a:r>
            <a:r>
              <a:rPr lang="ru-RU" sz="2800" b="1" dirty="0">
                <a:latin typeface="Segoe UI Semibold" panose="020B0702040204020203" pitchFamily="34" charset="0"/>
                <a:cs typeface="Segoe UI Semibold" panose="020B0702040204020203" pitchFamily="34" charset="0"/>
              </a:rPr>
              <a:t>ДЕЙСТВИЕ</a:t>
            </a:r>
          </a:p>
        </p:txBody>
      </p:sp>
      <p:sp>
        <p:nvSpPr>
          <p:cNvPr id="4" name="Заголовок 1">
            <a:extLst>
              <a:ext uri="{FF2B5EF4-FFF2-40B4-BE49-F238E27FC236}">
                <a16:creationId xmlns="" xmlns:a16="http://schemas.microsoft.com/office/drawing/2014/main" id="{1AEB5AA4-8289-43B7-8538-8CB372E9E585}"/>
              </a:ext>
            </a:extLst>
          </p:cNvPr>
          <p:cNvSpPr txBox="1">
            <a:spLocks/>
          </p:cNvSpPr>
          <p:nvPr/>
        </p:nvSpPr>
        <p:spPr>
          <a:xfrm>
            <a:off x="389316" y="1425346"/>
            <a:ext cx="2096278" cy="447870"/>
          </a:xfrm>
          <a:prstGeom prst="rect">
            <a:avLst/>
          </a:prstGeom>
        </p:spPr>
        <p:txBody>
          <a:bodyPr vert="horz" lIns="91440" tIns="45720" rIns="91440" bIns="45720" rtlCol="0" anchor="b">
            <a:normAutofit fontScale="925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457200" indent="-457200" algn="l">
              <a:buFont typeface="Arial" panose="020B0604020202020204" pitchFamily="34" charset="0"/>
              <a:buChar char="•"/>
            </a:pPr>
            <a:endParaRPr lang="ru-RU" sz="2800" dirty="0">
              <a:latin typeface="Segoe UI Semilight" panose="020B0402040204020203" pitchFamily="34" charset="0"/>
              <a:cs typeface="Segoe UI Semilight" panose="020B0402040204020203" pitchFamily="34" charset="0"/>
            </a:endParaRPr>
          </a:p>
        </p:txBody>
      </p:sp>
      <p:sp>
        <p:nvSpPr>
          <p:cNvPr id="8" name="Заголовок 1">
            <a:extLst>
              <a:ext uri="{FF2B5EF4-FFF2-40B4-BE49-F238E27FC236}">
                <a16:creationId xmlns="" xmlns:a16="http://schemas.microsoft.com/office/drawing/2014/main" id="{A119E5EC-3444-46D9-9C68-353096085D4B}"/>
              </a:ext>
            </a:extLst>
          </p:cNvPr>
          <p:cNvSpPr txBox="1">
            <a:spLocks/>
          </p:cNvSpPr>
          <p:nvPr/>
        </p:nvSpPr>
        <p:spPr>
          <a:xfrm>
            <a:off x="8170878" y="148890"/>
            <a:ext cx="3940942" cy="253782"/>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ru-RU" sz="1100" dirty="0">
                <a:latin typeface="Segoe UI Semilight" panose="020B0402040204020203" pitchFamily="34" charset="0"/>
                <a:cs typeface="Segoe UI Semilight" panose="020B0402040204020203" pitchFamily="34" charset="0"/>
              </a:rPr>
              <a:t>Дирекция основных образовательных программ НИУ ВШЭ</a:t>
            </a:r>
          </a:p>
        </p:txBody>
      </p:sp>
      <p:sp>
        <p:nvSpPr>
          <p:cNvPr id="3" name="Заголовок 1">
            <a:extLst>
              <a:ext uri="{FF2B5EF4-FFF2-40B4-BE49-F238E27FC236}">
                <a16:creationId xmlns="" xmlns:a16="http://schemas.microsoft.com/office/drawing/2014/main" id="{38CA63D1-A7D1-4092-A5CC-7A3CE61D1B21}"/>
              </a:ext>
            </a:extLst>
          </p:cNvPr>
          <p:cNvSpPr txBox="1">
            <a:spLocks/>
          </p:cNvSpPr>
          <p:nvPr/>
        </p:nvSpPr>
        <p:spPr>
          <a:xfrm>
            <a:off x="453460" y="2297723"/>
            <a:ext cx="10963957" cy="4254078"/>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ru-RU" sz="2800" dirty="0" smtClean="0"/>
              <a:t>Сессия </a:t>
            </a:r>
            <a:r>
              <a:rPr lang="ru-RU" sz="2800" dirty="0"/>
              <a:t>первого модуля </a:t>
            </a:r>
            <a:r>
              <a:rPr lang="ru-RU" sz="2800" dirty="0" smtClean="0"/>
              <a:t>2020-2021 </a:t>
            </a:r>
            <a:r>
              <a:rPr lang="ru-RU" sz="2800" dirty="0"/>
              <a:t>учебного года</a:t>
            </a:r>
            <a:endParaRPr lang="ru-RU" sz="2800" b="1" dirty="0">
              <a:latin typeface="Segoe UI Semilight" panose="020B0402040204020203" pitchFamily="34" charset="0"/>
              <a:cs typeface="Segoe UI Semilight" panose="020B0402040204020203" pitchFamily="34" charset="0"/>
            </a:endParaRPr>
          </a:p>
          <a:p>
            <a:pPr algn="l"/>
            <a:endParaRPr lang="ru-RU" sz="2800" b="1" dirty="0">
              <a:latin typeface="Segoe UI Semilight" panose="020B0402040204020203" pitchFamily="34" charset="0"/>
              <a:cs typeface="Segoe UI Semilight" panose="020B0402040204020203" pitchFamily="34" charset="0"/>
            </a:endParaRPr>
          </a:p>
          <a:p>
            <a:pPr algn="l"/>
            <a:endParaRPr lang="ru-RU" sz="1400" dirty="0">
              <a:latin typeface="Segoe UI Semilight" panose="020B0402040204020203" pitchFamily="34" charset="0"/>
              <a:cs typeface="Segoe UI Semilight" panose="020B0402040204020203" pitchFamily="34" charset="0"/>
            </a:endParaRPr>
          </a:p>
        </p:txBody>
      </p:sp>
      <p:cxnSp>
        <p:nvCxnSpPr>
          <p:cNvPr id="7" name="Прямая соединительная линия 6">
            <a:extLst>
              <a:ext uri="{FF2B5EF4-FFF2-40B4-BE49-F238E27FC236}">
                <a16:creationId xmlns="" xmlns:a16="http://schemas.microsoft.com/office/drawing/2014/main" id="{ED56EDF0-0C93-461F-BCEA-9FE80F205ACC}"/>
              </a:ext>
            </a:extLst>
          </p:cNvPr>
          <p:cNvCxnSpPr>
            <a:cxnSpLocks/>
          </p:cNvCxnSpPr>
          <p:nvPr/>
        </p:nvCxnSpPr>
        <p:spPr>
          <a:xfrm flipV="1">
            <a:off x="557096" y="1644242"/>
            <a:ext cx="10692541" cy="1342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76159101"/>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137</TotalTime>
  <Words>422</Words>
  <Application>Microsoft Office PowerPoint</Application>
  <PresentationFormat>Широкоэкранный</PresentationFormat>
  <Paragraphs>60</Paragraphs>
  <Slides>6</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6</vt:i4>
      </vt:variant>
    </vt:vector>
  </HeadingPairs>
  <TitlesOfParts>
    <vt:vector size="12" baseType="lpstr">
      <vt:lpstr>Arial</vt:lpstr>
      <vt:lpstr>Calibri</vt:lpstr>
      <vt:lpstr>Calibri Light</vt:lpstr>
      <vt:lpstr>Segoe UI Semibold</vt:lpstr>
      <vt:lpstr>Segoe UI Semilight</vt:lpstr>
      <vt:lpstr>Тема Office</vt:lpstr>
      <vt:lpstr>Положение об организации промежуточной аттестации и текущего контроля успеваемости студентов НИУ ВШЭ</vt:lpstr>
      <vt:lpstr>ОСНОВНЫЕ НОВАЦИИ  ПРЕДЛАГАЕМОЙ РЕДАКЦИИ ПОЛОЖЕНИЯ</vt:lpstr>
      <vt:lpstr>ОСНОВНЫЕ НОВАЦИИ  ПРЕДЛАГАЕМОЙ РЕДАКЦИИ ПОЛОЖЕНИЯ</vt:lpstr>
      <vt:lpstr>ОСНОВНЫЕ НОВАЦИИ  ПРЕДЛАГАЕМОЙ РЕДАКЦИИ ПОЛОЖЕНИЯ</vt:lpstr>
      <vt:lpstr>ОСНОВНЫЕ НОВАЦИИ  ПРЕДЛАГАЕМОЙ РЕДАКЦИИ ПОЛОЖЕНИЯ</vt:lpstr>
      <vt:lpstr>ВВЕДЕНИЕ ПОЛОЖЕНИЯ В ДЕЙСТВИЕ</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Положение о промежуточной аттестации и текущем контроле знаний студентов НИУ ВШЭ</dc:title>
  <dc:creator>Малик Елена Сергеевна</dc:creator>
  <cp:lastModifiedBy>Кузнецова Марина Юрьевна</cp:lastModifiedBy>
  <cp:revision>18</cp:revision>
  <dcterms:created xsi:type="dcterms:W3CDTF">2020-09-28T13:50:04Z</dcterms:created>
  <dcterms:modified xsi:type="dcterms:W3CDTF">2021-05-14T06:02:23Z</dcterms:modified>
</cp:coreProperties>
</file>