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sldIdLst>
    <p:sldId id="265" r:id="rId3"/>
    <p:sldId id="258" r:id="rId4"/>
    <p:sldId id="266" r:id="rId5"/>
    <p:sldId id="260" r:id="rId6"/>
    <p:sldId id="267" r:id="rId7"/>
    <p:sldId id="268" r:id="rId8"/>
    <p:sldId id="269" r:id="rId9"/>
    <p:sldId id="271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AF1FD89-A960-4FF9-92A9-0A2796FA2F4F}">
          <p14:sldIdLst>
            <p14:sldId id="265"/>
          </p14:sldIdLst>
        </p14:section>
        <p14:section name="Раздел без заголовка" id="{558ED02D-58B8-43EB-A122-7B1F0FA5067F}">
          <p14:sldIdLst/>
        </p14:section>
        <p14:section name="Раздел без заголовка" id="{1EC2CBB9-6B8F-4870-A730-6D5047F0E499}">
          <p14:sldIdLst>
            <p14:sldId id="258"/>
            <p14:sldId id="266"/>
            <p14:sldId id="260"/>
            <p14:sldId id="267"/>
            <p14:sldId id="268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96" y="22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6211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"/>
          <p:cNvSpPr/>
          <p:nvPr/>
        </p:nvSpPr>
        <p:spPr>
          <a:xfrm>
            <a:off x="5230254" y="-37339"/>
            <a:ext cx="19217708" cy="13716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3200">
              <a:solidFill>
                <a:srgbClr val="FFFFFF"/>
              </a:solidFill>
            </a:endParaRPr>
          </a:p>
        </p:txBody>
      </p:sp>
      <p:sp>
        <p:nvSpPr>
          <p:cNvPr id="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99116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307210" y="892968"/>
            <a:ext cx="13751720" cy="83224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1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519296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01625"/>
            <a:ext cx="494513" cy="51117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664228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747656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Текст заголовка</a:t>
            </a:r>
          </a:p>
        </p:txBody>
      </p:sp>
      <p:sp>
        <p:nvSpPr>
          <p:cNvPr id="1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97265"/>
            <a:ext cx="7500938" cy="57685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689769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679018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502956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3661171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709319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877983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6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12504353" y="1250156"/>
            <a:ext cx="7500939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29108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4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</a:lstStyle>
          <a:p>
            <a:r>
              <a:t>«Место ввода цитаты».</a:t>
            </a:r>
          </a:p>
        </p:txBody>
      </p:sp>
      <p:sp>
        <p:nvSpPr>
          <p:cNvPr id="4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46589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Текст заголовка</a:t>
            </a:r>
          </a:p>
        </p:txBody>
      </p:sp>
      <p:sp>
        <p:nvSpPr>
          <p:cNvPr id="1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97265"/>
            <a:ext cx="7500938" cy="57685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Изображение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080516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67382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3661171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6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12504353" y="1250156"/>
            <a:ext cx="7500939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4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</a:lstStyle>
          <a:p>
            <a:r>
              <a:t>«Место ввода цитаты».</a:t>
            </a:r>
          </a:p>
        </p:txBody>
      </p:sp>
      <p:sp>
        <p:nvSpPr>
          <p:cNvPr id="4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Изображение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617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1061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506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950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395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839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284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728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173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32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617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1061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506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950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395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839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284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728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173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Линия"/>
          <p:cNvSpPr/>
          <p:nvPr/>
        </p:nvSpPr>
        <p:spPr>
          <a:xfrm flipV="1">
            <a:off x="10370343" y="1604166"/>
            <a:ext cx="1" cy="2777349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52" name="Очень крутой…"/>
          <p:cNvSpPr txBox="1"/>
          <p:nvPr/>
        </p:nvSpPr>
        <p:spPr>
          <a:xfrm>
            <a:off x="7116914" y="3934663"/>
            <a:ext cx="9443425" cy="4156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b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7000" b="1" cap="all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Порядок взыскания дебиторской задолженности</a:t>
            </a:r>
            <a:endParaRPr sz="7000" b="1" cap="all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</p:txBody>
      </p:sp>
      <p:sp>
        <p:nvSpPr>
          <p:cNvPr id="54" name="Название подразделения,  лаборатории, факультета и т.д."/>
          <p:cNvSpPr txBox="1"/>
          <p:nvPr/>
        </p:nvSpPr>
        <p:spPr>
          <a:xfrm>
            <a:off x="7116915" y="1524282"/>
            <a:ext cx="9443423" cy="1436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algn="l">
              <a:defRPr sz="42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4200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Юридический отдел НИУ ВШЭ-Нижний Новгород</a:t>
            </a:r>
            <a:endParaRPr sz="4200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</p:txBody>
      </p:sp>
      <p:sp>
        <p:nvSpPr>
          <p:cNvPr id="55" name="Москва, 2017"/>
          <p:cNvSpPr txBox="1"/>
          <p:nvPr/>
        </p:nvSpPr>
        <p:spPr>
          <a:xfrm>
            <a:off x="7116915" y="11892516"/>
            <a:ext cx="9443424" cy="57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 defTabSz="642937">
              <a:defRPr sz="28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Нижний </a:t>
            </a:r>
            <a:r>
              <a:rPr lang="ru-RU" dirty="0"/>
              <a:t>Н</a:t>
            </a:r>
            <a:r>
              <a:rPr lang="ru-RU" dirty="0" smtClean="0"/>
              <a:t>овгород, 2021</a:t>
            </a:r>
            <a:endParaRPr dirty="0"/>
          </a:p>
        </p:txBody>
      </p:sp>
      <p:pic>
        <p:nvPicPr>
          <p:cNvPr id="56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1970" y="1330739"/>
            <a:ext cx="2736119" cy="26455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060096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Очень крутой заголовок…"/>
          <p:cNvSpPr txBox="1"/>
          <p:nvPr/>
        </p:nvSpPr>
        <p:spPr>
          <a:xfrm>
            <a:off x="1187720" y="2383827"/>
            <a:ext cx="21506374" cy="112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dirty="0" smtClean="0"/>
              <a:t>       Дебиторская задолженность</a:t>
            </a:r>
            <a:endParaRPr dirty="0"/>
          </a:p>
          <a:p>
            <a:pPr algn="l">
              <a:defRPr sz="42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dirty="0"/>
          </a:p>
        </p:txBody>
      </p:sp>
      <p:sp>
        <p:nvSpPr>
          <p:cNvPr id="68" name="Линия"/>
          <p:cNvSpPr/>
          <p:nvPr/>
        </p:nvSpPr>
        <p:spPr>
          <a:xfrm>
            <a:off x="1201065" y="2214562"/>
            <a:ext cx="21506374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sp>
        <p:nvSpPr>
          <p:cNvPr id="69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Новгород</a:t>
            </a:r>
            <a:endParaRPr dirty="0"/>
          </a:p>
        </p:txBody>
      </p:sp>
      <p:pic>
        <p:nvPicPr>
          <p:cNvPr id="70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/>
          <p:cNvSpPr txBox="1"/>
          <p:nvPr/>
        </p:nvSpPr>
        <p:spPr>
          <a:xfrm>
            <a:off x="2038872" y="4010088"/>
            <a:ext cx="7416824" cy="49763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u="sng" dirty="0" smtClean="0">
                <a:solidFill>
                  <a:srgbClr val="003366"/>
                </a:solidFill>
                <a:latin typeface="+mn-lt"/>
              </a:rPr>
              <a:t>Текущая </a:t>
            </a:r>
          </a:p>
          <a:p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 срок </a:t>
            </a:r>
            <a:r>
              <a:rPr lang="ru-RU" sz="6600" dirty="0">
                <a:solidFill>
                  <a:srgbClr val="003366"/>
                </a:solidFill>
                <a:latin typeface="+mn-lt"/>
              </a:rPr>
              <a:t>оплаты </a:t>
            </a:r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согласно </a:t>
            </a:r>
            <a:r>
              <a:rPr lang="ru-RU" sz="6600" dirty="0">
                <a:solidFill>
                  <a:srgbClr val="003366"/>
                </a:solidFill>
                <a:latin typeface="+mn-lt"/>
              </a:rPr>
              <a:t>условиям договора еще не наступил;</a:t>
            </a:r>
            <a:r>
              <a:rPr lang="ru-RU" sz="6600" dirty="0">
                <a:solidFill>
                  <a:srgbClr val="336699"/>
                </a:solidFill>
                <a:latin typeface="+mn-lt"/>
              </a:rPr>
              <a:t> 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sym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44128" y="4102434"/>
            <a:ext cx="8856984" cy="3191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u="sng" dirty="0" smtClean="0">
                <a:solidFill>
                  <a:srgbClr val="003366"/>
                </a:solidFill>
                <a:latin typeface="+mn-lt"/>
              </a:rPr>
              <a:t>Просроченная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dirty="0" smtClean="0">
                <a:solidFill>
                  <a:srgbClr val="FF0000"/>
                </a:solidFill>
                <a:latin typeface="+mn-lt"/>
              </a:rPr>
              <a:t>!</a:t>
            </a:r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 обязательства не исполнены в срок </a:t>
            </a:r>
            <a:endParaRPr kumimoji="0" lang="ru-RU" sz="6600" b="0" i="0" u="none" strike="noStrike" cap="none" spc="0" normalizeH="0" baseline="0" dirty="0">
              <a:ln>
                <a:noFill/>
              </a:ln>
              <a:solidFill>
                <a:srgbClr val="003366"/>
              </a:solidFill>
              <a:effectLst/>
              <a:uFillTx/>
              <a:latin typeface="+mn-lt"/>
              <a:sym typeface="Helvetica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1426" y="9777530"/>
            <a:ext cx="6003245" cy="2175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u="sng" dirty="0" smtClean="0">
                <a:solidFill>
                  <a:srgbClr val="003366"/>
                </a:solidFill>
                <a:latin typeface="+mn-lt"/>
              </a:rPr>
              <a:t>Долгосрочная</a:t>
            </a:r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 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dirty="0">
                <a:solidFill>
                  <a:srgbClr val="003366"/>
                </a:solidFill>
                <a:latin typeface="+mn-lt"/>
              </a:rPr>
              <a:t>б</a:t>
            </a:r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олее 12 месяцев</a:t>
            </a:r>
            <a:endParaRPr kumimoji="0" lang="ru-RU" sz="6600" b="0" i="0" u="none" strike="noStrike" cap="none" spc="0" normalizeH="0" baseline="0" dirty="0">
              <a:ln>
                <a:noFill/>
              </a:ln>
              <a:solidFill>
                <a:srgbClr val="003366"/>
              </a:solidFill>
              <a:effectLst/>
              <a:uFillTx/>
              <a:latin typeface="+mn-lt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60144" y="8761867"/>
            <a:ext cx="9145016" cy="4206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sng" strike="noStrike" cap="none" spc="0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uFillTx/>
                <a:latin typeface="+mn-lt"/>
                <a:sym typeface="Helvetica Light"/>
              </a:rPr>
              <a:t>Безнадежная 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6600" dirty="0">
                <a:solidFill>
                  <a:srgbClr val="003366"/>
                </a:solidFill>
                <a:latin typeface="+mn-lt"/>
              </a:rPr>
              <a:t>и</a:t>
            </a:r>
            <a:r>
              <a:rPr lang="ru-RU" sz="6600" dirty="0" smtClean="0">
                <a:solidFill>
                  <a:srgbClr val="003366"/>
                </a:solidFill>
                <a:latin typeface="+mn-lt"/>
              </a:rPr>
              <a:t>стек срок исковой давности, невозможность исполнения и т.д.</a:t>
            </a:r>
            <a:endParaRPr kumimoji="0" lang="ru-RU" sz="6600" b="0" i="0" u="none" strike="noStrike" cap="none" spc="0" normalizeH="0" baseline="0" dirty="0">
              <a:ln>
                <a:noFill/>
              </a:ln>
              <a:solidFill>
                <a:srgbClr val="003366"/>
              </a:solidFill>
              <a:effectLst/>
              <a:uFillTx/>
              <a:latin typeface="+mn-lt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01065" y="2214562"/>
            <a:ext cx="21506373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62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ВШЭ-Нижний Новгород</a:t>
            </a:r>
            <a:endParaRPr dirty="0"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>
          <a:xfrm>
            <a:off x="1226606" y="4985792"/>
            <a:ext cx="14679798" cy="5979803"/>
          </a:xfrm>
        </p:spPr>
        <p:txBody>
          <a:bodyPr/>
          <a:lstStyle/>
          <a:p>
            <a:pPr marL="685800" indent="-685800" algn="l">
              <a:buFont typeface="Wingdings" panose="05000000000000000000" pitchFamily="2" charset="2"/>
              <a:buChar char="§"/>
            </a:pPr>
            <a:r>
              <a:rPr lang="ru-RU" sz="6600" dirty="0"/>
              <a:t>н</a:t>
            </a:r>
            <a:r>
              <a:rPr lang="ru-RU" sz="6600" dirty="0" smtClean="0"/>
              <a:t>ет просрочек </a:t>
            </a:r>
          </a:p>
          <a:p>
            <a:pPr algn="l"/>
            <a:endParaRPr lang="ru-RU" sz="6600" dirty="0" smtClean="0"/>
          </a:p>
          <a:p>
            <a:pPr marL="685800" indent="-685800" algn="l">
              <a:buFont typeface="Wingdings" panose="05000000000000000000" pitchFamily="2" charset="2"/>
              <a:buChar char="§"/>
            </a:pPr>
            <a:r>
              <a:rPr lang="ru-RU" sz="6600" dirty="0" smtClean="0"/>
              <a:t>1 просрочка</a:t>
            </a:r>
          </a:p>
          <a:p>
            <a:pPr algn="l"/>
            <a:endParaRPr lang="ru-RU" sz="6600" dirty="0" smtClean="0"/>
          </a:p>
          <a:p>
            <a:pPr marL="685800" indent="-685800" algn="l">
              <a:buFont typeface="Wingdings" panose="05000000000000000000" pitchFamily="2" charset="2"/>
              <a:buChar char="§"/>
            </a:pPr>
            <a:r>
              <a:rPr lang="ru-RU" sz="6600" dirty="0" smtClean="0"/>
              <a:t>2 и более просрочки </a:t>
            </a:r>
          </a:p>
          <a:p>
            <a:pPr marL="685800" indent="-685800" algn="l"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182872" y="2605785"/>
            <a:ext cx="15517091" cy="1706621"/>
          </a:xfrm>
        </p:spPr>
        <p:txBody>
          <a:bodyPr>
            <a:normAutofit fontScale="90000"/>
          </a:bodyPr>
          <a:lstStyle/>
          <a:p>
            <a:pPr algn="l"/>
            <a:r>
              <a:rPr lang="ru-RU" sz="8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ДЕБИТОРЫ:</a:t>
            </a:r>
            <a:br>
              <a:rPr lang="ru-RU" sz="8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ru-RU" sz="8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1213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Очень крутой заголовок…"/>
          <p:cNvSpPr txBox="1"/>
          <p:nvPr/>
        </p:nvSpPr>
        <p:spPr>
          <a:xfrm>
            <a:off x="1115664" y="2972787"/>
            <a:ext cx="21506374" cy="129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dirty="0" smtClean="0"/>
              <a:t>Текущая задолженность</a:t>
            </a:r>
            <a:endParaRPr dirty="0"/>
          </a:p>
        </p:txBody>
      </p:sp>
      <p:sp>
        <p:nvSpPr>
          <p:cNvPr id="82" name="Линия"/>
          <p:cNvSpPr/>
          <p:nvPr/>
        </p:nvSpPr>
        <p:spPr>
          <a:xfrm>
            <a:off x="1201065" y="2214562"/>
            <a:ext cx="21506374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/>
          </a:p>
        </p:txBody>
      </p:sp>
      <p:sp>
        <p:nvSpPr>
          <p:cNvPr id="83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Новгород</a:t>
            </a:r>
            <a:endParaRPr dirty="0"/>
          </a:p>
        </p:txBody>
      </p:sp>
      <p:pic>
        <p:nvPicPr>
          <p:cNvPr id="84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1966864" y="5440360"/>
            <a:ext cx="619268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j-ea"/>
                <a:cs typeface="+mj-cs"/>
                <a:sym typeface="Helvetica Light"/>
              </a:rPr>
              <a:t>Нет просрочек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5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j-ea"/>
              <a:cs typeface="+mj-cs"/>
              <a:sym typeface="Helvetica Light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559152" y="6433876"/>
            <a:ext cx="216024" cy="720080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2888" y="7069830"/>
            <a:ext cx="5616624" cy="47609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</a:rPr>
              <a:t>не позднее 5 рабочих дней до срока оплаты 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+mn-lt"/>
              </a:rPr>
              <a:t>п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j-ea"/>
                <a:cs typeface="+mj-cs"/>
                <a:sym typeface="Helvetica Light"/>
              </a:rPr>
              <a:t>исьменное</a:t>
            </a:r>
            <a:r>
              <a:rPr kumimoji="0" lang="ru-RU" sz="5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j-ea"/>
                <a:cs typeface="+mj-cs"/>
                <a:sym typeface="Helvetica Light"/>
              </a:rPr>
              <a:t> обращение на электронную почту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aseline="0" dirty="0" smtClean="0">
                <a:latin typeface="+mn-lt"/>
              </a:rPr>
              <a:t>(Приложение 1)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j-ea"/>
              <a:cs typeface="+mj-cs"/>
              <a:sym typeface="Helvetica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35816" y="5421569"/>
            <a:ext cx="4176464" cy="9361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j-ea"/>
                <a:cs typeface="+mj-cs"/>
                <a:sym typeface="Helvetica Light"/>
              </a:rPr>
              <a:t>1 просрочка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j-ea"/>
              <a:cs typeface="+mj-cs"/>
              <a:sym typeface="Helvetica Light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2446852" y="6403432"/>
            <a:ext cx="216024" cy="720080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34584" y="7069830"/>
            <a:ext cx="5256584" cy="55303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lvl="0"/>
            <a:r>
              <a:rPr lang="ru-RU" dirty="0">
                <a:latin typeface="Arial Narrow"/>
              </a:rPr>
              <a:t>не позднее 5 рабочих дней до срока оплаты </a:t>
            </a:r>
          </a:p>
          <a:p>
            <a:pPr lvl="0"/>
            <a:r>
              <a:rPr lang="ru-RU" dirty="0">
                <a:latin typeface="Arial Narrow"/>
              </a:rPr>
              <a:t>письменное обращение на электронную почту</a:t>
            </a:r>
          </a:p>
          <a:p>
            <a:pPr lvl="0"/>
            <a:r>
              <a:rPr lang="ru-RU" dirty="0">
                <a:latin typeface="Arial Narrow"/>
              </a:rPr>
              <a:t>(Приложение </a:t>
            </a:r>
            <a:r>
              <a:rPr lang="ru-RU" dirty="0" smtClean="0">
                <a:latin typeface="Arial Narrow"/>
              </a:rPr>
              <a:t>2)</a:t>
            </a:r>
            <a:endParaRPr lang="ru-RU" dirty="0">
              <a:latin typeface="Arial Narro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76576" y="5520165"/>
            <a:ext cx="5245462" cy="9137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</a:rPr>
              <a:t>2 и более просрочки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j-ea"/>
              <a:cs typeface="+mj-cs"/>
              <a:sym typeface="Helvetica Light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9783283" y="6439065"/>
            <a:ext cx="216024" cy="720080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j-lt"/>
              <a:ea typeface="+mj-ea"/>
              <a:cs typeface="+mj-cs"/>
              <a:sym typeface="Helvetica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08624" y="7454551"/>
            <a:ext cx="4381366" cy="39914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+mn-lt"/>
              </a:rPr>
              <a:t>п</a:t>
            </a:r>
            <a:r>
              <a:rPr kumimoji="0" lang="ru-RU" sz="5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j-ea"/>
                <a:cs typeface="+mj-cs"/>
                <a:sym typeface="Helvetica Light"/>
              </a:rPr>
              <a:t>исьменное обращение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</a:rPr>
              <a:t>+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</a:rPr>
              <a:t>телефонные переговоры</a:t>
            </a:r>
            <a:endParaRPr kumimoji="0" lang="ru-RU" sz="5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j-ea"/>
              <a:cs typeface="+mj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Очень крутой заголовок…"/>
          <p:cNvSpPr txBox="1"/>
          <p:nvPr/>
        </p:nvSpPr>
        <p:spPr>
          <a:xfrm>
            <a:off x="5310861" y="2247743"/>
            <a:ext cx="14257584" cy="993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4800" b="1" cap="all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ПРОСРОЧЕННАЯ ДЕБИТОРСКАЯ ЗАДОЛЖЕННОСТЬ</a:t>
            </a:r>
            <a:endParaRPr sz="4800" b="1" cap="all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  <a:p>
            <a:pPr algn="l">
              <a:defRPr sz="42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sz="4200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 </a:t>
            </a:r>
            <a:endParaRPr sz="4200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</p:txBody>
      </p:sp>
      <p:sp>
        <p:nvSpPr>
          <p:cNvPr id="68" name="Линия"/>
          <p:cNvSpPr/>
          <p:nvPr/>
        </p:nvSpPr>
        <p:spPr>
          <a:xfrm>
            <a:off x="1030760" y="2153659"/>
            <a:ext cx="21506374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69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Новгород</a:t>
            </a:r>
            <a:endParaRPr dirty="0"/>
          </a:p>
        </p:txBody>
      </p:sp>
      <p:pic>
        <p:nvPicPr>
          <p:cNvPr id="70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/>
          <p:cNvSpPr txBox="1"/>
          <p:nvPr/>
        </p:nvSpPr>
        <p:spPr>
          <a:xfrm>
            <a:off x="1030760" y="3872445"/>
            <a:ext cx="5904656" cy="2298705"/>
          </a:xfrm>
          <a:prstGeom prst="rect">
            <a:avLst/>
          </a:prstGeom>
          <a:noFill/>
          <a:ln w="127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sz="2800" dirty="0" smtClean="0"/>
              <a:t>Служебная записка на имя руководителя подразделения  с указанием должников и суммы задолженности</a:t>
            </a:r>
          </a:p>
          <a:p>
            <a:r>
              <a:rPr lang="ru-RU" sz="2800" dirty="0" smtClean="0"/>
              <a:t>(не позднее 5 рабочих дней)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31560" y="4087888"/>
            <a:ext cx="5400600" cy="1867818"/>
          </a:xfrm>
          <a:prstGeom prst="rect">
            <a:avLst/>
          </a:prstGeom>
          <a:noFill/>
          <a:ln w="127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sz="2800" dirty="0" smtClean="0"/>
              <a:t>Письменные обращения  к дебиторам по электронной почте (Приложение 3) </a:t>
            </a:r>
          </a:p>
          <a:p>
            <a:r>
              <a:rPr lang="ru-RU" sz="2800" dirty="0" smtClean="0"/>
              <a:t>(не позднее 10 рабочих дней)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496256" y="4267327"/>
            <a:ext cx="4392488" cy="1436931"/>
          </a:xfrm>
          <a:prstGeom prst="rect">
            <a:avLst/>
          </a:prstGeom>
          <a:noFill/>
          <a:ln w="127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sz="2800" dirty="0" smtClean="0"/>
              <a:t>Телефонные переговоры</a:t>
            </a:r>
          </a:p>
          <a:p>
            <a:r>
              <a:rPr lang="ru-RU" sz="2800" dirty="0" smtClean="0"/>
              <a:t>(после письменного обращения)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9392800" y="3531795"/>
            <a:ext cx="4320480" cy="2729592"/>
          </a:xfrm>
          <a:prstGeom prst="rect">
            <a:avLst/>
          </a:prstGeom>
          <a:noFill/>
          <a:ln w="127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sz="2800" dirty="0" smtClean="0"/>
              <a:t>Уведомление о приостановлении услуг по договору</a:t>
            </a:r>
          </a:p>
          <a:p>
            <a:r>
              <a:rPr lang="ru-RU" sz="2800" dirty="0" smtClean="0"/>
              <a:t>(срок задолженности более 30 календарных дней)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663608" y="8269217"/>
            <a:ext cx="6192688" cy="1683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dirty="0" smtClean="0"/>
              <a:t>Претензия</a:t>
            </a:r>
          </a:p>
          <a:p>
            <a:r>
              <a:rPr lang="ru-RU" sz="2800" dirty="0" smtClean="0"/>
              <a:t>(по истечении 10 дней)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7295456" y="6335135"/>
            <a:ext cx="720080" cy="1728192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endParaRPr lang="ru-RU" sz="3200">
              <a:solidFill>
                <a:srgbClr val="FFFFFF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1399912" y="6335135"/>
            <a:ext cx="720080" cy="1728192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endParaRPr lang="ru-RU" sz="3200">
              <a:solidFill>
                <a:srgbClr val="FFFFFF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5216336" y="6335135"/>
            <a:ext cx="720080" cy="1728192"/>
          </a:xfrm>
          <a:prstGeom prst="downArrow">
            <a:avLst/>
          </a:prstGeom>
          <a:blipFill rotWithShape="1">
            <a:blip r:embed="rId3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endParaRPr lang="ru-RU" sz="320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5136" y="11095786"/>
            <a:ext cx="14473608" cy="3904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sz="1600" dirty="0"/>
              <a:t>W:\Договоры\Типовые формы Претензии, письма, уведомления (дебиторская задолженность)\По договорам об образовании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27504" y="9739354"/>
            <a:ext cx="8712968" cy="10060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r>
              <a:rPr lang="ru-RU" sz="2800" dirty="0"/>
              <a:t>з</a:t>
            </a:r>
            <a:r>
              <a:rPr lang="ru-RU" sz="2800" dirty="0" smtClean="0"/>
              <a:t>аказное письмо с уведомлением о вручении и описью вложения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662728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Линия"/>
          <p:cNvSpPr/>
          <p:nvPr/>
        </p:nvSpPr>
        <p:spPr>
          <a:xfrm>
            <a:off x="1201065" y="2214562"/>
            <a:ext cx="21506373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59" name="Очень крутой заголовок…"/>
          <p:cNvSpPr txBox="1"/>
          <p:nvPr/>
        </p:nvSpPr>
        <p:spPr>
          <a:xfrm>
            <a:off x="1209449" y="2972786"/>
            <a:ext cx="16073440" cy="231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400" b="1" cap="all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При направлении претензии в юридический отдел к претензии прилагаются документы:</a:t>
            </a:r>
          </a:p>
        </p:txBody>
      </p:sp>
      <p:sp>
        <p:nvSpPr>
          <p:cNvPr id="62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Новгород</a:t>
            </a:r>
            <a:r>
              <a:rPr dirty="0" smtClean="0"/>
              <a:t>.</a:t>
            </a:r>
            <a:endParaRPr dirty="0"/>
          </a:p>
        </p:txBody>
      </p:sp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1462808" y="5286013"/>
            <a:ext cx="13033448" cy="62998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571500" indent="-571500" algn="l">
              <a:buFontTx/>
              <a:buChar char="-"/>
            </a:pPr>
            <a:r>
              <a:rPr lang="ru-RU" sz="4000" dirty="0" smtClean="0"/>
              <a:t>документы, на основании которых возникла задолженность (договоры, доп. соглашения и т.д.)</a:t>
            </a:r>
          </a:p>
          <a:p>
            <a:pPr marL="571500" indent="-571500" algn="l">
              <a:buFontTx/>
              <a:buChar char="-"/>
            </a:pPr>
            <a:endParaRPr lang="ru-RU" sz="4000" dirty="0" smtClean="0"/>
          </a:p>
          <a:p>
            <a:pPr marL="571500" indent="-571500" algn="l">
              <a:buFontTx/>
              <a:buChar char="-"/>
            </a:pPr>
            <a:r>
              <a:rPr lang="ru-RU" sz="4000" dirty="0"/>
              <a:t>р</a:t>
            </a:r>
            <a:r>
              <a:rPr lang="ru-RU" sz="4000" dirty="0" smtClean="0"/>
              <a:t>еквизиты должника;</a:t>
            </a:r>
          </a:p>
          <a:p>
            <a:pPr marL="571500" indent="-571500" algn="l">
              <a:buFontTx/>
              <a:buChar char="-"/>
            </a:pPr>
            <a:endParaRPr lang="ru-RU" sz="4000" dirty="0" smtClean="0"/>
          </a:p>
          <a:p>
            <a:pPr marL="571500" indent="-571500" algn="l">
              <a:buFontTx/>
              <a:buChar char="-"/>
            </a:pPr>
            <a:r>
              <a:rPr lang="ru-RU" sz="4000" dirty="0"/>
              <a:t>п</a:t>
            </a:r>
            <a:r>
              <a:rPr lang="ru-RU" sz="4000" dirty="0" smtClean="0"/>
              <a:t>исьма-обращения по факту; неисполнения/ненадлежащего исполнения должником обязательств, уведомления о доставке;</a:t>
            </a:r>
          </a:p>
          <a:p>
            <a:pPr marL="571500" indent="-571500" algn="l">
              <a:buFontTx/>
              <a:buChar char="-"/>
            </a:pPr>
            <a:endParaRPr lang="ru-RU" sz="4000" dirty="0" smtClean="0"/>
          </a:p>
          <a:p>
            <a:pPr marL="571500" indent="-571500" algn="l">
              <a:buFontTx/>
              <a:buChar char="-"/>
            </a:pPr>
            <a:r>
              <a:rPr lang="ru-RU" sz="4000" dirty="0"/>
              <a:t>и</a:t>
            </a:r>
            <a:r>
              <a:rPr lang="ru-RU" sz="4000" dirty="0" smtClean="0"/>
              <a:t>ные документы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08637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Очень крутой заголовок…"/>
          <p:cNvSpPr txBox="1"/>
          <p:nvPr/>
        </p:nvSpPr>
        <p:spPr>
          <a:xfrm>
            <a:off x="1115664" y="2972787"/>
            <a:ext cx="21506374" cy="1004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400" b="1" cap="all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Судебный порядок взыскания дебиторской задолженности</a:t>
            </a:r>
            <a:endParaRPr sz="5400" b="1" cap="all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</p:txBody>
      </p:sp>
      <p:sp>
        <p:nvSpPr>
          <p:cNvPr id="82" name="Линия"/>
          <p:cNvSpPr/>
          <p:nvPr/>
        </p:nvSpPr>
        <p:spPr>
          <a:xfrm>
            <a:off x="1201065" y="2214562"/>
            <a:ext cx="21506374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83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Новгород</a:t>
            </a:r>
            <a:endParaRPr dirty="0"/>
          </a:p>
        </p:txBody>
      </p:sp>
      <p:pic>
        <p:nvPicPr>
          <p:cNvPr id="84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2110880" y="5306343"/>
            <a:ext cx="19849215" cy="3837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ru-RU" sz="4800" dirty="0" smtClean="0"/>
              <a:t>все вышеуказанные меры оказались неэффективными</a:t>
            </a:r>
          </a:p>
          <a:p>
            <a:pPr marL="571500" indent="-571500" algn="l">
              <a:buFont typeface="Wingdings" panose="05000000000000000000" pitchFamily="2" charset="2"/>
              <a:buChar char="ü"/>
            </a:pPr>
            <a:endParaRPr lang="ru-RU" sz="4800" dirty="0" smtClean="0"/>
          </a:p>
          <a:p>
            <a:pPr marL="571500" indent="-571500" algn="l">
              <a:buFont typeface="Wingdings" panose="05000000000000000000" pitchFamily="2" charset="2"/>
              <a:buChar char="ü"/>
            </a:pPr>
            <a:endParaRPr lang="ru-RU" sz="4800" dirty="0" smtClean="0"/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ru-RU" sz="4800" dirty="0"/>
              <a:t>и</a:t>
            </a:r>
            <a:r>
              <a:rPr lang="ru-RU" sz="4800" dirty="0" smtClean="0"/>
              <a:t>стек срок добровольного исполнения обязательства, указанный в претензии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477209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Очень крутой заголовок…"/>
          <p:cNvSpPr txBox="1"/>
          <p:nvPr/>
        </p:nvSpPr>
        <p:spPr>
          <a:xfrm>
            <a:off x="1390799" y="2972787"/>
            <a:ext cx="21308257" cy="788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4800" b="1" cap="all" dirty="0" smtClean="0">
                <a:solidFill>
                  <a:srgbClr val="253957"/>
                </a:solidFill>
                <a:latin typeface="Arial Narrow"/>
                <a:ea typeface="+mn-ea"/>
                <a:cs typeface="+mn-cs"/>
                <a:sym typeface="Arial Narrow"/>
              </a:rPr>
              <a:t>Служебная записка в юридический отдел</a:t>
            </a:r>
          </a:p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endParaRPr sz="4800" b="1" cap="all" dirty="0">
              <a:solidFill>
                <a:srgbClr val="253957"/>
              </a:solidFill>
              <a:latin typeface="Arial Narrow"/>
              <a:ea typeface="+mn-ea"/>
              <a:cs typeface="+mn-cs"/>
              <a:sym typeface="Arial Narrow"/>
            </a:endParaRPr>
          </a:p>
        </p:txBody>
      </p:sp>
      <p:sp>
        <p:nvSpPr>
          <p:cNvPr id="89" name="Линия"/>
          <p:cNvSpPr/>
          <p:nvPr/>
        </p:nvSpPr>
        <p:spPr>
          <a:xfrm>
            <a:off x="1201065" y="2214562"/>
            <a:ext cx="21506374" cy="1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sz="3200"/>
            </a:pPr>
            <a:endParaRPr sz="3200"/>
          </a:p>
        </p:txBody>
      </p:sp>
      <p:sp>
        <p:nvSpPr>
          <p:cNvPr id="90" name="Название подразделения, лаборатории, факультета и т.д."/>
          <p:cNvSpPr txBox="1"/>
          <p:nvPr/>
        </p:nvSpPr>
        <p:spPr>
          <a:xfrm>
            <a:off x="11338744" y="942364"/>
            <a:ext cx="11366416" cy="51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r">
              <a:defRPr sz="24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r>
              <a:rPr lang="ru-RU" dirty="0" smtClean="0"/>
              <a:t>Юридический отдел НИУ ВШЭ – Нижний </a:t>
            </a:r>
            <a:r>
              <a:rPr lang="ru-RU" dirty="0"/>
              <a:t>Н</a:t>
            </a:r>
            <a:r>
              <a:rPr lang="ru-RU" dirty="0" smtClean="0"/>
              <a:t>овгород</a:t>
            </a:r>
            <a:endParaRPr dirty="0"/>
          </a:p>
        </p:txBody>
      </p:sp>
      <p:pic>
        <p:nvPicPr>
          <p:cNvPr id="91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606" y="586180"/>
            <a:ext cx="1199579" cy="119957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/>
          <p:cNvSpPr txBox="1"/>
          <p:nvPr/>
        </p:nvSpPr>
        <p:spPr>
          <a:xfrm>
            <a:off x="1435877" y="3761657"/>
            <a:ext cx="20810313" cy="82080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ru-RU" sz="4000" dirty="0" smtClean="0"/>
              <a:t>о необходимости предъявления требований в судебном порядке</a:t>
            </a:r>
          </a:p>
          <a:p>
            <a:pPr algn="l"/>
            <a:endParaRPr lang="ru-RU" sz="4000" dirty="0"/>
          </a:p>
          <a:p>
            <a:pPr algn="l"/>
            <a:r>
              <a:rPr lang="ru-RU" sz="4000" dirty="0" smtClean="0"/>
              <a:t>+</a:t>
            </a:r>
          </a:p>
          <a:p>
            <a:pPr algn="l"/>
            <a:r>
              <a:rPr lang="ru-RU" sz="4000" dirty="0"/>
              <a:t>з</a:t>
            </a:r>
            <a:r>
              <a:rPr lang="ru-RU" sz="4000" dirty="0" smtClean="0"/>
              <a:t>аверенные копии в 2х экземплярах:</a:t>
            </a:r>
          </a:p>
          <a:p>
            <a:pPr algn="l"/>
            <a:endParaRPr lang="ru-RU" sz="4000" dirty="0" smtClean="0"/>
          </a:p>
          <a:p>
            <a:pPr marL="571500" indent="-571500" algn="l">
              <a:buFontTx/>
              <a:buChar char="-"/>
            </a:pPr>
            <a:r>
              <a:rPr lang="ru-RU" sz="5400" dirty="0" smtClean="0"/>
              <a:t>договоров, соглашений, актов и т.д.</a:t>
            </a:r>
          </a:p>
          <a:p>
            <a:pPr marL="571500" indent="-571500" algn="l">
              <a:buFontTx/>
              <a:buChar char="-"/>
            </a:pPr>
            <a:endParaRPr lang="ru-RU" sz="5400" dirty="0" smtClean="0"/>
          </a:p>
          <a:p>
            <a:pPr marL="571500" indent="-571500" algn="l">
              <a:buFontTx/>
              <a:buChar char="-"/>
            </a:pPr>
            <a:r>
              <a:rPr lang="ru-RU" sz="5400" dirty="0"/>
              <a:t>п</a:t>
            </a:r>
            <a:r>
              <a:rPr lang="ru-RU" sz="5400" dirty="0" smtClean="0"/>
              <a:t>ретензии, письма, уведомления, направленные в досудебном порядке</a:t>
            </a:r>
          </a:p>
          <a:p>
            <a:pPr marL="571500" indent="-571500" algn="l">
              <a:buFontTx/>
              <a:buChar char="-"/>
            </a:pPr>
            <a:endParaRPr lang="ru-RU" sz="5400" dirty="0" smtClean="0"/>
          </a:p>
          <a:p>
            <a:pPr marL="571500" indent="-571500" algn="l">
              <a:buFontTx/>
              <a:buChar char="-"/>
            </a:pPr>
            <a:r>
              <a:rPr lang="ru-RU" sz="5400" dirty="0"/>
              <a:t>п</a:t>
            </a:r>
            <a:r>
              <a:rPr lang="ru-RU" sz="5400" dirty="0" smtClean="0"/>
              <a:t>рочие документы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512418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</TotalTime>
  <Words>354</Words>
  <Application>Microsoft Office PowerPoint</Application>
  <PresentationFormat>Произвольный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 Narrow</vt:lpstr>
      <vt:lpstr>Helvetica</vt:lpstr>
      <vt:lpstr>Helvetica Light</vt:lpstr>
      <vt:lpstr>Helvetica Neue</vt:lpstr>
      <vt:lpstr>Wingdings</vt:lpstr>
      <vt:lpstr>White</vt:lpstr>
      <vt:lpstr>1_White</vt:lpstr>
      <vt:lpstr>Презентация PowerPoint</vt:lpstr>
      <vt:lpstr>Презентация PowerPoint</vt:lpstr>
      <vt:lpstr>ДЕБИТОРЫ: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Липкина Ирина Алексеевна</dc:creator>
  <cp:lastModifiedBy>Липкина Ирина Алексеевна</cp:lastModifiedBy>
  <cp:revision>19</cp:revision>
  <dcterms:modified xsi:type="dcterms:W3CDTF">2021-06-28T05:13:37Z</dcterms:modified>
</cp:coreProperties>
</file>