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5"/>
  </p:notesMasterIdLst>
  <p:sldIdLst>
    <p:sldId id="256" r:id="rId2"/>
    <p:sldId id="292" r:id="rId3"/>
    <p:sldId id="293" r:id="rId4"/>
    <p:sldId id="294" r:id="rId5"/>
    <p:sldId id="257" r:id="rId6"/>
    <p:sldId id="299" r:id="rId7"/>
    <p:sldId id="306" r:id="rId8"/>
    <p:sldId id="308" r:id="rId9"/>
    <p:sldId id="303" r:id="rId10"/>
    <p:sldId id="311" r:id="rId11"/>
    <p:sldId id="337" r:id="rId12"/>
    <p:sldId id="342" r:id="rId13"/>
    <p:sldId id="295" r:id="rId14"/>
    <p:sldId id="302" r:id="rId15"/>
    <p:sldId id="258" r:id="rId16"/>
    <p:sldId id="259" r:id="rId17"/>
    <p:sldId id="315" r:id="rId18"/>
    <p:sldId id="316" r:id="rId19"/>
    <p:sldId id="260" r:id="rId20"/>
    <p:sldId id="339" r:id="rId21"/>
    <p:sldId id="265" r:id="rId22"/>
    <p:sldId id="267" r:id="rId23"/>
    <p:sldId id="271" r:id="rId24"/>
    <p:sldId id="270" r:id="rId25"/>
    <p:sldId id="268" r:id="rId26"/>
    <p:sldId id="278" r:id="rId27"/>
    <p:sldId id="269" r:id="rId28"/>
    <p:sldId id="272" r:id="rId29"/>
    <p:sldId id="276" r:id="rId30"/>
    <p:sldId id="334" r:id="rId31"/>
    <p:sldId id="335" r:id="rId32"/>
    <p:sldId id="288" r:id="rId33"/>
    <p:sldId id="326" r:id="rId34"/>
    <p:sldId id="301" r:id="rId35"/>
    <p:sldId id="325" r:id="rId36"/>
    <p:sldId id="327" r:id="rId37"/>
    <p:sldId id="328" r:id="rId38"/>
    <p:sldId id="345" r:id="rId39"/>
    <p:sldId id="332" r:id="rId40"/>
    <p:sldId id="331" r:id="rId41"/>
    <p:sldId id="343" r:id="rId42"/>
    <p:sldId id="344" r:id="rId43"/>
    <p:sldId id="329" r:id="rId4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0" autoAdjust="0"/>
    <p:restoredTop sz="94709" autoAdjust="0"/>
  </p:normalViewPr>
  <p:slideViewPr>
    <p:cSldViewPr>
      <p:cViewPr>
        <p:scale>
          <a:sx n="75" d="100"/>
          <a:sy n="75" d="100"/>
        </p:scale>
        <p:origin x="-2652" y="-8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34356F1-CB9E-4CF6-B35A-E833719D96C9}" type="datetimeFigureOut">
              <a:rPr lang="ru-RU"/>
              <a:pPr>
                <a:defRPr/>
              </a:pPr>
              <a:t>31.08.2021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103ADA8-BBCF-4223-AC24-207D95EBDD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18867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72070B-9AED-41B2-AE74-0368D0A69F6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5D815-466C-4602-9B79-1B75AFFFF594}" type="datetimeFigureOut">
              <a:rPr lang="ru-RU"/>
              <a:pPr>
                <a:defRPr/>
              </a:pPr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D31CF-629E-4AFA-B904-BB6D3F4617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DC67C-AE21-4697-AB44-49F96C8469A6}" type="datetimeFigureOut">
              <a:rPr lang="ru-RU"/>
              <a:pPr>
                <a:defRPr/>
              </a:pPr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D23B2-5B8B-4154-882E-C0F19800CE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52206-F1B4-425F-813B-8AA0EA0787DE}" type="datetimeFigureOut">
              <a:rPr lang="ru-RU"/>
              <a:pPr>
                <a:defRPr/>
              </a:pPr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4B146-C02F-42E7-BBE7-A92B869E13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0A366-3CEA-4D08-8B44-72B12A3DE07B}" type="datetimeFigureOut">
              <a:rPr lang="ru-RU"/>
              <a:pPr>
                <a:defRPr/>
              </a:pPr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40880-1E78-4875-BD5F-339948E57F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5112F-68E1-4E46-95AF-687CCEAC996D}" type="datetimeFigureOut">
              <a:rPr lang="ru-RU"/>
              <a:pPr>
                <a:defRPr/>
              </a:pPr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CC7C1-A29D-47D4-875F-419CE5774F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16552-6C23-4997-AEA3-64D00A2B80E8}" type="datetimeFigureOut">
              <a:rPr lang="ru-RU"/>
              <a:pPr>
                <a:defRPr/>
              </a:pPr>
              <a:t>31.08.2021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7D762-5509-4CE7-BEC9-1426AF1BBC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FFE99-3CCA-445D-B1AC-EEFD56143FD8}" type="datetimeFigureOut">
              <a:rPr lang="ru-RU"/>
              <a:pPr>
                <a:defRPr/>
              </a:pPr>
              <a:t>31.08.2021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02957-1E42-4892-AA7E-EE4E69D024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F75FA-FB7C-40EE-BF58-A568A06C1D9E}" type="datetimeFigureOut">
              <a:rPr lang="ru-RU"/>
              <a:pPr>
                <a:defRPr/>
              </a:pPr>
              <a:t>31.08.2021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00C63-9C19-4551-AAA9-CDE8CCDCDD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5EBCB-5469-42BA-8D92-D16B605495DE}" type="datetimeFigureOut">
              <a:rPr lang="ru-RU"/>
              <a:pPr>
                <a:defRPr/>
              </a:pPr>
              <a:t>31.08.2021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78DA7-E621-42EF-8459-992F7DD476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1430A-51F9-42FE-BDF3-C0F0DEB37DEC}" type="datetimeFigureOut">
              <a:rPr lang="ru-RU"/>
              <a:pPr>
                <a:defRPr/>
              </a:pPr>
              <a:t>31.08.2021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90F33-C04A-4C05-9D81-FB8C0F14E0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B6BA3-6F56-4868-854A-4488BAEDEFB1}" type="datetimeFigureOut">
              <a:rPr lang="ru-RU"/>
              <a:pPr>
                <a:defRPr/>
              </a:pPr>
              <a:t>31.08.2021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53A65-17CE-4870-B090-55B3451C50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9D002E4-ADBA-47C8-B703-8351D8DA24FD}" type="datetimeFigureOut">
              <a:rPr lang="ru-RU"/>
              <a:pPr>
                <a:defRPr/>
              </a:pPr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FB61963-95A2-4D74-8905-89C3AC3B02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21pmi-2@mail.ru" TargetMode="External"/><Relationship Id="rId2" Type="http://schemas.openxmlformats.org/officeDocument/2006/relationships/hyperlink" Target="mailto:21pmi-1@mail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21pmi-2@mail.ru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nnov.hse.ru/bipm" TargetMode="External"/><Relationship Id="rId2" Type="http://schemas.openxmlformats.org/officeDocument/2006/relationships/hyperlink" Target="http://nnov.hse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hyperlink" Target="http://www.hse.ru/" TargetMode="External"/><Relationship Id="rId4" Type="http://schemas.openxmlformats.org/officeDocument/2006/relationships/hyperlink" Target="http://nnov.hse.ru/bipm/for_bzd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mail.office365.com/" TargetMode="External"/><Relationship Id="rId2" Type="http://schemas.openxmlformats.org/officeDocument/2006/relationships/hyperlink" Target="http://edumail.hse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://it.hse.ru/edu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ms.hse.ru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se.ru/org/hse/ouk/mil/about_subfaculty" TargetMode="External"/><Relationship Id="rId2" Type="http://schemas.openxmlformats.org/officeDocument/2006/relationships/hyperlink" Target="mailto:nkvashenova@hse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nnov.hse.ru/uch/scholarship/material_aid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aetyurina@hse.ru" TargetMode="External"/><Relationship Id="rId2" Type="http://schemas.openxmlformats.org/officeDocument/2006/relationships/hyperlink" Target="https://nnov.hse.ru/uch/scholarship/scholarship_socia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zoom.us/j/91673732519?pwd=V0tDRGVscVRFcVk5UzVsWWlVMnJ5UT09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mailnnov.hse.ru/owa/redir.aspx?C=cOnWFxQfItk6gtSyKQWV2ADK-u8kZreJR2muuunCoinpO4yGOw_WCA..&amp;URL=https://vk.com/hsennbasketball" TargetMode="External"/><Relationship Id="rId7" Type="http://schemas.openxmlformats.org/officeDocument/2006/relationships/image" Target="../media/image2.jpeg"/><Relationship Id="rId2" Type="http://schemas.openxmlformats.org/officeDocument/2006/relationships/hyperlink" Target="https://mailnnov.hse.ru/owa/redir.aspx?C=BbyIQDNxO5cbpwJM12ywC9GiscXX6lN9S4anHON4wdfpO4yGOw_WCA..&amp;URL=https://www.hse.ru/org/persons/7156070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ailnnov.hse.ru/owa/redir.aspx?C=nFn9I6ikWa5B-9y8SIXd2ucPrOvpdx_oS2xcLKN957npO4yGOw_WCA..&amp;URL=https://vk.com/hsetrenzal" TargetMode="External"/><Relationship Id="rId5" Type="http://schemas.openxmlformats.org/officeDocument/2006/relationships/hyperlink" Target="https://mailnnov.hse.ru/owa/redir.aspx?C=StOA3XKPHS79mTp_Kd0SkiCFIReJgN4OSn5hrh9HuHbpO4yGOw_WCA..&amp;URL=https://www.hse.ru/org/persons/27314080" TargetMode="External"/><Relationship Id="rId4" Type="http://schemas.openxmlformats.org/officeDocument/2006/relationships/hyperlink" Target="https://mailnnov.hse.ru/owa/redir.aspx?C=awYrwttusCKJ6D_1aWxxDzx_L3si0bwU5FRoAcM5xtfpO4yGOw_WCA..&amp;URL=https://vk.com/hsevoleynn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joinchat/-904USX0N8gyNWQy" TargetMode="External"/><Relationship Id="rId2" Type="http://schemas.openxmlformats.org/officeDocument/2006/relationships/hyperlink" Target="https://discord.gg/phGQFh2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zoom.us/j/5829619634?pwd=VHlWQjVJQ0tnVWpSM2EzcmFSaEhodz09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nnov.hse.ru/nnovstudents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se.ru/org/persons/13627733" TargetMode="External"/><Relationship Id="rId2" Type="http://schemas.openxmlformats.org/officeDocument/2006/relationships/hyperlink" Target="mailto:Svorontsova@hse.r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1484313"/>
            <a:ext cx="7772400" cy="1470025"/>
          </a:xfrm>
        </p:spPr>
        <p:txBody>
          <a:bodyPr/>
          <a:lstStyle/>
          <a:p>
            <a:pPr eaLnBrk="1" hangingPunct="1"/>
            <a:r>
              <a:rPr lang="ru-RU" smtClean="0"/>
              <a:t>Полезная информация для студентов</a:t>
            </a:r>
          </a:p>
        </p:txBody>
      </p:sp>
      <p:pic>
        <p:nvPicPr>
          <p:cNvPr id="2051" name="Picture 2" descr="http://www.hse.spb.ru/departs/faculty-fdo/programm-training/sshoo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573463"/>
            <a:ext cx="3529013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425" y="195263"/>
            <a:ext cx="962025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755650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b="1" dirty="0" smtClean="0"/>
              <a:t>Учебный офис направления</a:t>
            </a:r>
            <a:br>
              <a:rPr lang="ru-RU" sz="3200" b="1" dirty="0" smtClean="0"/>
            </a:br>
            <a:r>
              <a:rPr lang="ru-RU" sz="3200" b="1" dirty="0" smtClean="0"/>
              <a:t> «Прикладная математика и информатика»</a:t>
            </a:r>
          </a:p>
        </p:txBody>
      </p:sp>
      <p:sp>
        <p:nvSpPr>
          <p:cNvPr id="12291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975" cy="499745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dirty="0" smtClean="0">
                <a:solidFill>
                  <a:srgbClr val="FF0000"/>
                </a:solidFill>
              </a:rPr>
              <a:t>Родионова, 136, ауд. 408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тел. 432-01-05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          </a:t>
            </a:r>
            <a:r>
              <a:rPr lang="ru-RU" sz="2800" dirty="0" smtClean="0"/>
              <a:t>Староста группы </a:t>
            </a:r>
            <a:r>
              <a:rPr lang="ru-RU" b="1" dirty="0" smtClean="0"/>
              <a:t>21 ПМИ 1 – </a:t>
            </a:r>
            <a:endParaRPr lang="en-US" b="1" dirty="0" smtClean="0"/>
          </a:p>
          <a:p>
            <a:pPr marL="0" indent="0" algn="ctr" eaLnBrk="1" hangingPunct="1">
              <a:buNone/>
            </a:pPr>
            <a:r>
              <a:rPr lang="ru-RU" sz="2800" dirty="0" smtClean="0"/>
              <a:t>Адрес группы: </a:t>
            </a:r>
            <a:r>
              <a:rPr lang="ru-RU" sz="2800" dirty="0" smtClean="0">
                <a:hlinkClick r:id="rId2"/>
              </a:rPr>
              <a:t>21</a:t>
            </a:r>
            <a:r>
              <a:rPr lang="en-US" sz="2800" dirty="0" smtClean="0">
                <a:hlinkClick r:id="rId2"/>
              </a:rPr>
              <a:t>pmi-1@mail.ru</a:t>
            </a:r>
            <a:r>
              <a:rPr lang="en-US" sz="2800" dirty="0" smtClean="0"/>
              <a:t> </a:t>
            </a:r>
            <a:endParaRPr lang="ru-RU" sz="2800" dirty="0" smtClean="0"/>
          </a:p>
          <a:p>
            <a:pPr marL="0" indent="0" algn="ctr" eaLnBrk="1" hangingPunct="1">
              <a:buFont typeface="Arial" charset="0"/>
              <a:buNone/>
            </a:pPr>
            <a:r>
              <a:rPr lang="ru-RU" sz="2800" dirty="0" smtClean="0"/>
              <a:t>Соболев Дмитрий </a:t>
            </a:r>
            <a:endParaRPr lang="en-US" sz="2800" dirty="0" smtClean="0"/>
          </a:p>
          <a:p>
            <a:pPr marL="0" indent="0" algn="ctr" eaLnBrk="1" hangingPunct="1">
              <a:buFont typeface="Arial" charset="0"/>
              <a:buNone/>
            </a:pPr>
            <a:r>
              <a:rPr lang="ru-RU" sz="2800" dirty="0" smtClean="0"/>
              <a:t>Староста группы </a:t>
            </a:r>
            <a:r>
              <a:rPr lang="ru-RU" sz="2800" b="1" dirty="0" smtClean="0"/>
              <a:t>21 ПМИ 2 – </a:t>
            </a:r>
          </a:p>
          <a:p>
            <a:pPr marL="0" indent="0" algn="ctr" eaLnBrk="1" hangingPunct="1">
              <a:buNone/>
            </a:pPr>
            <a:r>
              <a:rPr lang="ru-RU" sz="2800" dirty="0" smtClean="0"/>
              <a:t>Шашкин Артем</a:t>
            </a:r>
          </a:p>
          <a:p>
            <a:pPr marL="0" indent="0" algn="ctr" eaLnBrk="1" hangingPunct="1">
              <a:buNone/>
            </a:pPr>
            <a:r>
              <a:rPr lang="ru-RU" sz="2800" dirty="0" smtClean="0"/>
              <a:t>Адрес группы: </a:t>
            </a:r>
            <a:r>
              <a:rPr lang="en-US" sz="2800" dirty="0" smtClean="0">
                <a:hlinkClick r:id="rId3"/>
              </a:rPr>
              <a:t>21pmi-2@mail.ru</a:t>
            </a:r>
            <a:r>
              <a:rPr lang="en-US" sz="2800" dirty="0" smtClean="0"/>
              <a:t> </a:t>
            </a:r>
            <a:endParaRPr lang="ru-RU" sz="2800" dirty="0" smtClean="0"/>
          </a:p>
          <a:p>
            <a:pPr marL="0" indent="0" algn="ctr" eaLnBrk="1" hangingPunct="1">
              <a:buFont typeface="Arial" charset="0"/>
              <a:buNone/>
            </a:pPr>
            <a:endParaRPr lang="ru-RU" sz="2800" dirty="0" smtClean="0">
              <a:solidFill>
                <a:srgbClr val="FF0000"/>
              </a:solidFill>
            </a:endParaRPr>
          </a:p>
        </p:txBody>
      </p:sp>
      <p:pic>
        <p:nvPicPr>
          <p:cNvPr id="12292" name="Рисунок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425" y="195263"/>
            <a:ext cx="962025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755650" y="260350"/>
            <a:ext cx="8229600" cy="1512466"/>
          </a:xfrm>
        </p:spPr>
        <p:txBody>
          <a:bodyPr/>
          <a:lstStyle/>
          <a:p>
            <a:pPr eaLnBrk="1" hangingPunct="1"/>
            <a:r>
              <a:rPr lang="ru-RU" sz="3200" b="1" dirty="0" smtClean="0"/>
              <a:t>Учебный офис направления</a:t>
            </a:r>
            <a:br>
              <a:rPr lang="ru-RU" sz="3200" b="1" dirty="0" smtClean="0"/>
            </a:br>
            <a:r>
              <a:rPr lang="ru-RU" sz="3200" b="1" dirty="0" smtClean="0"/>
              <a:t> «Прикладная математика и информатика»</a:t>
            </a:r>
          </a:p>
        </p:txBody>
      </p:sp>
      <p:sp>
        <p:nvSpPr>
          <p:cNvPr id="12291" name="Объект 2"/>
          <p:cNvSpPr>
            <a:spLocks noGrp="1"/>
          </p:cNvSpPr>
          <p:nvPr>
            <p:ph idx="1"/>
          </p:nvPr>
        </p:nvSpPr>
        <p:spPr>
          <a:xfrm>
            <a:off x="467544" y="1860550"/>
            <a:ext cx="8435975" cy="499745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dirty="0" smtClean="0">
                <a:solidFill>
                  <a:srgbClr val="FF0000"/>
                </a:solidFill>
              </a:rPr>
              <a:t>Родионова, 136, ауд. 408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тел. 432-01-05</a:t>
            </a:r>
          </a:p>
          <a:p>
            <a:pPr marL="0" indent="0" algn="ctr" eaLnBrk="1" hangingPunct="1">
              <a:buFont typeface="Arial" charset="0"/>
              <a:buNone/>
            </a:pPr>
            <a:endParaRPr lang="ru-RU" sz="2800" dirty="0" smtClean="0">
              <a:solidFill>
                <a:srgbClr val="FF0000"/>
              </a:solidFill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          </a:t>
            </a:r>
            <a:r>
              <a:rPr lang="ru-RU" sz="2800" dirty="0" smtClean="0"/>
              <a:t>Староста группы </a:t>
            </a:r>
            <a:r>
              <a:rPr lang="ru-RU" b="1" dirty="0" smtClean="0"/>
              <a:t>21 ПМИ 3 – </a:t>
            </a:r>
          </a:p>
          <a:p>
            <a:pPr marL="0" indent="0" algn="ctr" eaLnBrk="1" hangingPunct="1">
              <a:buNone/>
            </a:pPr>
            <a:r>
              <a:rPr lang="ru-RU" sz="2800" dirty="0" err="1" smtClean="0"/>
              <a:t>Косенко</a:t>
            </a:r>
            <a:r>
              <a:rPr lang="ru-RU" sz="2800" dirty="0" smtClean="0"/>
              <a:t> Алексей</a:t>
            </a:r>
          </a:p>
          <a:p>
            <a:pPr marL="0" indent="0" algn="ctr" eaLnBrk="1" hangingPunct="1">
              <a:buNone/>
            </a:pPr>
            <a:r>
              <a:rPr lang="ru-RU" sz="2800" dirty="0" smtClean="0"/>
              <a:t>Адрес группы: </a:t>
            </a:r>
            <a:r>
              <a:rPr lang="en-US" sz="2800" dirty="0" smtClean="0"/>
              <a:t> </a:t>
            </a:r>
            <a:r>
              <a:rPr lang="en-US" sz="2800" dirty="0" smtClean="0">
                <a:hlinkClick r:id="rId2"/>
              </a:rPr>
              <a:t> </a:t>
            </a:r>
            <a:r>
              <a:rPr lang="en-US" sz="2800" dirty="0" smtClean="0">
                <a:hlinkClick r:id="rId2"/>
              </a:rPr>
              <a:t>21pmi-3@mail.ru</a:t>
            </a:r>
            <a:r>
              <a:rPr lang="en-US" sz="2800" dirty="0" smtClean="0"/>
              <a:t>  </a:t>
            </a:r>
            <a:endParaRPr lang="en-US" sz="2800" dirty="0" smtClean="0"/>
          </a:p>
          <a:p>
            <a:pPr marL="0" indent="0" algn="ctr" eaLnBrk="1" hangingPunct="1">
              <a:buFont typeface="Arial" charset="0"/>
              <a:buNone/>
            </a:pPr>
            <a:endParaRPr lang="ru-RU" sz="2800" dirty="0" smtClean="0">
              <a:solidFill>
                <a:srgbClr val="FF0000"/>
              </a:solidFill>
            </a:endParaRPr>
          </a:p>
        </p:txBody>
      </p:sp>
      <p:pic>
        <p:nvPicPr>
          <p:cNvPr id="12292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425" y="195263"/>
            <a:ext cx="962025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 сентября 2020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корпус ул. Львовская, 1В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Торжественная часть отменена</a:t>
            </a:r>
            <a:endParaRPr lang="ru-RU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Вручение студенческих билетов с </a:t>
            </a:r>
            <a:r>
              <a:rPr lang="ru-RU" dirty="0" smtClean="0">
                <a:solidFill>
                  <a:srgbClr val="FF0000"/>
                </a:solidFill>
              </a:rPr>
              <a:t>01.09.2020</a:t>
            </a:r>
            <a:r>
              <a:rPr lang="ru-RU" dirty="0" smtClean="0"/>
              <a:t> согласно графику. Будет выслан дополнительно на почты групп.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Выдача/получение студенческих билетов будет производиться </a:t>
            </a:r>
            <a:r>
              <a:rPr lang="ru-RU" b="1" dirty="0" smtClean="0">
                <a:solidFill>
                  <a:srgbClr val="FF0000"/>
                </a:solidFill>
              </a:rPr>
              <a:t>СТРОГО в масках!</a:t>
            </a:r>
            <a:r>
              <a:rPr lang="ru-RU" dirty="0" smtClean="0"/>
              <a:t>  </a:t>
            </a: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962025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684213" y="0"/>
            <a:ext cx="8074025" cy="1066800"/>
          </a:xfrm>
        </p:spPr>
        <p:txBody>
          <a:bodyPr/>
          <a:lstStyle/>
          <a:p>
            <a:pPr eaLnBrk="1" hangingPunct="1"/>
            <a:r>
              <a:rPr lang="ru-RU" b="1" dirty="0" smtClean="0"/>
              <a:t>Информационные ресурсы</a:t>
            </a:r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>
          <a:xfrm>
            <a:off x="323850" y="1196975"/>
            <a:ext cx="8507413" cy="5472113"/>
          </a:xfrm>
        </p:spPr>
        <p:txBody>
          <a:bodyPr/>
          <a:lstStyle/>
          <a:p>
            <a:pPr eaLnBrk="1" hangingPunct="1"/>
            <a:r>
              <a:rPr lang="ru-RU" sz="2800" b="1" dirty="0" smtClean="0"/>
              <a:t>Сайт НИУ ВШЭ - Нижний Новгород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>
                <a:hlinkClick r:id="rId2"/>
              </a:rPr>
              <a:t>http://nnov.hse.ru</a:t>
            </a:r>
            <a:endParaRPr lang="en-US" sz="2800" dirty="0" smtClean="0"/>
          </a:p>
          <a:p>
            <a:pPr eaLnBrk="1" hangingPunct="1"/>
            <a:r>
              <a:rPr lang="ru-RU" sz="2800" b="1" dirty="0" smtClean="0"/>
              <a:t>Сайт факультета </a:t>
            </a:r>
            <a:r>
              <a:rPr lang="ru-RU" sz="2800" b="1" dirty="0" err="1" smtClean="0"/>
              <a:t>ИМиКН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en-US" sz="2800" dirty="0" smtClean="0">
                <a:hlinkClick r:id="rId3"/>
              </a:rPr>
              <a:t>http://nnov.hse.ru/bipm</a:t>
            </a:r>
            <a:endParaRPr lang="ru-RU" sz="2800" dirty="0" smtClean="0">
              <a:hlinkClick r:id="rId4"/>
            </a:endParaRPr>
          </a:p>
          <a:p>
            <a:pPr eaLnBrk="1" hangingPunct="1"/>
            <a:r>
              <a:rPr lang="ru-RU" sz="2800" b="1" dirty="0" smtClean="0"/>
              <a:t>Локальные нормативные акты</a:t>
            </a:r>
            <a:r>
              <a:rPr lang="ru-RU" sz="2800" u="sng" dirty="0" smtClean="0"/>
              <a:t> </a:t>
            </a:r>
            <a:r>
              <a:rPr lang="ru-RU" sz="2800" u="sng" dirty="0" smtClean="0">
                <a:hlinkClick r:id="rId4"/>
              </a:rPr>
              <a:t>http://nnov.hse.ru/bipm/for_bzd</a:t>
            </a:r>
            <a:endParaRPr lang="ru-RU" sz="2800" dirty="0" smtClean="0"/>
          </a:p>
          <a:p>
            <a:pPr eaLnBrk="1" hangingPunct="1"/>
            <a:r>
              <a:rPr lang="ru-RU" sz="2800" b="1" dirty="0" smtClean="0"/>
              <a:t>Сайт НИУ ВШЭ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>
                <a:hlinkClick r:id="rId5"/>
              </a:rPr>
              <a:t>http://www.hse.ru</a:t>
            </a:r>
            <a:endParaRPr lang="en-US" sz="2800" dirty="0" smtClean="0"/>
          </a:p>
          <a:p>
            <a:pPr eaLnBrk="1" hangingPunct="1"/>
            <a:r>
              <a:rPr lang="ru-RU" sz="2800" dirty="0" smtClean="0">
                <a:solidFill>
                  <a:srgbClr val="FF0000"/>
                </a:solidFill>
              </a:rPr>
              <a:t>Актуальное расписание занятий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страница на корректировке</a:t>
            </a:r>
            <a:endParaRPr lang="ru-RU" sz="2000" b="1" dirty="0" smtClean="0"/>
          </a:p>
        </p:txBody>
      </p:sp>
      <p:pic>
        <p:nvPicPr>
          <p:cNvPr id="15364" name="Рисунок 4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5425" y="195263"/>
            <a:ext cx="962025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Верхние и нижние недели в расписании</a:t>
            </a:r>
            <a:br>
              <a:rPr lang="ru-RU" b="1" dirty="0" smtClean="0"/>
            </a:br>
            <a:r>
              <a:rPr lang="ru-RU" dirty="0" smtClean="0"/>
              <a:t>Первая неделя нового модуля </a:t>
            </a:r>
            <a:r>
              <a:rPr lang="ru-RU" b="1" dirty="0" smtClean="0">
                <a:solidFill>
                  <a:srgbClr val="FF0000"/>
                </a:solidFill>
              </a:rPr>
              <a:t>ВЕРХНЯЯ!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6387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425" y="195263"/>
            <a:ext cx="1184601" cy="1145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555875" y="2636838"/>
            <a:ext cx="3960813" cy="1944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555875" y="2636838"/>
            <a:ext cx="3960813" cy="19446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0" name="TextBox 9"/>
          <p:cNvSpPr txBox="1">
            <a:spLocks noChangeArrowheads="1"/>
          </p:cNvSpPr>
          <p:nvPr/>
        </p:nvSpPr>
        <p:spPr bwMode="auto">
          <a:xfrm>
            <a:off x="4716463" y="2708275"/>
            <a:ext cx="16764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latin typeface="Calibri" pitchFamily="34" charset="0"/>
              </a:rPr>
              <a:t>верхняя </a:t>
            </a:r>
          </a:p>
          <a:p>
            <a:r>
              <a:rPr lang="ru-RU" sz="3200">
                <a:latin typeface="Calibri" pitchFamily="34" charset="0"/>
              </a:rPr>
              <a:t>неделя</a:t>
            </a:r>
          </a:p>
        </p:txBody>
      </p:sp>
      <p:sp>
        <p:nvSpPr>
          <p:cNvPr id="16391" name="TextBox 10"/>
          <p:cNvSpPr txBox="1">
            <a:spLocks noChangeArrowheads="1"/>
          </p:cNvSpPr>
          <p:nvPr/>
        </p:nvSpPr>
        <p:spPr bwMode="auto">
          <a:xfrm>
            <a:off x="2627313" y="3429000"/>
            <a:ext cx="1608137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dirty="0">
                <a:latin typeface="Calibri" pitchFamily="34" charset="0"/>
              </a:rPr>
              <a:t>нижняя </a:t>
            </a:r>
          </a:p>
          <a:p>
            <a:r>
              <a:rPr lang="ru-RU" sz="3200" dirty="0">
                <a:latin typeface="Calibri" pitchFamily="34" charset="0"/>
              </a:rPr>
              <a:t>неделя</a:t>
            </a:r>
          </a:p>
        </p:txBody>
      </p:sp>
      <p:sp>
        <p:nvSpPr>
          <p:cNvPr id="16392" name="TextBox 11"/>
          <p:cNvSpPr txBox="1">
            <a:spLocks noChangeArrowheads="1"/>
          </p:cNvSpPr>
          <p:nvPr/>
        </p:nvSpPr>
        <p:spPr bwMode="auto">
          <a:xfrm>
            <a:off x="1014413" y="5373688"/>
            <a:ext cx="7805737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Calibri" pitchFamily="34" charset="0"/>
              </a:rPr>
              <a:t>0</a:t>
            </a:r>
            <a:r>
              <a:rPr lang="en-US" sz="3200" dirty="0" smtClean="0">
                <a:solidFill>
                  <a:srgbClr val="FF0000"/>
                </a:solidFill>
                <a:latin typeface="Calibri" pitchFamily="34" charset="0"/>
              </a:rPr>
              <a:t>1</a:t>
            </a:r>
            <a:r>
              <a:rPr lang="ru-RU" sz="32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3200" dirty="0">
                <a:solidFill>
                  <a:srgbClr val="FF0000"/>
                </a:solidFill>
                <a:latin typeface="Calibri" pitchFamily="34" charset="0"/>
              </a:rPr>
              <a:t>сентября – </a:t>
            </a:r>
            <a:r>
              <a:rPr lang="ru-RU" sz="3200" dirty="0" smtClean="0">
                <a:solidFill>
                  <a:srgbClr val="FF0000"/>
                </a:solidFill>
                <a:latin typeface="Calibri" pitchFamily="34" charset="0"/>
              </a:rPr>
              <a:t>04 </a:t>
            </a:r>
            <a:r>
              <a:rPr lang="ru-RU" sz="3200" dirty="0">
                <a:solidFill>
                  <a:srgbClr val="FF0000"/>
                </a:solidFill>
                <a:latin typeface="Calibri" pitchFamily="34" charset="0"/>
              </a:rPr>
              <a:t>сентября – верхняя неделя</a:t>
            </a:r>
          </a:p>
          <a:p>
            <a:r>
              <a:rPr lang="ru-RU" sz="3200" dirty="0" smtClean="0">
                <a:solidFill>
                  <a:srgbClr val="FF0000"/>
                </a:solidFill>
                <a:latin typeface="Calibri" pitchFamily="34" charset="0"/>
              </a:rPr>
              <a:t>06 </a:t>
            </a:r>
            <a:r>
              <a:rPr lang="ru-RU" sz="3200" dirty="0">
                <a:solidFill>
                  <a:srgbClr val="FF0000"/>
                </a:solidFill>
                <a:latin typeface="Calibri" pitchFamily="34" charset="0"/>
              </a:rPr>
              <a:t>сентября – </a:t>
            </a:r>
            <a:r>
              <a:rPr lang="ru-RU" sz="3200" dirty="0" smtClean="0">
                <a:solidFill>
                  <a:srgbClr val="FF0000"/>
                </a:solidFill>
                <a:latin typeface="Calibri" pitchFamily="34" charset="0"/>
              </a:rPr>
              <a:t>11 </a:t>
            </a:r>
            <a:r>
              <a:rPr lang="ru-RU" sz="3200" dirty="0">
                <a:solidFill>
                  <a:srgbClr val="FF0000"/>
                </a:solidFill>
                <a:latin typeface="Calibri" pitchFamily="34" charset="0"/>
              </a:rPr>
              <a:t>сентября – нижняя неделя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/>
              <a:t>ВАША Электронная почта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dirty="0">
                <a:hlinkClick r:id="rId2"/>
              </a:rPr>
              <a:t>http://edumail.hse.ru</a:t>
            </a:r>
            <a:r>
              <a:rPr lang="en-US" sz="3600" dirty="0"/>
              <a:t> </a:t>
            </a:r>
            <a:r>
              <a:rPr lang="ru-RU" sz="3600" dirty="0"/>
              <a:t>или </a:t>
            </a:r>
            <a:r>
              <a:rPr lang="en-US" sz="3600" dirty="0">
                <a:hlinkClick r:id="rId3"/>
              </a:rPr>
              <a:t>http://</a:t>
            </a:r>
            <a:r>
              <a:rPr lang="en-US" sz="3600" dirty="0" smtClean="0">
                <a:hlinkClick r:id="rId3"/>
              </a:rPr>
              <a:t>mail.office365.com</a:t>
            </a:r>
            <a:endParaRPr lang="ru-RU" sz="3600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dirty="0" smtClean="0"/>
              <a:t>Старостам групп получить в учебных офисах (Родионова, 136, оф.408) </a:t>
            </a:r>
            <a:r>
              <a:rPr lang="en-US" dirty="0" smtClean="0"/>
              <a:t>e-mail + </a:t>
            </a:r>
            <a:r>
              <a:rPr lang="ru-RU" dirty="0" smtClean="0"/>
              <a:t>пароль для студентов группы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dirty="0" smtClean="0"/>
              <a:t>Студентам сменить пароль по умолчанию на уникальный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dirty="0" smtClean="0"/>
              <a:t>Информация по работе с корпоративной почтой </a:t>
            </a:r>
            <a:r>
              <a:rPr lang="en-US" dirty="0" smtClean="0">
                <a:hlinkClick r:id="rId4"/>
              </a:rPr>
              <a:t>http://it.hse.ru/edu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Связь с сотрудниками НИУ ВШЭ осуществляется только через этот ящик!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Все сообщения от деканата и преподавателей поступают на этот адрес: проверять регулярно!!!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7412" name="Рисунок 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5425" y="195263"/>
            <a:ext cx="962025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LMS</a:t>
            </a:r>
            <a:endParaRPr lang="ru-RU" b="1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800" dirty="0" smtClean="0">
                <a:hlinkClick r:id="rId2"/>
              </a:rPr>
              <a:t>http://www.lms.hse.ru/</a:t>
            </a:r>
            <a:endParaRPr lang="ru-RU" sz="4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/>
              <a:t>Информационная среда, в которой осуществляется поддержка курсов, размещаются задания к семинарам и проводятся контрольные срезы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/>
              <a:t>Знакомству со средой будет посвящено отдельное занятие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/>
              <a:t>Попробуйте зайти, зарегистрироваться и прочитать объявления: </a:t>
            </a:r>
            <a:r>
              <a:rPr lang="ru-RU" sz="2800" b="1" dirty="0" smtClean="0"/>
              <a:t>ваш логин – адрес до </a:t>
            </a:r>
            <a:r>
              <a:rPr lang="en-US" sz="2800" b="1" dirty="0" smtClean="0"/>
              <a:t>@</a:t>
            </a:r>
            <a:r>
              <a:rPr lang="ru-RU" sz="2800" b="1" dirty="0" smtClean="0"/>
              <a:t>, пароль – номер студенческого билета</a:t>
            </a:r>
            <a:endParaRPr lang="en-US" sz="28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4000" dirty="0"/>
          </a:p>
        </p:txBody>
      </p:sp>
      <p:pic>
        <p:nvPicPr>
          <p:cNvPr id="18436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425" y="195263"/>
            <a:ext cx="962025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/>
              <a:t>Военная кафедра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413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800" dirty="0" smtClean="0"/>
              <a:t>Секретарь кафедры - Яшнова Наталья Алексеевна</a:t>
            </a:r>
          </a:p>
          <a:p>
            <a:pPr eaLnBrk="1" hangingPunct="1">
              <a:buFont typeface="Arial" charset="0"/>
              <a:buNone/>
            </a:pPr>
            <a:r>
              <a:rPr lang="en-US" sz="2800" dirty="0" smtClean="0">
                <a:hlinkClick r:id="rId2"/>
              </a:rPr>
              <a:t>nkvashenova@hse.ru</a:t>
            </a:r>
            <a:r>
              <a:rPr lang="ru-RU" sz="2800" dirty="0" smtClean="0"/>
              <a:t> </a:t>
            </a:r>
          </a:p>
          <a:p>
            <a:pPr eaLnBrk="1" hangingPunct="1">
              <a:buFont typeface="Arial" charset="0"/>
              <a:buNone/>
            </a:pPr>
            <a:r>
              <a:rPr lang="ru-RU" sz="2800" dirty="0" smtClean="0"/>
              <a:t>Адрес: г. Нижний Новгород, </a:t>
            </a:r>
            <a:r>
              <a:rPr lang="ru-RU" sz="2800" dirty="0" err="1" smtClean="0"/>
              <a:t>Сормовское</a:t>
            </a:r>
            <a:r>
              <a:rPr lang="ru-RU" sz="2800" dirty="0" smtClean="0"/>
              <a:t> шоссе, д. 30, каб.215</a:t>
            </a:r>
          </a:p>
          <a:p>
            <a:pPr eaLnBrk="1" hangingPunct="1">
              <a:buFont typeface="Arial" charset="0"/>
              <a:buNone/>
            </a:pPr>
            <a:r>
              <a:rPr lang="ru-RU" sz="2800" dirty="0" smtClean="0"/>
              <a:t>Часы работы: Понедельник - пятница с 8.30 до 17.00 </a:t>
            </a:r>
          </a:p>
          <a:p>
            <a:pPr eaLnBrk="1" hangingPunct="1">
              <a:buFont typeface="Arial" charset="0"/>
              <a:buNone/>
            </a:pPr>
            <a:r>
              <a:rPr lang="ru-RU" sz="2800" dirty="0" smtClean="0"/>
              <a:t>Телефон: 224-14-49 </a:t>
            </a:r>
          </a:p>
          <a:p>
            <a:pPr eaLnBrk="1" hangingPunct="1">
              <a:buFont typeface="Arial" charset="0"/>
              <a:buNone/>
            </a:pPr>
            <a:endParaRPr lang="ru-RU" sz="2800" dirty="0" smtClean="0"/>
          </a:p>
          <a:p>
            <a:pPr eaLnBrk="1" hangingPunct="1">
              <a:buFont typeface="Arial" charset="0"/>
              <a:buNone/>
            </a:pPr>
            <a:r>
              <a:rPr lang="en-US" sz="2800" dirty="0" smtClean="0">
                <a:hlinkClick r:id="rId3"/>
              </a:rPr>
              <a:t>http://www.hse.ru/org/hse/ouk/mil/about_subfaculty</a:t>
            </a:r>
            <a:r>
              <a:rPr lang="ru-RU" sz="2800" dirty="0" smtClean="0"/>
              <a:t> </a:t>
            </a:r>
          </a:p>
        </p:txBody>
      </p:sp>
      <p:pic>
        <p:nvPicPr>
          <p:cNvPr id="19460" name="Рисунок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425" y="195263"/>
            <a:ext cx="962025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/>
              <a:t>Поликлиника № 24</a:t>
            </a: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413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smtClean="0"/>
              <a:t>Полное название - МЛПУ "Городская больница №24".</a:t>
            </a:r>
          </a:p>
          <a:p>
            <a:pPr>
              <a:buFont typeface="Arial" charset="0"/>
              <a:buNone/>
            </a:pPr>
            <a:r>
              <a:rPr lang="ru-RU" sz="2400" smtClean="0"/>
              <a:t>Адрес: г. Нижний Новгород, ул.  Дьяконова, д.  11-б</a:t>
            </a:r>
          </a:p>
          <a:p>
            <a:r>
              <a:rPr lang="ru-RU" sz="2400" smtClean="0"/>
              <a:t>телефон: +7(831)253-73-00 - регистратура</a:t>
            </a:r>
          </a:p>
          <a:p>
            <a:r>
              <a:rPr lang="ru-RU" sz="2400" smtClean="0"/>
              <a:t>дополнительный телефон: +7(831)253-66-11</a:t>
            </a:r>
          </a:p>
          <a:p>
            <a:pPr>
              <a:buFont typeface="Arial" charset="0"/>
              <a:buNone/>
            </a:pPr>
            <a:r>
              <a:rPr lang="ru-RU" sz="2800" smtClean="0"/>
              <a:t/>
            </a:r>
            <a:br>
              <a:rPr lang="ru-RU" sz="2800" smtClean="0"/>
            </a:br>
            <a:endParaRPr lang="ru-RU" sz="2800" smtClean="0"/>
          </a:p>
        </p:txBody>
      </p:sp>
      <p:pic>
        <p:nvPicPr>
          <p:cNvPr id="2048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425" y="195263"/>
            <a:ext cx="962025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2" descr="C:\Users\Svorontsova\Desktop\Фото сотрудников\поликлиника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3573463"/>
            <a:ext cx="5688012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vorontsova\Desktop\БЖД\15. График учебного процесса 21 22.00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4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Учебные корпуса</a:t>
            </a:r>
          </a:p>
        </p:txBody>
      </p:sp>
      <p:sp>
        <p:nvSpPr>
          <p:cNvPr id="3075" name="Прямоугольник 6"/>
          <p:cNvSpPr>
            <a:spLocks noChangeArrowheads="1"/>
          </p:cNvSpPr>
          <p:nvPr/>
        </p:nvSpPr>
        <p:spPr bwMode="auto">
          <a:xfrm>
            <a:off x="539750" y="1268413"/>
            <a:ext cx="69119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 smtClean="0">
                <a:latin typeface="Calibri" pitchFamily="34" charset="0"/>
              </a:rPr>
              <a:t>Большая Печерская, 25/12</a:t>
            </a:r>
            <a:endParaRPr lang="ru-RU" sz="3200" b="1" dirty="0">
              <a:latin typeface="Calibri" pitchFamily="34" charset="0"/>
            </a:endParaRPr>
          </a:p>
          <a:p>
            <a:r>
              <a:rPr lang="ru-RU" sz="3200" dirty="0" smtClean="0">
                <a:latin typeface="Calibri" pitchFamily="34" charset="0"/>
              </a:rPr>
              <a:t>Проезд:</a:t>
            </a:r>
            <a:r>
              <a:rPr lang="en-US" sz="3200" dirty="0" smtClean="0">
                <a:latin typeface="Calibri" pitchFamily="34" charset="0"/>
              </a:rPr>
              <a:t> </a:t>
            </a:r>
            <a:r>
              <a:rPr lang="ru-RU" sz="3200" dirty="0" smtClean="0">
                <a:latin typeface="Calibri" pitchFamily="34" charset="0"/>
              </a:rPr>
              <a:t>трамвай № 2 до остановки «Высшая школа экономики»</a:t>
            </a:r>
          </a:p>
          <a:p>
            <a:r>
              <a:rPr lang="ru-RU" sz="3200" dirty="0" smtClean="0">
                <a:latin typeface="Calibri" pitchFamily="34" charset="0"/>
              </a:rPr>
              <a:t>или автобус № 40, 45, 90 до остановки «Технический университет»</a:t>
            </a:r>
          </a:p>
          <a:p>
            <a:endParaRPr lang="ru-RU" sz="3200" dirty="0">
              <a:latin typeface="Calibri" pitchFamily="34" charset="0"/>
            </a:endParaRPr>
          </a:p>
        </p:txBody>
      </p:sp>
      <p:pic>
        <p:nvPicPr>
          <p:cNvPr id="3076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425" y="195263"/>
            <a:ext cx="962025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2" descr="http://nnov.hse.ru/data/2011/03/23/1211176852/Печерска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4076700"/>
            <a:ext cx="3829050" cy="225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</a:rPr>
              <a:t>Дистанционные занятия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None/>
              <a:defRPr/>
            </a:pPr>
            <a:r>
              <a:rPr lang="ru-RU" dirty="0" smtClean="0"/>
              <a:t>Для занятий в дистанционной форме / в режиме </a:t>
            </a:r>
            <a:r>
              <a:rPr lang="ru-RU" dirty="0" err="1" smtClean="0"/>
              <a:t>онлайн</a:t>
            </a:r>
            <a:r>
              <a:rPr lang="ru-RU" dirty="0" smtClean="0"/>
              <a:t>, студент должен иметь </a:t>
            </a:r>
            <a:r>
              <a:rPr lang="ru-RU" b="1" dirty="0" smtClean="0">
                <a:solidFill>
                  <a:srgbClr val="FF0000"/>
                </a:solidFill>
              </a:rPr>
              <a:t>компьютер/ноутбук с видеокамерой, микрофоном и наушниками. </a:t>
            </a:r>
          </a:p>
          <a:p>
            <a:pPr algn="just" eaLnBrk="1" fontAlgn="auto" hangingPunct="1">
              <a:spcAft>
                <a:spcPts val="0"/>
              </a:spcAft>
              <a:buNone/>
              <a:defRPr/>
            </a:pPr>
            <a:endParaRPr lang="ru-RU" dirty="0" smtClean="0"/>
          </a:p>
          <a:p>
            <a:pPr algn="just" eaLnBrk="1" fontAlgn="auto" hangingPunct="1">
              <a:spcAft>
                <a:spcPts val="0"/>
              </a:spcAft>
              <a:buNone/>
              <a:defRPr/>
            </a:pPr>
            <a:r>
              <a:rPr lang="ru-RU" dirty="0" smtClean="0"/>
              <a:t>Занятия в дистанционной форме проходят преимущественно в системах </a:t>
            </a:r>
            <a:r>
              <a:rPr lang="en-US" b="1" dirty="0" smtClean="0">
                <a:solidFill>
                  <a:srgbClr val="FF0000"/>
                </a:solidFill>
              </a:rPr>
              <a:t>Zoom, MS Teams</a:t>
            </a:r>
            <a:r>
              <a:rPr lang="ru-RU" b="1" dirty="0" smtClean="0">
                <a:solidFill>
                  <a:srgbClr val="FF0000"/>
                </a:solidFill>
              </a:rPr>
              <a:t>.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1508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425" y="195263"/>
            <a:ext cx="962025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/>
              <a:t>От сессии до сессии…..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 rtlCol="0">
            <a:normAutofit fontScale="92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b="1" dirty="0" smtClean="0"/>
              <a:t>Посещение всех видов учебных занятий (ОЧНЫХ И ДИСТАНЦИОННЫХ)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400" b="1" dirty="0" smtClean="0">
                <a:solidFill>
                  <a:srgbClr val="FF0000"/>
                </a:solidFill>
              </a:rPr>
              <a:t>ОБЯЗАТЕЛЬНО!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b="1" dirty="0" smtClean="0">
                <a:solidFill>
                  <a:srgbClr val="FF0000"/>
                </a:solidFill>
              </a:rPr>
              <a:t>Очные занятия посещаются СТРОГО В МАСКАХ!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b="1" dirty="0" smtClean="0"/>
              <a:t>Оправдывающим отсутствие документом</a:t>
            </a:r>
            <a:r>
              <a:rPr lang="ru-RU" sz="2600" dirty="0" smtClean="0"/>
              <a:t> признается: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2600" dirty="0" smtClean="0"/>
              <a:t>Медицинская справка (сдается в учебную часть в </a:t>
            </a:r>
            <a:r>
              <a:rPr lang="ru-RU" sz="2600" dirty="0" err="1" smtClean="0"/>
              <a:t>теч</a:t>
            </a:r>
            <a:r>
              <a:rPr lang="ru-RU" sz="2600" dirty="0" smtClean="0"/>
              <a:t>. 3 суток)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2600" dirty="0" smtClean="0"/>
              <a:t>Повестка в суд или правоохранительные органы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2600" dirty="0" smtClean="0"/>
              <a:t>Повестка в военный комиссариат (юношам)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2600" dirty="0" smtClean="0"/>
              <a:t>Личное заявление (по семейным обстоятельствам), завизированное деканом</a:t>
            </a:r>
            <a:endParaRPr lang="ru-RU" sz="2600" dirty="0"/>
          </a:p>
        </p:txBody>
      </p:sp>
      <p:pic>
        <p:nvPicPr>
          <p:cNvPr id="22532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425" y="195263"/>
            <a:ext cx="962025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/>
              <a:t>Система оценки</a:t>
            </a:r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4800" smtClean="0"/>
              <a:t>1-3 – неудовлетворительно</a:t>
            </a:r>
          </a:p>
          <a:p>
            <a:pPr eaLnBrk="1" hangingPunct="1"/>
            <a:r>
              <a:rPr lang="ru-RU" sz="4800" smtClean="0"/>
              <a:t>4-5 – удовлетворительно</a:t>
            </a:r>
          </a:p>
          <a:p>
            <a:pPr eaLnBrk="1" hangingPunct="1"/>
            <a:r>
              <a:rPr lang="ru-RU" sz="4800" smtClean="0"/>
              <a:t>6-7 – хорошо</a:t>
            </a:r>
          </a:p>
          <a:p>
            <a:pPr eaLnBrk="1" hangingPunct="1"/>
            <a:r>
              <a:rPr lang="ru-RU" sz="4800" smtClean="0"/>
              <a:t>8-10 - отлично</a:t>
            </a:r>
          </a:p>
        </p:txBody>
      </p:sp>
      <p:pic>
        <p:nvPicPr>
          <p:cNvPr id="23556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425" y="195263"/>
            <a:ext cx="962025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/>
              <a:t>Зачем нам рейтинг?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По итогам 2 и 4 модуля формируется рейтинг студентов, на основании которого выплачивается стипендия.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Стипендия первокурсникам выплачивается в 1-2 модуле.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Экзаменационная оценка складывается из текущего результата и оценки, полученной на письменном или устном экзамене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Программа каждой дисциплины (закреплены на сайте) содержит формулу расчета оценки.</a:t>
            </a:r>
            <a:endParaRPr lang="ru-RU" dirty="0"/>
          </a:p>
        </p:txBody>
      </p:sp>
      <p:pic>
        <p:nvPicPr>
          <p:cNvPr id="24580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425" y="195263"/>
            <a:ext cx="962025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5400" b="1" dirty="0" smtClean="0"/>
              <a:t>Зачеты и Экзамены</a:t>
            </a:r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ru-RU" smtClean="0"/>
              <a:t>Неявка на зачет или экзамен, непредоставление в срок курсовой работы могут быть оправданы только </a:t>
            </a:r>
            <a:r>
              <a:rPr lang="ru-RU" smtClean="0">
                <a:solidFill>
                  <a:srgbClr val="FF0000"/>
                </a:solidFill>
              </a:rPr>
              <a:t>СОСТОЯНИЕМ ЗДОРОВЬЯ </a:t>
            </a:r>
            <a:r>
              <a:rPr lang="ru-RU" smtClean="0"/>
              <a:t>(подтверждается </a:t>
            </a:r>
            <a:r>
              <a:rPr lang="ru-RU" b="1" smtClean="0"/>
              <a:t>медицинской</a:t>
            </a:r>
            <a:r>
              <a:rPr lang="ru-RU" smtClean="0"/>
              <a:t> справкой)</a:t>
            </a:r>
          </a:p>
          <a:p>
            <a:pPr algn="just" eaLnBrk="1" hangingPunct="1"/>
            <a:r>
              <a:rPr lang="ru-RU" smtClean="0"/>
              <a:t>Студент может отказаться от сдачи экзамена или зачета только </a:t>
            </a:r>
            <a:r>
              <a:rPr lang="ru-RU" sz="5400" smtClean="0"/>
              <a:t>до</a:t>
            </a:r>
            <a:r>
              <a:rPr lang="ru-RU" smtClean="0"/>
              <a:t> того, как взял билет (только по состоянию здоровья)</a:t>
            </a:r>
          </a:p>
        </p:txBody>
      </p:sp>
      <p:pic>
        <p:nvPicPr>
          <p:cNvPr id="25604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425" y="188913"/>
            <a:ext cx="962025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Наличие ТРЕХ академических задолженностей</a:t>
            </a:r>
            <a:endParaRPr lang="ru-RU" b="1" dirty="0"/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endParaRPr lang="ru-RU" sz="4000" b="1" smtClean="0"/>
          </a:p>
          <a:p>
            <a:pPr algn="ctr" eaLnBrk="1" hangingPunct="1">
              <a:buFont typeface="Arial" charset="0"/>
              <a:buNone/>
            </a:pPr>
            <a:endParaRPr lang="ru-RU" sz="4000" b="1" smtClean="0"/>
          </a:p>
          <a:p>
            <a:pPr algn="ctr" eaLnBrk="1" hangingPunct="1">
              <a:buFont typeface="Arial" charset="0"/>
              <a:buNone/>
            </a:pPr>
            <a:r>
              <a:rPr lang="ru-RU" sz="4000" b="1" smtClean="0">
                <a:solidFill>
                  <a:srgbClr val="FF0000"/>
                </a:solidFill>
              </a:rPr>
              <a:t>ВЕДЕТ К ОТЧИСЛЕНИЮ</a:t>
            </a:r>
          </a:p>
        </p:txBody>
      </p:sp>
      <p:pic>
        <p:nvPicPr>
          <p:cNvPr id="26628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425" y="195263"/>
            <a:ext cx="962025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Если Вы не сдали </a:t>
            </a:r>
            <a:br>
              <a:rPr lang="ru-RU" b="1" dirty="0" smtClean="0"/>
            </a:br>
            <a:r>
              <a:rPr lang="ru-RU" b="1" dirty="0" smtClean="0"/>
              <a:t>один предмет 2 раза </a:t>
            </a:r>
            <a:endParaRPr lang="ru-RU" b="1" dirty="0"/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ru-RU" b="1" smtClean="0"/>
          </a:p>
          <a:p>
            <a:pPr eaLnBrk="1" hangingPunct="1">
              <a:buFont typeface="Arial" charset="0"/>
              <a:buNone/>
            </a:pPr>
            <a:endParaRPr lang="ru-RU" b="1" smtClean="0"/>
          </a:p>
          <a:p>
            <a:pPr algn="ctr" eaLnBrk="1" hangingPunct="1">
              <a:buFont typeface="Arial" charset="0"/>
              <a:buNone/>
            </a:pPr>
            <a:r>
              <a:rPr lang="ru-RU" b="1" smtClean="0"/>
              <a:t>Вас ждет пересдача с «КОМИССИЕЙ»</a:t>
            </a:r>
          </a:p>
          <a:p>
            <a:pPr eaLnBrk="1" hangingPunct="1">
              <a:buFont typeface="Arial" charset="0"/>
              <a:buNone/>
            </a:pPr>
            <a:endParaRPr lang="ru-RU" smtClean="0"/>
          </a:p>
          <a:p>
            <a:pPr eaLnBrk="1" hangingPunct="1">
              <a:buFont typeface="Arial" charset="0"/>
              <a:buNone/>
            </a:pPr>
            <a:endParaRPr lang="ru-RU" smtClean="0"/>
          </a:p>
          <a:p>
            <a:pPr algn="ctr" eaLnBrk="1" hangingPunct="1">
              <a:buFont typeface="Arial" charset="0"/>
              <a:buNone/>
            </a:pPr>
            <a:r>
              <a:rPr lang="ru-RU" smtClean="0"/>
              <a:t>В случае неудачи – </a:t>
            </a:r>
            <a:r>
              <a:rPr lang="ru-RU" b="1" i="1" smtClean="0">
                <a:solidFill>
                  <a:srgbClr val="FF0000"/>
                </a:solidFill>
              </a:rPr>
              <a:t>отчисление</a:t>
            </a:r>
          </a:p>
          <a:p>
            <a:pPr eaLnBrk="1" hangingPunct="1">
              <a:buFont typeface="Arial" charset="0"/>
              <a:buNone/>
            </a:pPr>
            <a:endParaRPr lang="ru-RU" smtClean="0"/>
          </a:p>
        </p:txBody>
      </p:sp>
      <p:pic>
        <p:nvPicPr>
          <p:cNvPr id="27652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425" y="195263"/>
            <a:ext cx="962025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dirty="0" smtClean="0"/>
              <a:t>Пересдача возможна только:</a:t>
            </a:r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733925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ru-RU" sz="4400" b="1" smtClean="0"/>
              <a:t>В январе</a:t>
            </a:r>
            <a:r>
              <a:rPr lang="ru-RU" sz="4400" smtClean="0"/>
              <a:t> (задолженности за 1 и 2 модуль)</a:t>
            </a:r>
          </a:p>
          <a:p>
            <a:pPr eaLnBrk="1" hangingPunct="1">
              <a:buFontTx/>
              <a:buChar char="-"/>
            </a:pPr>
            <a:r>
              <a:rPr lang="ru-RU" sz="4400" b="1" smtClean="0"/>
              <a:t>В сентябре</a:t>
            </a:r>
            <a:r>
              <a:rPr lang="ru-RU" sz="4400" smtClean="0"/>
              <a:t> (задолженности за 3 и 4 модуль)</a:t>
            </a:r>
          </a:p>
          <a:p>
            <a:pPr algn="ctr" eaLnBrk="1" hangingPunct="1">
              <a:buFont typeface="Arial" charset="0"/>
              <a:buNone/>
            </a:pPr>
            <a:r>
              <a:rPr lang="ru-RU" sz="4000" b="1" i="1" smtClean="0">
                <a:solidFill>
                  <a:srgbClr val="FF0000"/>
                </a:solidFill>
              </a:rPr>
              <a:t>Вы не можете иметь более </a:t>
            </a:r>
          </a:p>
          <a:p>
            <a:pPr algn="ctr" eaLnBrk="1" hangingPunct="1">
              <a:buFont typeface="Arial" charset="0"/>
              <a:buNone/>
            </a:pPr>
            <a:r>
              <a:rPr lang="ru-RU" sz="5400" b="1" i="1" smtClean="0">
                <a:solidFill>
                  <a:srgbClr val="FF0000"/>
                </a:solidFill>
              </a:rPr>
              <a:t>2</a:t>
            </a:r>
            <a:r>
              <a:rPr lang="ru-RU" sz="4000" b="1" i="1" smtClean="0">
                <a:solidFill>
                  <a:srgbClr val="FF0000"/>
                </a:solidFill>
              </a:rPr>
              <a:t> задолженностей </a:t>
            </a:r>
          </a:p>
        </p:txBody>
      </p:sp>
      <p:pic>
        <p:nvPicPr>
          <p:cNvPr id="28676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425" y="195263"/>
            <a:ext cx="962025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dirty="0" smtClean="0"/>
              <a:t>Нарушения учебной дисциплины</a:t>
            </a:r>
          </a:p>
        </p:txBody>
      </p:sp>
      <p:sp>
        <p:nvSpPr>
          <p:cNvPr id="29699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3600" dirty="0" smtClean="0"/>
              <a:t>или правил внутреннего трудового распорядка</a:t>
            </a:r>
          </a:p>
          <a:p>
            <a:pPr algn="ctr" eaLnBrk="1" hangingPunct="1">
              <a:buFont typeface="Arial" charset="0"/>
              <a:buNone/>
            </a:pPr>
            <a:r>
              <a:rPr lang="ru-RU" sz="4400" dirty="0" smtClean="0">
                <a:solidFill>
                  <a:srgbClr val="FF0000"/>
                </a:solidFill>
              </a:rPr>
              <a:t>Ведут к вынесению ВЫГОВОРА</a:t>
            </a:r>
            <a:endParaRPr lang="en-US" sz="4400" dirty="0" smtClean="0">
              <a:solidFill>
                <a:srgbClr val="FF0000"/>
              </a:solidFill>
            </a:endParaRPr>
          </a:p>
          <a:p>
            <a:pPr algn="ctr" eaLnBrk="1" hangingPunct="1">
              <a:buFont typeface="Arial" charset="0"/>
              <a:buNone/>
            </a:pPr>
            <a:r>
              <a:rPr lang="ru-RU" sz="4400" dirty="0" smtClean="0">
                <a:solidFill>
                  <a:srgbClr val="FF0000"/>
                </a:solidFill>
              </a:rPr>
              <a:t>или иному дисциплинарному взысканию, вплоть до отчисления</a:t>
            </a:r>
          </a:p>
          <a:p>
            <a:pPr eaLnBrk="1" hangingPunct="1">
              <a:buFont typeface="Arial" charset="0"/>
              <a:buNone/>
            </a:pPr>
            <a:endParaRPr lang="ru-RU" sz="4200" dirty="0" smtClean="0">
              <a:solidFill>
                <a:srgbClr val="FF0000"/>
              </a:solidFill>
            </a:endParaRPr>
          </a:p>
          <a:p>
            <a:pPr eaLnBrk="1" hangingPunct="1">
              <a:buFont typeface="Arial" charset="0"/>
              <a:buNone/>
            </a:pPr>
            <a:endParaRPr lang="ru-RU" dirty="0" smtClean="0"/>
          </a:p>
        </p:txBody>
      </p:sp>
      <p:pic>
        <p:nvPicPr>
          <p:cNvPr id="29700" name="Рисунок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425" y="195263"/>
            <a:ext cx="962025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Наиболее распространенные нарушения учебной дисциплины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FF0000"/>
                </a:solidFill>
              </a:rPr>
              <a:t>Отсутствие маски у студента на занятиях и переменах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Пользование сотовыми телефонами во время учебных занятий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Курение на территории НИУ ВШЭ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Передача документов (пропуск, студенческий билет третьим лицам)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ru-RU" dirty="0" smtClean="0"/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/>
              <a:t>…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30724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425" y="195263"/>
            <a:ext cx="962025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Учебные корпуса</a:t>
            </a:r>
          </a:p>
        </p:txBody>
      </p:sp>
      <p:sp>
        <p:nvSpPr>
          <p:cNvPr id="4099" name="Прямоугольник 6"/>
          <p:cNvSpPr>
            <a:spLocks noChangeArrowheads="1"/>
          </p:cNvSpPr>
          <p:nvPr/>
        </p:nvSpPr>
        <p:spPr bwMode="auto">
          <a:xfrm>
            <a:off x="539750" y="1268413"/>
            <a:ext cx="6911975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latin typeface="Calibri" pitchFamily="34" charset="0"/>
              </a:rPr>
              <a:t>Родионова, 136</a:t>
            </a:r>
          </a:p>
          <a:p>
            <a:r>
              <a:rPr lang="ru-RU" sz="3200" dirty="0">
                <a:latin typeface="Calibri" pitchFamily="34" charset="0"/>
              </a:rPr>
              <a:t>Проезд: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ru-RU" sz="3200" dirty="0">
                <a:latin typeface="Calibri" pitchFamily="34" charset="0"/>
              </a:rPr>
              <a:t>автобус № 2, 40, </a:t>
            </a:r>
            <a:r>
              <a:rPr lang="ru-RU" sz="3200" dirty="0" smtClean="0">
                <a:latin typeface="Calibri" pitchFamily="34" charset="0"/>
              </a:rPr>
              <a:t>45, 90, 97, 74 </a:t>
            </a:r>
            <a:r>
              <a:rPr lang="ru-RU" sz="3200" dirty="0">
                <a:latin typeface="Calibri" pitchFamily="34" charset="0"/>
              </a:rPr>
              <a:t>до остановки «Учебный комбинат ЗАО Маяк» </a:t>
            </a:r>
          </a:p>
          <a:p>
            <a:endParaRPr lang="ru-RU" sz="3200" dirty="0">
              <a:latin typeface="Calibri" pitchFamily="34" charset="0"/>
            </a:endParaRPr>
          </a:p>
        </p:txBody>
      </p:sp>
      <p:pic>
        <p:nvPicPr>
          <p:cNvPr id="4100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425" y="195263"/>
            <a:ext cx="962025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2" descr="http://nnov.hse.ru/data/2011/03/23/1211176833/Родионов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8688" y="3822700"/>
            <a:ext cx="4141787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dirty="0" smtClean="0"/>
              <a:t>Скидки при поступлении</a:t>
            </a:r>
          </a:p>
        </p:txBody>
      </p:sp>
      <p:sp>
        <p:nvSpPr>
          <p:cNvPr id="29699" name="Содержимое 4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2000" b="1" dirty="0" smtClean="0"/>
              <a:t>Скидка по оплате обучения (скидка при поступлении, скидка в период обучения) предоставляется сроком на один учебный год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pPr algn="ctr" eaLnBrk="1" hangingPunct="1">
              <a:buFont typeface="Arial" charset="0"/>
              <a:buNone/>
            </a:pPr>
            <a:endParaRPr lang="ru-RU" sz="2000" dirty="0" smtClean="0">
              <a:solidFill>
                <a:srgbClr val="FF0000"/>
              </a:solidFill>
            </a:endParaRPr>
          </a:p>
          <a:p>
            <a:r>
              <a:rPr lang="ru-RU" sz="2000" dirty="0" smtClean="0"/>
              <a:t>1.10. </a:t>
            </a:r>
            <a:r>
              <a:rPr lang="ru-RU" sz="2000" b="1" dirty="0" smtClean="0">
                <a:solidFill>
                  <a:srgbClr val="FF0000"/>
                </a:solidFill>
              </a:rPr>
              <a:t>Основанием для лишения скидки по оплате обучения </a:t>
            </a:r>
            <a:r>
              <a:rPr lang="ru-RU" sz="2000" dirty="0" smtClean="0"/>
              <a:t>(скидки при поступлении, скидки в период обучения) в течение срока, на который она была предоставлена, являются:</a:t>
            </a:r>
          </a:p>
          <a:p>
            <a:r>
              <a:rPr lang="ru-RU" sz="2000" dirty="0" smtClean="0"/>
              <a:t>1.10.1. применение к студенту дисциплинарного взыскания или,</a:t>
            </a:r>
          </a:p>
          <a:p>
            <a:r>
              <a:rPr lang="ru-RU" sz="2000" b="1" dirty="0" smtClean="0"/>
              <a:t>1.10.2. получение студентом по результатам промежуточной аттестации (до пересдач):</a:t>
            </a:r>
          </a:p>
          <a:p>
            <a:r>
              <a:rPr lang="ru-RU" sz="2000" dirty="0" smtClean="0"/>
              <a:t>1.10.2.1. </a:t>
            </a:r>
            <a:r>
              <a:rPr lang="ru-RU" sz="2000" b="1" dirty="0" smtClean="0">
                <a:solidFill>
                  <a:srgbClr val="FF0000"/>
                </a:solidFill>
              </a:rPr>
              <a:t>более одной оценки ниже 6 баллов </a:t>
            </a:r>
            <a:r>
              <a:rPr lang="ru-RU" sz="2000" dirty="0" smtClean="0"/>
              <a:t>по десятибалльной шкале или,</a:t>
            </a:r>
          </a:p>
          <a:p>
            <a:r>
              <a:rPr lang="ru-RU" sz="2000" dirty="0" smtClean="0"/>
              <a:t>1.10.2.2. </a:t>
            </a:r>
            <a:r>
              <a:rPr lang="ru-RU" sz="2000" b="1" dirty="0" smtClean="0">
                <a:solidFill>
                  <a:srgbClr val="FF0000"/>
                </a:solidFill>
              </a:rPr>
              <a:t>оценки ниже 4 баллов</a:t>
            </a:r>
            <a:r>
              <a:rPr lang="ru-RU" sz="2000" dirty="0" smtClean="0"/>
              <a:t> по десятибалльной шкале или,</a:t>
            </a:r>
          </a:p>
          <a:p>
            <a:r>
              <a:rPr lang="ru-RU" sz="2000" dirty="0" smtClean="0"/>
              <a:t>1.10.2.3. </a:t>
            </a:r>
            <a:r>
              <a:rPr lang="ru-RU" sz="2000" b="1" dirty="0" smtClean="0">
                <a:solidFill>
                  <a:srgbClr val="FF0000"/>
                </a:solidFill>
              </a:rPr>
              <a:t>неявки</a:t>
            </a:r>
            <a:r>
              <a:rPr lang="ru-RU" sz="2000" dirty="0" smtClean="0"/>
              <a:t> на аттестационные испытания </a:t>
            </a:r>
            <a:r>
              <a:rPr lang="ru-RU" sz="2000" b="1" dirty="0" smtClean="0">
                <a:solidFill>
                  <a:srgbClr val="FF0000"/>
                </a:solidFill>
              </a:rPr>
              <a:t>без уважительной причины</a:t>
            </a:r>
            <a:r>
              <a:rPr lang="ru-RU" sz="2000" dirty="0" smtClean="0"/>
              <a:t>.</a:t>
            </a:r>
            <a:r>
              <a:rPr lang="ru-RU" sz="1800" dirty="0" smtClean="0"/>
              <a:t> </a:t>
            </a:r>
          </a:p>
          <a:p>
            <a:pPr eaLnBrk="1" hangingPunct="1">
              <a:buFont typeface="Arial" charset="0"/>
              <a:buNone/>
            </a:pPr>
            <a:endParaRPr lang="ru-RU" sz="1200" dirty="0" smtClean="0">
              <a:solidFill>
                <a:srgbClr val="FF0000"/>
              </a:solidFill>
            </a:endParaRPr>
          </a:p>
          <a:p>
            <a:pPr eaLnBrk="1" hangingPunct="1">
              <a:buFont typeface="Arial" charset="0"/>
              <a:buNone/>
            </a:pPr>
            <a:endParaRPr lang="ru-RU" dirty="0" smtClean="0"/>
          </a:p>
        </p:txBody>
      </p:sp>
      <p:pic>
        <p:nvPicPr>
          <p:cNvPr id="29700" name="Рисунок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425" y="195263"/>
            <a:ext cx="962025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dirty="0" smtClean="0"/>
              <a:t>Скидки по результатам обучения</a:t>
            </a:r>
          </a:p>
        </p:txBody>
      </p:sp>
      <p:sp>
        <p:nvSpPr>
          <p:cNvPr id="29699" name="Содержимое 4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/>
          <a:lstStyle/>
          <a:p>
            <a:pPr>
              <a:buNone/>
            </a:pPr>
            <a:r>
              <a:rPr lang="ru-RU" sz="2200" dirty="0" smtClean="0"/>
              <a:t>Скидки по результатам обучения применяются, </a:t>
            </a:r>
            <a:r>
              <a:rPr lang="ru-RU" sz="2200" b="1" dirty="0" smtClean="0"/>
              <a:t>начиная со второго года обучения студента, по итогам предыдущего учебного года.</a:t>
            </a:r>
          </a:p>
          <a:p>
            <a:r>
              <a:rPr lang="ru-RU" sz="2200" dirty="0" smtClean="0"/>
              <a:t>6.2. Скидки по результатам обучения предоставляются в следующих размерах: </a:t>
            </a:r>
          </a:p>
          <a:p>
            <a:r>
              <a:rPr lang="ru-RU" sz="2200" dirty="0" smtClean="0"/>
              <a:t>6.2.1 </a:t>
            </a:r>
            <a:r>
              <a:rPr lang="ru-RU" sz="2200" b="1" dirty="0" smtClean="0">
                <a:solidFill>
                  <a:srgbClr val="FF0000"/>
                </a:solidFill>
              </a:rPr>
              <a:t>скидка 70% </a:t>
            </a:r>
            <a:r>
              <a:rPr lang="ru-RU" sz="2200" dirty="0" smtClean="0"/>
              <a:t>устанавливается студенту, вошедшему в первые 15% всех студентов курса по сумме двух последних текущих рейтингов; </a:t>
            </a:r>
          </a:p>
          <a:p>
            <a:r>
              <a:rPr lang="ru-RU" sz="2200" dirty="0" smtClean="0"/>
              <a:t>6.2.2 </a:t>
            </a:r>
            <a:r>
              <a:rPr lang="ru-RU" sz="2200" b="1" dirty="0" smtClean="0">
                <a:solidFill>
                  <a:srgbClr val="FF0000"/>
                </a:solidFill>
              </a:rPr>
              <a:t>скидка 50% </a:t>
            </a:r>
            <a:r>
              <a:rPr lang="ru-RU" sz="2200" dirty="0" smtClean="0"/>
              <a:t>устанавливается студенту, вошедшему в первые 25% всех студентов курса по сумме двух последних текущих рейтингов; </a:t>
            </a:r>
          </a:p>
          <a:p>
            <a:r>
              <a:rPr lang="ru-RU" sz="2200" dirty="0" smtClean="0"/>
              <a:t>6.2.3 </a:t>
            </a:r>
            <a:r>
              <a:rPr lang="ru-RU" sz="2200" b="1" dirty="0" smtClean="0">
                <a:solidFill>
                  <a:srgbClr val="FF0000"/>
                </a:solidFill>
              </a:rPr>
              <a:t>скидка 25% </a:t>
            </a:r>
            <a:r>
              <a:rPr lang="ru-RU" sz="2200" dirty="0" smtClean="0"/>
              <a:t>устанавливается студенту, вошедшему в первые 35% всех студентов курса по сумме двух последних текущих рейтингов. </a:t>
            </a:r>
          </a:p>
          <a:p>
            <a:pPr eaLnBrk="1" hangingPunct="1">
              <a:buFont typeface="Arial" charset="0"/>
              <a:buNone/>
            </a:pPr>
            <a:endParaRPr lang="ru-RU" sz="1200" dirty="0" smtClean="0">
              <a:solidFill>
                <a:srgbClr val="FF0000"/>
              </a:solidFill>
            </a:endParaRPr>
          </a:p>
          <a:p>
            <a:pPr eaLnBrk="1" hangingPunct="1">
              <a:buFont typeface="Arial" charset="0"/>
              <a:buNone/>
            </a:pPr>
            <a:endParaRPr lang="ru-RU" dirty="0" smtClean="0"/>
          </a:p>
        </p:txBody>
      </p:sp>
      <p:pic>
        <p:nvPicPr>
          <p:cNvPr id="29700" name="Рисунок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425" y="195263"/>
            <a:ext cx="962025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/>
              <a:t>Материальная помощь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Может быть выплачена </a:t>
            </a:r>
            <a:r>
              <a:rPr lang="ru-RU" b="1" dirty="0" smtClean="0"/>
              <a:t>нуждающимся</a:t>
            </a:r>
            <a:r>
              <a:rPr lang="ru-RU" dirty="0" smtClean="0"/>
              <a:t> студентам </a:t>
            </a:r>
            <a:r>
              <a:rPr lang="ru-RU" b="1" dirty="0" smtClean="0"/>
              <a:t>1 раз в год</a:t>
            </a:r>
            <a:r>
              <a:rPr lang="ru-RU" dirty="0" smtClean="0"/>
              <a:t> (в экстренных случаях – 2 раза).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Информация для получения материальной поддержки (материальной помощи): </a:t>
            </a:r>
            <a:r>
              <a:rPr lang="en-US" dirty="0" smtClean="0">
                <a:hlinkClick r:id="rId2"/>
              </a:rPr>
              <a:t>https://nnov.hse.ru/uch/scholarship/material_aid</a:t>
            </a:r>
            <a:r>
              <a:rPr lang="ru-RU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Решение о выплате материальной помощи принимает Финансовый комитет Вуза</a:t>
            </a:r>
            <a:endParaRPr lang="ru-RU" dirty="0"/>
          </a:p>
        </p:txBody>
      </p:sp>
      <p:pic>
        <p:nvPicPr>
          <p:cNvPr id="31748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425" y="195263"/>
            <a:ext cx="962025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Социальная стипендия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pPr algn="just">
              <a:buNone/>
            </a:pPr>
            <a:r>
              <a:rPr lang="ru-RU" sz="2400" dirty="0" smtClean="0"/>
              <a:t>Для получения социальной стипендии студентам необходимо подать заявку через единое окно студента в системе </a:t>
            </a:r>
            <a:r>
              <a:rPr lang="en-US" sz="2400" dirty="0" smtClean="0"/>
              <a:t>LMS</a:t>
            </a:r>
            <a:r>
              <a:rPr lang="ru-RU" sz="2400" dirty="0" smtClean="0"/>
              <a:t>, затем предоставить в учебный офис оригиналы следующих документов: </a:t>
            </a:r>
          </a:p>
          <a:p>
            <a:pPr algn="ctr">
              <a:buNone/>
            </a:pPr>
            <a:r>
              <a:rPr lang="en-US" sz="2400" dirty="0" smtClean="0">
                <a:hlinkClick r:id="rId2"/>
              </a:rPr>
              <a:t>https://nnov.hse.ru/uch/scholarship/scholarship_social</a:t>
            </a:r>
            <a:r>
              <a:rPr lang="ru-RU" sz="2400" dirty="0" smtClean="0"/>
              <a:t> </a:t>
            </a:r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r>
              <a:rPr lang="ru-RU" sz="2400" b="1" dirty="0" smtClean="0"/>
              <a:t>Контактное лицо: </a:t>
            </a:r>
            <a:r>
              <a:rPr lang="ru-RU" sz="2400" dirty="0" smtClean="0"/>
              <a:t>Тюрина Анастасия Евгеньевна – </a:t>
            </a:r>
            <a:r>
              <a:rPr lang="en-US" sz="2400" dirty="0" smtClean="0">
                <a:hlinkClick r:id="rId3"/>
              </a:rPr>
              <a:t>aetyurina@hse.ru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контактный телефон: 416-99-86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04664"/>
            <a:ext cx="962025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/>
              <a:t>Курсы по выбору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Выбор и запись осуществляется весной, исключение 1курс – осенью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Запись на курс по письменному заявлению студента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Курс состоится, если его выберут 15 и больше студентов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Если курс не состоялся, то выбравшие его студенты перераспределяются на другие курсы</a:t>
            </a:r>
            <a:endParaRPr lang="ru-RU" dirty="0"/>
          </a:p>
        </p:txBody>
      </p:sp>
      <p:pic>
        <p:nvPicPr>
          <p:cNvPr id="32772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425" y="195263"/>
            <a:ext cx="962025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LMS</a:t>
            </a:r>
            <a:r>
              <a:rPr lang="ru-RU" b="1" dirty="0" smtClean="0"/>
              <a:t> – Оценка СОП (студенческая оценка преподавателей)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В конце каждого модуля студенты голосуют в системе </a:t>
            </a:r>
            <a:r>
              <a:rPr lang="en-US" sz="2000" b="1" dirty="0" smtClean="0">
                <a:solidFill>
                  <a:srgbClr val="FF0000"/>
                </a:solidFill>
              </a:rPr>
              <a:t>LMS</a:t>
            </a:r>
            <a:r>
              <a:rPr lang="ru-RU" sz="2000" b="1" dirty="0" smtClean="0">
                <a:solidFill>
                  <a:srgbClr val="FF0000"/>
                </a:solidFill>
              </a:rPr>
              <a:t> в обязательном порядке! </a:t>
            </a:r>
          </a:p>
          <a:p>
            <a:pPr>
              <a:buNone/>
            </a:pPr>
            <a:r>
              <a:rPr lang="ru-RU" sz="2000" dirty="0" smtClean="0"/>
              <a:t>Если студент не принял участие в СОП, к нему могут быть применены следующие меры дисциплинарного взыскания: </a:t>
            </a:r>
          </a:p>
          <a:p>
            <a:pPr algn="just">
              <a:buNone/>
            </a:pPr>
            <a:r>
              <a:rPr lang="ru-RU" sz="2000" dirty="0" smtClean="0"/>
              <a:t>2.6.1. </a:t>
            </a:r>
            <a:r>
              <a:rPr lang="ru-RU" sz="2000" b="1" dirty="0" smtClean="0">
                <a:solidFill>
                  <a:srgbClr val="FF0000"/>
                </a:solidFill>
              </a:rPr>
              <a:t>замечание</a:t>
            </a:r>
            <a:r>
              <a:rPr lang="ru-RU" sz="2000" dirty="0" smtClean="0"/>
              <a:t> – в случае, если студент не принимает участие в СОП впервые в течение текущего учебного года; </a:t>
            </a:r>
          </a:p>
          <a:p>
            <a:pPr algn="just">
              <a:buNone/>
            </a:pPr>
            <a:r>
              <a:rPr lang="ru-RU" sz="2000" dirty="0" smtClean="0"/>
              <a:t>2.6.2. </a:t>
            </a:r>
            <a:r>
              <a:rPr lang="ru-RU" sz="2000" b="1" dirty="0" smtClean="0">
                <a:solidFill>
                  <a:srgbClr val="FF0000"/>
                </a:solidFill>
              </a:rPr>
              <a:t>выговор</a:t>
            </a:r>
            <a:r>
              <a:rPr lang="ru-RU" sz="2000" b="1" dirty="0" smtClean="0"/>
              <a:t> </a:t>
            </a:r>
            <a:r>
              <a:rPr lang="ru-RU" sz="2000" dirty="0" smtClean="0"/>
              <a:t>– в случае, если студент не принимает участие в СОП повторно в течение текущего учебного года; </a:t>
            </a:r>
          </a:p>
          <a:p>
            <a:pPr algn="just">
              <a:buNone/>
            </a:pPr>
            <a:r>
              <a:rPr lang="ru-RU" sz="2000" dirty="0" smtClean="0"/>
              <a:t>2.6.3. </a:t>
            </a:r>
            <a:r>
              <a:rPr lang="ru-RU" sz="2000" b="1" dirty="0" smtClean="0">
                <a:solidFill>
                  <a:srgbClr val="FF0000"/>
                </a:solidFill>
              </a:rPr>
              <a:t>отчисление</a:t>
            </a:r>
            <a:r>
              <a:rPr lang="ru-RU" sz="2000" dirty="0" smtClean="0"/>
              <a:t> – в случае, если студент не принимает участие в СОП в третий раз в течение текущего учебного года. 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Порядок и сроки применения дисциплинарных взысканий установлены Правилами внутреннего распорядка НИУ ВШЭ.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962025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/>
          <a:lstStyle/>
          <a:p>
            <a:r>
              <a:rPr lang="ru-RU" sz="2800" b="1" dirty="0" smtClean="0"/>
              <a:t>ГРАФИК</a:t>
            </a:r>
            <a:br>
              <a:rPr lang="ru-RU" sz="2800" b="1" dirty="0" smtClean="0"/>
            </a:br>
            <a:r>
              <a:rPr lang="ru-RU" sz="2800" b="1" dirty="0" smtClean="0"/>
              <a:t>ВЫДАЧИ УЧЕБНОЙ ЛИТЕРАТУРЫ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2021-2022 учебный год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/>
              <a:t>Место выдачи учебной литературы: </a:t>
            </a:r>
            <a:r>
              <a:rPr lang="ru-RU" sz="2400" dirty="0" smtClean="0">
                <a:solidFill>
                  <a:srgbClr val="FF0000"/>
                </a:solidFill>
              </a:rPr>
              <a:t>читальный зал библиотеки (Большая Печерская, 25/12, ком. 226)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27584" y="2708923"/>
          <a:ext cx="7920880" cy="26800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  <a:gridCol w="1800200"/>
                <a:gridCol w="2916324"/>
                <a:gridCol w="1980220"/>
              </a:tblGrid>
              <a:tr h="9833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КУРС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ГРУППА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ДАТА,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ДЕНЬ НЕДЕЛИ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ВРЕМЯ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8483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группа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31.08.2021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12:30-13:00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8483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группа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31.08.2021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14:30-15:00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962025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Входное Тестирование </a:t>
            </a:r>
            <a:br>
              <a:rPr lang="ru-RU" b="1" dirty="0" smtClean="0"/>
            </a:br>
            <a:r>
              <a:rPr lang="ru-RU" b="1" dirty="0" smtClean="0"/>
              <a:t>по иностранному языку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Со 2 по 7 сентября 2021 года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все студенты 1 курса проходят тестирование по английскому языку, на основании которого будут сформированы группы.</a:t>
            </a:r>
          </a:p>
          <a:p>
            <a:pPr algn="ctr">
              <a:buNone/>
            </a:pP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 сентября в 11.00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Подключиться к конференции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Zoom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https://zoom.us/j/91673732519?pwd=V0tDRGVscVRFcVk5UzVsWWlVMnJ5UT09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Идентификатор конференции: 916 7373 2519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Код доступа: 38e0Qp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4664"/>
            <a:ext cx="962025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Входное Тестирование </a:t>
            </a:r>
            <a:br>
              <a:rPr lang="ru-RU" b="1" dirty="0" smtClean="0"/>
            </a:br>
            <a:r>
              <a:rPr lang="ru-RU" b="1" dirty="0" smtClean="0"/>
              <a:t>по иностранному языку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/>
          <a:lstStyle/>
          <a:p>
            <a:pPr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Со 2 по 7 сентября 2021 года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все студенты 1 курса проходят тестирование по английскому языку, на основании которого будут сформированы группы.</a:t>
            </a:r>
          </a:p>
          <a:p>
            <a:pPr>
              <a:buNone/>
            </a:pPr>
            <a:r>
              <a:rPr lang="ru-RU" b="1" dirty="0" smtClean="0"/>
              <a:t>2 сентября</a:t>
            </a:r>
            <a:r>
              <a:rPr lang="ru-RU" dirty="0" smtClean="0"/>
              <a:t> - 16:00-17:00</a:t>
            </a:r>
          </a:p>
          <a:p>
            <a:pPr>
              <a:buNone/>
            </a:pPr>
            <a:r>
              <a:rPr lang="ru-RU" b="1" dirty="0" smtClean="0"/>
              <a:t>3 сентября</a:t>
            </a:r>
            <a:r>
              <a:rPr lang="ru-RU" dirty="0" smtClean="0"/>
              <a:t> - 11:30-13:00</a:t>
            </a:r>
          </a:p>
          <a:p>
            <a:pPr>
              <a:buNone/>
            </a:pPr>
            <a:r>
              <a:rPr lang="ru-RU" b="1" dirty="0" smtClean="0"/>
              <a:t>4 сентября</a:t>
            </a:r>
            <a:r>
              <a:rPr lang="ru-RU" dirty="0" smtClean="0"/>
              <a:t> - 13:30-15:00</a:t>
            </a:r>
          </a:p>
          <a:p>
            <a:pPr>
              <a:buNone/>
            </a:pPr>
            <a:r>
              <a:rPr lang="ru-RU" b="1" dirty="0" smtClean="0"/>
              <a:t>5 сентября</a:t>
            </a:r>
            <a:r>
              <a:rPr lang="ru-RU" dirty="0" smtClean="0"/>
              <a:t> - 9:30-11:00</a:t>
            </a:r>
          </a:p>
          <a:p>
            <a:pPr>
              <a:buNone/>
            </a:pPr>
            <a:r>
              <a:rPr lang="ru-RU" b="1" dirty="0" smtClean="0"/>
              <a:t>6 сентября</a:t>
            </a:r>
            <a:r>
              <a:rPr lang="ru-RU" dirty="0" smtClean="0"/>
              <a:t> - 11:30-13:00</a:t>
            </a:r>
          </a:p>
          <a:p>
            <a:pPr>
              <a:buNone/>
            </a:pPr>
            <a:r>
              <a:rPr lang="ru-RU" b="1" dirty="0" smtClean="0"/>
              <a:t>7 сентября</a:t>
            </a:r>
            <a:r>
              <a:rPr lang="ru-RU" dirty="0" smtClean="0"/>
              <a:t> 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тестирование необходимо завершить до 12:00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962025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культура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Студенты, посещающие занятия в спортивных клубах,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ФОКах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занимающихся в спортивных школах, автоспорт (мотокросс, авто- и велогонки), виндсерфинг, парусный спорт и т.д.) предоставляют в учебную часть своей ОП договор или справку с печатью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получения зачета.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Зачет проводится только в 4 модуле! 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Достаточно посещать занятия 1 раз в 2 недели в течение всего учебного года!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остальные посещают занятия в секциях!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188640"/>
            <a:ext cx="962025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49963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Учебные корпуса</a:t>
            </a:r>
          </a:p>
        </p:txBody>
      </p:sp>
      <p:sp>
        <p:nvSpPr>
          <p:cNvPr id="5123" name="Прямоугольник 6"/>
          <p:cNvSpPr>
            <a:spLocks noChangeArrowheads="1"/>
          </p:cNvSpPr>
          <p:nvPr/>
        </p:nvSpPr>
        <p:spPr bwMode="auto">
          <a:xfrm>
            <a:off x="539750" y="1268413"/>
            <a:ext cx="69119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alibri" pitchFamily="34" charset="0"/>
              </a:rPr>
              <a:t>Львовская, 1в</a:t>
            </a:r>
          </a:p>
          <a:p>
            <a:r>
              <a:rPr lang="ru-RU" sz="3200">
                <a:latin typeface="Calibri" pitchFamily="34" charset="0"/>
              </a:rPr>
              <a:t>Проезд:</a:t>
            </a:r>
            <a:r>
              <a:rPr lang="en-US" sz="3200">
                <a:latin typeface="Calibri" pitchFamily="34" charset="0"/>
              </a:rPr>
              <a:t> </a:t>
            </a:r>
            <a:r>
              <a:rPr lang="ru-RU" sz="3200">
                <a:latin typeface="Calibri" pitchFamily="34" charset="0"/>
              </a:rPr>
              <a:t>автобус № 113,25,138 до остановки «ул. Пермякова»</a:t>
            </a:r>
          </a:p>
        </p:txBody>
      </p:sp>
      <p:pic>
        <p:nvPicPr>
          <p:cNvPr id="5124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425" y="195263"/>
            <a:ext cx="962025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2" descr="http://nnov.hse.ru/data/2011/03/23/1211176845/автозаво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3884613"/>
            <a:ext cx="379412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культура (зачет)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2021-2022 учебный год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34939"/>
            <a:ext cx="8229600" cy="5190405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Баскетбол, Волейбол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(Львовская,1В, спортивный зал № 137)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Тренер - старший преподаватель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Бурматников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Алексей Сергеевич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https://vk.com/hsennbasketball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https://vk.com/hsevoleynn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и учебные занятия, формирование команд - на занятиях по расписанию!!!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Тренажерный 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(Львовская,1В, подвальное помещение общежития)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Тренер – старший преподаватель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Гришакова Марина Николаевна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тренажерном зале самостоятельные занятия после 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обязательного Инструктажа!!!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 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https://vk.com/hsetrenzal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Групповые 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(Львовская,1В, зал аэробики № 142)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Тренер – преподаватель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Гришакова Марина Николаевна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Бурматников Алексей Сергеевич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Имеются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раздевалки с душем и туалетом.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занятии присутствовать в чистой спортивной обуви и одежде.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Расписание будет составлено позже.</a:t>
            </a: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404664"/>
            <a:ext cx="962025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401316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Дискретная математика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34939"/>
            <a:ext cx="8229600" cy="5190405"/>
          </a:xfrm>
        </p:spPr>
        <p:txBody>
          <a:bodyPr/>
          <a:lstStyle/>
          <a:p>
            <a:pPr marL="0" indent="0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Лекция по дисциплине «Дискретная математика» состоится по расписанию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 сентября в 08:00 </a:t>
            </a:r>
          </a:p>
          <a:p>
            <a:pPr marL="0" indent="0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голосовом чате </a:t>
            </a:r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</a:rPr>
              <a:t>дискорд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который надо будет предварительно студентам установить у себя на компьютерах: </a:t>
            </a:r>
          </a:p>
          <a:p>
            <a:pPr algn="ctr">
              <a:buNone/>
            </a:pPr>
            <a:r>
              <a:rPr lang="ru-RU" sz="18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https://discord.gg/phGQFh2R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Ссылка на </a:t>
            </a:r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</a:rPr>
              <a:t>телеграмм-канал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 курс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бакалавриата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- 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https://t.me/joinchat/-904USX0N8gyNWQy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04664"/>
            <a:ext cx="962025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401316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Линейная алгебра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34939"/>
            <a:ext cx="8229600" cy="5190405"/>
          </a:xfrm>
        </p:spPr>
        <p:txBody>
          <a:bodyPr/>
          <a:lstStyle/>
          <a:p>
            <a:pPr marL="0" indent="0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Лекция по дисциплине «Линейная алгебра» состоится по расписанию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01 сентября в 09:30 </a:t>
            </a:r>
          </a:p>
          <a:p>
            <a:pPr marL="0" indent="0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Zoom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https://zoom.us/j/5829619634?pwd=VHlWQjVJQ0tnVWpSM2EzcmFSaEhodz09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Идентификатор конференции: 582 961 9634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Код доступа: KmZ91z</a:t>
            </a: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4664"/>
            <a:ext cx="962025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401316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Студенческая жизнь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/>
          <a:lstStyle/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r>
              <a:rPr lang="ru-RU" sz="2400" dirty="0" smtClean="0"/>
              <a:t>Публикация ключевой информации о жизни кампуса и университета в целом выкладывается в роликах студенческих клубов и, что особенно здорово, рассказывается «истории успеха» - публикуются интервью со студентами о победах и проектах:</a:t>
            </a:r>
          </a:p>
          <a:p>
            <a:pPr algn="ctr">
              <a:buNone/>
            </a:pPr>
            <a:r>
              <a:rPr lang="en-US" sz="2400" dirty="0" smtClean="0">
                <a:hlinkClick r:id="rId2"/>
              </a:rPr>
              <a:t>https://nnov.hse.ru/nnovstudents/</a:t>
            </a:r>
            <a:r>
              <a:rPr lang="ru-RU" sz="2400" dirty="0" smtClean="0"/>
              <a:t> </a:t>
            </a:r>
          </a:p>
          <a:p>
            <a:pPr algn="ctr">
              <a:buNone/>
            </a:pPr>
            <a:r>
              <a:rPr lang="ru-RU" sz="2400" dirty="0" smtClean="0"/>
              <a:t> </a:t>
            </a:r>
          </a:p>
          <a:p>
            <a:pPr algn="ctr"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4664"/>
            <a:ext cx="962025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Учебные корпуса</a:t>
            </a:r>
          </a:p>
        </p:txBody>
      </p:sp>
      <p:pic>
        <p:nvPicPr>
          <p:cNvPr id="6147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48263" y="3933825"/>
            <a:ext cx="3633787" cy="2368550"/>
          </a:xfrm>
        </p:spPr>
      </p:pic>
      <p:sp>
        <p:nvSpPr>
          <p:cNvPr id="6148" name="Прямоугольник 6"/>
          <p:cNvSpPr>
            <a:spLocks noChangeArrowheads="1"/>
          </p:cNvSpPr>
          <p:nvPr/>
        </p:nvSpPr>
        <p:spPr bwMode="auto">
          <a:xfrm>
            <a:off x="539750" y="1268413"/>
            <a:ext cx="69119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alibri" pitchFamily="34" charset="0"/>
              </a:rPr>
              <a:t>Сормовское шоссе, 30</a:t>
            </a:r>
          </a:p>
          <a:p>
            <a:r>
              <a:rPr lang="ru-RU" sz="3200">
                <a:latin typeface="Calibri" pitchFamily="34" charset="0"/>
              </a:rPr>
              <a:t>Проезд:</a:t>
            </a:r>
            <a:r>
              <a:rPr lang="en-US" sz="3200">
                <a:latin typeface="Calibri" pitchFamily="34" charset="0"/>
              </a:rPr>
              <a:t> </a:t>
            </a:r>
            <a:r>
              <a:rPr lang="ru-RU" sz="3200">
                <a:latin typeface="Calibri" pitchFamily="34" charset="0"/>
              </a:rPr>
              <a:t>до ст. метро «Буревестник», авт.ост. «Ст. Варя» или«Машиностроительный завод», трамвай № 6 - 7 «ул. 50-летия Победы».</a:t>
            </a:r>
          </a:p>
        </p:txBody>
      </p:sp>
      <p:pic>
        <p:nvPicPr>
          <p:cNvPr id="6149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425" y="195263"/>
            <a:ext cx="962025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Получение электронного</a:t>
            </a:r>
            <a:br>
              <a:rPr lang="ru-RU" dirty="0" smtClean="0"/>
            </a:br>
            <a:r>
              <a:rPr lang="ru-RU" dirty="0" smtClean="0"/>
              <a:t>пропуска</a:t>
            </a:r>
            <a:endParaRPr lang="ru-RU" dirty="0"/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Адрес бюро пропусков: Б.Печерская 25/12</a:t>
            </a:r>
          </a:p>
          <a:p>
            <a:pPr eaLnBrk="1" hangingPunct="1"/>
            <a:r>
              <a:rPr lang="ru-RU" dirty="0" smtClean="0"/>
              <a:t>Время выдачи: ежедневно, кроме выходных дней, с 9.00 до 17.30. </a:t>
            </a:r>
            <a:br>
              <a:rPr lang="ru-RU" dirty="0" smtClean="0"/>
            </a:br>
            <a:r>
              <a:rPr lang="ru-RU" dirty="0" smtClean="0"/>
              <a:t>Тел. 436-74-09 </a:t>
            </a:r>
          </a:p>
          <a:p>
            <a:pPr eaLnBrk="1" hangingPunct="1"/>
            <a:r>
              <a:rPr lang="ru-RU" dirty="0" smtClean="0"/>
              <a:t>С собой для получения пропуска нужно взять паспорт.</a:t>
            </a:r>
          </a:p>
        </p:txBody>
      </p:sp>
      <p:pic>
        <p:nvPicPr>
          <p:cNvPr id="7172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425" y="195263"/>
            <a:ext cx="962025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1785937"/>
          </a:xfrm>
        </p:spPr>
        <p:txBody>
          <a:bodyPr/>
          <a:lstStyle/>
          <a:p>
            <a:r>
              <a:rPr lang="ru-RU" dirty="0" smtClean="0"/>
              <a:t>Руководство факультета  информатики, математики и компьютерных наук</a:t>
            </a:r>
          </a:p>
        </p:txBody>
      </p:sp>
      <p:pic>
        <p:nvPicPr>
          <p:cNvPr id="8195" name="Picture 2" descr="C:\Users\Svorontsova\Desktop\ФОТ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2276475"/>
            <a:ext cx="2595563" cy="3887788"/>
          </a:xfrm>
          <a:noFill/>
        </p:spPr>
      </p:pic>
      <p:sp>
        <p:nvSpPr>
          <p:cNvPr id="8196" name="Прямоугольник 4"/>
          <p:cNvSpPr>
            <a:spLocks noChangeArrowheads="1"/>
          </p:cNvSpPr>
          <p:nvPr/>
        </p:nvSpPr>
        <p:spPr bwMode="auto">
          <a:xfrm>
            <a:off x="3746500" y="3789363"/>
            <a:ext cx="42513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/>
              <a:t>Асеева Наталья Владимировна – </a:t>
            </a:r>
          </a:p>
          <a:p>
            <a:pPr algn="ctr"/>
            <a:r>
              <a:rPr lang="ru-RU" sz="2000"/>
              <a:t>декан факультета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962025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1785937"/>
          </a:xfrm>
        </p:spPr>
        <p:txBody>
          <a:bodyPr/>
          <a:lstStyle/>
          <a:p>
            <a:r>
              <a:rPr lang="ru-RU" smtClean="0"/>
              <a:t>Руководство факультета информатики, математики и компьютерных наук</a:t>
            </a:r>
          </a:p>
        </p:txBody>
      </p:sp>
      <p:pic>
        <p:nvPicPr>
          <p:cNvPr id="10243" name="Picture 2" descr="C:\Users\Svorontsova\Desktop\Шадрин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2708275"/>
            <a:ext cx="4248150" cy="3187700"/>
          </a:xfrm>
          <a:noFill/>
        </p:spPr>
      </p:pic>
      <p:sp>
        <p:nvSpPr>
          <p:cNvPr id="10244" name="Прямоугольник 5"/>
          <p:cNvSpPr>
            <a:spLocks noChangeArrowheads="1"/>
          </p:cNvSpPr>
          <p:nvPr/>
        </p:nvSpPr>
        <p:spPr bwMode="auto">
          <a:xfrm>
            <a:off x="4572000" y="3644900"/>
            <a:ext cx="457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/>
              <a:t>Шадрина Елена Викторовна – заместитель декана </a:t>
            </a:r>
          </a:p>
          <a:p>
            <a:pPr algn="ctr"/>
            <a:r>
              <a:rPr lang="ru-RU" sz="2000"/>
              <a:t>по внеучебной работе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962025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755650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b="1" dirty="0" smtClean="0"/>
              <a:t>Учебный офис направления</a:t>
            </a:r>
            <a:br>
              <a:rPr lang="ru-RU" sz="3200" b="1" dirty="0" smtClean="0"/>
            </a:br>
            <a:r>
              <a:rPr lang="ru-RU" sz="3200" b="1" dirty="0" smtClean="0"/>
              <a:t> «Прикладная математика и информатика»</a:t>
            </a:r>
          </a:p>
        </p:txBody>
      </p:sp>
      <p:sp>
        <p:nvSpPr>
          <p:cNvPr id="11267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975" cy="4525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dirty="0" smtClean="0">
                <a:solidFill>
                  <a:srgbClr val="FF0000"/>
                </a:solidFill>
              </a:rPr>
              <a:t>Родионова, 136, оф.408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тел. 432-01-05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2800" dirty="0" smtClean="0"/>
              <a:t>                      Воронцова Светлана Григорьевна</a:t>
            </a:r>
            <a:r>
              <a:rPr lang="en-US" sz="2800" dirty="0" smtClean="0"/>
              <a:t> </a:t>
            </a:r>
            <a:r>
              <a:rPr lang="ru-RU" sz="2800" dirty="0" smtClean="0"/>
              <a:t>–   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2800" dirty="0" smtClean="0"/>
              <a:t>                      начальник ОСУП</a:t>
            </a:r>
            <a:r>
              <a:rPr lang="en-US" sz="2800" dirty="0" smtClean="0"/>
              <a:t> </a:t>
            </a:r>
            <a:r>
              <a:rPr lang="en-US" sz="2800" dirty="0" smtClean="0">
                <a:hlinkClick r:id="rId2"/>
              </a:rPr>
              <a:t>Svorontsova@hse.ru</a:t>
            </a:r>
            <a:r>
              <a:rPr lang="en-US" sz="2800" dirty="0" smtClean="0"/>
              <a:t> 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2800" dirty="0" smtClean="0"/>
              <a:t>                      </a:t>
            </a:r>
            <a:r>
              <a:rPr lang="en-US" sz="2400" dirty="0" smtClean="0">
                <a:hlinkClick r:id="rId3"/>
              </a:rPr>
              <a:t>http://www.hse.ru/org/persons/13627733</a:t>
            </a:r>
            <a:r>
              <a:rPr lang="en-US" sz="2400" dirty="0" smtClean="0"/>
              <a:t> 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2800" dirty="0" smtClean="0"/>
              <a:t>                      </a:t>
            </a:r>
            <a:endParaRPr lang="ru-RU" sz="2400" dirty="0" smtClean="0"/>
          </a:p>
          <a:p>
            <a:pPr marL="0" indent="0" eaLnBrk="1" hangingPunct="1">
              <a:buFont typeface="Arial" charset="0"/>
              <a:buNone/>
            </a:pPr>
            <a:r>
              <a:rPr lang="ru-RU" sz="2800" dirty="0" smtClean="0"/>
              <a:t>                      </a:t>
            </a:r>
          </a:p>
        </p:txBody>
      </p:sp>
      <p:pic>
        <p:nvPicPr>
          <p:cNvPr id="11268" name="Рисунок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425" y="195263"/>
            <a:ext cx="962025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C:\Users\Svorontsova\Desktop\Личное\НГ\фото на сайт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2708275"/>
            <a:ext cx="1893888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3617</TotalTime>
  <Words>1460</Words>
  <Application>Microsoft Office PowerPoint</Application>
  <PresentationFormat>Экран (4:3)</PresentationFormat>
  <Paragraphs>266</Paragraphs>
  <Slides>43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Тема Office</vt:lpstr>
      <vt:lpstr>Полезная информация для студентов</vt:lpstr>
      <vt:lpstr>Учебные корпуса</vt:lpstr>
      <vt:lpstr>Учебные корпуса</vt:lpstr>
      <vt:lpstr>Учебные корпуса</vt:lpstr>
      <vt:lpstr>Учебные корпуса</vt:lpstr>
      <vt:lpstr>Получение электронного пропуска</vt:lpstr>
      <vt:lpstr>Руководство факультета  информатики, математики и компьютерных наук</vt:lpstr>
      <vt:lpstr>Руководство факультета информатики, математики и компьютерных наук</vt:lpstr>
      <vt:lpstr>Учебный офис направления  «Прикладная математика и информатика»</vt:lpstr>
      <vt:lpstr>Учебный офис направления  «Прикладная математика и информатика»</vt:lpstr>
      <vt:lpstr>Учебный офис направления  «Прикладная математика и информатика»</vt:lpstr>
      <vt:lpstr>1 сентября 2020 корпус ул. Львовская, 1В</vt:lpstr>
      <vt:lpstr>Информационные ресурсы</vt:lpstr>
      <vt:lpstr>Верхние и нижние недели в расписании Первая неделя нового модуля ВЕРХНЯЯ!</vt:lpstr>
      <vt:lpstr>ВАША Электронная почта</vt:lpstr>
      <vt:lpstr>LMS</vt:lpstr>
      <vt:lpstr>Военная кафедра</vt:lpstr>
      <vt:lpstr>Поликлиника № 24</vt:lpstr>
      <vt:lpstr>Слайд 19</vt:lpstr>
      <vt:lpstr>Дистанционные занятия</vt:lpstr>
      <vt:lpstr>От сессии до сессии…..</vt:lpstr>
      <vt:lpstr>Система оценки</vt:lpstr>
      <vt:lpstr>Зачем нам рейтинг?</vt:lpstr>
      <vt:lpstr>Зачеты и Экзамены</vt:lpstr>
      <vt:lpstr>Наличие ТРЕХ академических задолженностей</vt:lpstr>
      <vt:lpstr>Если Вы не сдали  один предмет 2 раза </vt:lpstr>
      <vt:lpstr>Пересдача возможна только:</vt:lpstr>
      <vt:lpstr>Нарушения учебной дисциплины</vt:lpstr>
      <vt:lpstr>Наиболее распространенные нарушения учебной дисциплины</vt:lpstr>
      <vt:lpstr>Скидки при поступлении</vt:lpstr>
      <vt:lpstr>Скидки по результатам обучения</vt:lpstr>
      <vt:lpstr>Материальная помощь</vt:lpstr>
      <vt:lpstr>Социальная стипендия</vt:lpstr>
      <vt:lpstr>Курсы по выбору</vt:lpstr>
      <vt:lpstr>LMS – Оценка СОП (студенческая оценка преподавателей)</vt:lpstr>
      <vt:lpstr>ГРАФИК ВЫДАЧИ УЧЕБНОЙ ЛИТЕРАТУРЫ 2021-2022 учебный год</vt:lpstr>
      <vt:lpstr>Входное Тестирование  по иностранному языку</vt:lpstr>
      <vt:lpstr>Входное Тестирование  по иностранному языку</vt:lpstr>
      <vt:lpstr>Физическая культура</vt:lpstr>
      <vt:lpstr>Физическая культура (зачет) 2021-2022 учебный год</vt:lpstr>
      <vt:lpstr>Дискретная математика</vt:lpstr>
      <vt:lpstr>Линейная алгебра</vt:lpstr>
      <vt:lpstr>Студенческая жизнь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mloshkareva</dc:creator>
  <cp:lastModifiedBy>svorontsova</cp:lastModifiedBy>
  <cp:revision>363</cp:revision>
  <dcterms:created xsi:type="dcterms:W3CDTF">2012-08-30T06:55:25Z</dcterms:created>
  <dcterms:modified xsi:type="dcterms:W3CDTF">2021-08-31T15:18:31Z</dcterms:modified>
</cp:coreProperties>
</file>