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ru/start.aspx?s=0&amp;p=30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Поиск материла для прототипа словарной </a:t>
            </a:r>
            <a:r>
              <a:rPr lang="ru-RU" b="1" dirty="0" smtClean="0"/>
              <a:t>статьи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Колчина О.Н.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 </a:t>
            </a:r>
            <a:r>
              <a:rPr lang="ru-RU" dirty="0" smtClean="0"/>
              <a:t>структурированный материал, включающий в себя: определение первичного понятия и прямого лексического значения слова-термина; этимологическая справка; научные контексты употребления термина, возможные синонимы, антонимы, </a:t>
            </a:r>
            <a:r>
              <a:rPr lang="ru-RU" dirty="0" err="1" smtClean="0"/>
              <a:t>гиперонимы</a:t>
            </a:r>
            <a:r>
              <a:rPr lang="ru-RU" dirty="0" smtClean="0"/>
              <a:t> и гипонимы, включая </a:t>
            </a:r>
            <a:r>
              <a:rPr lang="ru-RU" dirty="0" err="1" smtClean="0"/>
              <a:t>согипонимы</a:t>
            </a:r>
            <a:r>
              <a:rPr lang="ru-RU" dirty="0" smtClean="0"/>
              <a:t>, а также развитие значений термина, если термин многозначен.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Цель </a:t>
            </a:r>
            <a:r>
              <a:rPr lang="ru-RU" b="1" dirty="0" smtClean="0">
                <a:solidFill>
                  <a:srgbClr val="FF0000"/>
                </a:solidFill>
              </a:rPr>
              <a:t>доклада </a:t>
            </a:r>
            <a:r>
              <a:rPr lang="ru-RU" dirty="0" smtClean="0"/>
              <a:t>– познакомить  с особенностями первого этапа работы над составлением словаря когнитивных </a:t>
            </a:r>
            <a:r>
              <a:rPr lang="ru-RU" dirty="0" smtClean="0"/>
              <a:t>терминов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Словарная статья первичного вида</a:t>
            </a:r>
            <a:r>
              <a:rPr lang="ru-RU" dirty="0" smtClean="0"/>
              <a:t> – </a:t>
            </a:r>
            <a:r>
              <a:rPr lang="ru-RU" b="1" dirty="0" smtClean="0"/>
              <a:t>прототип</a:t>
            </a:r>
            <a:r>
              <a:rPr lang="ru-RU" dirty="0" smtClean="0"/>
              <a:t> – представляет собой определение понятия и первичного значения, этимологическую справку, представление связей разного типа с другими терминами когнитивной лингвистики: синонимические, антонимические, </a:t>
            </a:r>
            <a:r>
              <a:rPr lang="ru-RU" dirty="0" err="1" smtClean="0"/>
              <a:t>эпидигматические</a:t>
            </a:r>
            <a:r>
              <a:rPr lang="ru-RU" dirty="0" smtClean="0"/>
              <a:t> внутри </a:t>
            </a:r>
            <a:r>
              <a:rPr lang="ru-RU" dirty="0" err="1" smtClean="0"/>
              <a:t>полисеманта</a:t>
            </a:r>
            <a:r>
              <a:rPr lang="ru-RU" dirty="0" smtClean="0"/>
              <a:t>, если термин многозначен, </a:t>
            </a:r>
            <a:r>
              <a:rPr lang="ru-RU" dirty="0" err="1" smtClean="0"/>
              <a:t>гиперогипонические</a:t>
            </a:r>
            <a:r>
              <a:rPr lang="ru-RU" dirty="0" smtClean="0"/>
              <a:t> отношения: установление родовидовых связей, отношений между </a:t>
            </a:r>
            <a:r>
              <a:rPr lang="ru-RU" dirty="0" err="1" smtClean="0"/>
              <a:t>согипонимами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Обращение </a:t>
            </a:r>
            <a:r>
              <a:rPr lang="ru-RU" dirty="0" smtClean="0"/>
              <a:t>к исходному понятию, лежащему в основе лексического значения термина, позволяет точнее определить специфику семантических оттенков значения слова, способствующих тому, чтобы первичное понятие трансформировалось в терминологическое значение. </a:t>
            </a:r>
            <a:endParaRPr lang="ru-RU" dirty="0" smtClean="0"/>
          </a:p>
          <a:p>
            <a:pPr algn="just"/>
            <a:r>
              <a:rPr lang="ru-RU" dirty="0" smtClean="0"/>
              <a:t>Этимологическая </a:t>
            </a:r>
            <a:r>
              <a:rPr lang="ru-RU" dirty="0" smtClean="0"/>
              <a:t>справка обнаруживает ядро нового сформированного в рамках когнитивной лингвистики термина.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понятия и происхождения термина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Захаренко</a:t>
            </a:r>
            <a:r>
              <a:rPr lang="ru-RU" b="1" dirty="0" smtClean="0"/>
              <a:t> Е. Н., Комарова Л. Н., Нечаева И. В. </a:t>
            </a:r>
            <a:r>
              <a:rPr lang="ru-RU" dirty="0" smtClean="0"/>
              <a:t>    </a:t>
            </a:r>
            <a:r>
              <a:rPr lang="ru-RU" b="1" dirty="0" smtClean="0"/>
              <a:t>Новый словарь иностранных слов:</a:t>
            </a:r>
            <a:r>
              <a:rPr lang="ru-RU" dirty="0" smtClean="0"/>
              <a:t> 25 000 слов и словосочетаний. – М.: «Азбуковник», 2003.</a:t>
            </a:r>
          </a:p>
          <a:p>
            <a:r>
              <a:rPr lang="ru-RU" b="1" dirty="0" err="1" smtClean="0"/>
              <a:t>Музрукова</a:t>
            </a:r>
            <a:r>
              <a:rPr lang="ru-RU" b="1" dirty="0" smtClean="0"/>
              <a:t> Т. Г., Нечаева И. В. </a:t>
            </a:r>
            <a:r>
              <a:rPr lang="ru-RU" dirty="0" smtClean="0"/>
              <a:t>      </a:t>
            </a:r>
            <a:r>
              <a:rPr lang="ru-RU" b="1" dirty="0" smtClean="0"/>
              <a:t>Популярный словарь иностранных слов:</a:t>
            </a:r>
            <a:r>
              <a:rPr lang="ru-RU" dirty="0" smtClean="0"/>
              <a:t> около 5000 слов / Под редакцией И.В. Нечаевой. – М.: Азбуковник, 1999.</a:t>
            </a:r>
          </a:p>
          <a:p>
            <a:r>
              <a:rPr lang="ru-RU" b="1" dirty="0" smtClean="0"/>
              <a:t>Толковый словарь живого великорусского языка В. И. Даля под ред. И. А. </a:t>
            </a:r>
            <a:r>
              <a:rPr lang="ru-RU" b="1" dirty="0" err="1" smtClean="0"/>
              <a:t>Бодуэна</a:t>
            </a:r>
            <a:r>
              <a:rPr lang="ru-RU" b="1" dirty="0" smtClean="0"/>
              <a:t> де </a:t>
            </a:r>
            <a:r>
              <a:rPr lang="ru-RU" b="1" dirty="0" err="1" smtClean="0"/>
              <a:t>Куртенэ</a:t>
            </a:r>
            <a:endParaRPr lang="ru-RU" dirty="0" smtClean="0"/>
          </a:p>
          <a:p>
            <a:r>
              <a:rPr lang="ru-RU" b="1" dirty="0" smtClean="0"/>
              <a:t>Толковый словарь русского языка С.И. Ожегова и Н.Ю. Шведовой</a:t>
            </a:r>
            <a:endParaRPr lang="ru-RU" dirty="0" smtClean="0"/>
          </a:p>
          <a:p>
            <a:r>
              <a:rPr lang="ru-RU" b="1" dirty="0" smtClean="0"/>
              <a:t>Словарь русского языка:</a:t>
            </a:r>
            <a:r>
              <a:rPr lang="ru-RU" dirty="0" smtClean="0"/>
              <a:t> В 4-х т. / АН СССР, </a:t>
            </a:r>
            <a:r>
              <a:rPr lang="ru-RU" dirty="0" err="1" smtClean="0"/>
              <a:t>Ин-т</a:t>
            </a:r>
            <a:r>
              <a:rPr lang="ru-RU" dirty="0" smtClean="0"/>
              <a:t> рус. яз.; Под ред. А. П. Евгеньевой. –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– М.: Русский язык, 1981–1984.</a:t>
            </a:r>
          </a:p>
          <a:p>
            <a:r>
              <a:rPr lang="ru-RU" b="1" dirty="0" smtClean="0"/>
              <a:t>Русский семантический словарь.</a:t>
            </a:r>
            <a:r>
              <a:rPr lang="ru-RU" dirty="0" smtClean="0"/>
              <a:t> Толковый словарь, систематизированный по классам слов и значений / Российская академия наук. </a:t>
            </a:r>
            <a:r>
              <a:rPr lang="ru-RU" dirty="0" err="1" smtClean="0"/>
              <a:t>Ин-т</a:t>
            </a:r>
            <a:r>
              <a:rPr lang="ru-RU" dirty="0" smtClean="0"/>
              <a:t> рус. яз. им. В. В. Виноградова; Под общей ред. Н. Ю. Шведовой. – М.:  "Азбуковник", 1998.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u="sng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ru-RU" sz="2800" u="sng" dirty="0" smtClean="0">
                <a:solidFill>
                  <a:schemeClr val="tx1"/>
                </a:solidFill>
                <a:hlinkClick r:id="rId2"/>
              </a:rPr>
              <a:t>slovari.ru/start.aspx?s=0&amp;p=3050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ПРОПОЗИ'ЦИЯ [лат. </a:t>
            </a:r>
            <a:r>
              <a:rPr lang="ru-RU" sz="2400" dirty="0" err="1" smtClean="0"/>
              <a:t>propositio</a:t>
            </a:r>
            <a:r>
              <a:rPr lang="ru-RU" sz="2400" dirty="0" smtClean="0"/>
              <a:t>] -- </a:t>
            </a:r>
            <a:r>
              <a:rPr lang="ru-RU" sz="2400" i="1" dirty="0" smtClean="0"/>
              <a:t>уст</a:t>
            </a:r>
            <a:r>
              <a:rPr lang="ru-RU" sz="2400" dirty="0" smtClean="0"/>
              <a:t>.</a:t>
            </a:r>
            <a:r>
              <a:rPr lang="ru-RU" sz="2400" i="1" dirty="0" smtClean="0"/>
              <a:t> лингв. </a:t>
            </a:r>
            <a:r>
              <a:rPr lang="ru-RU" sz="2400" dirty="0" smtClean="0"/>
              <a:t>Предложение// </a:t>
            </a:r>
            <a:r>
              <a:rPr lang="ru-RU" b="1" dirty="0" err="1" smtClean="0"/>
              <a:t>Захаренко</a:t>
            </a:r>
            <a:r>
              <a:rPr lang="ru-RU" b="1" dirty="0" smtClean="0"/>
              <a:t> </a:t>
            </a:r>
            <a:r>
              <a:rPr lang="ru-RU" b="1" dirty="0" smtClean="0"/>
              <a:t>Е. Н., Комарова Л. Н., Нечаева И. В. </a:t>
            </a:r>
            <a:r>
              <a:rPr lang="ru-RU" dirty="0" smtClean="0"/>
              <a:t>    </a:t>
            </a:r>
            <a:r>
              <a:rPr lang="ru-RU" b="1" dirty="0" smtClean="0"/>
              <a:t>Новый словарь иностранных слов:</a:t>
            </a:r>
            <a:r>
              <a:rPr lang="ru-RU" dirty="0" smtClean="0"/>
              <a:t> 25 000 слов и словосочетаний. – М.: «Азбуковник», 2003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ПА'МЯТЬ, -и, ж. </a:t>
            </a:r>
            <a:r>
              <a:rPr lang="ru-RU" dirty="0" smtClean="0"/>
              <a:t>1. Способность сохранять и воспроизводить в сознании прежние впечатления, опыт, а также самый запас хранящихся в сознании впечатлений, опыта. </a:t>
            </a:r>
            <a:r>
              <a:rPr lang="ru-RU" dirty="0" smtClean="0"/>
              <a:t>(Толковый словарь Ожегова; МАС; Словарь В.Даля)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Представленность</a:t>
            </a:r>
            <a:r>
              <a:rPr lang="ru-RU" sz="2800" dirty="0" smtClean="0"/>
              <a:t> терминов в словарях разных типов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ПА'МЯТЬ,</a:t>
            </a:r>
            <a:r>
              <a:rPr lang="ru-RU" dirty="0" smtClean="0"/>
              <a:t> -и, </a:t>
            </a:r>
            <a:r>
              <a:rPr lang="ru-RU" i="1" dirty="0" smtClean="0"/>
              <a:t>ж.</a:t>
            </a:r>
            <a:r>
              <a:rPr lang="ru-RU" dirty="0" smtClean="0"/>
              <a:t> </a:t>
            </a:r>
            <a:r>
              <a:rPr lang="ru-RU" b="1" dirty="0" smtClean="0"/>
              <a:t>5.</a:t>
            </a:r>
            <a:r>
              <a:rPr lang="ru-RU" dirty="0" smtClean="0"/>
              <a:t> </a:t>
            </a:r>
            <a:r>
              <a:rPr lang="ru-RU" i="1" dirty="0" smtClean="0"/>
              <a:t>Совокупность устройств и процессов, обеспечивающих запись, хранение и воспроизведение информации в кодовой форме.</a:t>
            </a:r>
            <a:r>
              <a:rPr lang="ru-RU" dirty="0" smtClean="0"/>
              <a:t> </a:t>
            </a:r>
            <a:r>
              <a:rPr lang="ru-RU" i="1" dirty="0" smtClean="0"/>
              <a:t>Банк памяти. Ячейка памяти. Объём памяти. Иерархия памяти. Управление памятью. Оперативная п.</a:t>
            </a:r>
            <a:r>
              <a:rPr lang="ru-RU" dirty="0" smtClean="0"/>
              <a:t> (</a:t>
            </a:r>
            <a:r>
              <a:rPr lang="ru-RU" i="1" dirty="0" smtClean="0"/>
              <a:t>данные, доступные машинным командам для непосредственной обработки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семантический словарь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Этимологический словарь русского языка Крылова Г.А.</a:t>
            </a:r>
          </a:p>
          <a:p>
            <a:r>
              <a:rPr lang="ru-RU" dirty="0" smtClean="0"/>
              <a:t>Этимологический словарь русского языка Семёнова А.В.</a:t>
            </a:r>
          </a:p>
          <a:p>
            <a:r>
              <a:rPr lang="ru-RU" dirty="0" smtClean="0"/>
              <a:t>Этимологический словарь русского языка Макса Фасмера</a:t>
            </a:r>
          </a:p>
          <a:p>
            <a:r>
              <a:rPr lang="ru-RU" dirty="0" smtClean="0"/>
              <a:t>Этимологически словарь русского языка </a:t>
            </a:r>
            <a:r>
              <a:rPr lang="ru-RU" dirty="0" err="1" smtClean="0"/>
              <a:t>ШанскогоН</a:t>
            </a:r>
            <a:r>
              <a:rPr lang="ru-RU" dirty="0" smtClean="0"/>
              <a:t>. 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700" dirty="0" smtClean="0"/>
              <a:t>https://lexicography.online/etymology</a:t>
            </a:r>
            <a:r>
              <a:rPr lang="ru-RU" sz="2700" dirty="0" smtClean="0"/>
              <a:t>/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b="1" dirty="0" err="1" smtClean="0"/>
              <a:t>па́мять</a:t>
            </a:r>
            <a:r>
              <a:rPr lang="ru-RU" dirty="0" smtClean="0"/>
              <a:t> род. п. -и,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па́м᾽ять</a:t>
            </a:r>
            <a:r>
              <a:rPr lang="ru-RU" dirty="0" smtClean="0"/>
              <a:t>, </a:t>
            </a:r>
            <a:r>
              <a:rPr lang="ru-RU" dirty="0" err="1" smtClean="0"/>
              <a:t>блр</a:t>
            </a:r>
            <a:r>
              <a:rPr lang="ru-RU" dirty="0" smtClean="0"/>
              <a:t>. </a:t>
            </a:r>
            <a:r>
              <a:rPr lang="ru-RU" dirty="0" err="1" smtClean="0"/>
              <a:t>па́мяць</a:t>
            </a:r>
            <a:r>
              <a:rPr lang="ru-RU" dirty="0" smtClean="0"/>
              <a:t>, др.-русск. память, </a:t>
            </a:r>
            <a:r>
              <a:rPr lang="ru-RU" dirty="0" err="1" smtClean="0"/>
              <a:t>ст.-слав</a:t>
            </a:r>
            <a:r>
              <a:rPr lang="ru-RU" dirty="0" smtClean="0"/>
              <a:t>. </a:t>
            </a:r>
            <a:r>
              <a:rPr lang="ru-RU" dirty="0" err="1" smtClean="0"/>
              <a:t>памѩть μνήμη, μνημόσυνον </a:t>
            </a:r>
            <a:r>
              <a:rPr lang="ru-RU" dirty="0" smtClean="0"/>
              <a:t>(</a:t>
            </a:r>
            <a:r>
              <a:rPr lang="ru-RU" dirty="0" err="1" smtClean="0"/>
              <a:t>Клоц</a:t>
            </a:r>
            <a:r>
              <a:rPr lang="ru-RU" dirty="0" smtClean="0"/>
              <a:t>., </a:t>
            </a:r>
            <a:r>
              <a:rPr lang="ru-RU" dirty="0" err="1" smtClean="0"/>
              <a:t>Супр</a:t>
            </a:r>
            <a:r>
              <a:rPr lang="ru-RU" dirty="0" smtClean="0"/>
              <a:t>.), </a:t>
            </a:r>
            <a:r>
              <a:rPr lang="ru-RU" dirty="0" err="1" smtClean="0"/>
              <a:t>болг</a:t>
            </a:r>
            <a:r>
              <a:rPr lang="ru-RU" dirty="0" smtClean="0"/>
              <a:t>. </a:t>
            </a:r>
            <a:r>
              <a:rPr lang="ru-RU" dirty="0" err="1" smtClean="0"/>
              <a:t>па́мет</a:t>
            </a:r>
            <a:r>
              <a:rPr lang="ru-RU" dirty="0" smtClean="0"/>
              <a:t>, </a:t>
            </a:r>
            <a:r>
              <a:rPr lang="ru-RU" dirty="0" err="1" smtClean="0"/>
              <a:t>сербохорв</a:t>
            </a:r>
            <a:r>
              <a:rPr lang="ru-RU" dirty="0" smtClean="0"/>
              <a:t>. </a:t>
            </a:r>
            <a:r>
              <a:rPr lang="ru-RU" dirty="0" err="1" smtClean="0"/>
              <a:t>па̏ме̑т</a:t>
            </a:r>
            <a:r>
              <a:rPr lang="ru-RU" dirty="0" smtClean="0"/>
              <a:t>, </a:t>
            </a:r>
            <a:r>
              <a:rPr lang="ru-RU" dirty="0" err="1" smtClean="0"/>
              <a:t>словен</a:t>
            </a:r>
            <a:r>
              <a:rPr lang="ru-RU" dirty="0" smtClean="0"/>
              <a:t>. </a:t>
            </a:r>
            <a:r>
              <a:rPr lang="ru-RU" dirty="0" err="1" smtClean="0"/>
              <a:t>рámеt</a:t>
            </a:r>
            <a:r>
              <a:rPr lang="ru-RU" dirty="0" smtClean="0"/>
              <a:t> «</a:t>
            </a:r>
            <a:r>
              <a:rPr lang="ru-RU" dirty="0" smtClean="0">
                <a:solidFill>
                  <a:schemeClr val="accent2"/>
                </a:solidFill>
              </a:rPr>
              <a:t>разум, рассудок</a:t>
            </a:r>
            <a:r>
              <a:rPr lang="ru-RU" dirty="0" smtClean="0"/>
              <a:t>», </a:t>
            </a:r>
            <a:r>
              <a:rPr lang="ru-RU" dirty="0" err="1" smtClean="0"/>
              <a:t>чеш</a:t>
            </a:r>
            <a:r>
              <a:rPr lang="ru-RU" dirty="0" smtClean="0"/>
              <a:t>. </a:t>
            </a:r>
            <a:r>
              <a:rPr lang="ru-RU" dirty="0" err="1" smtClean="0"/>
              <a:t>раmět</a:t>
            </a:r>
            <a:r>
              <a:rPr lang="ru-RU" dirty="0" smtClean="0"/>
              <a:t>᾽, </a:t>
            </a:r>
            <a:r>
              <a:rPr lang="ru-RU" dirty="0" err="1" smtClean="0"/>
              <a:t>слвц</a:t>
            </a:r>
            <a:r>
              <a:rPr lang="ru-RU" dirty="0" smtClean="0"/>
              <a:t>. </a:t>
            </a:r>
            <a:r>
              <a:rPr lang="ru-RU" dirty="0" err="1" smtClean="0"/>
              <a:t>раmät</a:t>
            </a:r>
            <a:r>
              <a:rPr lang="ru-RU" dirty="0" smtClean="0"/>
              <a:t>᾽, польск. </a:t>
            </a:r>
            <a:r>
              <a:rPr lang="ru-RU" dirty="0" err="1" smtClean="0"/>
              <a:t>pámięć</a:t>
            </a:r>
            <a:r>
              <a:rPr lang="ru-RU" dirty="0" smtClean="0"/>
              <a:t> Родственно </a:t>
            </a:r>
            <a:r>
              <a:rPr lang="ru-RU" dirty="0" err="1" smtClean="0"/>
              <a:t>др.-лит</a:t>
            </a:r>
            <a:r>
              <a:rPr lang="ru-RU" dirty="0" smtClean="0"/>
              <a:t>. </a:t>
            </a:r>
            <a:r>
              <a:rPr lang="ru-RU" dirty="0" err="1" smtClean="0"/>
              <a:t>mintìs</a:t>
            </a:r>
            <a:r>
              <a:rPr lang="ru-RU" dirty="0" smtClean="0"/>
              <a:t> «</a:t>
            </a:r>
            <a:r>
              <a:rPr lang="ru-RU" dirty="0" smtClean="0">
                <a:solidFill>
                  <a:schemeClr val="accent2"/>
                </a:solidFill>
              </a:rPr>
              <a:t>мысль, суждение</a:t>
            </a:r>
            <a:r>
              <a:rPr lang="ru-RU" dirty="0" smtClean="0"/>
              <a:t>», </a:t>
            </a:r>
            <a:r>
              <a:rPr lang="ru-RU" dirty="0" err="1" smtClean="0"/>
              <a:t>вост.-лит</a:t>
            </a:r>
            <a:r>
              <a:rPr lang="ru-RU" dirty="0" smtClean="0"/>
              <a:t>. </a:t>
            </a:r>
            <a:r>
              <a:rPr lang="ru-RU" dirty="0" err="1" smtClean="0"/>
              <a:t>mintìs</a:t>
            </a:r>
            <a:r>
              <a:rPr lang="ru-RU" dirty="0" smtClean="0"/>
              <a:t> «загадка», лит. </a:t>
            </a:r>
            <a:r>
              <a:rPr lang="ru-RU" dirty="0" err="1" smtClean="0"/>
              <a:t>atmintìs</a:t>
            </a:r>
            <a:r>
              <a:rPr lang="ru-RU" dirty="0" smtClean="0"/>
              <a:t> «</a:t>
            </a:r>
            <a:r>
              <a:rPr lang="ru-RU" dirty="0" smtClean="0">
                <a:solidFill>
                  <a:schemeClr val="accent2"/>
                </a:solidFill>
              </a:rPr>
              <a:t>память</a:t>
            </a:r>
            <a:r>
              <a:rPr lang="ru-RU" dirty="0" smtClean="0"/>
              <a:t>», др.-инд. </a:t>
            </a:r>
            <a:r>
              <a:rPr lang="ru-RU" dirty="0" err="1" smtClean="0"/>
              <a:t>matís</a:t>
            </a:r>
            <a:r>
              <a:rPr lang="ru-RU" dirty="0" smtClean="0"/>
              <a:t>̣, </a:t>
            </a:r>
            <a:r>
              <a:rPr lang="ru-RU" dirty="0" err="1" smtClean="0"/>
              <a:t>mátis</a:t>
            </a:r>
            <a:r>
              <a:rPr lang="ru-RU" dirty="0" smtClean="0"/>
              <a:t>̣ ж. «</a:t>
            </a:r>
            <a:r>
              <a:rPr lang="ru-RU" dirty="0" smtClean="0">
                <a:solidFill>
                  <a:schemeClr val="accent2"/>
                </a:solidFill>
              </a:rPr>
              <a:t>мысль, намерение, мнение</a:t>
            </a:r>
            <a:r>
              <a:rPr lang="ru-RU" dirty="0" smtClean="0"/>
              <a:t>», </a:t>
            </a:r>
            <a:r>
              <a:rPr lang="ru-RU" dirty="0" err="1" smtClean="0"/>
              <a:t>авест</a:t>
            </a:r>
            <a:r>
              <a:rPr lang="ru-RU" dirty="0" smtClean="0"/>
              <a:t>. </a:t>
            </a:r>
            <a:r>
              <a:rPr lang="ru-RU" dirty="0" err="1" smtClean="0"/>
              <a:t>maiti</a:t>
            </a:r>
            <a:r>
              <a:rPr lang="ru-RU" dirty="0" smtClean="0"/>
              <a:t>- «</a:t>
            </a:r>
            <a:r>
              <a:rPr lang="ru-RU" dirty="0" smtClean="0">
                <a:solidFill>
                  <a:schemeClr val="accent2"/>
                </a:solidFill>
              </a:rPr>
              <a:t>мысль, мнение</a:t>
            </a:r>
            <a:r>
              <a:rPr lang="ru-RU" dirty="0" smtClean="0"/>
              <a:t>», лат. </a:t>
            </a:r>
            <a:r>
              <a:rPr lang="ru-RU" dirty="0" err="1" smtClean="0"/>
              <a:t>mens</a:t>
            </a:r>
            <a:r>
              <a:rPr lang="ru-RU" dirty="0" smtClean="0"/>
              <a:t>, род. п. </a:t>
            </a:r>
            <a:r>
              <a:rPr lang="ru-RU" dirty="0" err="1" smtClean="0"/>
              <a:t>mentis</a:t>
            </a:r>
            <a:r>
              <a:rPr lang="ru-RU" dirty="0" smtClean="0"/>
              <a:t> «</a:t>
            </a:r>
            <a:r>
              <a:rPr lang="ru-RU" dirty="0" smtClean="0">
                <a:solidFill>
                  <a:schemeClr val="accent2"/>
                </a:solidFill>
              </a:rPr>
              <a:t>ум, мышление, разум</a:t>
            </a:r>
            <a:r>
              <a:rPr lang="ru-RU" dirty="0" smtClean="0"/>
              <a:t>», гот. </a:t>
            </a:r>
            <a:r>
              <a:rPr lang="ru-RU" dirty="0" err="1" smtClean="0"/>
              <a:t>gamunds</a:t>
            </a:r>
            <a:r>
              <a:rPr lang="ru-RU" dirty="0" smtClean="0"/>
              <a:t>, д.-в.-н. </a:t>
            </a:r>
            <a:r>
              <a:rPr lang="ru-RU" dirty="0" err="1" smtClean="0"/>
              <a:t>gimunt</a:t>
            </a:r>
            <a:r>
              <a:rPr lang="ru-RU" dirty="0" smtClean="0"/>
              <a:t> «память», и.-е. *</a:t>
            </a:r>
            <a:r>
              <a:rPr lang="ru-RU" dirty="0" err="1" smtClean="0"/>
              <a:t>mn̥tis</a:t>
            </a:r>
            <a:r>
              <a:rPr lang="ru-RU" dirty="0" smtClean="0"/>
              <a:t>, сюда же мню, мнить; ср. </a:t>
            </a:r>
            <a:r>
              <a:rPr lang="ru-RU" dirty="0" err="1" smtClean="0"/>
              <a:t>Вальде-Гофм</a:t>
            </a:r>
            <a:r>
              <a:rPr lang="ru-RU" dirty="0" smtClean="0"/>
              <a:t>. 2, 69 и сл.; </a:t>
            </a:r>
            <a:r>
              <a:rPr lang="ru-RU" dirty="0" err="1" smtClean="0"/>
              <a:t>Траутман</a:t>
            </a:r>
            <a:r>
              <a:rPr lang="ru-RU" dirty="0" smtClean="0"/>
              <a:t>, ВSW 181; Уленбек, </a:t>
            </a:r>
            <a:r>
              <a:rPr lang="ru-RU" dirty="0" err="1" smtClean="0"/>
              <a:t>Aind</a:t>
            </a:r>
            <a:r>
              <a:rPr lang="ru-RU" dirty="0" smtClean="0"/>
              <a:t>. </a:t>
            </a:r>
            <a:r>
              <a:rPr lang="ru-RU" dirty="0" err="1" smtClean="0"/>
              <a:t>Wb</a:t>
            </a:r>
            <a:r>
              <a:rPr lang="ru-RU" dirty="0" smtClean="0"/>
              <a:t>. 212; </a:t>
            </a:r>
            <a:r>
              <a:rPr lang="ru-RU" dirty="0" err="1" smtClean="0"/>
              <a:t>Торп</a:t>
            </a:r>
            <a:r>
              <a:rPr lang="ru-RU" dirty="0" smtClean="0"/>
              <a:t> 308»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Этимологический словарь русского языка М.Фасмера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Трудности: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огромное количество монографий, учебных пособий и статей в которых используются и объясняются термины когнитивной </a:t>
            </a:r>
            <a:r>
              <a:rPr lang="ru-RU" dirty="0" smtClean="0"/>
              <a:t>лингвистики;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разное понимание одних и тех же терминов у разных </a:t>
            </a:r>
            <a:r>
              <a:rPr lang="ru-RU" dirty="0" smtClean="0"/>
              <a:t>исследователей.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Системные связи представляемого термина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546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Поиск материла для прототипа словарной статьи</vt:lpstr>
      <vt:lpstr>Слайд 2</vt:lpstr>
      <vt:lpstr>Определение понятия и происхождения термина</vt:lpstr>
      <vt:lpstr>http://slovari.ru/start.aspx?s=0&amp;p=3050</vt:lpstr>
      <vt:lpstr>Представленность терминов в словарях разных типов</vt:lpstr>
      <vt:lpstr>Русский семантический словарь</vt:lpstr>
      <vt:lpstr>https://lexicography.online/etymology/</vt:lpstr>
      <vt:lpstr>Этимологический словарь русского языка М.Фасмера</vt:lpstr>
      <vt:lpstr>Системные связи представляемого термина</vt:lpstr>
      <vt:lpstr>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материла для прототипа словарной статьи</dc:title>
  <dc:creator>User</dc:creator>
  <cp:lastModifiedBy>User</cp:lastModifiedBy>
  <cp:revision>14</cp:revision>
  <dcterms:created xsi:type="dcterms:W3CDTF">2022-01-30T05:47:29Z</dcterms:created>
  <dcterms:modified xsi:type="dcterms:W3CDTF">2022-01-30T06:22:52Z</dcterms:modified>
</cp:coreProperties>
</file>