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4" r:id="rId8"/>
    <p:sldId id="268" r:id="rId9"/>
    <p:sldId id="266" r:id="rId10"/>
    <p:sldId id="270" r:id="rId11"/>
    <p:sldId id="262" r:id="rId12"/>
    <p:sldId id="269" r:id="rId13"/>
    <p:sldId id="275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588DB-1FA9-4869-B479-311662819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256544-FB80-46DB-A7F0-A81396743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46C76F-7411-415F-8D17-0D53CF54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76334B-EC9D-4BC9-B12F-0DA29540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209A3D-2C06-4365-8B46-0C482702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7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38879-F842-4990-8C23-4AE5389B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546DE6-9291-4C3E-A063-3CB2682EF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C0F69F-D904-4DA7-BD94-148A224C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2C51E-CD81-4E10-8E4B-C05D9F17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966AC3-85D0-495E-A2FD-CB6D043C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9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ECB5CE-5734-42CF-A0D9-2EE256146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6CA6D8-6907-4E26-90A6-99EFEB50D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7F74CD-9239-4E85-9241-ED3185AD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92F262-9A5E-4F78-B4B7-10F7B139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CD24B9-7871-4DA3-BB55-01042A01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4D050-8B37-413F-868E-A63E380B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0126E-645D-4B73-B2E6-B547D491B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B6746-73DD-4719-93D2-AACAFE45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1E38F0-A72F-42FA-8F4A-69C227FD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37EC8C-E946-4506-8E2F-5B69B291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7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60D51-BBDD-4D53-B2BD-5191D5A4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F64416-20B4-4085-9999-776D0FB56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8E26FB-5C82-48F2-9064-384E1E28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DB10EB-F7AB-459B-A4C6-C1C0CC6A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5B04F-8541-4D20-B2C9-26A17C9D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3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6C77-B2B7-4355-97EF-04E7CABE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0CA55-9973-45F3-AF6A-0F3C38E0D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33C889-CFB0-4F83-9AC5-B74326102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ADCD33-40D1-4254-8974-4BCF0CF5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3E21E1-49BE-46CA-A72A-13667A3D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9E4922-40F8-46AD-A70D-9286959A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3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24993-AE69-436B-A609-3DE04F62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56DF9B-EC4B-449C-AF55-95FD5A01B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D0D462-3862-466E-920F-0869BF831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344FC0-5126-4696-9A97-E9E64B6CC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CAE02A-CE5A-47D6-8BA5-3D6D4A850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1FED3B-3337-4E74-A66A-FF1B11BE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E77575-93F5-48D3-B917-A7E06915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5EEC93-4970-42E9-93C5-0D03CE4E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AFEC6-8286-49AE-98C0-F690C5C6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22256B-D10D-4DB7-A92C-F4D46851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1B7E94-5CF5-45A9-B7EB-8E2FDB87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778D25-1116-4D38-8F7C-A148B0CA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0E1160-8039-40A2-8C74-84526670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237B67-77FE-41FC-BF9B-B769CD2B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0AAFEC-2461-4443-9EB6-AF9A432C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3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F4777-AF63-4D14-847B-852E76AE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E490B0-B649-4DA6-B440-B8D4CFD03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179F5-A74A-425D-9F7E-26E5A121F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44732E-6166-470B-BF05-AF912998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E79D32-5A2C-4ACA-80BA-138EBC3D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2F7F4C-DA38-4C59-ACEF-08308BB0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0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DC78C-8B50-4D74-B48E-DCF5434C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F7482-599E-44FA-807D-880953AF8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3F5AD3-F05B-4440-AF12-D6B93A075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B2DA1-0EAC-4A09-929C-97552BED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927FF8-26AE-4EBA-B38D-FF99FB7E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DFFBD7-1C2A-4AA8-8D84-DDE04DA5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2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A8FC5-96D0-40BA-8BBA-BA06D93A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6A1CF-4374-4209-A9CF-0CD5D92AE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013F64-E84B-433E-B9C8-C6206114D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E88B-E42D-48D6-9B86-4BFB9213F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D0210-BFC0-4D91-854B-1C8B0A996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39E9E0-513C-4BD5-A9EC-D380F94B6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E441C-BDA8-49C2-9ECF-CF82494BD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01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0014D-F22E-458C-8271-F0CB194A5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	Термины когнитивной лингвистики как формат знания. О концепции словаря когнитивных терминов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141A21-FAC7-41A8-A3A8-025FBD1A6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Романова Т.В.</a:t>
            </a:r>
          </a:p>
        </p:txBody>
      </p:sp>
    </p:spTree>
    <p:extLst>
      <p:ext uri="{BB962C8B-B14F-4D97-AF65-F5344CB8AC3E}">
        <p14:creationId xmlns:p14="http://schemas.microsoft.com/office/powerpoint/2010/main" val="389963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01441-A9FB-46B2-B76A-7069FD8FC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Методология и методика (2). Когнитивная семантика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7DD43-F7EC-4B23-8B71-5A0740FCA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Основная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цель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данного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лексикографического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источника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описать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минимальную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составляющую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знания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словосочетание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текста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различных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онтологических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отношениях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отношениях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синонимии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квазисинонимии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класс-подкласс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класс-экземпляр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часть-целое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отношение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происхождения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многозначность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род-вид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Такой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подход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позволит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оценить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степень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системной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связности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когнитивных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терминов</a:t>
            </a:r>
            <a:endParaRPr lang="ru-RU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Отобраны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которые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чаще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всего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используются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современных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трудах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когнитивистике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таким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образом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представляют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ключевые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понятия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а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также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других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психологии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философии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программирования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теории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языка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др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.),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которые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получили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новую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интерпретацию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рамках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Следует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отметить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что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связи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интегративностью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современного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знания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наличием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пересекающихся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областей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четких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границ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этой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терминологии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существует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разном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понимании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термина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рамках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различных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когнитивных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направлений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даётся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объяснение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в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чём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именно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состоит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различие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(комментарий)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ru-RU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Употребление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иллюстрируется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примерами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научного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дискурса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а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также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масс-медийного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дискурса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94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2FE3D-460C-4A5E-81A1-1C8B99A0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исследовательской группы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B9EB8-4A39-4192-9630-45D8B2CDA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– создание учебного словаря-справочника когнитивных терминов.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составить словник – список ключевых для современной когнитивной науки и наиболее релевантных для обучения терминов когнитивной лингвистики;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составить корпус научных текстов, отражающих актуальные концепции в области когнитивистики;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выявить контексты употребления исследуемых терминов в собранном корпусе;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сформулировать значение термина, в котором термин употребляется в данном корпусе, сопоставить данное значение со словарной справкой о термине;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охарактеризовать этимологию термина;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выявить синонимические, антонимические связи между терминами (в том числе установить случаи ошибочного употребления синонимов);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установить </a:t>
            </a:r>
            <a:r>
              <a:rPr lang="ru-RU" sz="3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родо</a:t>
            </a: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-видовые отношения между терминами (</a:t>
            </a:r>
            <a:r>
              <a:rPr lang="ru-RU" sz="3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гиперонимы</a:t>
            </a: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/гипонимы); 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установить отношения расширения и сужения (спецификации) между терминами;  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выявить деривационные связи терминов;</a:t>
            </a:r>
          </a:p>
          <a:p>
            <a:pPr indent="450215" algn="just"/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определить </a:t>
            </a:r>
            <a:r>
              <a:rPr lang="ru-RU" sz="3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эпидигматику</a:t>
            </a: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терминов;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90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3745F-372F-4F7E-8A7C-C0879003F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5D4165-D281-4EE0-8C02-BCDA464C8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установить  частотные коллокации терминов в научном дискурсе и ранжировать их по частоте, а также выявить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нечастотные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коллокаты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выявить нетипичные коллокации терминов вне научного дискурса (в рамках масс-медийного дискурса);</a:t>
            </a: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интерпретировать термин на основании анализа научных текстов, в том числе выявить случаи оценочной интерпретации термина в работах исследователей;</a:t>
            </a: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верифицировать данные с помощью ассоциативного эксперимента.</a:t>
            </a:r>
          </a:p>
          <a:p>
            <a:pPr indent="450215"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Подготовить публикации!!!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13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F3A48-FFD5-4375-A5AB-4A09E156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данных ассоциативного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657BAB-C565-4F47-B363-91755475A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Когнема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элементарная структура знания.</a:t>
            </a: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Когнема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представляет собой минимальную единицу знания о мире.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Еѐ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основу составляет пара знак – смысл, и это соотношение описывается через способ задания смысла, функцию и область [Караулов, Филиппович, 2009].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Смысл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знак и способ задания смысла отражают основное содержание элементарной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единицы знания.</a:t>
            </a:r>
          </a:p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задания смысла/представления содержания термина: синоним, антоним, ассоциация, внутренняя форма слова, этимологическая справка/этимон,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гипероним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-гипоним, дескрипция, дефиниция, импликация, метафора, образ, пароним, предикативная характеристика/признак, пропозиция (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пропозиционная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структура), сравнение, сужение, формула, фрейм, цитата…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23AD7B-E440-486F-94C3-650973DA8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851" y="2868119"/>
            <a:ext cx="140829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1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74A7D-DC32-4F81-B54D-CFB8F292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проверка следующих гипотез: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A2ABE-39BD-4869-B5C0-40944F4DB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терминосистема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активно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развивается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появляются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новые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интерпретации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базовых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терминов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работах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последних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лет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по-разному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трактуются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дискурсе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том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числе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появляются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индивидуально-авторские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толкования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терминология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имеет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междисциплинарный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характер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многие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функционирующие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поле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пришли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других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получили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новую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интерпретацию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подвергаются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оценочной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интерпретации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ходе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активной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полемики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расширяют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сферу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своего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функционирования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частности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употребляются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масс-медийном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дискурсе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что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обусловлено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актуальностью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данных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понятий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для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современного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общества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выявленная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частота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специфика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употребления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терминов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современном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материале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позволит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сделать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содержательные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выводы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качественно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новом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состоянии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терминологии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3504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DDA84-95E0-4BA4-8962-A166E5A6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B8AFE-8FB6-4936-8996-BE3F40E35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«Проект учебного словаря-справочника терминов когнитивной лингвистики»№ 22-00-008 по конкурсу исследовательских проектов научно-учебных групп Программы «Научный фонд НИУ ВШЭ» (НУГ)</a:t>
            </a:r>
          </a:p>
          <a:p>
            <a:r>
              <a:rPr lang="ru-RU" dirty="0"/>
              <a:t>Работа выполняется на основании решения Совета Программы «Научный Фонд НИУ ВШЭ» (протокол от 24.12.2021 № 11) в соответствии с результатами конкурса исследовательских проектов научно-учебных групп (НУГ).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21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A4620-E043-422E-9611-6062508E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доклада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DA7B10-A974-4A2E-9122-C51B8898B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Основные постулаты подготовки словаря.</a:t>
            </a:r>
          </a:p>
        </p:txBody>
      </p:sp>
    </p:spTree>
    <p:extLst>
      <p:ext uri="{BB962C8B-B14F-4D97-AF65-F5344CB8AC3E}">
        <p14:creationId xmlns:p14="http://schemas.microsoft.com/office/powerpoint/2010/main" val="416664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BD6AF-A6F3-4874-B261-58FB64EB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словаря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7CB05B-CD23-48DD-A623-914E87EB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зобилие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новых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понятий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пришедших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получивших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когнитивистике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свою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собственную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интерпретацию</a:t>
            </a: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нейролингвистика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психолингвистика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математика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биология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психология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философия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др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.),</a:t>
            </a:r>
            <a:endParaRPr lang="ru-RU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Все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науки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являются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науками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интегративного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междисциплинарного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содержания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что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обусловливает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потребность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сведениях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смежных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областей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знания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Это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обусловливает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необходимость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создания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общего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терминологического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аппарата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что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объясняет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потребность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словаре-справочнике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терминов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сегодняшний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день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таких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современных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учебных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пособий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нет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Например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«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Краткий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словарь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терминов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» (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авторы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Е.С.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Кубрякова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В.З.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Демьянков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Ю.Г.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Панкрац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Л.Г.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Лузина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под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общей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редакцией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Е.С.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Кубряковой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вышел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еще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1996 г. С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пор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когнитивистика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продвинулась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что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обусловило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развитие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изменение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терминосистемы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Кроме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появилась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новая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научная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литература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в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том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числе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широкого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междисциплинарного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характера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содержание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которой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свидетельствует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о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разночтениях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разной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степени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широты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понимании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использовании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терминологической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системы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Словарь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под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ред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Е.С.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Кубряковой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кратно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отражает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понятийную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систему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энциклопедические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сведения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когнитивной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области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это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словарь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энциклопедического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типа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а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лексикографический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справочник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Необходим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словарь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представляющий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термины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как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лексикографический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справочник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в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единстве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онтологических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отношений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системных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словарных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связей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оздание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вспомогательного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пособия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к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учебным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вузовским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дисциплинам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«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Когнитивная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», «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Функциональная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когнитивная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лингвистика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», «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Теория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языка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» и </a:t>
            </a:r>
            <a:r>
              <a:rPr lang="en-US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др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004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DFD26-F7F3-4DA6-9E56-216563F2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знания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5406C-E2C3-4F33-AB7E-3C665548F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3380" marR="355600" indent="44640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задачей когнитивной лингвистики является определение формата знания,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есть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отражения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сознании/языковом сознании.</a:t>
            </a:r>
          </a:p>
          <a:p>
            <a:pPr marL="373380" marR="355600" indent="446405" algn="just">
              <a:lnSpc>
                <a:spcPct val="150000"/>
              </a:lnSpc>
            </a:pPr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Формат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знания – определённая форма представления и принцип организации знания на концептуальном или языковом уровнях.</a:t>
            </a:r>
          </a:p>
          <a:p>
            <a:pPr marL="373380" marR="355600" indent="446405" algn="just">
              <a:lnSpc>
                <a:spcPct val="150000"/>
              </a:lnSpc>
            </a:pPr>
            <a:r>
              <a:rPr lang="ru-RU" sz="1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формата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рассматриваются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лингвистические термины.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Моделирование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формата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будет </a:t>
            </a:r>
            <a:r>
              <a:rPr lang="ru-RU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помощью корпусных и программных инструментов, в том числе и с использование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когнитивного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эксперимента (ассоциативного).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80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622D4-0592-40B4-9582-6B60F7E2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Термины как формат знания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A48B54-1EE7-4D9D-92BE-F0D374583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Сама схема словарной статьи даёт возможность представить описываемую совокупность терминов как семантическую сеть из единиц, связанных разнообразными и – что очень важно – регулярными отношениями. </a:t>
            </a:r>
            <a:r>
              <a:rPr lang="ru-RU"/>
              <a:t>Это не означает полную системность описываемой терминологии, но указывает на наложение на эту терминологию некоторой сетки-системы, упорядочивающей её и позволяющей оценивать степень её связанности.</a:t>
            </a:r>
          </a:p>
        </p:txBody>
      </p:sp>
    </p:spTree>
    <p:extLst>
      <p:ext uri="{BB962C8B-B14F-4D97-AF65-F5344CB8AC3E}">
        <p14:creationId xmlns:p14="http://schemas.microsoft.com/office/powerpoint/2010/main" val="5393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72922-F220-4820-8895-3F11692F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Новизна подхода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B2082-D7EB-4EFE-B5C9-BB600F58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Планируется применение новых методов сбора и анализа материала с привлечением современных технологий создания корпусов текста (</a:t>
            </a:r>
            <a:r>
              <a:rPr lang="ru-RU" dirty="0" err="1"/>
              <a:t>парсинг</a:t>
            </a:r>
            <a:r>
              <a:rPr lang="ru-RU" dirty="0"/>
              <a:t> электронных ресурсов научных библиотек; сплошного поиска ключевых слов и сортировки материала в соответствии различными мерами ассоциативности: T-</a:t>
            </a:r>
            <a:r>
              <a:rPr lang="ru-RU" dirty="0" err="1"/>
              <a:t>score</a:t>
            </a:r>
            <a:r>
              <a:rPr lang="ru-RU" dirty="0"/>
              <a:t>, Z-</a:t>
            </a:r>
            <a:r>
              <a:rPr lang="ru-RU" dirty="0" err="1"/>
              <a:t>score</a:t>
            </a:r>
            <a:r>
              <a:rPr lang="ru-RU" dirty="0"/>
              <a:t>, </a:t>
            </a:r>
            <a:r>
              <a:rPr lang="ru-RU" dirty="0" err="1"/>
              <a:t>loglikelihood</a:t>
            </a:r>
            <a:r>
              <a:rPr lang="ru-RU" dirty="0"/>
              <a:t>) и их обработки (автоматическая морфологическая разметка с помощью стандарта Universal </a:t>
            </a:r>
            <a:r>
              <a:rPr lang="ru-RU" dirty="0" err="1"/>
              <a:t>Dependencies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 Кроме того, планируется верификация понятийного тезауруса путем сопоставления с ассоциативным тезаурусом, составленным по результатам ассоциативного эксперимента.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21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004F1-A8AC-4584-84EF-2605A689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Методология и методика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27AD16-A5AC-4DD1-A3BB-1281409B0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основе исследовательского подхода лежит методология когнитивной семантики.</a:t>
            </a:r>
          </a:p>
          <a:p>
            <a:r>
              <a:rPr lang="ru-RU" dirty="0"/>
              <a:t>В качестве основного метода описания термина используется лексико-семантический анализ. Для решения частных задач применяются деривационный анализ, этимологический анализ. Для отражения результатов исследования и составления словарной статьи используется методика лексикографического описания.</a:t>
            </a:r>
          </a:p>
        </p:txBody>
      </p:sp>
    </p:spTree>
    <p:extLst>
      <p:ext uri="{BB962C8B-B14F-4D97-AF65-F5344CB8AC3E}">
        <p14:creationId xmlns:p14="http://schemas.microsoft.com/office/powerpoint/2010/main" val="287355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B9DC9-C30D-4260-8BF3-7EC2D9AB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описания термина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8487E-CAA7-4B9B-B8CC-AB608221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(результат обработки корпусных данных с обязательной паспортизацией источников сведений)</a:t>
            </a:r>
          </a:p>
          <a:p>
            <a:r>
              <a:rPr lang="ru-RU" dirty="0"/>
              <a:t>1.	Определение содержания понятия.</a:t>
            </a:r>
          </a:p>
          <a:p>
            <a:r>
              <a:rPr lang="ru-RU" dirty="0"/>
              <a:t>2.	Синонимы, антонимы</a:t>
            </a:r>
          </a:p>
          <a:p>
            <a:r>
              <a:rPr lang="ru-RU" dirty="0"/>
              <a:t>3.	</a:t>
            </a:r>
            <a:r>
              <a:rPr lang="ru-RU" dirty="0" err="1"/>
              <a:t>Родо</a:t>
            </a:r>
            <a:r>
              <a:rPr lang="ru-RU" dirty="0"/>
              <a:t>-видовые отношения (</a:t>
            </a:r>
            <a:r>
              <a:rPr lang="ru-RU" dirty="0" err="1"/>
              <a:t>гипероним</a:t>
            </a:r>
            <a:r>
              <a:rPr lang="ru-RU" dirty="0"/>
              <a:t>/гипоним)</a:t>
            </a:r>
          </a:p>
          <a:p>
            <a:r>
              <a:rPr lang="ru-RU" dirty="0"/>
              <a:t>4.	Отношения расширения/сужения.</a:t>
            </a:r>
          </a:p>
          <a:p>
            <a:r>
              <a:rPr lang="ru-RU" dirty="0"/>
              <a:t>5.	Деривационные связи.</a:t>
            </a:r>
          </a:p>
          <a:p>
            <a:r>
              <a:rPr lang="ru-RU" dirty="0"/>
              <a:t>6.	</a:t>
            </a:r>
            <a:r>
              <a:rPr lang="ru-RU" dirty="0" err="1"/>
              <a:t>Эпидигматические</a:t>
            </a:r>
            <a:r>
              <a:rPr lang="ru-RU" dirty="0"/>
              <a:t> связи.</a:t>
            </a:r>
          </a:p>
          <a:p>
            <a:r>
              <a:rPr lang="ru-RU" dirty="0"/>
              <a:t>7.	Примеры неправильного употребления (если есть).</a:t>
            </a:r>
          </a:p>
          <a:p>
            <a:r>
              <a:rPr lang="ru-RU" dirty="0"/>
              <a:t>8.	</a:t>
            </a:r>
            <a:r>
              <a:rPr lang="ru-RU" dirty="0" err="1"/>
              <a:t>Коллокаты</a:t>
            </a:r>
            <a:r>
              <a:rPr lang="ru-RU" dirty="0"/>
              <a:t>: частотные, </a:t>
            </a:r>
            <a:r>
              <a:rPr lang="ru-RU" dirty="0" err="1"/>
              <a:t>нечастотные</a:t>
            </a:r>
            <a:r>
              <a:rPr lang="ru-RU" dirty="0"/>
              <a:t> (с цифрами и примерами), нетипичные сочетания, примеры употребления в чужом, ненаучном дискурсе). Иллюстрации употребления из корпуса.</a:t>
            </a:r>
          </a:p>
          <a:p>
            <a:r>
              <a:rPr lang="ru-RU" dirty="0"/>
              <a:t>9.	Оценочная интерпретация термина (примеры контекстов).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915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1321</Words>
  <Application>Microsoft Office PowerPoint</Application>
  <PresentationFormat>Широкоэкранный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 Термины когнитивной лингвистики как формат знания. О концепции словаря когнитивных терминов </vt:lpstr>
      <vt:lpstr>Презентация PowerPoint</vt:lpstr>
      <vt:lpstr>Задачи доклада</vt:lpstr>
      <vt:lpstr>Концепция словаря</vt:lpstr>
      <vt:lpstr>Формат знания</vt:lpstr>
      <vt:lpstr>Термины как формат знания</vt:lpstr>
      <vt:lpstr>Новизна подхода</vt:lpstr>
      <vt:lpstr>Методология и методика</vt:lpstr>
      <vt:lpstr>Схема описания термина</vt:lpstr>
      <vt:lpstr>Методология и методика (2). Когнитивная семантика</vt:lpstr>
      <vt:lpstr>Цель и задачи исследовательской группы</vt:lpstr>
      <vt:lpstr>Задачи (2)</vt:lpstr>
      <vt:lpstr>Описание данных ассоциативного эксперимента</vt:lpstr>
      <vt:lpstr>проверка следующих гипотез: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Термины когнитивной лингвистики как формат знания. О концепции словаря когнитивных терминов. </dc:title>
  <dc:creator>Татьяна Романова</dc:creator>
  <cp:lastModifiedBy>Валентина Куликова</cp:lastModifiedBy>
  <cp:revision>15</cp:revision>
  <dcterms:created xsi:type="dcterms:W3CDTF">2022-01-22T09:34:45Z</dcterms:created>
  <dcterms:modified xsi:type="dcterms:W3CDTF">2022-02-02T12:15:48Z</dcterms:modified>
</cp:coreProperties>
</file>