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aleway"/>
      <p:regular r:id="rId10"/>
      <p:bold r:id="rId11"/>
      <p:italic r:id="rId12"/>
      <p:boldItalic r:id="rId13"/>
    </p:embeddedFont>
    <p:embeddedFont>
      <p:font typeface="Roboto"/>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font" Target="fonts/Raleway-boldItalic.fntdata"/><Relationship Id="rId18" Type="http://schemas.openxmlformats.org/officeDocument/2006/relationships/font" Target="fonts/Lato-regular.fntdata"/><Relationship Id="rId8" Type="http://schemas.openxmlformats.org/officeDocument/2006/relationships/slide" Target="slides/slide3.xml"/><Relationship Id="rId21" Type="http://schemas.openxmlformats.org/officeDocument/2006/relationships/font" Target="fonts/Lato-boldItalic.fntdata"/><Relationship Id="rId3" Type="http://schemas.openxmlformats.org/officeDocument/2006/relationships/presProps" Target="presProps.xml"/><Relationship Id="rId12" Type="http://schemas.openxmlformats.org/officeDocument/2006/relationships/font" Target="fonts/Raleway-italic.fntdata"/><Relationship Id="rId17" Type="http://schemas.openxmlformats.org/officeDocument/2006/relationships/font" Target="fonts/Roboto-boldItalic.fntdata"/><Relationship Id="rId7" Type="http://schemas.openxmlformats.org/officeDocument/2006/relationships/slide" Target="slides/slide2.xml"/><Relationship Id="rId20" Type="http://schemas.openxmlformats.org/officeDocument/2006/relationships/font" Target="fonts/Lato-italic.fntdata"/><Relationship Id="rId2" Type="http://schemas.openxmlformats.org/officeDocument/2006/relationships/viewProps" Target="viewProps.xml"/><Relationship Id="rId16" Type="http://schemas.openxmlformats.org/officeDocument/2006/relationships/font" Target="fonts/Roboto-italic.fntdata"/><Relationship Id="rId11" Type="http://schemas.openxmlformats.org/officeDocument/2006/relationships/font" Target="fonts/Raleway-bold.fntdata"/><Relationship Id="rId1" Type="http://schemas.openxmlformats.org/officeDocument/2006/relationships/theme" Target="theme/theme1.xml"/><Relationship Id="rId6" Type="http://schemas.openxmlformats.org/officeDocument/2006/relationships/slide" Target="slides/slide1.xml"/><Relationship Id="rId24" Type="http://schemas.openxmlformats.org/officeDocument/2006/relationships/customXml" Target="../customXml/item3.xml"/><Relationship Id="rId15" Type="http://schemas.openxmlformats.org/officeDocument/2006/relationships/font" Target="fonts/Roboto-bold.fntdata"/><Relationship Id="rId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font" Target="fonts/Raleway-regular.fntdata"/><Relationship Id="rId19" Type="http://schemas.openxmlformats.org/officeDocument/2006/relationships/font" Target="fonts/Lato-bold.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Roboto-regular.fntdata"/><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154e72dcc6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154e72dcc6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154e72dcc6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154e72dcc6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154e72dcc6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154e72dcc6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ru.wikipedia.org/w/index.php?title=%D0%9F%D0%BE%D0%B4%D1%8A%D1%8F%D0%B7%D1%8B%D0%BA&amp;action=edit&amp;redlink=1" TargetMode="External"/><Relationship Id="rId4" Type="http://schemas.openxmlformats.org/officeDocument/2006/relationships/hyperlink" Target="https://ru.wikipedia.org/wiki/%D0%97%D0%B0%D0%BA%D0%BE%D0%BD_%D0%A6%D0%B8%D0%BF%D1%84%D0%B0" TargetMode="External"/><Relationship Id="rId5" Type="http://schemas.openxmlformats.org/officeDocument/2006/relationships/hyperlink" Target="https://ru.wikipedia.org/wiki/%D0%A7%D0%B0%D1%81%D1%82%D0%BE%D1%82%D0%BD%D1%8B%D0%B9_%D1%81%D0%BB%D0%BE%D0%B2%D0%B0%D1%80%D1%8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Репрезентативность корпусов</a:t>
            </a:r>
            <a:endParaRPr/>
          </a:p>
        </p:txBody>
      </p:sp>
      <p:sp>
        <p:nvSpPr>
          <p:cNvPr id="87" name="Google Shape;87;p13"/>
          <p:cNvSpPr txBox="1"/>
          <p:nvPr>
            <p:ph idx="1" type="subTitle"/>
          </p:nvPr>
        </p:nvSpPr>
        <p:spPr>
          <a:xfrm>
            <a:off x="6277648" y="3796350"/>
            <a:ext cx="2139900" cy="541200"/>
          </a:xfrm>
          <a:prstGeom prst="rect">
            <a:avLst/>
          </a:prstGeom>
        </p:spPr>
        <p:txBody>
          <a:bodyPr anchorCtr="0" anchor="t" bIns="91425" lIns="91425" spcFirstLastPara="1" rIns="91425" wrap="square" tIns="91425">
            <a:normAutofit/>
          </a:bodyPr>
          <a:lstStyle/>
          <a:p>
            <a:pPr indent="0" lvl="0" marL="0" rtl="0" algn="r">
              <a:spcBef>
                <a:spcPts val="0"/>
              </a:spcBef>
              <a:spcAft>
                <a:spcPts val="0"/>
              </a:spcAft>
              <a:buNone/>
            </a:pPr>
            <a:r>
              <a:rPr lang="ru" sz="2100"/>
              <a:t>Бабий А.С.</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Базовые условия репрезентативности</a:t>
            </a:r>
            <a:endParaRPr/>
          </a:p>
        </p:txBody>
      </p:sp>
      <p:sp>
        <p:nvSpPr>
          <p:cNvPr id="93" name="Google Shape;93;p14"/>
          <p:cNvSpPr txBox="1"/>
          <p:nvPr>
            <p:ph idx="1" type="body"/>
          </p:nvPr>
        </p:nvSpPr>
        <p:spPr>
          <a:xfrm>
            <a:off x="729450" y="2078875"/>
            <a:ext cx="7688700" cy="2675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ru" sz="1600"/>
              <a:t>Термин «корпус» обычно обозначает собрание текстов конечного фиксированного размера. С течением времени объем и состав корпуса может меняться, однако эти изменения должны либо не менять его структуру, либо менять ее обоснованно.</a:t>
            </a:r>
            <a:endParaRPr sz="1600"/>
          </a:p>
          <a:p>
            <a:pPr indent="0" lvl="0" marL="0" rtl="0" algn="l">
              <a:spcBef>
                <a:spcPts val="1200"/>
              </a:spcBef>
              <a:spcAft>
                <a:spcPts val="0"/>
              </a:spcAft>
              <a:buNone/>
            </a:pPr>
            <a:r>
              <a:rPr lang="ru" sz="1600"/>
              <a:t>В настоящее время считается, что общеязыковой (национальный) корпус должен включать не менее 100 млн. словоупотреблений. Национальный корпус представляет данный язык на определенном этапе (или этапах) его существования во всем многообразии жанров, стилей, территориальных и социальных вариантов и т. п. (например, НКРЯ и BNC). </a:t>
            </a:r>
            <a:endParaRPr sz="1600"/>
          </a:p>
          <a:p>
            <a:pPr indent="0" lvl="0" marL="0" rtl="0" algn="l">
              <a:spcBef>
                <a:spcPts val="1200"/>
              </a:spcBef>
              <a:spcAft>
                <a:spcPts val="1200"/>
              </a:spcAft>
              <a:buNone/>
            </a:pPr>
            <a:r>
              <a:rPr lang="ru" sz="1600"/>
              <a:t>Можно сказать, что все современные лингвистические исследования и работы по составлению словарей и грамматик так или иначе ориентированы на использование представительных (репрезентативных) корпусов текстов.</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Свойства репрезентативного корпуса</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1150">
                <a:solidFill>
                  <a:srgbClr val="646464"/>
                </a:solidFill>
                <a:latin typeface="Roboto"/>
                <a:ea typeface="Roboto"/>
                <a:cs typeface="Roboto"/>
                <a:sym typeface="Roboto"/>
              </a:rPr>
              <a:t>Задача авторов корпуса – собрать как можно большее количество текстов, относящихся к тому подмножеству языка, для изучения которого корпус создается. Можно сказать, что корпус - это уменьшенная модель языка или подъязыка. Под </a:t>
            </a:r>
            <a:r>
              <a:rPr i="1" lang="ru" sz="1150">
                <a:solidFill>
                  <a:srgbClr val="646464"/>
                </a:solidFill>
                <a:latin typeface="Roboto"/>
                <a:ea typeface="Roboto"/>
                <a:cs typeface="Roboto"/>
                <a:sym typeface="Roboto"/>
              </a:rPr>
              <a:t>репрезентативностью</a:t>
            </a:r>
            <a:r>
              <a:rPr lang="ru" sz="1150">
                <a:solidFill>
                  <a:srgbClr val="646464"/>
                </a:solidFill>
                <a:latin typeface="Roboto"/>
                <a:ea typeface="Roboto"/>
                <a:cs typeface="Roboto"/>
                <a:sym typeface="Roboto"/>
              </a:rPr>
              <a:t> понимается необходимо-достаточное и пропорциональное представление в корпусе текстов различных периодов, жанров, стилей, авторов и т.д., то есть способность отражать все свойства проблемной области. </a:t>
            </a:r>
            <a:endParaRPr sz="1150">
              <a:solidFill>
                <a:srgbClr val="646464"/>
              </a:solidFill>
              <a:latin typeface="Roboto"/>
              <a:ea typeface="Roboto"/>
              <a:cs typeface="Roboto"/>
              <a:sym typeface="Roboto"/>
            </a:endParaRPr>
          </a:p>
          <a:p>
            <a:pPr indent="0" lvl="0" marL="0" rtl="0" algn="l">
              <a:spcBef>
                <a:spcPts val="1200"/>
              </a:spcBef>
              <a:spcAft>
                <a:spcPts val="1200"/>
              </a:spcAft>
              <a:buNone/>
            </a:pPr>
            <a:r>
              <a:rPr lang="ru" sz="1150">
                <a:solidFill>
                  <a:srgbClr val="646464"/>
                </a:solidFill>
                <a:latin typeface="Roboto"/>
                <a:ea typeface="Roboto"/>
                <a:cs typeface="Roboto"/>
                <a:sym typeface="Roboto"/>
              </a:rPr>
              <a:t>Имеются разные подходы к определению репрезентативности. В частности, есть мнение, что применительно к общеязыковому (национальному) корпусу это понятие невозможно рассчитать и описать строго математически, однако к этому можно и нужно стремиться, как на этапе проектирования корпуса, так и на этапе его эксплуатации.</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Проблема репрезентативности</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ru" sz="1150">
                <a:solidFill>
                  <a:srgbClr val="646464"/>
                </a:solidFill>
                <a:latin typeface="Roboto"/>
                <a:ea typeface="Roboto"/>
                <a:cs typeface="Roboto"/>
                <a:sym typeface="Roboto"/>
              </a:rPr>
              <a:t>Корпус состоит из конечного числа текстов, но он призван адекватно отражать лексикограмматические феномены, типичные для всего объёма текстов в соответствующем языке (или </a:t>
            </a:r>
            <a:r>
              <a:rPr lang="ru" sz="1150">
                <a:solidFill>
                  <a:srgbClr val="646464"/>
                </a:solidFill>
                <a:uFill>
                  <a:noFill/>
                </a:uFill>
                <a:latin typeface="Roboto"/>
                <a:ea typeface="Roboto"/>
                <a:cs typeface="Roboto"/>
                <a:sym typeface="Roboto"/>
                <a:hlinkClick r:id="rId3">
                  <a:extLst>
                    <a:ext uri="{A12FA001-AC4F-418D-AE19-62706E023703}">
                      <ahyp:hlinkClr val="tx"/>
                    </a:ext>
                  </a:extLst>
                </a:hlinkClick>
              </a:rPr>
              <a:t>подъязыке</a:t>
            </a:r>
            <a:r>
              <a:rPr lang="ru" sz="1150">
                <a:solidFill>
                  <a:srgbClr val="646464"/>
                </a:solidFill>
                <a:latin typeface="Roboto"/>
                <a:ea typeface="Roboto"/>
                <a:cs typeface="Roboto"/>
                <a:sym typeface="Roboto"/>
              </a:rPr>
              <a:t>). Для представительности важен как размер, так и структура корпуса. Представительный размер зависит от задачи, поскольку он определяется тем, как много примеров может быть найдено для исследуемых феноменов. </a:t>
            </a:r>
            <a:endParaRPr sz="1150">
              <a:solidFill>
                <a:srgbClr val="646464"/>
              </a:solidFill>
              <a:latin typeface="Roboto"/>
              <a:ea typeface="Roboto"/>
              <a:cs typeface="Roboto"/>
              <a:sym typeface="Roboto"/>
            </a:endParaRPr>
          </a:p>
          <a:p>
            <a:pPr indent="0" lvl="0" marL="0" rtl="0" algn="l">
              <a:spcBef>
                <a:spcPts val="1200"/>
              </a:spcBef>
              <a:spcAft>
                <a:spcPts val="1200"/>
              </a:spcAft>
              <a:buNone/>
            </a:pPr>
            <a:r>
              <a:rPr lang="ru" sz="1150">
                <a:solidFill>
                  <a:srgbClr val="646464"/>
                </a:solidFill>
                <a:latin typeface="Roboto"/>
                <a:ea typeface="Roboto"/>
                <a:cs typeface="Roboto"/>
                <a:sym typeface="Roboto"/>
              </a:rPr>
              <a:t>В связи с тем, что со статистической точки зрения язык содержит большое число относительно редких слов (</a:t>
            </a:r>
            <a:r>
              <a:rPr lang="ru" sz="1150">
                <a:solidFill>
                  <a:srgbClr val="646464"/>
                </a:solidFill>
                <a:uFill>
                  <a:noFill/>
                </a:uFill>
                <a:latin typeface="Roboto"/>
                <a:ea typeface="Roboto"/>
                <a:cs typeface="Roboto"/>
                <a:sym typeface="Roboto"/>
                <a:hlinkClick r:id="rId4">
                  <a:extLst>
                    <a:ext uri="{A12FA001-AC4F-418D-AE19-62706E023703}">
                      <ahyp:hlinkClr val="tx"/>
                    </a:ext>
                  </a:extLst>
                </a:hlinkClick>
              </a:rPr>
              <a:t>Закон Ципфа</a:t>
            </a:r>
            <a:r>
              <a:rPr lang="ru" sz="1150">
                <a:solidFill>
                  <a:srgbClr val="646464"/>
                </a:solidFill>
                <a:latin typeface="Roboto"/>
                <a:ea typeface="Roboto"/>
                <a:cs typeface="Roboto"/>
                <a:sym typeface="Roboto"/>
              </a:rPr>
              <a:t>), для исследования первых пяти тысяч </a:t>
            </a:r>
            <a:r>
              <a:rPr lang="ru" sz="1150">
                <a:solidFill>
                  <a:srgbClr val="646464"/>
                </a:solidFill>
                <a:uFill>
                  <a:noFill/>
                </a:uFill>
                <a:latin typeface="Roboto"/>
                <a:ea typeface="Roboto"/>
                <a:cs typeface="Roboto"/>
                <a:sym typeface="Roboto"/>
                <a:hlinkClick r:id="rId5">
                  <a:extLst>
                    <a:ext uri="{A12FA001-AC4F-418D-AE19-62706E023703}">
                      <ahyp:hlinkClr val="tx"/>
                    </a:ext>
                  </a:extLst>
                </a:hlinkClick>
              </a:rPr>
              <a:t>наиболее частотных слов</a:t>
            </a:r>
            <a:r>
              <a:rPr lang="ru" sz="1150">
                <a:solidFill>
                  <a:srgbClr val="646464"/>
                </a:solidFill>
                <a:latin typeface="Roboto"/>
                <a:ea typeface="Roboto"/>
                <a:cs typeface="Roboto"/>
                <a:sym typeface="Roboto"/>
              </a:rPr>
              <a:t> (например, убыток, извиняться) требуется корпус размером около 10-20 миллионов словоупотреблений, в то время как для описания первых двадцати тысяч слов (незатейливый, сердцебиение, роиться) уже требуется корпус свыше ста миллионов словоупотреблений.</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6B6C7E6A338F304691C979BB54D0107D" ma:contentTypeVersion="5" ma:contentTypeDescription="Создание документа." ma:contentTypeScope="" ma:versionID="8d5c2f6c5a3d26df54722afc1c2312f1">
  <xsd:schema xmlns:xsd="http://www.w3.org/2001/XMLSchema" xmlns:xs="http://www.w3.org/2001/XMLSchema" xmlns:p="http://schemas.microsoft.com/office/2006/metadata/properties" xmlns:ns2="50fefc02-53a6-449e-b249-f1b6a80a24aa" targetNamespace="http://schemas.microsoft.com/office/2006/metadata/properties" ma:root="true" ma:fieldsID="149e3a5655a6d4d2bf8b9fa542d1b7e2" ns2:_="">
    <xsd:import namespace="50fefc02-53a6-449e-b249-f1b6a80a24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efc02-53a6-449e-b249-f1b6a80a24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494A45-FD86-4233-8A8B-533C62E9A8A2}"/>
</file>

<file path=customXml/itemProps2.xml><?xml version="1.0" encoding="utf-8"?>
<ds:datastoreItem xmlns:ds="http://schemas.openxmlformats.org/officeDocument/2006/customXml" ds:itemID="{E68AE5FA-869F-4A45-8164-82857D276164}"/>
</file>

<file path=customXml/itemProps3.xml><?xml version="1.0" encoding="utf-8"?>
<ds:datastoreItem xmlns:ds="http://schemas.openxmlformats.org/officeDocument/2006/customXml" ds:itemID="{54EF6C4C-8056-46E4-B923-4B2FFA3C75B8}"/>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0x0101006B6C7E6A338F304691C979BB54D0107D</vt:lpwstr>
  </property>
</Properties>
</file>