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18" Type="http://schemas.openxmlformats.org/officeDocument/2006/relationships/customXml" Target="../customXml/item1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font" Target="fonts/Lato-boldItalic.fntdata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6" Type="http://schemas.openxmlformats.org/officeDocument/2006/relationships/font" Target="fonts/Lato-italic.fntdata"/><Relationship Id="rId20" Type="http://schemas.openxmlformats.org/officeDocument/2006/relationships/customXml" Target="../customXml/item3.xml"/><Relationship Id="rId11" Type="http://schemas.openxmlformats.org/officeDocument/2006/relationships/slide" Target="slides/slide6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5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54de936c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54de936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54de936c6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54de936c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54de936c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54de936c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54de936c6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54de936c6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54de936c6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54de936c6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54de936c6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54de936c6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54de936c6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54de936c6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iamnagdev.com/?p=863" TargetMode="External"/><Relationship Id="rId4" Type="http://schemas.openxmlformats.org/officeDocument/2006/relationships/hyperlink" Target="https://www.analyticsvidhya.com/blog/2021/06/5-techniques-to-handle-imbalanced-data-for-a-classification-problem/" TargetMode="External"/><Relationship Id="rId5" Type="http://schemas.openxmlformats.org/officeDocument/2006/relationships/hyperlink" Target="https://github.com/esokolov/ml-course-hse/blob/master/2021-fall/lecture-notes/lecture05-linclas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Сбалансированность</a:t>
            </a:r>
            <a:br>
              <a:rPr lang="ru"/>
            </a:br>
            <a:r>
              <a:rPr lang="ru"/>
              <a:t>датасета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3509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Казюлина Марина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3327600" cy="245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0675" lvl="0" marL="457200" rt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50"/>
              <a:buChar char="●"/>
            </a:pPr>
            <a:r>
              <a:rPr lang="ru" sz="1450">
                <a:highlight>
                  <a:srgbClr val="FFFFFF"/>
                </a:highlight>
              </a:rPr>
              <a:t>Антифрод</a:t>
            </a:r>
            <a:endParaRPr sz="1450">
              <a:highlight>
                <a:srgbClr val="FFFFFF"/>
              </a:highlight>
            </a:endParaRPr>
          </a:p>
          <a:p>
            <a:pPr indent="-320675" lvl="0" marL="457200" rt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50"/>
              <a:buChar char="●"/>
            </a:pPr>
            <a:r>
              <a:rPr lang="ru" sz="1450">
                <a:highlight>
                  <a:srgbClr val="FFFFFF"/>
                </a:highlight>
              </a:rPr>
              <a:t>Диагностика редких заболеваний</a:t>
            </a:r>
            <a:endParaRPr sz="1450">
              <a:highlight>
                <a:srgbClr val="FFFFFF"/>
              </a:highlight>
            </a:endParaRPr>
          </a:p>
          <a:p>
            <a:pPr indent="-320675" lvl="0" marL="457200" rt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50"/>
              <a:buChar char="●"/>
            </a:pPr>
            <a:r>
              <a:rPr lang="ru" sz="1450">
                <a:highlight>
                  <a:srgbClr val="FFFFFF"/>
                </a:highlight>
              </a:rPr>
              <a:t>Предсказание оттока клиентов</a:t>
            </a:r>
            <a:endParaRPr sz="1450">
              <a:highlight>
                <a:srgbClr val="FFFFFF"/>
              </a:highlight>
            </a:endParaRPr>
          </a:p>
          <a:p>
            <a:pPr indent="-320675" lvl="0" marL="457200" rt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50"/>
              <a:buChar char="●"/>
            </a:pPr>
            <a:r>
              <a:rPr lang="ru" sz="1450">
                <a:highlight>
                  <a:srgbClr val="FFFFFF"/>
                </a:highlight>
              </a:rPr>
              <a:t>Стихийные бедствия</a:t>
            </a:r>
            <a:endParaRPr sz="1450"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83333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50">
              <a:solidFill>
                <a:srgbClr val="222222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1450" y="993275"/>
            <a:ext cx="4514850" cy="26098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886350" y="4042300"/>
            <a:ext cx="7533900" cy="9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dk2"/>
                </a:solidFill>
              </a:rPr>
              <a:t>Часто один класс сильно перевешивает другой. </a:t>
            </a:r>
            <a:endParaRPr sz="20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dk2"/>
                </a:solidFill>
              </a:rPr>
              <a:t>Ну а что в этом такого?</a:t>
            </a:r>
            <a:endParaRPr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000075"/>
            <a:ext cx="3909900" cy="310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95% – класс 1; 5% – класс 0</a:t>
            </a:r>
            <a:br>
              <a:rPr lang="ru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обучаем модель, чья цель – давать как можно больше правильных ответов для объектов датасета</a:t>
            </a:r>
            <a:br>
              <a:rPr lang="ru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константный прогноз – все объекты из класса 1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1450" y="993275"/>
            <a:ext cx="4514850" cy="260985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556650" y="4215475"/>
            <a:ext cx="8030700" cy="87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400">
                <a:solidFill>
                  <a:schemeClr val="dk2"/>
                </a:solidFill>
              </a:rPr>
              <a:t>Доля правильных ответов составляет 0.95!</a:t>
            </a:r>
            <a:br>
              <a:rPr lang="ru" sz="2400">
                <a:solidFill>
                  <a:schemeClr val="dk2"/>
                </a:solidFill>
              </a:rPr>
            </a:br>
            <a:r>
              <a:rPr lang="ru" sz="1700">
                <a:solidFill>
                  <a:schemeClr val="dk2"/>
                </a:solidFill>
              </a:rPr>
              <a:t>А ведь модель ничего выучила о данных. </a:t>
            </a:r>
            <a:endParaRPr sz="1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534725"/>
            <a:ext cx="8520600" cy="71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000"/>
              <a:t>No information rate (NIR) – доля самого объемного класса в датасете.</a:t>
            </a:r>
            <a:endParaRPr sz="2000"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850" y="1396150"/>
            <a:ext cx="3114000" cy="18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16800" y="1472350"/>
            <a:ext cx="3287299" cy="190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26574" y="1319950"/>
            <a:ext cx="1936426" cy="2030427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1141500" y="3375175"/>
            <a:ext cx="1530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NIR = 0.95</a:t>
            </a:r>
            <a:endParaRPr/>
          </a:p>
        </p:txBody>
      </p:sp>
      <p:sp>
        <p:nvSpPr>
          <p:cNvPr id="79" name="Google Shape;79;p16"/>
          <p:cNvSpPr txBox="1"/>
          <p:nvPr/>
        </p:nvSpPr>
        <p:spPr>
          <a:xfrm>
            <a:off x="4395000" y="3375175"/>
            <a:ext cx="1530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NIR = 0.76</a:t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7029338" y="3421300"/>
            <a:ext cx="1530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NIR = 0.5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3892425"/>
            <a:ext cx="8520600" cy="71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000"/>
              <a:t>Очень хочется, чтобы доля правильных ответов модели </a:t>
            </a:r>
            <a:br>
              <a:rPr lang="ru" sz="2000"/>
            </a:br>
            <a:r>
              <a:rPr lang="ru" sz="2000"/>
              <a:t>была выше NIR.</a:t>
            </a:r>
            <a:br>
              <a:rPr lang="ru" sz="2000"/>
            </a:br>
            <a:r>
              <a:rPr lang="ru" sz="1600"/>
              <a:t>А как?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25125" y="913300"/>
            <a:ext cx="8520600" cy="33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F1-score – устойчив к дисбалансу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25125" y="199000"/>
            <a:ext cx="8520600" cy="71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000"/>
              <a:t>Ч1: подходящие метрики качества</a:t>
            </a:r>
            <a:endParaRPr sz="2000"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088" y="1231150"/>
            <a:ext cx="3495675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22651" y="1186350"/>
            <a:ext cx="3417725" cy="32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" y="2450350"/>
            <a:ext cx="4186911" cy="10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0100" y="3774275"/>
            <a:ext cx="200025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58725"/>
            <a:ext cx="8520600" cy="71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000"/>
              <a:t>Ч2.1: Resampling</a:t>
            </a:r>
            <a:endParaRPr sz="2000"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7913" y="720625"/>
            <a:ext cx="5548177" cy="396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311125"/>
            <a:ext cx="8520600" cy="71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000"/>
              <a:t>Ч2.1: </a:t>
            </a:r>
            <a:r>
              <a:rPr lang="ru" sz="2000"/>
              <a:t>Synthetic Minority Oversampling Technique (SMOTE)</a:t>
            </a:r>
            <a:endParaRPr sz="2000"/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6325" y="1392700"/>
            <a:ext cx="699135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hlinkClick r:id="rId3"/>
              </a:rPr>
              <a:t>Why balancing your dataset is important?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hlinkClick r:id="rId4"/>
              </a:rPr>
              <a:t>5 Techniques to Handle Imbalanced Data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u="sng">
                <a:solidFill>
                  <a:schemeClr val="hlink"/>
                </a:solidFill>
                <a:hlinkClick r:id="rId5"/>
              </a:rPr>
              <a:t>НИУ ВШЭ, ПМИ, МО1, лекция 5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B6C7E6A338F304691C979BB54D0107D" ma:contentTypeVersion="5" ma:contentTypeDescription="Создание документа." ma:contentTypeScope="" ma:versionID="8d5c2f6c5a3d26df54722afc1c2312f1">
  <xsd:schema xmlns:xsd="http://www.w3.org/2001/XMLSchema" xmlns:xs="http://www.w3.org/2001/XMLSchema" xmlns:p="http://schemas.microsoft.com/office/2006/metadata/properties" xmlns:ns2="50fefc02-53a6-449e-b249-f1b6a80a24aa" targetNamespace="http://schemas.microsoft.com/office/2006/metadata/properties" ma:root="true" ma:fieldsID="149e3a5655a6d4d2bf8b9fa542d1b7e2" ns2:_="">
    <xsd:import namespace="50fefc02-53a6-449e-b249-f1b6a80a24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efc02-53a6-449e-b249-f1b6a80a24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8F3994-1E00-42D1-AA5C-29ECE80B5B07}"/>
</file>

<file path=customXml/itemProps2.xml><?xml version="1.0" encoding="utf-8"?>
<ds:datastoreItem xmlns:ds="http://schemas.openxmlformats.org/officeDocument/2006/customXml" ds:itemID="{7D06126A-250D-42CC-AD94-2A0B9B0D29DB}"/>
</file>

<file path=customXml/itemProps3.xml><?xml version="1.0" encoding="utf-8"?>
<ds:datastoreItem xmlns:ds="http://schemas.openxmlformats.org/officeDocument/2006/customXml" ds:itemID="{0430D2FA-D01E-45E5-A428-B84C51A534D2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0x0101006B6C7E6A338F304691C979BB54D0107D</vt:lpwstr>
  </property>
</Properties>
</file>