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handoutMasterIdLst>
    <p:handoutMasterId r:id="rId42"/>
  </p:handoutMasterIdLst>
  <p:sldIdLst>
    <p:sldId id="256" r:id="rId5"/>
    <p:sldId id="287" r:id="rId6"/>
    <p:sldId id="307" r:id="rId7"/>
    <p:sldId id="267" r:id="rId8"/>
    <p:sldId id="271" r:id="rId9"/>
    <p:sldId id="272" r:id="rId10"/>
    <p:sldId id="303" r:id="rId11"/>
    <p:sldId id="273" r:id="rId12"/>
    <p:sldId id="297" r:id="rId13"/>
    <p:sldId id="288" r:id="rId14"/>
    <p:sldId id="278" r:id="rId15"/>
    <p:sldId id="274" r:id="rId16"/>
    <p:sldId id="294" r:id="rId17"/>
    <p:sldId id="291" r:id="rId18"/>
    <p:sldId id="276" r:id="rId19"/>
    <p:sldId id="290" r:id="rId20"/>
    <p:sldId id="302" r:id="rId21"/>
    <p:sldId id="286" r:id="rId22"/>
    <p:sldId id="296" r:id="rId23"/>
    <p:sldId id="277" r:id="rId24"/>
    <p:sldId id="306" r:id="rId25"/>
    <p:sldId id="304" r:id="rId26"/>
    <p:sldId id="279" r:id="rId27"/>
    <p:sldId id="298" r:id="rId28"/>
    <p:sldId id="293" r:id="rId29"/>
    <p:sldId id="300" r:id="rId30"/>
    <p:sldId id="301" r:id="rId31"/>
    <p:sldId id="281" r:id="rId32"/>
    <p:sldId id="282" r:id="rId33"/>
    <p:sldId id="305" r:id="rId34"/>
    <p:sldId id="292" r:id="rId35"/>
    <p:sldId id="280" r:id="rId36"/>
    <p:sldId id="283" r:id="rId37"/>
    <p:sldId id="284" r:id="rId38"/>
    <p:sldId id="285" r:id="rId39"/>
    <p:sldId id="262" r:id="rId40"/>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67463" autoAdjust="0"/>
  </p:normalViewPr>
  <p:slideViewPr>
    <p:cSldViewPr snapToGrid="0">
      <p:cViewPr varScale="1">
        <p:scale>
          <a:sx n="113" d="100"/>
          <a:sy n="113" d="100"/>
        </p:scale>
        <p:origin x="456" y="114"/>
      </p:cViewPr>
      <p:guideLst/>
    </p:cSldViewPr>
  </p:slideViewPr>
  <p:notesTextViewPr>
    <p:cViewPr>
      <p:scale>
        <a:sx n="1" d="1"/>
        <a:sy n="1" d="1"/>
      </p:scale>
      <p:origin x="0" y="0"/>
    </p:cViewPr>
  </p:notesTextViewPr>
  <p:notesViewPr>
    <p:cSldViewPr snapToGrid="0">
      <p:cViewPr varScale="1">
        <p:scale>
          <a:sx n="83" d="100"/>
          <a:sy n="83" d="100"/>
        </p:scale>
        <p:origin x="277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a:p>
        </p:txBody>
      </p:sp>
      <p:sp>
        <p:nvSpPr>
          <p:cNvPr id="3" name="Дата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82F2A8C-E5B8-49F9-BB16-C1297E229164}" type="datetime1">
              <a:rPr lang="ru-RU" smtClean="0"/>
              <a:t>15.03.2022</a:t>
            </a:fld>
            <a:endParaRPr lang="ru-RU"/>
          </a:p>
        </p:txBody>
      </p:sp>
      <p:sp>
        <p:nvSpPr>
          <p:cNvPr id="4" name="Нижний колонтитул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a:p>
        </p:txBody>
      </p:sp>
      <p:sp>
        <p:nvSpPr>
          <p:cNvPr id="5" name="Номер слайда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D529299-61FF-4B93-ADA6-2FD5975D62F6}" type="slidenum">
              <a:rPr lang="ru-RU" smtClean="0"/>
              <a:t>‹#›</a:t>
            </a:fld>
            <a:endParaRPr lang="ru-RU"/>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449C797-B530-4837-A721-F9C1EE4EF63B}" type="datetime1">
              <a:rPr lang="ru-RU" noProof="0" smtClean="0"/>
              <a:t>15.03.2022</a:t>
            </a:fld>
            <a:endParaRPr lang="ru-RU" noProof="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C849E9A-41F7-4779-A581-48A7C374A227}" type="slidenum">
              <a:rPr lang="ru-RU" noProof="0" smtClean="0"/>
              <a:t>‹#›</a:t>
            </a:fld>
            <a:endParaRPr lang="ru-RU" noProof="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BC849E9A-41F7-4779-A581-48A7C374A227}" type="slidenum">
              <a:rPr lang="ru-RU" smtClean="0"/>
              <a:t>1</a:t>
            </a:fld>
            <a:endParaRPr lang="ru-RU"/>
          </a:p>
        </p:txBody>
      </p:sp>
    </p:spTree>
    <p:extLst>
      <p:ext uri="{BB962C8B-B14F-4D97-AF65-F5344CB8AC3E}">
        <p14:creationId xmlns:p14="http://schemas.microsoft.com/office/powerpoint/2010/main" val="1620464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marL="0" indent="0" rtl="0">
              <a:buNone/>
            </a:pPr>
            <a:r>
              <a:rPr lang="ru-RU">
                <a:latin typeface="Segoe UI" panose="020B0502040204020203" pitchFamily="34" charset="0"/>
                <a:cs typeface="Segoe UI" panose="020B0502040204020203" pitchFamily="34" charset="0"/>
              </a:rPr>
              <a:t>После консультирования с различными источниками вам потребуется сузить тему.  Например, тема безопасности в Интернете очень большая, но вы можете сузить эту тему, включив в нее безопасность в Интернете в отношении приложений социальных сетей, которые активно используют подростки.  Эта тема более конкретна и будет актуальна для ваших коллег.  Некоторые вопросы, которые помогут вам сузить тему: </a:t>
            </a:r>
          </a:p>
          <a:p>
            <a:pPr marL="171450" indent="-171450" rtl="0">
              <a:buFont typeface="Arial" panose="020B0604020202020204" pitchFamily="34" charset="0"/>
              <a:buChar char="•"/>
            </a:pPr>
            <a:r>
              <a:rPr lang="ru-RU">
                <a:latin typeface="Segoe UI" panose="020B0502040204020203" pitchFamily="34" charset="0"/>
                <a:cs typeface="Segoe UI" panose="020B0502040204020203" pitchFamily="34" charset="0"/>
              </a:rPr>
              <a:t>Какие темы исследования меня интересуют больше всего?</a:t>
            </a:r>
          </a:p>
          <a:p>
            <a:pPr marL="171450" indent="-171450" rtl="0">
              <a:buFont typeface="Arial" panose="020B0604020202020204" pitchFamily="34" charset="0"/>
              <a:buChar char="•"/>
            </a:pPr>
            <a:r>
              <a:rPr lang="ru-RU">
                <a:latin typeface="Segoe UI" panose="020B0502040204020203" pitchFamily="34" charset="0"/>
                <a:cs typeface="Segoe UI" panose="020B0502040204020203" pitchFamily="34" charset="0"/>
              </a:rPr>
              <a:t>Какие темы исследования будут наиболее интересны моей аудитории?</a:t>
            </a:r>
          </a:p>
          <a:p>
            <a:pPr marL="171450" indent="-171450" rtl="0">
              <a:buFont typeface="Arial" panose="020B0604020202020204" pitchFamily="34" charset="0"/>
              <a:buChar char="•"/>
            </a:pPr>
            <a:r>
              <a:rPr lang="ru-RU">
                <a:latin typeface="Segoe UI" panose="020B0502040204020203" pitchFamily="34" charset="0"/>
                <a:cs typeface="Segoe UI" panose="020B0502040204020203" pitchFamily="34" charset="0"/>
              </a:rPr>
              <a:t>Какие темы будут более интересными для аудитории? Какие будут шокирующими? Какие будут вдохновляющими?</a:t>
            </a:r>
          </a:p>
          <a:p>
            <a:pPr marL="0" indent="0" rtl="0">
              <a:buFont typeface="Arial" panose="020B0604020202020204" pitchFamily="34" charset="0"/>
              <a:buNone/>
            </a:pPr>
            <a:endParaRPr lang="ru-RU"/>
          </a:p>
        </p:txBody>
      </p:sp>
      <p:sp>
        <p:nvSpPr>
          <p:cNvPr id="4" name="Номер слайда 3"/>
          <p:cNvSpPr>
            <a:spLocks noGrp="1"/>
          </p:cNvSpPr>
          <p:nvPr>
            <p:ph type="sldNum" sz="quarter" idx="10"/>
          </p:nvPr>
        </p:nvSpPr>
        <p:spPr/>
        <p:txBody>
          <a:bodyPr rtlCol="0"/>
          <a:lstStyle/>
          <a:p>
            <a:pPr rtl="0"/>
            <a:fld id="{BC849E9A-41F7-4779-A581-48A7C374A227}" type="slidenum">
              <a:rPr lang="ru-RU" smtClean="0"/>
              <a:t>4</a:t>
            </a:fld>
            <a:endParaRPr lang="ru-RU"/>
          </a:p>
        </p:txBody>
      </p:sp>
    </p:spTree>
    <p:extLst>
      <p:ext uri="{BB962C8B-B14F-4D97-AF65-F5344CB8AC3E}">
        <p14:creationId xmlns:p14="http://schemas.microsoft.com/office/powerpoint/2010/main" val="422431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rtl="0"/>
            <a:r>
              <a:rPr lang="ru-RU">
                <a:latin typeface="Segoe UI" panose="020B0502040204020203" pitchFamily="34" charset="0"/>
                <a:cs typeface="Segoe UI" panose="020B0502040204020203" pitchFamily="34" charset="0"/>
              </a:rPr>
              <a:t>После завершения исследования, пора составить презентацию.  Первым шагом процесса является введение темы.  Это отличный момент, чтобы связать вашу тему с тем, что может касаться вашей аудитории.  Другими словами, почему они должны уделить внимание той информации, которой вы будете делиться в презентации исследования?  Какой в этом плюс для них?  Вы также можете включить графический объект или изображение, чтобы привлечь их внимание.</a:t>
            </a:r>
          </a:p>
          <a:p>
            <a:pPr rtl="0"/>
            <a:endParaRPr lang="ru-RU">
              <a:latin typeface="Segoe UI" panose="020B0502040204020203" pitchFamily="34" charset="0"/>
              <a:cs typeface="Segoe UI" panose="020B0502040204020203" pitchFamily="34" charset="0"/>
            </a:endParaRPr>
          </a:p>
          <a:p>
            <a:pPr rtl="0"/>
            <a:r>
              <a:rPr lang="ru-RU">
                <a:latin typeface="Segoe UI" panose="020B0502040204020203" pitchFamily="34" charset="0"/>
                <a:cs typeface="Segoe UI" panose="020B0502040204020203" pitchFamily="34" charset="0"/>
              </a:rPr>
              <a:t>Вы можете продублировать этот слайд, щелкнув его правой кнопкой мыши на панели слайдов слева и выбрав </a:t>
            </a:r>
            <a:r>
              <a:rPr lang="ru-RU" b="1">
                <a:latin typeface="Segoe UI" panose="020B0502040204020203" pitchFamily="34" charset="0"/>
                <a:cs typeface="Segoe UI" panose="020B0502040204020203" pitchFamily="34" charset="0"/>
              </a:rPr>
              <a:t>Дублировать слайд</a:t>
            </a:r>
            <a:r>
              <a:rPr lang="ru-RU">
                <a:latin typeface="Segoe UI" panose="020B0502040204020203" pitchFamily="34" charset="0"/>
                <a:cs typeface="Segoe UI" panose="020B0502040204020203" pitchFamily="34" charset="0"/>
              </a:rPr>
              <a:t>.</a:t>
            </a:r>
          </a:p>
          <a:p>
            <a:pPr rtl="0"/>
            <a:endParaRPr lang="ru-RU">
              <a:latin typeface="Segoe UI" panose="020B0502040204020203" pitchFamily="34" charset="0"/>
              <a:cs typeface="Segoe UI" panose="020B0502040204020203" pitchFamily="34" charset="0"/>
            </a:endParaRPr>
          </a:p>
          <a:p>
            <a:pPr rtl="0"/>
            <a:r>
              <a:rPr lang="ru-RU">
                <a:latin typeface="Segoe UI" panose="020B0502040204020203" pitchFamily="34" charset="0"/>
                <a:cs typeface="Segoe UI" panose="020B0502040204020203" pitchFamily="34" charset="0"/>
              </a:rPr>
              <a:t>Следующий шаг в презентации — четкое изложение утверждения или темы.  Ваш преподаватель может даже назвать это тезисом.  При изложении тезиса вы можете обнаружить, что этот макет не является лучшим макетом для вашего утверждения или темы.  Вы можете изменить макет, щелкнув раскрывающееся меню рядом с </a:t>
            </a:r>
            <a:r>
              <a:rPr lang="ru-RU" b="1">
                <a:latin typeface="Segoe UI" panose="020B0502040204020203" pitchFamily="34" charset="0"/>
                <a:cs typeface="Segoe UI" panose="020B0502040204020203" pitchFamily="34" charset="0"/>
              </a:rPr>
              <a:t>Макетом</a:t>
            </a:r>
            <a:r>
              <a:rPr lang="ru-RU">
                <a:latin typeface="Segoe UI" panose="020B0502040204020203" pitchFamily="34" charset="0"/>
                <a:cs typeface="Segoe UI" panose="020B0502040204020203" pitchFamily="34" charset="0"/>
              </a:rPr>
              <a:t> в разделе меню </a:t>
            </a:r>
            <a:r>
              <a:rPr lang="ru-RU" b="1">
                <a:latin typeface="Segoe UI" panose="020B0502040204020203" pitchFamily="34" charset="0"/>
                <a:cs typeface="Segoe UI" panose="020B0502040204020203" pitchFamily="34" charset="0"/>
              </a:rPr>
              <a:t>Слайды</a:t>
            </a:r>
            <a:r>
              <a:rPr lang="ru-RU">
                <a:latin typeface="Segoe UI" panose="020B0502040204020203" pitchFamily="34" charset="0"/>
                <a:cs typeface="Segoe UI" panose="020B0502040204020203" pitchFamily="34" charset="0"/>
              </a:rPr>
              <a:t>.  Вы можете выбрать </a:t>
            </a:r>
            <a:r>
              <a:rPr lang="ru-RU" b="1">
                <a:latin typeface="Segoe UI" panose="020B0502040204020203" pitchFamily="34" charset="0"/>
                <a:cs typeface="Segoe UI" panose="020B0502040204020203" pitchFamily="34" charset="0"/>
              </a:rPr>
              <a:t>Два объекта</a:t>
            </a:r>
            <a:r>
              <a:rPr lang="ru-RU">
                <a:latin typeface="Segoe UI" panose="020B0502040204020203" pitchFamily="34" charset="0"/>
                <a:cs typeface="Segoe UI" panose="020B0502040204020203" pitchFamily="34" charset="0"/>
              </a:rPr>
              <a:t>, </a:t>
            </a:r>
            <a:r>
              <a:rPr lang="ru-RU" b="1">
                <a:latin typeface="Segoe UI" panose="020B0502040204020203" pitchFamily="34" charset="0"/>
                <a:cs typeface="Segoe UI" panose="020B0502040204020203" pitchFamily="34" charset="0"/>
              </a:rPr>
              <a:t>Сравнение</a:t>
            </a:r>
            <a:r>
              <a:rPr lang="ru-RU">
                <a:latin typeface="Segoe UI" panose="020B0502040204020203" pitchFamily="34" charset="0"/>
                <a:cs typeface="Segoe UI" panose="020B0502040204020203" pitchFamily="34" charset="0"/>
              </a:rPr>
              <a:t> или </a:t>
            </a:r>
            <a:r>
              <a:rPr lang="ru-RU" b="1">
                <a:latin typeface="Segoe UI" panose="020B0502040204020203" pitchFamily="34" charset="0"/>
                <a:cs typeface="Segoe UI" panose="020B0502040204020203" pitchFamily="34" charset="0"/>
              </a:rPr>
              <a:t>Рисунок с подписью</a:t>
            </a:r>
            <a:r>
              <a:rPr lang="ru-RU">
                <a:latin typeface="Segoe UI" panose="020B0502040204020203" pitchFamily="34" charset="0"/>
                <a:cs typeface="Segoe UI" panose="020B0502040204020203" pitchFamily="34" charset="0"/>
              </a:rPr>
              <a:t>.  </a:t>
            </a:r>
            <a:r>
              <a:rPr lang="ru-RU" i="1">
                <a:latin typeface="Segoe UI" panose="020B0502040204020203" pitchFamily="34" charset="0"/>
                <a:cs typeface="Segoe UI" panose="020B0502040204020203" pitchFamily="34" charset="0"/>
              </a:rPr>
              <a:t>Примечание: Другой макет может изменить оформление значков на этой странице.</a:t>
            </a:r>
          </a:p>
          <a:p>
            <a:pPr rtl="0"/>
            <a:endParaRPr lang="ru-RU" i="1">
              <a:latin typeface="Segoe UI" panose="020B0502040204020203" pitchFamily="34" charset="0"/>
              <a:cs typeface="Segoe UI" panose="020B0502040204020203" pitchFamily="34" charset="0"/>
            </a:endParaRPr>
          </a:p>
          <a:p>
            <a:pPr rtl="0"/>
            <a:r>
              <a:rPr lang="ru-RU" i="0">
                <a:latin typeface="Segoe UI" panose="020B0502040204020203" pitchFamily="34" charset="0"/>
                <a:cs typeface="Segoe UI" panose="020B0502040204020203" pitchFamily="34" charset="0"/>
              </a:rPr>
              <a:t>Вы также захотите указать факты.  Вы провели исследование, а теперь поделитесь некоторыми интересными фактами со своей аудиторией.  Факты не должны быть скучными; вы можете сообщить факты различными способами, перейдя на вкладку "Вставка".  На вкладке "Вставка" можно: </a:t>
            </a:r>
          </a:p>
          <a:p>
            <a:pPr marL="171450" indent="-171450" rtl="0">
              <a:buFont typeface="Arial" panose="020B0604020202020204" pitchFamily="34" charset="0"/>
              <a:buChar char="•"/>
            </a:pPr>
            <a:r>
              <a:rPr lang="ru-RU" i="0">
                <a:latin typeface="Segoe UI" panose="020B0502040204020203" pitchFamily="34" charset="0"/>
                <a:cs typeface="Segoe UI" panose="020B0502040204020203" pitchFamily="34" charset="0"/>
              </a:rPr>
              <a:t>Вставить </a:t>
            </a:r>
            <a:r>
              <a:rPr lang="ru-RU" b="1" i="0">
                <a:latin typeface="Segoe UI" panose="020B0502040204020203" pitchFamily="34" charset="0"/>
                <a:cs typeface="Segoe UI" panose="020B0502040204020203" pitchFamily="34" charset="0"/>
              </a:rPr>
              <a:t>изображения</a:t>
            </a:r>
            <a:r>
              <a:rPr lang="ru-RU" i="0">
                <a:latin typeface="Segoe UI" panose="020B0502040204020203" pitchFamily="34" charset="0"/>
                <a:cs typeface="Segoe UI" panose="020B0502040204020203" pitchFamily="34" charset="0"/>
              </a:rPr>
              <a:t> с компьютера или </a:t>
            </a:r>
            <a:r>
              <a:rPr lang="ru-RU" b="1" i="0">
                <a:latin typeface="Segoe UI" panose="020B0502040204020203" pitchFamily="34" charset="0"/>
                <a:cs typeface="Segoe UI" panose="020B0502040204020203" pitchFamily="34" charset="0"/>
              </a:rPr>
              <a:t>из Интернета</a:t>
            </a:r>
            <a:r>
              <a:rPr lang="ru-RU" i="0">
                <a:latin typeface="Segoe UI" panose="020B0502040204020203" pitchFamily="34" charset="0"/>
                <a:cs typeface="Segoe UI" panose="020B0502040204020203" pitchFamily="34" charset="0"/>
              </a:rPr>
              <a:t>.</a:t>
            </a:r>
          </a:p>
          <a:p>
            <a:pPr marL="171450" indent="-171450" rtl="0">
              <a:buFont typeface="Arial" panose="020B0604020202020204" pitchFamily="34" charset="0"/>
              <a:buChar char="•"/>
            </a:pPr>
            <a:r>
              <a:rPr lang="ru-RU" i="0">
                <a:latin typeface="Segoe UI" panose="020B0502040204020203" pitchFamily="34" charset="0"/>
                <a:cs typeface="Segoe UI" panose="020B0502040204020203" pitchFamily="34" charset="0"/>
              </a:rPr>
              <a:t>Добавить </a:t>
            </a:r>
            <a:r>
              <a:rPr lang="ru-RU" b="1" i="0">
                <a:latin typeface="Segoe UI" panose="020B0502040204020203" pitchFamily="34" charset="0"/>
                <a:cs typeface="Segoe UI" panose="020B0502040204020203" pitchFamily="34" charset="0"/>
              </a:rPr>
              <a:t>диаграмму </a:t>
            </a:r>
          </a:p>
          <a:p>
            <a:pPr marL="171450" indent="-171450" rtl="0">
              <a:buFont typeface="Arial" panose="020B0604020202020204" pitchFamily="34" charset="0"/>
              <a:buChar char="•"/>
            </a:pPr>
            <a:r>
              <a:rPr lang="ru-RU" i="0">
                <a:latin typeface="Segoe UI" panose="020B0502040204020203" pitchFamily="34" charset="0"/>
                <a:cs typeface="Segoe UI" panose="020B0502040204020203" pitchFamily="34" charset="0"/>
              </a:rPr>
              <a:t>Создать </a:t>
            </a:r>
            <a:r>
              <a:rPr lang="ru-RU" b="1" i="0">
                <a:latin typeface="Segoe UI" panose="020B0502040204020203" pitchFamily="34" charset="0"/>
                <a:cs typeface="Segoe UI" panose="020B0502040204020203" pitchFamily="34" charset="0"/>
              </a:rPr>
              <a:t>SmartArt</a:t>
            </a:r>
          </a:p>
          <a:p>
            <a:pPr marL="171450" indent="-171450" rtl="0">
              <a:buFont typeface="Arial" panose="020B0604020202020204" pitchFamily="34" charset="0"/>
              <a:buChar char="•"/>
            </a:pPr>
            <a:r>
              <a:rPr lang="ru-RU" i="0">
                <a:latin typeface="Segoe UI" panose="020B0502040204020203" pitchFamily="34" charset="0"/>
                <a:cs typeface="Segoe UI" panose="020B0502040204020203" pitchFamily="34" charset="0"/>
              </a:rPr>
              <a:t>Вставить различные значки, чтобы оживить ваши факты.  Примечание: Вы можете изменить цвет значков, щелкнув значок, а затем щелкнув вкладку </a:t>
            </a:r>
            <a:r>
              <a:rPr lang="ru-RU" b="1" i="0">
                <a:latin typeface="Segoe UI" panose="020B0502040204020203" pitchFamily="34" charset="0"/>
                <a:cs typeface="Segoe UI" panose="020B0502040204020203" pitchFamily="34" charset="0"/>
              </a:rPr>
              <a:t>Формат</a:t>
            </a:r>
            <a:r>
              <a:rPr lang="ru-RU" i="0">
                <a:latin typeface="Segoe UI" panose="020B0502040204020203" pitchFamily="34" charset="0"/>
                <a:cs typeface="Segoe UI" panose="020B0502040204020203" pitchFamily="34" charset="0"/>
              </a:rPr>
              <a:t> и затем выбрав </a:t>
            </a:r>
            <a:r>
              <a:rPr lang="ru-RU" b="1" i="0">
                <a:latin typeface="Segoe UI" panose="020B0502040204020203" pitchFamily="34" charset="0"/>
                <a:cs typeface="Segoe UI" panose="020B0502040204020203" pitchFamily="34" charset="0"/>
              </a:rPr>
              <a:t>Заливку</a:t>
            </a:r>
            <a:r>
              <a:rPr lang="ru-RU" i="0">
                <a:latin typeface="Segoe UI" panose="020B0502040204020203" pitchFamily="34" charset="0"/>
                <a:cs typeface="Segoe UI" panose="020B0502040204020203" pitchFamily="34" charset="0"/>
              </a:rPr>
              <a:t>.  Оттуда вы выберете цвет из списка или выберите </a:t>
            </a:r>
            <a:r>
              <a:rPr lang="ru-RU" b="1" i="0">
                <a:latin typeface="Segoe UI" panose="020B0502040204020203" pitchFamily="34" charset="0"/>
                <a:cs typeface="Segoe UI" panose="020B0502040204020203" pitchFamily="34" charset="0"/>
              </a:rPr>
              <a:t>дополнительные цвета заливки,</a:t>
            </a:r>
            <a:r>
              <a:rPr lang="ru-RU" i="0">
                <a:latin typeface="Segoe UI" panose="020B0502040204020203" pitchFamily="34" charset="0"/>
                <a:cs typeface="Segoe UI" panose="020B0502040204020203" pitchFamily="34" charset="0"/>
              </a:rPr>
              <a:t>чтобы получить больше возможностей.</a:t>
            </a:r>
          </a:p>
          <a:p>
            <a:pPr rtl="0"/>
            <a:endParaRPr lang="ru-RU">
              <a:latin typeface="Segoe UI" panose="020B0502040204020203" pitchFamily="34" charset="0"/>
              <a:cs typeface="Segoe UI" panose="020B0502040204020203" pitchFamily="34" charset="0"/>
            </a:endParaRPr>
          </a:p>
          <a:p>
            <a:pPr rtl="0"/>
            <a:r>
              <a:rPr lang="ru-RU">
                <a:latin typeface="Segoe UI" panose="020B0502040204020203" pitchFamily="34" charset="0"/>
                <a:cs typeface="Segoe UI" panose="020B0502040204020203" pitchFamily="34" charset="0"/>
              </a:rPr>
              <a:t>Поскольку эта презентация исследования является результатом напряженной работы и поиска, вы хотите убедиться, что вы подкрепляете утверждения или пункты в своей презентации фактами из результатов вашего исследования.  Убедитесь, что вы указываете ссылки на автора за то, что он помог вам поделиться своими идеями.  Если в одном из ваших источников есть видео, имеющее отношение к вашей теме, вы можете добавить видео в качестве дополнительной поддержки.  Помните о продолжительности видео и количестве времени, которое у вас есть на презентацию.  Для 5-минутного выступления продолжительность видео не должна превышать 30 секунд.  </a:t>
            </a:r>
          </a:p>
          <a:p>
            <a:pPr rtl="0"/>
            <a:endParaRPr lang="ru-RU">
              <a:latin typeface="Segoe UI" panose="020B0502040204020203" pitchFamily="34" charset="0"/>
              <a:cs typeface="Segoe UI" panose="020B0502040204020203" pitchFamily="34" charset="0"/>
            </a:endParaRPr>
          </a:p>
          <a:p>
            <a:pPr rtl="0"/>
            <a:r>
              <a:rPr lang="ru-RU" b="1" i="1">
                <a:latin typeface="Segoe UI" panose="020B0502040204020203" pitchFamily="34" charset="0"/>
                <a:cs typeface="Segoe UI" panose="020B0502040204020203" pitchFamily="34" charset="0"/>
              </a:rPr>
              <a:t>Вопросы, которые следует учитывать: </a:t>
            </a:r>
          </a:p>
          <a:p>
            <a:pPr marL="228600" indent="-228600" rtl="0">
              <a:buAutoNum type="arabicPeriod"/>
            </a:pPr>
            <a:r>
              <a:rPr lang="ru-RU">
                <a:latin typeface="Segoe UI" panose="020B0502040204020203" pitchFamily="34" charset="0"/>
                <a:cs typeface="Segoe UI" panose="020B0502040204020203" pitchFamily="34" charset="0"/>
              </a:rPr>
              <a:t>Как вы укажите автора источника?</a:t>
            </a:r>
          </a:p>
          <a:p>
            <a:pPr marL="228600" indent="-228600" rtl="0">
              <a:buAutoNum type="arabicPeriod"/>
            </a:pPr>
            <a:r>
              <a:rPr lang="ru-RU">
                <a:latin typeface="Segoe UI" panose="020B0502040204020203" pitchFamily="34" charset="0"/>
                <a:cs typeface="Segoe UI" panose="020B0502040204020203" pitchFamily="34" charset="0"/>
              </a:rPr>
              <a:t>Нужно ли указать источник на слайде?</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a:latin typeface="Segoe UI" panose="020B0502040204020203" pitchFamily="34" charset="0"/>
                <a:cs typeface="Segoe UI" panose="020B0502040204020203" pitchFamily="34" charset="0"/>
              </a:rPr>
              <a:t>Какими способами можно привлечь аудиторию, чтобы они почувствовали себя частью презентации?  Некоторые идеи, которые следует рассмотреть, — это принять участие в быстром опросе, например: поднятием рук. Многие ли из вас думают, что школьная форма — это способ уменьшить издевательства?  Еще один вариант — попросить их поднять определенное количество пальцев, чтобы посмотреть, согласны они или нет.  Наконец, вы можете поделиться историей, которая может вызвать у аудитории смех.</a:t>
            </a:r>
          </a:p>
          <a:p>
            <a:pPr rtl="0"/>
            <a:endParaRPr lang="ru-RU">
              <a:latin typeface="Segoe UI" panose="020B0502040204020203" pitchFamily="34" charset="0"/>
              <a:cs typeface="Segoe UI" panose="020B0502040204020203" pitchFamily="34" charset="0"/>
            </a:endParaRPr>
          </a:p>
          <a:p>
            <a:pPr rtl="0"/>
            <a:r>
              <a:rPr lang="ru-RU">
                <a:latin typeface="Segoe UI" panose="020B0502040204020203" pitchFamily="34" charset="0"/>
                <a:cs typeface="Segoe UI" panose="020B0502040204020203" pitchFamily="34" charset="0"/>
              </a:rPr>
              <a:t>После аплодисментов у вашей аудитории могут возникнуть вопросы.  Будьте готовы ответить на некоторые из их вопросов, составив список вопросов, которые, по вашему мнению, они могут задать. Вы также можете поделиться презентацией с ними, предоставив ссылку на презентацию, если им нужны дополнительные сведения.</a:t>
            </a:r>
          </a:p>
        </p:txBody>
      </p:sp>
      <p:sp>
        <p:nvSpPr>
          <p:cNvPr id="4" name="Номер слайда 3"/>
          <p:cNvSpPr>
            <a:spLocks noGrp="1"/>
          </p:cNvSpPr>
          <p:nvPr>
            <p:ph type="sldNum" sz="quarter" idx="10"/>
          </p:nvPr>
        </p:nvSpPr>
        <p:spPr/>
        <p:txBody>
          <a:bodyPr rtlCol="0"/>
          <a:lstStyle/>
          <a:p>
            <a:pPr rtl="0"/>
            <a:fld id="{BC849E9A-41F7-4779-A581-48A7C374A227}" type="slidenum">
              <a:rPr lang="ru-RU" smtClean="0"/>
              <a:t>36</a:t>
            </a:fld>
            <a:endParaRPr lang="ru-RU"/>
          </a:p>
        </p:txBody>
      </p:sp>
    </p:spTree>
    <p:extLst>
      <p:ext uri="{BB962C8B-B14F-4D97-AF65-F5344CB8AC3E}">
        <p14:creationId xmlns:p14="http://schemas.microsoft.com/office/powerpoint/2010/main" val="1335805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rtlCol="0" anchor="b"/>
          <a:lstStyle>
            <a:lvl1pPr algn="ctr">
              <a:defRPr sz="6000"/>
            </a:lvl1pPr>
          </a:lstStyle>
          <a:p>
            <a:pPr rtl="0"/>
            <a:r>
              <a:rPr lang="ru-RU" noProof="0"/>
              <a:t>Образец заголовка</a:t>
            </a:r>
          </a:p>
        </p:txBody>
      </p:sp>
      <p:sp>
        <p:nvSpPr>
          <p:cNvPr id="3" name="Подзаголовок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a:t>Образец подзаголовка</a:t>
            </a:r>
          </a:p>
        </p:txBody>
      </p:sp>
      <p:sp>
        <p:nvSpPr>
          <p:cNvPr id="4" name="Дата 3">
            <a:extLst>
              <a:ext uri="{FF2B5EF4-FFF2-40B4-BE49-F238E27FC236}">
                <a16:creationId xmlns:a16="http://schemas.microsoft.com/office/drawing/2014/main" id="{535AEE24-534A-40F1-99E4-00B7D5FD9124}"/>
              </a:ext>
            </a:extLst>
          </p:cNvPr>
          <p:cNvSpPr>
            <a:spLocks noGrp="1"/>
          </p:cNvSpPr>
          <p:nvPr>
            <p:ph type="dt" sz="half" idx="10"/>
          </p:nvPr>
        </p:nvSpPr>
        <p:spPr/>
        <p:txBody>
          <a:bodyPr rtlCol="0"/>
          <a:lstStyle/>
          <a:p>
            <a:pPr rtl="0"/>
            <a:fld id="{C1A6A196-22D0-4451-88AF-AEBDBBE641AA}" type="datetime1">
              <a:rPr lang="ru-RU" noProof="0" smtClean="0"/>
              <a:t>15.03.2022</a:t>
            </a:fld>
            <a:endParaRPr lang="ru-RU" noProof="0"/>
          </a:p>
        </p:txBody>
      </p:sp>
      <p:sp>
        <p:nvSpPr>
          <p:cNvPr id="5" name="Нижний колонтитул 4">
            <a:extLst>
              <a:ext uri="{FF2B5EF4-FFF2-40B4-BE49-F238E27FC236}">
                <a16:creationId xmlns:a16="http://schemas.microsoft.com/office/drawing/2014/main" id="{CD594011-48FF-493D-8286-F62D34552531}"/>
              </a:ext>
            </a:extLst>
          </p:cNvPr>
          <p:cNvSpPr>
            <a:spLocks noGrp="1"/>
          </p:cNvSpPr>
          <p:nvPr>
            <p:ph type="ftr" sz="quarter" idx="11"/>
          </p:nvPr>
        </p:nvSpPr>
        <p:spPr/>
        <p:txBody>
          <a:bodyPr rtlCol="0"/>
          <a:lstStyle/>
          <a:p>
            <a:pPr rtl="0"/>
            <a:endParaRPr lang="ru-RU" noProof="0"/>
          </a:p>
        </p:txBody>
      </p:sp>
      <p:sp>
        <p:nvSpPr>
          <p:cNvPr id="6" name="Номер слайда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rtlCol="0"/>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A47D73-EDDA-49A6-BA12-1CA980DA9BC0}"/>
              </a:ext>
            </a:extLst>
          </p:cNvPr>
          <p:cNvSpPr>
            <a:spLocks noGrp="1"/>
          </p:cNvSpPr>
          <p:nvPr>
            <p:ph type="title"/>
          </p:nvPr>
        </p:nvSpPr>
        <p:spPr/>
        <p:txBody>
          <a:bodyPr rtlCol="0"/>
          <a:lstStyle/>
          <a:p>
            <a:pPr rtl="0"/>
            <a:r>
              <a:rPr lang="ru-RU" noProof="0"/>
              <a:t>Образец заголовка</a:t>
            </a:r>
          </a:p>
        </p:txBody>
      </p:sp>
      <p:sp>
        <p:nvSpPr>
          <p:cNvPr id="3" name="Вертикальный текст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a:extLst>
              <a:ext uri="{FF2B5EF4-FFF2-40B4-BE49-F238E27FC236}">
                <a16:creationId xmlns:a16="http://schemas.microsoft.com/office/drawing/2014/main" id="{938A267F-D142-4D04-9F03-6CB099E6FA32}"/>
              </a:ext>
            </a:extLst>
          </p:cNvPr>
          <p:cNvSpPr>
            <a:spLocks noGrp="1"/>
          </p:cNvSpPr>
          <p:nvPr>
            <p:ph type="dt" sz="half" idx="10"/>
          </p:nvPr>
        </p:nvSpPr>
        <p:spPr/>
        <p:txBody>
          <a:bodyPr rtlCol="0"/>
          <a:lstStyle/>
          <a:p>
            <a:pPr rtl="0"/>
            <a:fld id="{E3998800-3994-4916-9070-38146BE1FECC}" type="datetime1">
              <a:rPr lang="ru-RU" noProof="0" smtClean="0"/>
              <a:t>15.03.2022</a:t>
            </a:fld>
            <a:endParaRPr lang="ru-RU" noProof="0"/>
          </a:p>
        </p:txBody>
      </p:sp>
      <p:sp>
        <p:nvSpPr>
          <p:cNvPr id="5" name="Нижний колонтитул 4">
            <a:extLst>
              <a:ext uri="{FF2B5EF4-FFF2-40B4-BE49-F238E27FC236}">
                <a16:creationId xmlns:a16="http://schemas.microsoft.com/office/drawing/2014/main" id="{705127CA-154D-4E90-B776-A2EE71F78D2E}"/>
              </a:ext>
            </a:extLst>
          </p:cNvPr>
          <p:cNvSpPr>
            <a:spLocks noGrp="1"/>
          </p:cNvSpPr>
          <p:nvPr>
            <p:ph type="ftr" sz="quarter" idx="11"/>
          </p:nvPr>
        </p:nvSpPr>
        <p:spPr/>
        <p:txBody>
          <a:bodyPr rtlCol="0"/>
          <a:lstStyle/>
          <a:p>
            <a:pPr rtl="0"/>
            <a:endParaRPr lang="ru-RU" noProof="0"/>
          </a:p>
        </p:txBody>
      </p:sp>
      <p:sp>
        <p:nvSpPr>
          <p:cNvPr id="6" name="Номер слайда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rtlCol="0"/>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rtlCol="0"/>
          <a:lstStyle/>
          <a:p>
            <a:pPr rtl="0"/>
            <a:r>
              <a:rPr lang="ru-RU" noProof="0"/>
              <a:t>Образец заголовка</a:t>
            </a:r>
          </a:p>
        </p:txBody>
      </p:sp>
      <p:sp>
        <p:nvSpPr>
          <p:cNvPr id="3" name="Вертикальный текст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a:extLst>
              <a:ext uri="{FF2B5EF4-FFF2-40B4-BE49-F238E27FC236}">
                <a16:creationId xmlns:a16="http://schemas.microsoft.com/office/drawing/2014/main" id="{A1A14243-F1E4-487A-ABEC-30516A01DF2B}"/>
              </a:ext>
            </a:extLst>
          </p:cNvPr>
          <p:cNvSpPr>
            <a:spLocks noGrp="1"/>
          </p:cNvSpPr>
          <p:nvPr>
            <p:ph type="dt" sz="half" idx="10"/>
          </p:nvPr>
        </p:nvSpPr>
        <p:spPr/>
        <p:txBody>
          <a:bodyPr rtlCol="0"/>
          <a:lstStyle/>
          <a:p>
            <a:pPr rtl="0"/>
            <a:fld id="{0A94CA4E-AC1C-497F-9952-AED690694BBB}" type="datetime1">
              <a:rPr lang="ru-RU" noProof="0" smtClean="0"/>
              <a:t>15.03.2022</a:t>
            </a:fld>
            <a:endParaRPr lang="ru-RU" noProof="0"/>
          </a:p>
        </p:txBody>
      </p:sp>
      <p:sp>
        <p:nvSpPr>
          <p:cNvPr id="5" name="Нижний колонтитул 4">
            <a:extLst>
              <a:ext uri="{FF2B5EF4-FFF2-40B4-BE49-F238E27FC236}">
                <a16:creationId xmlns:a16="http://schemas.microsoft.com/office/drawing/2014/main" id="{AC358244-98FD-472D-AB8C-075F71C10BF7}"/>
              </a:ext>
            </a:extLst>
          </p:cNvPr>
          <p:cNvSpPr>
            <a:spLocks noGrp="1"/>
          </p:cNvSpPr>
          <p:nvPr>
            <p:ph type="ftr" sz="quarter" idx="11"/>
          </p:nvPr>
        </p:nvSpPr>
        <p:spPr/>
        <p:txBody>
          <a:bodyPr rtlCol="0"/>
          <a:lstStyle/>
          <a:p>
            <a:pPr rtl="0"/>
            <a:endParaRPr lang="ru-RU" noProof="0"/>
          </a:p>
        </p:txBody>
      </p:sp>
      <p:sp>
        <p:nvSpPr>
          <p:cNvPr id="6" name="Номер слайда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rtlCol="0"/>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6334F3-0709-471B-A734-C4B404F55B8E}"/>
              </a:ext>
            </a:extLst>
          </p:cNvPr>
          <p:cNvSpPr>
            <a:spLocks noGrp="1"/>
          </p:cNvSpPr>
          <p:nvPr>
            <p:ph type="title"/>
          </p:nvPr>
        </p:nvSpPr>
        <p:spPr/>
        <p:txBody>
          <a:bodyPr rtlCol="0"/>
          <a:lstStyle/>
          <a:p>
            <a:pPr rtl="0"/>
            <a:r>
              <a:rPr lang="ru-RU" noProof="0"/>
              <a:t>Образец заголовка</a:t>
            </a:r>
          </a:p>
        </p:txBody>
      </p:sp>
      <p:sp>
        <p:nvSpPr>
          <p:cNvPr id="3" name="Объект 2">
            <a:extLst>
              <a:ext uri="{FF2B5EF4-FFF2-40B4-BE49-F238E27FC236}">
                <a16:creationId xmlns:a16="http://schemas.microsoft.com/office/drawing/2014/main" id="{AF795016-AF78-4708-9C5F-21110C197B03}"/>
              </a:ext>
            </a:extLst>
          </p:cNvPr>
          <p:cNvSpPr>
            <a:spLocks noGrp="1"/>
          </p:cNvSpPr>
          <p:nvPr>
            <p:ph idx="1"/>
          </p:nvPr>
        </p:nvSpPr>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a:extLst>
              <a:ext uri="{FF2B5EF4-FFF2-40B4-BE49-F238E27FC236}">
                <a16:creationId xmlns:a16="http://schemas.microsoft.com/office/drawing/2014/main" id="{2AAEA2D1-B124-4454-AFDC-EA60A14BA121}"/>
              </a:ext>
            </a:extLst>
          </p:cNvPr>
          <p:cNvSpPr>
            <a:spLocks noGrp="1"/>
          </p:cNvSpPr>
          <p:nvPr>
            <p:ph type="dt" sz="half" idx="10"/>
          </p:nvPr>
        </p:nvSpPr>
        <p:spPr/>
        <p:txBody>
          <a:bodyPr rtlCol="0"/>
          <a:lstStyle/>
          <a:p>
            <a:pPr rtl="0"/>
            <a:fld id="{6C04DA82-1929-4573-8B3A-3A5D04DABBA7}" type="datetime1">
              <a:rPr lang="ru-RU" noProof="0" smtClean="0"/>
              <a:t>15.03.2022</a:t>
            </a:fld>
            <a:endParaRPr lang="ru-RU" noProof="0"/>
          </a:p>
        </p:txBody>
      </p:sp>
      <p:sp>
        <p:nvSpPr>
          <p:cNvPr id="5" name="Нижний колонтитул 4">
            <a:extLst>
              <a:ext uri="{FF2B5EF4-FFF2-40B4-BE49-F238E27FC236}">
                <a16:creationId xmlns:a16="http://schemas.microsoft.com/office/drawing/2014/main" id="{B4F58000-F9D7-4A53-A6C5-E5E8154226B4}"/>
              </a:ext>
            </a:extLst>
          </p:cNvPr>
          <p:cNvSpPr>
            <a:spLocks noGrp="1"/>
          </p:cNvSpPr>
          <p:nvPr>
            <p:ph type="ftr" sz="quarter" idx="11"/>
          </p:nvPr>
        </p:nvSpPr>
        <p:spPr/>
        <p:txBody>
          <a:bodyPr rtlCol="0"/>
          <a:lstStyle/>
          <a:p>
            <a:pPr rtl="0"/>
            <a:endParaRPr lang="ru-RU" noProof="0"/>
          </a:p>
        </p:txBody>
      </p:sp>
      <p:sp>
        <p:nvSpPr>
          <p:cNvPr id="6" name="Номер слайда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rtlCol="0"/>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rtlCol="0" anchor="b"/>
          <a:lstStyle>
            <a:lvl1pPr>
              <a:defRPr sz="6000"/>
            </a:lvl1pPr>
          </a:lstStyle>
          <a:p>
            <a:pPr rtl="0"/>
            <a:r>
              <a:rPr lang="ru-RU" noProof="0"/>
              <a:t>Образец заголовка</a:t>
            </a:r>
          </a:p>
        </p:txBody>
      </p:sp>
      <p:sp>
        <p:nvSpPr>
          <p:cNvPr id="3" name="Текст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ru-RU" noProof="0"/>
              <a:t>Образец текста</a:t>
            </a:r>
          </a:p>
        </p:txBody>
      </p:sp>
      <p:sp>
        <p:nvSpPr>
          <p:cNvPr id="4" name="Дата 3">
            <a:extLst>
              <a:ext uri="{FF2B5EF4-FFF2-40B4-BE49-F238E27FC236}">
                <a16:creationId xmlns:a16="http://schemas.microsoft.com/office/drawing/2014/main" id="{084BB3D1-3138-4B69-BF5D-4B1A213451CA}"/>
              </a:ext>
            </a:extLst>
          </p:cNvPr>
          <p:cNvSpPr>
            <a:spLocks noGrp="1"/>
          </p:cNvSpPr>
          <p:nvPr>
            <p:ph type="dt" sz="half" idx="10"/>
          </p:nvPr>
        </p:nvSpPr>
        <p:spPr/>
        <p:txBody>
          <a:bodyPr rtlCol="0"/>
          <a:lstStyle/>
          <a:p>
            <a:pPr rtl="0"/>
            <a:fld id="{84042833-05B5-4EED-85E8-2698DF703A14}" type="datetime1">
              <a:rPr lang="ru-RU" noProof="0" smtClean="0"/>
              <a:t>15.03.2022</a:t>
            </a:fld>
            <a:endParaRPr lang="ru-RU" noProof="0"/>
          </a:p>
        </p:txBody>
      </p:sp>
      <p:sp>
        <p:nvSpPr>
          <p:cNvPr id="5" name="Нижний колонтитул 4">
            <a:extLst>
              <a:ext uri="{FF2B5EF4-FFF2-40B4-BE49-F238E27FC236}">
                <a16:creationId xmlns:a16="http://schemas.microsoft.com/office/drawing/2014/main" id="{0EFF90C5-31F4-4A22-AC00-3FB5ED291B28}"/>
              </a:ext>
            </a:extLst>
          </p:cNvPr>
          <p:cNvSpPr>
            <a:spLocks noGrp="1"/>
          </p:cNvSpPr>
          <p:nvPr>
            <p:ph type="ftr" sz="quarter" idx="11"/>
          </p:nvPr>
        </p:nvSpPr>
        <p:spPr/>
        <p:txBody>
          <a:bodyPr rtlCol="0"/>
          <a:lstStyle/>
          <a:p>
            <a:pPr rtl="0"/>
            <a:endParaRPr lang="ru-RU" noProof="0"/>
          </a:p>
        </p:txBody>
      </p:sp>
      <p:sp>
        <p:nvSpPr>
          <p:cNvPr id="6" name="Номер слайда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rtlCol="0"/>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0CAA11-CC97-44E5-AE4D-808FD741A066}"/>
              </a:ext>
            </a:extLst>
          </p:cNvPr>
          <p:cNvSpPr>
            <a:spLocks noGrp="1"/>
          </p:cNvSpPr>
          <p:nvPr>
            <p:ph type="title"/>
          </p:nvPr>
        </p:nvSpPr>
        <p:spPr/>
        <p:txBody>
          <a:bodyPr rtlCol="0"/>
          <a:lstStyle/>
          <a:p>
            <a:pPr rtl="0"/>
            <a:r>
              <a:rPr lang="ru-RU" noProof="0"/>
              <a:t>Образец заголовка</a:t>
            </a:r>
          </a:p>
        </p:txBody>
      </p:sp>
      <p:sp>
        <p:nvSpPr>
          <p:cNvPr id="3" name="Объект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Объект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Дата 4">
            <a:extLst>
              <a:ext uri="{FF2B5EF4-FFF2-40B4-BE49-F238E27FC236}">
                <a16:creationId xmlns:a16="http://schemas.microsoft.com/office/drawing/2014/main" id="{C4561BBA-B185-4B45-B152-3D320E15F550}"/>
              </a:ext>
            </a:extLst>
          </p:cNvPr>
          <p:cNvSpPr>
            <a:spLocks noGrp="1"/>
          </p:cNvSpPr>
          <p:nvPr>
            <p:ph type="dt" sz="half" idx="10"/>
          </p:nvPr>
        </p:nvSpPr>
        <p:spPr/>
        <p:txBody>
          <a:bodyPr rtlCol="0"/>
          <a:lstStyle/>
          <a:p>
            <a:pPr rtl="0"/>
            <a:fld id="{8410ED07-3F7E-4E6A-8DF4-9E88F208A3CC}" type="datetime1">
              <a:rPr lang="ru-RU" noProof="0" smtClean="0"/>
              <a:t>15.03.2022</a:t>
            </a:fld>
            <a:endParaRPr lang="ru-RU" noProof="0"/>
          </a:p>
        </p:txBody>
      </p:sp>
      <p:sp>
        <p:nvSpPr>
          <p:cNvPr id="6" name="Нижний колонтитул 5">
            <a:extLst>
              <a:ext uri="{FF2B5EF4-FFF2-40B4-BE49-F238E27FC236}">
                <a16:creationId xmlns:a16="http://schemas.microsoft.com/office/drawing/2014/main" id="{D61CD760-96AC-4821-A56B-0B805F2FAD44}"/>
              </a:ext>
            </a:extLst>
          </p:cNvPr>
          <p:cNvSpPr>
            <a:spLocks noGrp="1"/>
          </p:cNvSpPr>
          <p:nvPr>
            <p:ph type="ftr" sz="quarter" idx="11"/>
          </p:nvPr>
        </p:nvSpPr>
        <p:spPr/>
        <p:txBody>
          <a:bodyPr rtlCol="0"/>
          <a:lstStyle/>
          <a:p>
            <a:pPr rtl="0"/>
            <a:endParaRPr lang="ru-RU" noProof="0"/>
          </a:p>
        </p:txBody>
      </p:sp>
      <p:sp>
        <p:nvSpPr>
          <p:cNvPr id="7" name="Номер слайда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rtlCol="0"/>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rtlCol="0"/>
          <a:lstStyle/>
          <a:p>
            <a:pPr rtl="0"/>
            <a:r>
              <a:rPr lang="ru-RU" noProof="0"/>
              <a:t>Образец заголовка</a:t>
            </a:r>
          </a:p>
        </p:txBody>
      </p:sp>
      <p:sp>
        <p:nvSpPr>
          <p:cNvPr id="3" name="Текст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4" name="Объект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Текст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6" name="Объект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7" name="Дата 6">
            <a:extLst>
              <a:ext uri="{FF2B5EF4-FFF2-40B4-BE49-F238E27FC236}">
                <a16:creationId xmlns:a16="http://schemas.microsoft.com/office/drawing/2014/main" id="{6B417A4D-2EC9-4294-BFF4-EAE22EE1099A}"/>
              </a:ext>
            </a:extLst>
          </p:cNvPr>
          <p:cNvSpPr>
            <a:spLocks noGrp="1"/>
          </p:cNvSpPr>
          <p:nvPr>
            <p:ph type="dt" sz="half" idx="10"/>
          </p:nvPr>
        </p:nvSpPr>
        <p:spPr/>
        <p:txBody>
          <a:bodyPr rtlCol="0"/>
          <a:lstStyle/>
          <a:p>
            <a:pPr rtl="0"/>
            <a:fld id="{7A8DF501-DFF2-45EC-978C-CD84F6628965}" type="datetime1">
              <a:rPr lang="ru-RU" noProof="0" smtClean="0"/>
              <a:t>15.03.2022</a:t>
            </a:fld>
            <a:endParaRPr lang="ru-RU" noProof="0"/>
          </a:p>
        </p:txBody>
      </p:sp>
      <p:sp>
        <p:nvSpPr>
          <p:cNvPr id="8" name="Нижний колонтитул 7">
            <a:extLst>
              <a:ext uri="{FF2B5EF4-FFF2-40B4-BE49-F238E27FC236}">
                <a16:creationId xmlns:a16="http://schemas.microsoft.com/office/drawing/2014/main" id="{6150E317-3602-42A1-BB7F-0184072E8D5F}"/>
              </a:ext>
            </a:extLst>
          </p:cNvPr>
          <p:cNvSpPr>
            <a:spLocks noGrp="1"/>
          </p:cNvSpPr>
          <p:nvPr>
            <p:ph type="ftr" sz="quarter" idx="11"/>
          </p:nvPr>
        </p:nvSpPr>
        <p:spPr/>
        <p:txBody>
          <a:bodyPr rtlCol="0"/>
          <a:lstStyle/>
          <a:p>
            <a:pPr rtl="0"/>
            <a:endParaRPr lang="ru-RU" noProof="0"/>
          </a:p>
        </p:txBody>
      </p:sp>
      <p:sp>
        <p:nvSpPr>
          <p:cNvPr id="9" name="Номер слайда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rtlCol="0"/>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9F68FC-5755-447A-8D7F-9ADED3E994A3}"/>
              </a:ext>
            </a:extLst>
          </p:cNvPr>
          <p:cNvSpPr>
            <a:spLocks noGrp="1"/>
          </p:cNvSpPr>
          <p:nvPr>
            <p:ph type="title"/>
          </p:nvPr>
        </p:nvSpPr>
        <p:spPr/>
        <p:txBody>
          <a:bodyPr rtlCol="0"/>
          <a:lstStyle/>
          <a:p>
            <a:pPr rtl="0"/>
            <a:r>
              <a:rPr lang="ru-RU" noProof="0"/>
              <a:t>Образец заголовка</a:t>
            </a:r>
          </a:p>
        </p:txBody>
      </p:sp>
      <p:sp>
        <p:nvSpPr>
          <p:cNvPr id="3" name="Дата 2">
            <a:extLst>
              <a:ext uri="{FF2B5EF4-FFF2-40B4-BE49-F238E27FC236}">
                <a16:creationId xmlns:a16="http://schemas.microsoft.com/office/drawing/2014/main" id="{8AB50287-81AA-46CA-8CB3-53A7F8313741}"/>
              </a:ext>
            </a:extLst>
          </p:cNvPr>
          <p:cNvSpPr>
            <a:spLocks noGrp="1"/>
          </p:cNvSpPr>
          <p:nvPr>
            <p:ph type="dt" sz="half" idx="10"/>
          </p:nvPr>
        </p:nvSpPr>
        <p:spPr/>
        <p:txBody>
          <a:bodyPr rtlCol="0"/>
          <a:lstStyle/>
          <a:p>
            <a:pPr rtl="0"/>
            <a:fld id="{A95D4355-56AC-48BA-94B0-88BCAFAE0AB2}" type="datetime1">
              <a:rPr lang="ru-RU" noProof="0" smtClean="0"/>
              <a:t>15.03.2022</a:t>
            </a:fld>
            <a:endParaRPr lang="ru-RU" noProof="0"/>
          </a:p>
        </p:txBody>
      </p:sp>
      <p:sp>
        <p:nvSpPr>
          <p:cNvPr id="4" name="Нижний колонтитул 3">
            <a:extLst>
              <a:ext uri="{FF2B5EF4-FFF2-40B4-BE49-F238E27FC236}">
                <a16:creationId xmlns:a16="http://schemas.microsoft.com/office/drawing/2014/main" id="{2F1BA4AA-02C9-459E-9362-3DA60E3B5972}"/>
              </a:ext>
            </a:extLst>
          </p:cNvPr>
          <p:cNvSpPr>
            <a:spLocks noGrp="1"/>
          </p:cNvSpPr>
          <p:nvPr>
            <p:ph type="ftr" sz="quarter" idx="11"/>
          </p:nvPr>
        </p:nvSpPr>
        <p:spPr/>
        <p:txBody>
          <a:bodyPr rtlCol="0"/>
          <a:lstStyle/>
          <a:p>
            <a:pPr rtl="0"/>
            <a:endParaRPr lang="ru-RU" noProof="0"/>
          </a:p>
        </p:txBody>
      </p:sp>
      <p:sp>
        <p:nvSpPr>
          <p:cNvPr id="5" name="Номер слайда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rtlCol="0"/>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46ACAA5-F8E7-46E9-8BA7-A510948B62CC}"/>
              </a:ext>
            </a:extLst>
          </p:cNvPr>
          <p:cNvSpPr>
            <a:spLocks noGrp="1"/>
          </p:cNvSpPr>
          <p:nvPr>
            <p:ph type="dt" sz="half" idx="10"/>
          </p:nvPr>
        </p:nvSpPr>
        <p:spPr/>
        <p:txBody>
          <a:bodyPr rtlCol="0"/>
          <a:lstStyle/>
          <a:p>
            <a:pPr rtl="0"/>
            <a:fld id="{6CE63182-8085-42F7-AF6E-07BF19C64DED}" type="datetime1">
              <a:rPr lang="ru-RU" noProof="0" smtClean="0"/>
              <a:t>15.03.2022</a:t>
            </a:fld>
            <a:endParaRPr lang="ru-RU" noProof="0"/>
          </a:p>
        </p:txBody>
      </p:sp>
      <p:sp>
        <p:nvSpPr>
          <p:cNvPr id="3" name="Нижний колонтитул 2">
            <a:extLst>
              <a:ext uri="{FF2B5EF4-FFF2-40B4-BE49-F238E27FC236}">
                <a16:creationId xmlns:a16="http://schemas.microsoft.com/office/drawing/2014/main" id="{D1F2DEE8-5654-4DCA-A8D0-D883E52B6FBC}"/>
              </a:ext>
            </a:extLst>
          </p:cNvPr>
          <p:cNvSpPr>
            <a:spLocks noGrp="1"/>
          </p:cNvSpPr>
          <p:nvPr>
            <p:ph type="ftr" sz="quarter" idx="11"/>
          </p:nvPr>
        </p:nvSpPr>
        <p:spPr/>
        <p:txBody>
          <a:bodyPr rtlCol="0"/>
          <a:lstStyle/>
          <a:p>
            <a:pPr rtl="0"/>
            <a:endParaRPr lang="ru-RU" noProof="0"/>
          </a:p>
        </p:txBody>
      </p:sp>
      <p:sp>
        <p:nvSpPr>
          <p:cNvPr id="4" name="Номер слайда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rtlCol="0"/>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rtlCol="0" anchor="b"/>
          <a:lstStyle>
            <a:lvl1pPr>
              <a:defRPr sz="3200"/>
            </a:lvl1pPr>
          </a:lstStyle>
          <a:p>
            <a:pPr rtl="0"/>
            <a:r>
              <a:rPr lang="ru-RU" noProof="0"/>
              <a:t>Образец заголовка</a:t>
            </a:r>
          </a:p>
        </p:txBody>
      </p:sp>
      <p:sp>
        <p:nvSpPr>
          <p:cNvPr id="3" name="Объект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Текст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Образец текста</a:t>
            </a:r>
          </a:p>
        </p:txBody>
      </p:sp>
      <p:sp>
        <p:nvSpPr>
          <p:cNvPr id="5" name="Дата 4">
            <a:extLst>
              <a:ext uri="{FF2B5EF4-FFF2-40B4-BE49-F238E27FC236}">
                <a16:creationId xmlns:a16="http://schemas.microsoft.com/office/drawing/2014/main" id="{E5D8562E-E6F1-449B-909C-98426BA86B36}"/>
              </a:ext>
            </a:extLst>
          </p:cNvPr>
          <p:cNvSpPr>
            <a:spLocks noGrp="1"/>
          </p:cNvSpPr>
          <p:nvPr>
            <p:ph type="dt" sz="half" idx="10"/>
          </p:nvPr>
        </p:nvSpPr>
        <p:spPr/>
        <p:txBody>
          <a:bodyPr rtlCol="0"/>
          <a:lstStyle/>
          <a:p>
            <a:pPr rtl="0"/>
            <a:fld id="{B57EBAF1-D668-4267-B785-420D7DFEFAF6}" type="datetime1">
              <a:rPr lang="ru-RU" noProof="0" smtClean="0"/>
              <a:t>15.03.2022</a:t>
            </a:fld>
            <a:endParaRPr lang="ru-RU" noProof="0"/>
          </a:p>
        </p:txBody>
      </p:sp>
      <p:sp>
        <p:nvSpPr>
          <p:cNvPr id="6" name="Нижний колонтитул 5">
            <a:extLst>
              <a:ext uri="{FF2B5EF4-FFF2-40B4-BE49-F238E27FC236}">
                <a16:creationId xmlns:a16="http://schemas.microsoft.com/office/drawing/2014/main" id="{7EB47A9A-FB08-407B-A73A-0AC513F0FD5A}"/>
              </a:ext>
            </a:extLst>
          </p:cNvPr>
          <p:cNvSpPr>
            <a:spLocks noGrp="1"/>
          </p:cNvSpPr>
          <p:nvPr>
            <p:ph type="ftr" sz="quarter" idx="11"/>
          </p:nvPr>
        </p:nvSpPr>
        <p:spPr/>
        <p:txBody>
          <a:bodyPr rtlCol="0"/>
          <a:lstStyle/>
          <a:p>
            <a:pPr rtl="0"/>
            <a:endParaRPr lang="ru-RU" noProof="0"/>
          </a:p>
        </p:txBody>
      </p:sp>
      <p:sp>
        <p:nvSpPr>
          <p:cNvPr id="7" name="Номер слайда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rtlCol="0"/>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rtlCol="0" anchor="b"/>
          <a:lstStyle>
            <a:lvl1pPr>
              <a:defRPr sz="3200"/>
            </a:lvl1pPr>
          </a:lstStyle>
          <a:p>
            <a:pPr rtl="0"/>
            <a:r>
              <a:rPr lang="ru-RU" noProof="0"/>
              <a:t>Образец заголовка</a:t>
            </a:r>
          </a:p>
        </p:txBody>
      </p:sp>
      <p:sp>
        <p:nvSpPr>
          <p:cNvPr id="3" name="Рисунок 2">
            <a:extLst>
              <a:ext uri="{FF2B5EF4-FFF2-40B4-BE49-F238E27FC236}">
                <a16:creationId xmlns:a16="http://schemas.microsoft.com/office/drawing/2014/main" id="{0A21096C-E430-49C7-A801-21C0BD95DC42}"/>
              </a:ext>
            </a:extLst>
          </p:cNvPr>
          <p:cNvSpPr>
            <a:spLocks noGrp="1"/>
          </p:cNvSpPr>
          <p:nvPr>
            <p:ph type="pic" idx="1" hasCustomPrompt="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noProof="0"/>
              <a:t>Щелкните значок, чтобы добавить фото</a:t>
            </a:r>
          </a:p>
        </p:txBody>
      </p:sp>
      <p:sp>
        <p:nvSpPr>
          <p:cNvPr id="4" name="Текст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Образец текста</a:t>
            </a:r>
          </a:p>
        </p:txBody>
      </p:sp>
      <p:sp>
        <p:nvSpPr>
          <p:cNvPr id="5" name="Дата 4">
            <a:extLst>
              <a:ext uri="{FF2B5EF4-FFF2-40B4-BE49-F238E27FC236}">
                <a16:creationId xmlns:a16="http://schemas.microsoft.com/office/drawing/2014/main" id="{533293F4-2B70-4BB5-A982-219E4133E251}"/>
              </a:ext>
            </a:extLst>
          </p:cNvPr>
          <p:cNvSpPr>
            <a:spLocks noGrp="1"/>
          </p:cNvSpPr>
          <p:nvPr>
            <p:ph type="dt" sz="half" idx="10"/>
          </p:nvPr>
        </p:nvSpPr>
        <p:spPr/>
        <p:txBody>
          <a:bodyPr rtlCol="0"/>
          <a:lstStyle/>
          <a:p>
            <a:pPr rtl="0"/>
            <a:fld id="{5442390E-F22B-4D59-991E-0244CD9277ED}" type="datetime1">
              <a:rPr lang="ru-RU" noProof="0" smtClean="0"/>
              <a:t>15.03.2022</a:t>
            </a:fld>
            <a:endParaRPr lang="ru-RU" noProof="0"/>
          </a:p>
        </p:txBody>
      </p:sp>
      <p:sp>
        <p:nvSpPr>
          <p:cNvPr id="6" name="Нижний колонтитул 5">
            <a:extLst>
              <a:ext uri="{FF2B5EF4-FFF2-40B4-BE49-F238E27FC236}">
                <a16:creationId xmlns:a16="http://schemas.microsoft.com/office/drawing/2014/main" id="{C4F9A86F-B378-4759-B50E-2E0BFAE62463}"/>
              </a:ext>
            </a:extLst>
          </p:cNvPr>
          <p:cNvSpPr>
            <a:spLocks noGrp="1"/>
          </p:cNvSpPr>
          <p:nvPr>
            <p:ph type="ftr" sz="quarter" idx="11"/>
          </p:nvPr>
        </p:nvSpPr>
        <p:spPr/>
        <p:txBody>
          <a:bodyPr rtlCol="0"/>
          <a:lstStyle/>
          <a:p>
            <a:pPr rtl="0"/>
            <a:endParaRPr lang="ru-RU" noProof="0"/>
          </a:p>
        </p:txBody>
      </p:sp>
      <p:sp>
        <p:nvSpPr>
          <p:cNvPr id="7" name="Номер слайда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rtlCol="0"/>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ru-RU" noProof="0"/>
              <a:t>Образец заголовка</a:t>
            </a:r>
          </a:p>
        </p:txBody>
      </p:sp>
      <p:sp>
        <p:nvSpPr>
          <p:cNvPr id="3" name="Текст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8BE1E9-71D6-451F-9195-FF3DA9C7F968}" type="datetime1">
              <a:rPr lang="ru-RU" noProof="0" smtClean="0"/>
              <a:t>15.03.2022</a:t>
            </a:fld>
            <a:endParaRPr lang="ru-RU" noProof="0"/>
          </a:p>
        </p:txBody>
      </p:sp>
      <p:sp>
        <p:nvSpPr>
          <p:cNvPr id="5" name="Нижний колонтитул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ru-RU" noProof="0"/>
          </a:p>
        </p:txBody>
      </p:sp>
      <p:sp>
        <p:nvSpPr>
          <p:cNvPr id="6" name="Номер слайда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6AF1B4E-90EC-4A51-B6E5-B702C054ECB0}" type="slidenum">
              <a:rPr lang="ru-RU" noProof="0" smtClean="0"/>
              <a:t>‹#›</a:t>
            </a:fld>
            <a:endParaRPr lang="ru-RU" noProof="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61AC0E-7195-4ACF-AA0A-5E2923A987F7}"/>
              </a:ext>
            </a:extLst>
          </p:cNvPr>
          <p:cNvSpPr>
            <a:spLocks noGrp="1"/>
          </p:cNvSpPr>
          <p:nvPr>
            <p:ph type="ctrTitle"/>
          </p:nvPr>
        </p:nvSpPr>
        <p:spPr>
          <a:xfrm>
            <a:off x="4643409" y="4237559"/>
            <a:ext cx="5609222" cy="1363215"/>
          </a:xfrm>
        </p:spPr>
        <p:txBody>
          <a:bodyPr rtlCol="0" anchor="t">
            <a:normAutofit fontScale="90000"/>
          </a:bodyPr>
          <a:lstStyle/>
          <a:p>
            <a:pPr algn="l" rtl="0"/>
            <a:r>
              <a:rPr lang="ru-RU" sz="4400" dirty="0">
                <a:latin typeface="Franklin Gothic Book" panose="020B0503020102020204" pitchFamily="34" charset="0"/>
                <a:cs typeface="Segoe UI" panose="020B0502040204020203" pitchFamily="34" charset="0"/>
              </a:rPr>
              <a:t>Установление системных связей терминов когнитивной лингвистики</a:t>
            </a:r>
          </a:p>
        </p:txBody>
      </p:sp>
      <p:sp>
        <p:nvSpPr>
          <p:cNvPr id="29" name="Полилиния: Фигура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1" name="Полилиния: Фигура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3" name="Полилиния: фигура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5" name="Полилиния: Фигура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a:ln>
                <a:noFill/>
              </a:ln>
              <a:solidFill>
                <a:prstClr val="white"/>
              </a:solidFill>
              <a:effectLst/>
              <a:uLnTx/>
              <a:uFillTx/>
              <a:latin typeface="Calibri" panose="020F0502020204030204"/>
              <a:ea typeface="+mn-ea"/>
              <a:cs typeface="+mn-cs"/>
            </a:endParaRPr>
          </a:p>
        </p:txBody>
      </p:sp>
      <p:pic>
        <p:nvPicPr>
          <p:cNvPr id="9" name="Графический объект 8" descr="Открытая книга">
            <a:extLst>
              <a:ext uri="{FF2B5EF4-FFF2-40B4-BE49-F238E27FC236}">
                <a16:creationId xmlns:a16="http://schemas.microsoft.com/office/drawing/2014/main" id="{93E427C7-0218-4592-82DA-2431E4BF87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250" y="164573"/>
            <a:ext cx="1636279" cy="1636279"/>
          </a:xfrm>
          <a:prstGeom prst="rect">
            <a:avLst/>
          </a:prstGeom>
        </p:spPr>
      </p:pic>
      <p:sp>
        <p:nvSpPr>
          <p:cNvPr id="37" name="Овал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9" name="Овал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a:ln>
                <a:noFill/>
              </a:ln>
              <a:solidFill>
                <a:prstClr val="white"/>
              </a:solidFill>
              <a:effectLst/>
              <a:uLnTx/>
              <a:uFillTx/>
              <a:latin typeface="Calibri" panose="020F0502020204030204"/>
              <a:ea typeface="+mn-ea"/>
              <a:cs typeface="+mn-cs"/>
            </a:endParaRPr>
          </a:p>
        </p:txBody>
      </p:sp>
      <p:pic>
        <p:nvPicPr>
          <p:cNvPr id="5" name="Графический объект 4" descr="Чат">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80302" y="1293093"/>
            <a:ext cx="1827742" cy="1827742"/>
          </a:xfrm>
          <a:prstGeom prst="rect">
            <a:avLst/>
          </a:prstGeom>
        </p:spPr>
      </p:pic>
      <p:pic>
        <p:nvPicPr>
          <p:cNvPr id="7" name="Графический объект 6" descr="Классная доска">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0924" y="3621724"/>
            <a:ext cx="2594886" cy="2594886"/>
          </a:xfrm>
          <a:prstGeom prst="rect">
            <a:avLst/>
          </a:prstGeom>
        </p:spPr>
      </p:pic>
      <p:sp>
        <p:nvSpPr>
          <p:cNvPr id="41" name="Полилиния: Фигура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43" name="Полилиния: Фигура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a:ln>
                <a:noFill/>
              </a:ln>
              <a:solidFill>
                <a:prstClr val="white"/>
              </a:solidFill>
              <a:effectLst/>
              <a:uLnTx/>
              <a:uFillTx/>
              <a:latin typeface="Calibri" panose="020F0502020204030204"/>
              <a:ea typeface="+mn-ea"/>
              <a:cs typeface="+mn-cs"/>
            </a:endParaRPr>
          </a:p>
        </p:txBody>
      </p:sp>
      <p:pic>
        <p:nvPicPr>
          <p:cNvPr id="11" name="Графический объект 10" descr="Книги на полке">
            <a:extLst>
              <a:ext uri="{FF2B5EF4-FFF2-40B4-BE49-F238E27FC236}">
                <a16:creationId xmlns:a16="http://schemas.microsoft.com/office/drawing/2014/main" id="{18A239E6-97C0-4A74-8E7A-C9FD39A8C92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3EA2BE-C292-4608-84BC-EC99A620A966}"/>
              </a:ext>
            </a:extLst>
          </p:cNvPr>
          <p:cNvSpPr>
            <a:spLocks noGrp="1"/>
          </p:cNvSpPr>
          <p:nvPr>
            <p:ph type="title"/>
          </p:nvPr>
        </p:nvSpPr>
        <p:spPr/>
        <p:txBody>
          <a:bodyPr/>
          <a:lstStyle/>
          <a:p>
            <a:r>
              <a:rPr lang="ru-RU" dirty="0">
                <a:solidFill>
                  <a:schemeClr val="accent1">
                    <a:lumMod val="75000"/>
                  </a:schemeClr>
                </a:solidFill>
              </a:rPr>
              <a:t>Контекстуальные синонимы</a:t>
            </a:r>
          </a:p>
        </p:txBody>
      </p:sp>
      <p:sp>
        <p:nvSpPr>
          <p:cNvPr id="3" name="Объект 2">
            <a:extLst>
              <a:ext uri="{FF2B5EF4-FFF2-40B4-BE49-F238E27FC236}">
                <a16:creationId xmlns:a16="http://schemas.microsoft.com/office/drawing/2014/main" id="{3692C6F8-59B8-4FCB-A076-D18E4368B71D}"/>
              </a:ext>
            </a:extLst>
          </p:cNvPr>
          <p:cNvSpPr>
            <a:spLocks noGrp="1"/>
          </p:cNvSpPr>
          <p:nvPr>
            <p:ph idx="1"/>
          </p:nvPr>
        </p:nvSpPr>
        <p:spPr>
          <a:xfrm>
            <a:off x="694267" y="1608667"/>
            <a:ext cx="10998200" cy="4884208"/>
          </a:xfrm>
        </p:spPr>
        <p:txBody>
          <a:bodyPr>
            <a:normAutofit/>
          </a:bodyPr>
          <a:lstStyle/>
          <a:p>
            <a:r>
              <a:rPr lang="ru-RU" dirty="0">
                <a:solidFill>
                  <a:schemeClr val="accent6">
                    <a:lumMod val="75000"/>
                  </a:schemeClr>
                </a:solidFill>
              </a:rPr>
              <a:t>Стереотип -  Миф: </a:t>
            </a:r>
            <a:r>
              <a:rPr lang="ru-RU" dirty="0"/>
              <a:t>«</a:t>
            </a:r>
            <a:r>
              <a:rPr lang="ru-RU" i="1" dirty="0"/>
              <a:t>По С.А. </a:t>
            </a:r>
            <a:r>
              <a:rPr lang="ru-RU" i="1" dirty="0" err="1"/>
              <a:t>Кошарной</a:t>
            </a:r>
            <a:r>
              <a:rPr lang="ru-RU" i="1" dirty="0"/>
              <a:t>, мифологема – это инвариантный комплекс представлений, связанных с определенным сценарием, с «восприятием» важного персонажа, ситуации, которые переходят из мифа в миф (</a:t>
            </a:r>
            <a:r>
              <a:rPr lang="ru-RU" i="1" dirty="0">
                <a:solidFill>
                  <a:schemeClr val="accent2">
                    <a:lumMod val="75000"/>
                  </a:schemeClr>
                </a:solidFill>
              </a:rPr>
              <a:t>миф</a:t>
            </a:r>
            <a:r>
              <a:rPr lang="ru-RU" i="1" dirty="0"/>
              <a:t> здесь понимается в широком смысле - </a:t>
            </a:r>
            <a:r>
              <a:rPr lang="ru-RU" i="1" dirty="0">
                <a:solidFill>
                  <a:schemeClr val="accent2">
                    <a:lumMod val="75000"/>
                  </a:schemeClr>
                </a:solidFill>
              </a:rPr>
              <a:t>как стереотипы обыденного массового сознания слова</a:t>
            </a:r>
            <a:r>
              <a:rPr lang="ru-RU" i="1" dirty="0"/>
              <a:t>) [</a:t>
            </a:r>
            <a:r>
              <a:rPr lang="ru-RU" i="1" dirty="0" err="1"/>
              <a:t>Кошарная</a:t>
            </a:r>
            <a:r>
              <a:rPr lang="ru-RU" i="1" dirty="0"/>
              <a:t> 2002: 87]</a:t>
            </a:r>
            <a:r>
              <a:rPr lang="ru-RU" dirty="0"/>
              <a:t>» (Шестеркина Н. В. Миф как когнитивная парадигма // Вопросы когнитивной лингвистики. − 2011. − №2. − С. 45.)</a:t>
            </a:r>
          </a:p>
          <a:p>
            <a:r>
              <a:rPr lang="ru-RU" dirty="0">
                <a:solidFill>
                  <a:schemeClr val="accent6">
                    <a:lumMod val="75000"/>
                  </a:schemeClr>
                </a:solidFill>
              </a:rPr>
              <a:t>Ментальный – </a:t>
            </a:r>
            <a:r>
              <a:rPr lang="ru-RU" dirty="0" err="1">
                <a:solidFill>
                  <a:schemeClr val="accent6">
                    <a:lumMod val="75000"/>
                  </a:schemeClr>
                </a:solidFill>
              </a:rPr>
              <a:t>надтекстовый</a:t>
            </a:r>
            <a:r>
              <a:rPr lang="ru-RU" dirty="0">
                <a:solidFill>
                  <a:schemeClr val="accent6">
                    <a:lumMod val="75000"/>
                  </a:schemeClr>
                </a:solidFill>
              </a:rPr>
              <a:t>, </a:t>
            </a:r>
            <a:r>
              <a:rPr lang="ru-RU" dirty="0" err="1">
                <a:solidFill>
                  <a:schemeClr val="accent6">
                    <a:lumMod val="75000"/>
                  </a:schemeClr>
                </a:solidFill>
              </a:rPr>
              <a:t>предтекстовый</a:t>
            </a:r>
            <a:r>
              <a:rPr lang="ru-RU" dirty="0">
                <a:solidFill>
                  <a:schemeClr val="accent6">
                    <a:lumMod val="75000"/>
                  </a:schemeClr>
                </a:solidFill>
              </a:rPr>
              <a:t>: </a:t>
            </a:r>
            <a:r>
              <a:rPr lang="ru-RU" dirty="0"/>
              <a:t>«…</a:t>
            </a:r>
            <a:r>
              <a:rPr lang="ru-RU" dirty="0" err="1"/>
              <a:t>взаимоналожение</a:t>
            </a:r>
            <a:r>
              <a:rPr lang="ru-RU" dirty="0"/>
              <a:t> различных </a:t>
            </a:r>
            <a:r>
              <a:rPr lang="ru-RU" dirty="0">
                <a:solidFill>
                  <a:schemeClr val="accent2">
                    <a:lumMod val="75000"/>
                  </a:schemeClr>
                </a:solidFill>
              </a:rPr>
              <a:t>ментальных, т.е. над- и </a:t>
            </a:r>
            <a:r>
              <a:rPr lang="ru-RU" dirty="0" err="1">
                <a:solidFill>
                  <a:schemeClr val="accent2">
                    <a:lumMod val="75000"/>
                  </a:schemeClr>
                </a:solidFill>
              </a:rPr>
              <a:t>предтекстовых</a:t>
            </a:r>
            <a:r>
              <a:rPr lang="ru-RU" dirty="0">
                <a:solidFill>
                  <a:schemeClr val="accent2">
                    <a:lumMod val="75000"/>
                  </a:schemeClr>
                </a:solidFill>
              </a:rPr>
              <a:t> структур</a:t>
            </a:r>
            <a:r>
              <a:rPr lang="ru-RU" dirty="0"/>
              <a:t>, операций, кодовых систем в процессе </a:t>
            </a:r>
            <a:r>
              <a:rPr lang="ru-RU" dirty="0" err="1"/>
              <a:t>текстопроизводства</a:t>
            </a:r>
            <a:r>
              <a:rPr lang="ru-RU" dirty="0"/>
              <a:t>» [6. С. 228]»</a:t>
            </a:r>
          </a:p>
        </p:txBody>
      </p:sp>
    </p:spTree>
    <p:extLst>
      <p:ext uri="{BB962C8B-B14F-4D97-AF65-F5344CB8AC3E}">
        <p14:creationId xmlns:p14="http://schemas.microsoft.com/office/powerpoint/2010/main" val="3643433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037FFC-004A-45B3-B356-6C053504391E}"/>
              </a:ext>
            </a:extLst>
          </p:cNvPr>
          <p:cNvSpPr>
            <a:spLocks noGrp="1"/>
          </p:cNvSpPr>
          <p:nvPr>
            <p:ph type="title"/>
          </p:nvPr>
        </p:nvSpPr>
        <p:spPr>
          <a:xfrm>
            <a:off x="554566" y="3704"/>
            <a:ext cx="10515600" cy="1325563"/>
          </a:xfrm>
        </p:spPr>
        <p:txBody>
          <a:bodyPr/>
          <a:lstStyle/>
          <a:p>
            <a:r>
              <a:rPr lang="ru-RU" dirty="0">
                <a:solidFill>
                  <a:schemeClr val="accent1">
                    <a:lumMod val="75000"/>
                  </a:schemeClr>
                </a:solidFill>
              </a:rPr>
              <a:t>Синонимия</a:t>
            </a:r>
          </a:p>
        </p:txBody>
      </p:sp>
      <p:sp>
        <p:nvSpPr>
          <p:cNvPr id="3" name="Объект 2">
            <a:extLst>
              <a:ext uri="{FF2B5EF4-FFF2-40B4-BE49-F238E27FC236}">
                <a16:creationId xmlns:a16="http://schemas.microsoft.com/office/drawing/2014/main" id="{8330F560-A214-4F26-B27D-C2FF8A56CEDB}"/>
              </a:ext>
            </a:extLst>
          </p:cNvPr>
          <p:cNvSpPr>
            <a:spLocks noGrp="1"/>
          </p:cNvSpPr>
          <p:nvPr>
            <p:ph idx="1"/>
          </p:nvPr>
        </p:nvSpPr>
        <p:spPr>
          <a:xfrm>
            <a:off x="270933" y="1329267"/>
            <a:ext cx="11082867" cy="5342466"/>
          </a:xfrm>
        </p:spPr>
        <p:txBody>
          <a:bodyPr>
            <a:normAutofit/>
          </a:bodyPr>
          <a:lstStyle/>
          <a:p>
            <a:r>
              <a:rPr lang="ru-RU" sz="1800" dirty="0"/>
              <a:t>Как правило, вводится в контекст в конструкциях пояснения, уточнения:</a:t>
            </a:r>
          </a:p>
          <a:p>
            <a:r>
              <a:rPr lang="ru-RU" sz="1800" dirty="0">
                <a:solidFill>
                  <a:schemeClr val="accent6">
                    <a:lumMod val="75000"/>
                  </a:schemeClr>
                </a:solidFill>
                <a:effectLst/>
                <a:ea typeface="Calibri" panose="020F0502020204030204" pitchFamily="34" charset="0"/>
                <a:cs typeface="Times New Roman" panose="02020603050405020304" pitchFamily="18" charset="0"/>
              </a:rPr>
              <a:t>Ментальный - Внутренний – </a:t>
            </a:r>
            <a:r>
              <a:rPr lang="ru-RU" sz="1800" dirty="0">
                <a:effectLst/>
                <a:ea typeface="Calibri" panose="020F0502020204030204" pitchFamily="34" charset="0"/>
                <a:cs typeface="Times New Roman" panose="02020603050405020304" pitchFamily="18" charset="0"/>
              </a:rPr>
              <a:t>«…проникнуть в тайны </a:t>
            </a:r>
            <a:r>
              <a:rPr lang="ru-RU" sz="1800" dirty="0">
                <a:solidFill>
                  <a:schemeClr val="accent2">
                    <a:lumMod val="75000"/>
                  </a:schemeClr>
                </a:solidFill>
                <a:effectLst/>
                <a:ea typeface="Calibri" panose="020F0502020204030204" pitchFamily="34" charset="0"/>
                <a:cs typeface="Times New Roman" panose="02020603050405020304" pitchFamily="18" charset="0"/>
              </a:rPr>
              <a:t>внутреннего, т.е. ментального</a:t>
            </a:r>
            <a:r>
              <a:rPr lang="ru-RU" sz="1800" dirty="0">
                <a:effectLst/>
                <a:ea typeface="Calibri" panose="020F0502020204030204" pitchFamily="34" charset="0"/>
                <a:cs typeface="Times New Roman" panose="02020603050405020304" pitchFamily="18" charset="0"/>
              </a:rPr>
              <a:t> и психологического, мира человека».</a:t>
            </a:r>
          </a:p>
          <a:p>
            <a:r>
              <a:rPr lang="ru-RU" sz="1800" dirty="0">
                <a:solidFill>
                  <a:schemeClr val="accent6">
                    <a:lumMod val="75000"/>
                  </a:schemeClr>
                </a:solidFill>
                <a:effectLst/>
                <a:ea typeface="Calibri" panose="020F0502020204030204" pitchFamily="34" charset="0"/>
                <a:cs typeface="Times New Roman" panose="02020603050405020304" pitchFamily="18" charset="0"/>
              </a:rPr>
              <a:t>Ментальный - Когнитивный – </a:t>
            </a:r>
            <a:r>
              <a:rPr lang="ru-RU" sz="1800" dirty="0">
                <a:effectLst/>
                <a:ea typeface="Calibri" panose="020F0502020204030204" pitchFamily="34" charset="0"/>
                <a:cs typeface="Times New Roman" panose="02020603050405020304" pitchFamily="18" charset="0"/>
              </a:rPr>
              <a:t>«…во многом есть попытка объединить эти два направления: с одной стороны, показать </a:t>
            </a:r>
            <a:r>
              <a:rPr lang="ru-RU" sz="1800" dirty="0">
                <a:solidFill>
                  <a:schemeClr val="accent2">
                    <a:lumMod val="75000"/>
                  </a:schemeClr>
                </a:solidFill>
                <a:effectLst/>
                <a:ea typeface="Calibri" panose="020F0502020204030204" pitchFamily="34" charset="0"/>
                <a:cs typeface="Times New Roman" panose="02020603050405020304" pitchFamily="18" charset="0"/>
              </a:rPr>
              <a:t>когнитивную, т.е. ментальную, </a:t>
            </a:r>
            <a:r>
              <a:rPr lang="ru-RU" sz="1800" dirty="0">
                <a:effectLst/>
                <a:ea typeface="Calibri" panose="020F0502020204030204" pitchFamily="34" charset="0"/>
                <a:cs typeface="Times New Roman" panose="02020603050405020304" pitchFamily="18" charset="0"/>
              </a:rPr>
              <a:t>реальность значений слов…».</a:t>
            </a:r>
          </a:p>
          <a:p>
            <a:r>
              <a:rPr lang="ru-RU" sz="1800" dirty="0">
                <a:solidFill>
                  <a:schemeClr val="accent6">
                    <a:lumMod val="75000"/>
                  </a:schemeClr>
                </a:solidFill>
                <a:effectLst/>
                <a:ea typeface="Calibri" panose="020F0502020204030204" pitchFamily="34" charset="0"/>
                <a:cs typeface="Times New Roman" panose="02020603050405020304" pitchFamily="18" charset="0"/>
              </a:rPr>
              <a:t>Концептуальная структура – смысловая структура: </a:t>
            </a:r>
            <a:r>
              <a:rPr lang="ru-RU" sz="1800" dirty="0">
                <a:effectLst/>
                <a:ea typeface="Calibri" panose="020F0502020204030204" pitchFamily="34" charset="0"/>
                <a:cs typeface="Times New Roman" panose="02020603050405020304" pitchFamily="18" charset="0"/>
              </a:rPr>
              <a:t>«По мнению Н.В. Катковой, синтагматическая и парадигматическая оси СС формируют когнитивное пространство: на когнитивно-семантической (синтагматической) оси создаются </a:t>
            </a:r>
            <a:r>
              <a:rPr lang="ru-RU" sz="1800" dirty="0">
                <a:solidFill>
                  <a:schemeClr val="accent2">
                    <a:lumMod val="75000"/>
                  </a:schemeClr>
                </a:solidFill>
                <a:effectLst/>
                <a:ea typeface="Calibri" panose="020F0502020204030204" pitchFamily="34" charset="0"/>
                <a:cs typeface="Times New Roman" panose="02020603050405020304" pitchFamily="18" charset="0"/>
              </a:rPr>
              <a:t>смысловые (концептуальные) структуры</a:t>
            </a:r>
            <a:r>
              <a:rPr lang="ru-RU" sz="1800" dirty="0">
                <a:effectLst/>
                <a:ea typeface="Calibri" panose="020F0502020204030204" pitchFamily="34" charset="0"/>
                <a:cs typeface="Times New Roman" panose="02020603050405020304" pitchFamily="18" charset="0"/>
              </a:rPr>
              <a:t>» </a:t>
            </a:r>
          </a:p>
          <a:p>
            <a:r>
              <a:rPr lang="ru-RU" sz="2000" dirty="0">
                <a:solidFill>
                  <a:schemeClr val="accent6">
                    <a:lumMod val="75000"/>
                  </a:schemeClr>
                </a:solidFill>
                <a:effectLst/>
                <a:ea typeface="Times New Roman" panose="02020603050405020304" pitchFamily="18" charset="0"/>
                <a:cs typeface="Times New Roman" panose="02020603050405020304" pitchFamily="18" charset="0"/>
              </a:rPr>
              <a:t>Ментальность = менталитет, </a:t>
            </a:r>
            <a:r>
              <a:rPr lang="ru-RU" sz="2000" dirty="0" err="1">
                <a:solidFill>
                  <a:schemeClr val="accent6">
                    <a:lumMod val="75000"/>
                  </a:schemeClr>
                </a:solidFill>
                <a:effectLst/>
                <a:ea typeface="Times New Roman" panose="02020603050405020304" pitchFamily="18" charset="0"/>
                <a:cs typeface="Times New Roman" panose="02020603050405020304" pitchFamily="18" charset="0"/>
              </a:rPr>
              <a:t>ментализм</a:t>
            </a:r>
            <a:r>
              <a:rPr lang="ru-RU" sz="2000" dirty="0">
                <a:solidFill>
                  <a:schemeClr val="accent6">
                    <a:lumMod val="75000"/>
                  </a:schemeClr>
                </a:solidFill>
                <a:effectLst/>
                <a:ea typeface="Times New Roman" panose="02020603050405020304" pitchFamily="18" charset="0"/>
                <a:cs typeface="Times New Roman" panose="02020603050405020304" pitchFamily="18" charset="0"/>
              </a:rPr>
              <a:t>: </a:t>
            </a:r>
            <a:r>
              <a:rPr lang="ru-RU" sz="2000" dirty="0">
                <a:effectLst/>
                <a:ea typeface="Times New Roman" panose="02020603050405020304" pitchFamily="18" charset="0"/>
                <a:cs typeface="Times New Roman" panose="02020603050405020304" pitchFamily="18" charset="0"/>
              </a:rPr>
              <a:t>«Термин </a:t>
            </a:r>
            <a:r>
              <a:rPr lang="ru-RU" sz="2000" dirty="0">
                <a:solidFill>
                  <a:schemeClr val="accent2">
                    <a:lumMod val="75000"/>
                  </a:schemeClr>
                </a:solidFill>
                <a:effectLst/>
                <a:ea typeface="Times New Roman" panose="02020603050405020304" pitchFamily="18" charset="0"/>
                <a:cs typeface="Times New Roman" panose="02020603050405020304" pitchFamily="18" charset="0"/>
              </a:rPr>
              <a:t>ментальность (менталитет / </a:t>
            </a:r>
            <a:r>
              <a:rPr lang="ru-RU" sz="2000" dirty="0" err="1">
                <a:solidFill>
                  <a:schemeClr val="accent2">
                    <a:lumMod val="75000"/>
                  </a:schemeClr>
                </a:solidFill>
                <a:effectLst/>
                <a:ea typeface="Times New Roman" panose="02020603050405020304" pitchFamily="18" charset="0"/>
                <a:cs typeface="Times New Roman" panose="02020603050405020304" pitchFamily="18" charset="0"/>
              </a:rPr>
              <a:t>ментализм</a:t>
            </a:r>
            <a:r>
              <a:rPr lang="ru-RU" sz="2000" dirty="0">
                <a:solidFill>
                  <a:schemeClr val="accent2">
                    <a:lumMod val="75000"/>
                  </a:schemeClr>
                </a:solidFill>
                <a:effectLst/>
                <a:ea typeface="Times New Roman" panose="02020603050405020304" pitchFamily="18" charset="0"/>
                <a:cs typeface="Times New Roman" panose="02020603050405020304" pitchFamily="18" charset="0"/>
              </a:rPr>
              <a:t>) </a:t>
            </a:r>
            <a:r>
              <a:rPr lang="ru-RU" sz="2000" dirty="0">
                <a:effectLst/>
                <a:ea typeface="Times New Roman" panose="02020603050405020304" pitchFamily="18" charset="0"/>
                <a:cs typeface="Times New Roman" panose="02020603050405020304" pitchFamily="18" charset="0"/>
              </a:rPr>
              <a:t>появился в 20-е гг. ХХ в. в связи с интересом к ноосфере, и первоначально использовался исследователями «диких народов»</a:t>
            </a:r>
          </a:p>
          <a:p>
            <a:endParaRPr lang="ru-RU" sz="2000" dirty="0">
              <a:cs typeface="Times New Roman" panose="02020603050405020304" pitchFamily="18" charset="0"/>
            </a:endParaRPr>
          </a:p>
          <a:p>
            <a:r>
              <a:rPr lang="ru-RU" sz="1800" dirty="0"/>
              <a:t>Синонимия как основа интерпретации терминов:</a:t>
            </a:r>
          </a:p>
          <a:p>
            <a:r>
              <a:rPr lang="ru-RU" sz="1800" dirty="0">
                <a:solidFill>
                  <a:schemeClr val="accent6">
                    <a:lumMod val="75000"/>
                  </a:schemeClr>
                </a:solidFill>
              </a:rPr>
              <a:t>Ментальность</a:t>
            </a:r>
            <a:r>
              <a:rPr lang="ru-RU" sz="1800" dirty="0"/>
              <a:t>: «Я. Гуревич под ментальностью понимает не сформулированные явно, не высказанные эксплицитно, не вполне осознанные </a:t>
            </a:r>
            <a:r>
              <a:rPr lang="ru-RU" sz="1800" dirty="0">
                <a:solidFill>
                  <a:schemeClr val="accent2">
                    <a:lumMod val="75000"/>
                  </a:schemeClr>
                </a:solidFill>
              </a:rPr>
              <a:t>культурные установки</a:t>
            </a:r>
            <a:r>
              <a:rPr lang="ru-RU" sz="1800" dirty="0"/>
              <a:t>, </a:t>
            </a:r>
            <a:r>
              <a:rPr lang="ru-RU" sz="1800" dirty="0">
                <a:solidFill>
                  <a:schemeClr val="accent2">
                    <a:lumMod val="75000"/>
                  </a:schemeClr>
                </a:solidFill>
              </a:rPr>
              <a:t>общие ориентации и привычки сознания, «психический инструментарий», «духовную оснастку» </a:t>
            </a:r>
            <a:r>
              <a:rPr lang="ru-RU" sz="1800" dirty="0"/>
              <a:t>– уровень интеллектуальной жизни общества» </a:t>
            </a:r>
          </a:p>
          <a:p>
            <a:endParaRPr lang="ru-RU" sz="1800" dirty="0"/>
          </a:p>
        </p:txBody>
      </p:sp>
    </p:spTree>
    <p:extLst>
      <p:ext uri="{BB962C8B-B14F-4D97-AF65-F5344CB8AC3E}">
        <p14:creationId xmlns:p14="http://schemas.microsoft.com/office/powerpoint/2010/main" val="1097942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4F1BC9-6F30-405D-8451-D47E43A08263}"/>
              </a:ext>
            </a:extLst>
          </p:cNvPr>
          <p:cNvSpPr>
            <a:spLocks noGrp="1"/>
          </p:cNvSpPr>
          <p:nvPr>
            <p:ph type="title"/>
          </p:nvPr>
        </p:nvSpPr>
        <p:spPr/>
        <p:txBody>
          <a:bodyPr/>
          <a:lstStyle/>
          <a:p>
            <a:r>
              <a:rPr lang="ru-RU" dirty="0">
                <a:solidFill>
                  <a:schemeClr val="accent1">
                    <a:lumMod val="75000"/>
                  </a:schemeClr>
                </a:solidFill>
              </a:rPr>
              <a:t>Антонимия</a:t>
            </a:r>
          </a:p>
        </p:txBody>
      </p:sp>
      <p:sp>
        <p:nvSpPr>
          <p:cNvPr id="3" name="Объект 2">
            <a:extLst>
              <a:ext uri="{FF2B5EF4-FFF2-40B4-BE49-F238E27FC236}">
                <a16:creationId xmlns:a16="http://schemas.microsoft.com/office/drawing/2014/main" id="{B1B55FC3-8D15-4FA8-B922-5A4C377948E4}"/>
              </a:ext>
            </a:extLst>
          </p:cNvPr>
          <p:cNvSpPr>
            <a:spLocks noGrp="1"/>
          </p:cNvSpPr>
          <p:nvPr>
            <p:ph idx="1"/>
          </p:nvPr>
        </p:nvSpPr>
        <p:spPr>
          <a:xfrm>
            <a:off x="423333" y="1490133"/>
            <a:ext cx="11345334" cy="5105400"/>
          </a:xfrm>
        </p:spPr>
        <p:txBody>
          <a:bodyPr>
            <a:normAutofit fontScale="92500"/>
          </a:bodyPr>
          <a:lstStyle/>
          <a:p>
            <a:r>
              <a:rPr lang="ru-RU" sz="2400" dirty="0"/>
              <a:t>Слабо развита в терминосистеме когнитивной лингвистики</a:t>
            </a:r>
          </a:p>
          <a:p>
            <a:r>
              <a:rPr lang="ru-RU" sz="2400" dirty="0"/>
              <a:t>Антропоцентризм (ант.: </a:t>
            </a:r>
            <a:r>
              <a:rPr lang="ru-RU" sz="2400" dirty="0" err="1"/>
              <a:t>системоцентризм</a:t>
            </a:r>
            <a:r>
              <a:rPr lang="ru-RU" sz="2400" dirty="0"/>
              <a:t>); Внимание (ант.: рассеянность, невнимательность), Ментальный (ант.: реальный, физический); Пропозиция (ант.: модус)</a:t>
            </a:r>
          </a:p>
          <a:p>
            <a:endParaRPr lang="ru-RU" sz="2400" dirty="0"/>
          </a:p>
          <a:p>
            <a:r>
              <a:rPr lang="ru-RU" sz="2400" dirty="0"/>
              <a:t>Антонимия, устанавливаемая в частных исследованиях: </a:t>
            </a:r>
            <a:r>
              <a:rPr lang="ru-RU" sz="2400" dirty="0">
                <a:solidFill>
                  <a:schemeClr val="accent6">
                    <a:lumMod val="75000"/>
                  </a:schemeClr>
                </a:solidFill>
              </a:rPr>
              <a:t>Сознание - Мышление</a:t>
            </a:r>
            <a:r>
              <a:rPr lang="ru-RU" sz="2400" dirty="0"/>
              <a:t>: </a:t>
            </a:r>
            <a:r>
              <a:rPr lang="ru-RU" sz="2400" dirty="0">
                <a:effectLst/>
                <a:ea typeface="Arial Unicode MS"/>
              </a:rPr>
              <a:t>«</a:t>
            </a:r>
            <a:r>
              <a:rPr lang="en-US" sz="2400" i="1" dirty="0">
                <a:effectLst/>
                <a:ea typeface="Arial Unicode MS"/>
              </a:rPr>
              <a:t>З.Д. </a:t>
            </a:r>
            <a:r>
              <a:rPr lang="en-US" sz="2400" i="1" dirty="0" err="1">
                <a:effectLst/>
                <a:ea typeface="Arial Unicode MS"/>
              </a:rPr>
              <a:t>Попова</a:t>
            </a:r>
            <a:r>
              <a:rPr lang="en-US" sz="2400" i="1" dirty="0">
                <a:effectLst/>
                <a:ea typeface="Arial Unicode MS"/>
              </a:rPr>
              <a:t> и И.А. </a:t>
            </a:r>
            <a:r>
              <a:rPr lang="en-US" sz="2400" i="1" dirty="0" err="1">
                <a:effectLst/>
                <a:ea typeface="Arial Unicode MS"/>
              </a:rPr>
              <a:t>Стернин</a:t>
            </a:r>
            <a:r>
              <a:rPr lang="en-US" sz="2400" i="1" dirty="0">
                <a:effectLst/>
                <a:ea typeface="Arial Unicode MS"/>
              </a:rPr>
              <a:t> </a:t>
            </a:r>
            <a:r>
              <a:rPr lang="en-US" sz="2400" i="1" dirty="0" err="1">
                <a:effectLst/>
                <a:ea typeface="Arial Unicode MS"/>
              </a:rPr>
              <a:t>со</a:t>
            </a:r>
            <a:r>
              <a:rPr lang="en-US" sz="2400" i="1" dirty="0">
                <a:effectLst/>
                <a:ea typeface="Arial Unicode MS"/>
              </a:rPr>
              <a:t> </a:t>
            </a:r>
            <a:r>
              <a:rPr lang="en-US" sz="2400" i="1" dirty="0" err="1">
                <a:effectLst/>
                <a:ea typeface="Arial Unicode MS"/>
              </a:rPr>
              <a:t>ссылкой</a:t>
            </a:r>
            <a:r>
              <a:rPr lang="en-US" sz="2400" i="1" dirty="0">
                <a:effectLst/>
                <a:ea typeface="Arial Unicode MS"/>
              </a:rPr>
              <a:t> </a:t>
            </a:r>
            <a:r>
              <a:rPr lang="en-US" sz="2400" i="1" dirty="0" err="1">
                <a:effectLst/>
                <a:ea typeface="Arial Unicode MS"/>
              </a:rPr>
              <a:t>на</a:t>
            </a:r>
            <a:r>
              <a:rPr lang="en-US" sz="2400" i="1" dirty="0">
                <a:effectLst/>
                <a:ea typeface="Arial Unicode MS"/>
              </a:rPr>
              <a:t> В.В. </a:t>
            </a:r>
            <a:r>
              <a:rPr lang="en-US" sz="2400" i="1" dirty="0" err="1">
                <a:effectLst/>
                <a:ea typeface="Arial Unicode MS"/>
              </a:rPr>
              <a:t>Красных</a:t>
            </a:r>
            <a:r>
              <a:rPr lang="en-US" sz="2400" i="1" dirty="0">
                <a:effectLst/>
                <a:ea typeface="Arial Unicode MS"/>
              </a:rPr>
              <a:t> </a:t>
            </a:r>
            <a:r>
              <a:rPr lang="en-US" sz="2400" i="1" dirty="0" err="1">
                <a:effectLst/>
                <a:ea typeface="Arial Unicode MS"/>
              </a:rPr>
              <a:t>рассматривают</a:t>
            </a:r>
            <a:r>
              <a:rPr lang="en-US" sz="2400" i="1" dirty="0">
                <a:effectLst/>
                <a:ea typeface="Arial Unicode MS"/>
              </a:rPr>
              <a:t> </a:t>
            </a:r>
            <a:r>
              <a:rPr lang="en-US" sz="2400" b="1" i="1" dirty="0" err="1">
                <a:effectLst/>
                <a:ea typeface="Arial Unicode MS"/>
              </a:rPr>
              <a:t>мышление</a:t>
            </a:r>
            <a:r>
              <a:rPr lang="en-US" sz="2400" i="1" dirty="0">
                <a:effectLst/>
                <a:ea typeface="Arial Unicode MS"/>
              </a:rPr>
              <a:t> </a:t>
            </a:r>
            <a:r>
              <a:rPr lang="en-US" sz="2400" i="1" dirty="0" err="1">
                <a:effectLst/>
                <a:ea typeface="Arial Unicode MS"/>
              </a:rPr>
              <a:t>как</a:t>
            </a:r>
            <a:r>
              <a:rPr lang="en-US" sz="2400" i="1" dirty="0">
                <a:effectLst/>
                <a:ea typeface="Arial Unicode MS"/>
              </a:rPr>
              <a:t> </a:t>
            </a:r>
            <a:r>
              <a:rPr lang="en-US" sz="2400" b="1" i="1" dirty="0">
                <a:effectLst/>
                <a:ea typeface="Arial Unicode MS"/>
              </a:rPr>
              <a:t>«</a:t>
            </a:r>
            <a:r>
              <a:rPr lang="en-US" sz="2400" b="1" i="1" dirty="0" err="1">
                <a:effectLst/>
                <a:ea typeface="Arial Unicode MS"/>
              </a:rPr>
              <a:t>процесс</a:t>
            </a:r>
            <a:r>
              <a:rPr lang="en-US" sz="2400" b="1" i="1" dirty="0">
                <a:effectLst/>
                <a:ea typeface="Arial Unicode MS"/>
              </a:rPr>
              <a:t> </a:t>
            </a:r>
            <a:r>
              <a:rPr lang="en-US" sz="2400" b="1" i="1" u="sng" dirty="0" err="1">
                <a:effectLst/>
                <a:ea typeface="Arial Unicode MS"/>
              </a:rPr>
              <a:t>сознательного</a:t>
            </a:r>
            <a:r>
              <a:rPr lang="en-US" sz="2400" b="1" i="1" dirty="0">
                <a:effectLst/>
                <a:ea typeface="Arial Unicode MS"/>
              </a:rPr>
              <a:t> </a:t>
            </a:r>
            <a:r>
              <a:rPr lang="en-US" sz="2400" b="1" i="1" dirty="0" err="1">
                <a:effectLst/>
                <a:ea typeface="Arial Unicode MS"/>
              </a:rPr>
              <a:t>отражения</a:t>
            </a:r>
            <a:r>
              <a:rPr lang="en-US" sz="2400" b="1" i="1" dirty="0">
                <a:effectLst/>
                <a:ea typeface="Arial Unicode MS"/>
              </a:rPr>
              <a:t> </a:t>
            </a:r>
            <a:r>
              <a:rPr lang="en-US" sz="2400" b="1" i="1" dirty="0" err="1">
                <a:effectLst/>
                <a:ea typeface="Arial Unicode MS"/>
              </a:rPr>
              <a:t>действительности</a:t>
            </a:r>
            <a:r>
              <a:rPr lang="en-US" sz="2400" b="1" i="1" dirty="0">
                <a:effectLst/>
                <a:ea typeface="Arial Unicode MS"/>
              </a:rPr>
              <a:t>»</a:t>
            </a:r>
            <a:r>
              <a:rPr lang="en-US" sz="2400" i="1" dirty="0">
                <a:effectLst/>
                <a:ea typeface="Arial Unicode MS"/>
              </a:rPr>
              <a:t> в </a:t>
            </a:r>
            <a:r>
              <a:rPr lang="en-US" sz="2400" i="1" dirty="0" err="1">
                <a:effectLst/>
                <a:ea typeface="Arial Unicode MS"/>
              </a:rPr>
              <a:t>отличие</a:t>
            </a:r>
            <a:r>
              <a:rPr lang="en-US" sz="2400" i="1" dirty="0">
                <a:effectLst/>
                <a:ea typeface="Arial Unicode MS"/>
              </a:rPr>
              <a:t> </a:t>
            </a:r>
            <a:r>
              <a:rPr lang="en-US" sz="2400" i="1" dirty="0" err="1">
                <a:effectLst/>
                <a:ea typeface="Arial Unicode MS"/>
              </a:rPr>
              <a:t>от</a:t>
            </a:r>
            <a:r>
              <a:rPr lang="en-US" sz="2400" i="1" dirty="0">
                <a:effectLst/>
                <a:ea typeface="Arial Unicode MS"/>
              </a:rPr>
              <a:t> </a:t>
            </a:r>
            <a:r>
              <a:rPr lang="en-US" sz="2400" b="1" i="1" dirty="0" err="1">
                <a:effectLst/>
                <a:ea typeface="Arial Unicode MS"/>
              </a:rPr>
              <a:t>сознания</a:t>
            </a:r>
            <a:r>
              <a:rPr lang="en-US" sz="2400" i="1" dirty="0">
                <a:effectLst/>
                <a:ea typeface="Arial Unicode MS"/>
              </a:rPr>
              <a:t>, </a:t>
            </a:r>
            <a:r>
              <a:rPr lang="en-US" sz="2400" i="1" dirty="0" err="1">
                <a:effectLst/>
                <a:ea typeface="Arial Unicode MS"/>
              </a:rPr>
              <a:t>которое</a:t>
            </a:r>
            <a:r>
              <a:rPr lang="en-US" sz="2400" i="1" dirty="0">
                <a:effectLst/>
                <a:ea typeface="Arial Unicode MS"/>
              </a:rPr>
              <a:t>, </a:t>
            </a:r>
            <a:r>
              <a:rPr lang="en-US" sz="2400" i="1" dirty="0" err="1">
                <a:effectLst/>
                <a:ea typeface="Arial Unicode MS"/>
              </a:rPr>
              <a:t>по</a:t>
            </a:r>
            <a:r>
              <a:rPr lang="en-US" sz="2400" i="1" dirty="0">
                <a:effectLst/>
                <a:ea typeface="Arial Unicode MS"/>
              </a:rPr>
              <a:t> </a:t>
            </a:r>
            <a:r>
              <a:rPr lang="en-US" sz="2400" i="1" dirty="0" err="1">
                <a:effectLst/>
                <a:ea typeface="Arial Unicode MS"/>
              </a:rPr>
              <a:t>их</a:t>
            </a:r>
            <a:r>
              <a:rPr lang="en-US" sz="2400" i="1" dirty="0">
                <a:effectLst/>
                <a:ea typeface="Arial Unicode MS"/>
              </a:rPr>
              <a:t> </a:t>
            </a:r>
            <a:r>
              <a:rPr lang="en-US" sz="2400" i="1" dirty="0" err="1">
                <a:effectLst/>
                <a:ea typeface="Arial Unicode MS"/>
              </a:rPr>
              <a:t>мнению</a:t>
            </a:r>
            <a:r>
              <a:rPr lang="en-US" sz="2400" i="1" dirty="0">
                <a:effectLst/>
                <a:ea typeface="Arial Unicode MS"/>
              </a:rPr>
              <a:t>, </a:t>
            </a:r>
            <a:r>
              <a:rPr lang="en-US" sz="2400" b="1" i="1" dirty="0">
                <a:effectLst/>
                <a:ea typeface="Arial Unicode MS"/>
              </a:rPr>
              <a:t>«</a:t>
            </a:r>
            <a:r>
              <a:rPr lang="en-US" sz="2400" b="1" i="1" dirty="0" err="1">
                <a:effectLst/>
                <a:ea typeface="Arial Unicode MS"/>
              </a:rPr>
              <a:t>осуществляет</a:t>
            </a:r>
            <a:r>
              <a:rPr lang="en-US" sz="2400" b="1" i="1" dirty="0">
                <a:effectLst/>
                <a:ea typeface="Arial Unicode MS"/>
              </a:rPr>
              <a:t> </a:t>
            </a:r>
            <a:r>
              <a:rPr lang="en-US" sz="2400" b="1" i="1" u="sng" dirty="0" err="1">
                <a:effectLst/>
                <a:ea typeface="Arial Unicode MS"/>
              </a:rPr>
              <a:t>бессознательное</a:t>
            </a:r>
            <a:r>
              <a:rPr lang="en-US" sz="2400" b="1" i="1" dirty="0">
                <a:effectLst/>
                <a:ea typeface="Arial Unicode MS"/>
              </a:rPr>
              <a:t> </a:t>
            </a:r>
            <a:r>
              <a:rPr lang="en-US" sz="2400" b="1" i="1" dirty="0" err="1">
                <a:effectLst/>
                <a:ea typeface="Arial Unicode MS"/>
              </a:rPr>
              <a:t>отражение</a:t>
            </a:r>
            <a:r>
              <a:rPr lang="en-US" sz="2400" b="1" i="1" dirty="0">
                <a:effectLst/>
                <a:ea typeface="Arial Unicode MS"/>
              </a:rPr>
              <a:t> </a:t>
            </a:r>
            <a:r>
              <a:rPr lang="en-US" sz="2400" b="1" i="1" dirty="0" err="1">
                <a:effectLst/>
                <a:ea typeface="Arial Unicode MS"/>
              </a:rPr>
              <a:t>действительности</a:t>
            </a:r>
            <a:r>
              <a:rPr lang="en-US" sz="2400" b="1" i="1" dirty="0">
                <a:effectLst/>
                <a:ea typeface="Arial Unicode MS"/>
              </a:rPr>
              <a:t>» </a:t>
            </a:r>
            <a:r>
              <a:rPr lang="pt-PT" sz="2400" i="1" dirty="0">
                <a:effectLst/>
                <a:ea typeface="Arial Unicode MS"/>
              </a:rPr>
              <a:t>[</a:t>
            </a:r>
            <a:r>
              <a:rPr lang="en-US" sz="2400" i="1" dirty="0" err="1">
                <a:effectLst/>
                <a:ea typeface="Arial Unicode MS"/>
              </a:rPr>
              <a:t>Попова</a:t>
            </a:r>
            <a:r>
              <a:rPr lang="en-US" sz="2400" i="1" dirty="0">
                <a:effectLst/>
                <a:ea typeface="Arial Unicode MS"/>
              </a:rPr>
              <a:t>, </a:t>
            </a:r>
            <a:r>
              <a:rPr lang="en-US" sz="2400" i="1" dirty="0" err="1">
                <a:effectLst/>
                <a:ea typeface="Arial Unicode MS"/>
              </a:rPr>
              <a:t>Стернин</a:t>
            </a:r>
            <a:r>
              <a:rPr lang="en-US" sz="2400" i="1" dirty="0">
                <a:effectLst/>
                <a:ea typeface="Arial Unicode MS"/>
              </a:rPr>
              <a:t> </a:t>
            </a:r>
            <a:r>
              <a:rPr lang="pt-PT" sz="2400" i="1" dirty="0">
                <a:effectLst/>
                <a:ea typeface="Arial Unicode MS"/>
              </a:rPr>
              <a:t>2007: 42]</a:t>
            </a:r>
            <a:r>
              <a:rPr lang="ru-RU" sz="2400" dirty="0">
                <a:effectLst/>
                <a:ea typeface="Arial Unicode MS"/>
              </a:rPr>
              <a:t>»</a:t>
            </a:r>
            <a:r>
              <a:rPr lang="pt-PT" sz="2400" dirty="0">
                <a:effectLst/>
                <a:ea typeface="Arial Unicode MS"/>
              </a:rPr>
              <a:t>.</a:t>
            </a:r>
            <a:r>
              <a:rPr lang="en-US" sz="2400" dirty="0">
                <a:effectLst/>
                <a:ea typeface="Arial Unicode MS"/>
              </a:rPr>
              <a:t> (</a:t>
            </a:r>
            <a:r>
              <a:rPr lang="en-US" sz="2400" dirty="0" err="1">
                <a:effectLst/>
                <a:ea typeface="Arial Unicode MS"/>
              </a:rPr>
              <a:t>Корниенко</a:t>
            </a:r>
            <a:r>
              <a:rPr lang="en-US" sz="2400" dirty="0">
                <a:effectLst/>
                <a:ea typeface="Arial Unicode MS"/>
              </a:rPr>
              <a:t> А</a:t>
            </a:r>
            <a:r>
              <a:rPr lang="ru-RU" sz="2400" dirty="0">
                <a:effectLst/>
                <a:ea typeface="Arial Unicode MS"/>
              </a:rPr>
              <a:t>.</a:t>
            </a:r>
            <a:r>
              <a:rPr lang="en-US" sz="2400" dirty="0">
                <a:effectLst/>
                <a:ea typeface="Arial Unicode MS"/>
              </a:rPr>
              <a:t> Ф</a:t>
            </a:r>
            <a:r>
              <a:rPr lang="ru-RU" sz="2400" dirty="0">
                <a:effectLst/>
                <a:ea typeface="Arial Unicode MS"/>
              </a:rPr>
              <a:t>.</a:t>
            </a:r>
            <a:r>
              <a:rPr lang="en-US" sz="2400" dirty="0">
                <a:effectLst/>
                <a:ea typeface="Arial Unicode MS"/>
              </a:rPr>
              <a:t> </a:t>
            </a:r>
            <a:r>
              <a:rPr lang="en-US" sz="2400" dirty="0" err="1">
                <a:effectLst/>
                <a:ea typeface="Arial Unicode MS"/>
              </a:rPr>
              <a:t>Соотношение</a:t>
            </a:r>
            <a:r>
              <a:rPr lang="en-US" sz="2400" dirty="0">
                <a:effectLst/>
                <a:ea typeface="Arial Unicode MS"/>
              </a:rPr>
              <a:t> </a:t>
            </a:r>
            <a:r>
              <a:rPr lang="en-US" sz="2400" dirty="0" err="1">
                <a:effectLst/>
                <a:ea typeface="Arial Unicode MS"/>
              </a:rPr>
              <a:t>понятий</a:t>
            </a:r>
            <a:r>
              <a:rPr lang="en-US" sz="2400" dirty="0">
                <a:effectLst/>
                <a:ea typeface="Arial Unicode MS"/>
              </a:rPr>
              <a:t> «</a:t>
            </a:r>
            <a:r>
              <a:rPr lang="en-US" sz="2400" dirty="0" err="1">
                <a:effectLst/>
                <a:ea typeface="Arial Unicode MS"/>
              </a:rPr>
              <a:t>Язык</a:t>
            </a:r>
            <a:r>
              <a:rPr lang="en-US" sz="2400" dirty="0">
                <a:effectLst/>
                <a:ea typeface="Arial Unicode MS"/>
              </a:rPr>
              <a:t>», «</a:t>
            </a:r>
            <a:r>
              <a:rPr lang="en-US" sz="2400" dirty="0" err="1">
                <a:effectLst/>
                <a:ea typeface="Arial Unicode MS"/>
              </a:rPr>
              <a:t>Мышление</a:t>
            </a:r>
            <a:r>
              <a:rPr lang="en-US" sz="2400" dirty="0">
                <a:effectLst/>
                <a:ea typeface="Arial Unicode MS"/>
              </a:rPr>
              <a:t>» и «</a:t>
            </a:r>
            <a:r>
              <a:rPr lang="en-US" sz="2400" dirty="0" err="1">
                <a:effectLst/>
                <a:ea typeface="Arial Unicode MS"/>
              </a:rPr>
              <a:t>Сознание</a:t>
            </a:r>
            <a:r>
              <a:rPr lang="en-US" sz="2400" dirty="0">
                <a:effectLst/>
                <a:ea typeface="Arial Unicode MS"/>
              </a:rPr>
              <a:t>» в </a:t>
            </a:r>
            <a:r>
              <a:rPr lang="en-US" sz="2400" dirty="0" err="1">
                <a:effectLst/>
                <a:ea typeface="Arial Unicode MS"/>
              </a:rPr>
              <a:t>психологии</a:t>
            </a:r>
            <a:r>
              <a:rPr lang="en-US" sz="2400" dirty="0">
                <a:effectLst/>
                <a:ea typeface="Arial Unicode MS"/>
              </a:rPr>
              <a:t> и </a:t>
            </a:r>
            <a:r>
              <a:rPr lang="en-US" sz="2400" dirty="0" err="1">
                <a:effectLst/>
                <a:ea typeface="Arial Unicode MS"/>
              </a:rPr>
              <a:t>когнитивной</a:t>
            </a:r>
            <a:r>
              <a:rPr lang="en-US" sz="2400" dirty="0">
                <a:effectLst/>
                <a:ea typeface="Arial Unicode MS"/>
              </a:rPr>
              <a:t> </a:t>
            </a:r>
            <a:r>
              <a:rPr lang="en-US" sz="2400" dirty="0" err="1">
                <a:effectLst/>
                <a:ea typeface="Arial Unicode MS"/>
              </a:rPr>
              <a:t>лингвистике</a:t>
            </a:r>
            <a:r>
              <a:rPr lang="en-US" sz="2400" dirty="0">
                <a:effectLst/>
                <a:ea typeface="Arial Unicode MS"/>
              </a:rPr>
              <a:t> // </a:t>
            </a:r>
            <a:r>
              <a:rPr lang="en-US" sz="2400" dirty="0" err="1">
                <a:effectLst/>
                <a:ea typeface="Arial Unicode MS"/>
              </a:rPr>
              <a:t>Вопросы</a:t>
            </a:r>
            <a:r>
              <a:rPr lang="en-US" sz="2400" dirty="0">
                <a:effectLst/>
                <a:ea typeface="Arial Unicode MS"/>
              </a:rPr>
              <a:t> </a:t>
            </a:r>
            <a:r>
              <a:rPr lang="en-US" sz="2400" dirty="0" err="1">
                <a:effectLst/>
                <a:ea typeface="Arial Unicode MS"/>
              </a:rPr>
              <a:t>когнитивной</a:t>
            </a:r>
            <a:r>
              <a:rPr lang="en-US" sz="2400" dirty="0">
                <a:effectLst/>
                <a:ea typeface="Arial Unicode MS"/>
              </a:rPr>
              <a:t> </a:t>
            </a:r>
            <a:r>
              <a:rPr lang="en-US" sz="2400" dirty="0" err="1">
                <a:effectLst/>
                <a:ea typeface="Arial Unicode MS"/>
              </a:rPr>
              <a:t>лингвистики</a:t>
            </a:r>
            <a:r>
              <a:rPr lang="en-US" sz="2400" dirty="0">
                <a:effectLst/>
                <a:ea typeface="Arial Unicode MS"/>
              </a:rPr>
              <a:t>. 2013. №3 (36). </a:t>
            </a:r>
            <a:r>
              <a:rPr lang="ru-RU" sz="2400" dirty="0">
                <a:solidFill>
                  <a:schemeClr val="accent2">
                    <a:lumMod val="75000"/>
                  </a:schemeClr>
                </a:solidFill>
                <a:ea typeface="Arial Unicode MS"/>
              </a:rPr>
              <a:t>Ср.: </a:t>
            </a:r>
            <a:r>
              <a:rPr lang="ru-RU" sz="2400" dirty="0">
                <a:ea typeface="Arial Unicode MS"/>
              </a:rPr>
              <a:t>«</a:t>
            </a:r>
            <a:r>
              <a:rPr lang="ru-RU" sz="2400" i="1" dirty="0">
                <a:ea typeface="Arial Unicode MS"/>
              </a:rPr>
              <a:t>Сознание – это особого рода деятельность психики, связанная с </a:t>
            </a:r>
            <a:r>
              <a:rPr lang="ru-RU" sz="2400" i="1" dirty="0" err="1">
                <a:ea typeface="Arial Unicode MS"/>
              </a:rPr>
              <a:t>интерпретациеи</a:t>
            </a:r>
            <a:r>
              <a:rPr lang="ru-RU" sz="2400" i="1" dirty="0">
                <a:ea typeface="Arial Unicode MS"/>
              </a:rPr>
              <a:t>̆ информации, </a:t>
            </a:r>
            <a:r>
              <a:rPr lang="ru-RU" sz="2400" i="1" dirty="0" err="1">
                <a:ea typeface="Arial Unicode MS"/>
              </a:rPr>
              <a:t>поступающеи</a:t>
            </a:r>
            <a:r>
              <a:rPr lang="ru-RU" sz="2400" i="1" dirty="0">
                <a:ea typeface="Arial Unicode MS"/>
              </a:rPr>
              <a:t>̆ в мозг от внешнего мира и от самого организма</a:t>
            </a:r>
            <a:r>
              <a:rPr lang="ru-RU" sz="2400" dirty="0">
                <a:ea typeface="Arial Unicode MS"/>
              </a:rPr>
              <a:t>» (</a:t>
            </a:r>
            <a:r>
              <a:rPr lang="ru-RU" sz="2400" dirty="0" err="1">
                <a:ea typeface="Arial Unicode MS"/>
              </a:rPr>
              <a:t>Урубкова</a:t>
            </a:r>
            <a:r>
              <a:rPr lang="ru-RU" sz="2400" dirty="0">
                <a:ea typeface="Arial Unicode MS"/>
              </a:rPr>
              <a:t> Л.М. Интерпретация и перевод // Вопросы когнитивной лингвистики. 2011. №3)</a:t>
            </a:r>
            <a:endParaRPr lang="ru-RU" sz="2400" dirty="0"/>
          </a:p>
        </p:txBody>
      </p:sp>
    </p:spTree>
    <p:extLst>
      <p:ext uri="{BB962C8B-B14F-4D97-AF65-F5344CB8AC3E}">
        <p14:creationId xmlns:p14="http://schemas.microsoft.com/office/powerpoint/2010/main" val="620673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298C7F-A9F2-4BC6-A323-3352A9899600}"/>
              </a:ext>
            </a:extLst>
          </p:cNvPr>
          <p:cNvSpPr>
            <a:spLocks noGrp="1"/>
          </p:cNvSpPr>
          <p:nvPr>
            <p:ph type="title"/>
          </p:nvPr>
        </p:nvSpPr>
        <p:spPr/>
        <p:txBody>
          <a:bodyPr/>
          <a:lstStyle/>
          <a:p>
            <a:r>
              <a:rPr lang="ru-RU" dirty="0" err="1">
                <a:solidFill>
                  <a:schemeClr val="accent1">
                    <a:lumMod val="75000"/>
                  </a:schemeClr>
                </a:solidFill>
              </a:rPr>
              <a:t>Гипонимия</a:t>
            </a:r>
            <a:r>
              <a:rPr lang="ru-RU" dirty="0">
                <a:solidFill>
                  <a:schemeClr val="accent1">
                    <a:lumMod val="75000"/>
                  </a:schemeClr>
                </a:solidFill>
              </a:rPr>
              <a:t>/</a:t>
            </a:r>
            <a:r>
              <a:rPr lang="ru-RU" dirty="0" err="1">
                <a:solidFill>
                  <a:schemeClr val="accent1">
                    <a:lumMod val="75000"/>
                  </a:schemeClr>
                </a:solidFill>
              </a:rPr>
              <a:t>гиперонимия</a:t>
            </a:r>
            <a:endParaRPr lang="ru-RU" dirty="0">
              <a:solidFill>
                <a:schemeClr val="accent1">
                  <a:lumMod val="75000"/>
                </a:schemeClr>
              </a:solidFill>
            </a:endParaRPr>
          </a:p>
        </p:txBody>
      </p:sp>
      <p:sp>
        <p:nvSpPr>
          <p:cNvPr id="3" name="Объект 2">
            <a:extLst>
              <a:ext uri="{FF2B5EF4-FFF2-40B4-BE49-F238E27FC236}">
                <a16:creationId xmlns:a16="http://schemas.microsoft.com/office/drawing/2014/main" id="{9451855A-9772-4A3D-B7AF-DB77F3A93546}"/>
              </a:ext>
            </a:extLst>
          </p:cNvPr>
          <p:cNvSpPr>
            <a:spLocks noGrp="1"/>
          </p:cNvSpPr>
          <p:nvPr>
            <p:ph idx="1"/>
          </p:nvPr>
        </p:nvSpPr>
        <p:spPr>
          <a:xfrm>
            <a:off x="635000" y="1388532"/>
            <a:ext cx="10718800" cy="5291667"/>
          </a:xfrm>
        </p:spPr>
        <p:txBody>
          <a:bodyPr>
            <a:normAutofit/>
          </a:bodyPr>
          <a:lstStyle/>
          <a:p>
            <a:pPr algn="ctr"/>
            <a:r>
              <a:rPr lang="ru-RU" b="1" dirty="0">
                <a:solidFill>
                  <a:schemeClr val="accent6">
                    <a:lumMod val="75000"/>
                  </a:schemeClr>
                </a:solidFill>
              </a:rPr>
              <a:t>Концептуальная интеграция</a:t>
            </a:r>
          </a:p>
          <a:p>
            <a:r>
              <a:rPr lang="ru-RU" dirty="0">
                <a:solidFill>
                  <a:schemeClr val="accent1">
                    <a:lumMod val="75000"/>
                  </a:schemeClr>
                </a:solidFill>
              </a:rPr>
              <a:t>Гипонимы: </a:t>
            </a:r>
            <a:r>
              <a:rPr lang="ru-RU" i="1" dirty="0">
                <a:effectLst/>
                <a:ea typeface="Calibri" panose="020F0502020204030204" pitchFamily="34" charset="0"/>
              </a:rPr>
              <a:t>Интегрированное пространство, Смешанные ментальные пространства, Концептуальная метафоризация, Метафора</a:t>
            </a:r>
            <a:r>
              <a:rPr lang="ru-RU" i="1" dirty="0">
                <a:solidFill>
                  <a:schemeClr val="accent1">
                    <a:lumMod val="75000"/>
                  </a:schemeClr>
                </a:solidFill>
              </a:rPr>
              <a:t> </a:t>
            </a:r>
          </a:p>
          <a:p>
            <a:r>
              <a:rPr lang="ru-RU" dirty="0" err="1">
                <a:solidFill>
                  <a:schemeClr val="accent1">
                    <a:lumMod val="75000"/>
                  </a:schemeClr>
                </a:solidFill>
              </a:rPr>
              <a:t>Гиперонимы</a:t>
            </a:r>
            <a:r>
              <a:rPr lang="ru-RU" dirty="0">
                <a:solidFill>
                  <a:schemeClr val="accent1">
                    <a:lumMod val="75000"/>
                  </a:schemeClr>
                </a:solidFill>
              </a:rPr>
              <a:t>: </a:t>
            </a:r>
            <a:r>
              <a:rPr lang="ru-RU" i="1" dirty="0"/>
              <a:t>Когнитивный механизм, Когнитивная операция, </a:t>
            </a:r>
            <a:r>
              <a:rPr lang="ru-RU" i="1" dirty="0">
                <a:effectLst/>
                <a:ea typeface="Calibri" panose="020F0502020204030204" pitchFamily="34" charset="0"/>
              </a:rPr>
              <a:t>Умственная операция</a:t>
            </a:r>
            <a:r>
              <a:rPr lang="ru-RU" i="1" dirty="0">
                <a:ea typeface="Calibri" panose="020F0502020204030204" pitchFamily="34" charset="0"/>
              </a:rPr>
              <a:t> </a:t>
            </a:r>
            <a:endParaRPr lang="ru-RU" i="1" dirty="0"/>
          </a:p>
        </p:txBody>
      </p:sp>
    </p:spTree>
    <p:extLst>
      <p:ext uri="{BB962C8B-B14F-4D97-AF65-F5344CB8AC3E}">
        <p14:creationId xmlns:p14="http://schemas.microsoft.com/office/powerpoint/2010/main" val="1538287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298C7F-A9F2-4BC6-A323-3352A9899600}"/>
              </a:ext>
            </a:extLst>
          </p:cNvPr>
          <p:cNvSpPr>
            <a:spLocks noGrp="1"/>
          </p:cNvSpPr>
          <p:nvPr>
            <p:ph type="title"/>
          </p:nvPr>
        </p:nvSpPr>
        <p:spPr/>
        <p:txBody>
          <a:bodyPr/>
          <a:lstStyle/>
          <a:p>
            <a:r>
              <a:rPr lang="ru-RU" dirty="0" err="1">
                <a:solidFill>
                  <a:schemeClr val="accent1">
                    <a:lumMod val="75000"/>
                  </a:schemeClr>
                </a:solidFill>
              </a:rPr>
              <a:t>Гипонимия</a:t>
            </a:r>
            <a:r>
              <a:rPr lang="ru-RU" dirty="0">
                <a:solidFill>
                  <a:schemeClr val="accent1">
                    <a:lumMod val="75000"/>
                  </a:schemeClr>
                </a:solidFill>
              </a:rPr>
              <a:t>/</a:t>
            </a:r>
            <a:r>
              <a:rPr lang="ru-RU" dirty="0" err="1">
                <a:solidFill>
                  <a:schemeClr val="accent1">
                    <a:lumMod val="75000"/>
                  </a:schemeClr>
                </a:solidFill>
              </a:rPr>
              <a:t>гиперонимия</a:t>
            </a:r>
            <a:endParaRPr lang="ru-RU" dirty="0">
              <a:solidFill>
                <a:schemeClr val="accent1">
                  <a:lumMod val="75000"/>
                </a:schemeClr>
              </a:solidFill>
            </a:endParaRPr>
          </a:p>
        </p:txBody>
      </p:sp>
      <p:sp>
        <p:nvSpPr>
          <p:cNvPr id="3" name="Объект 2">
            <a:extLst>
              <a:ext uri="{FF2B5EF4-FFF2-40B4-BE49-F238E27FC236}">
                <a16:creationId xmlns:a16="http://schemas.microsoft.com/office/drawing/2014/main" id="{9451855A-9772-4A3D-B7AF-DB77F3A93546}"/>
              </a:ext>
            </a:extLst>
          </p:cNvPr>
          <p:cNvSpPr>
            <a:spLocks noGrp="1"/>
          </p:cNvSpPr>
          <p:nvPr>
            <p:ph idx="1"/>
          </p:nvPr>
        </p:nvSpPr>
        <p:spPr>
          <a:xfrm>
            <a:off x="635000" y="1388532"/>
            <a:ext cx="10718800" cy="5291667"/>
          </a:xfrm>
        </p:spPr>
        <p:txBody>
          <a:bodyPr>
            <a:normAutofit lnSpcReduction="10000"/>
          </a:bodyPr>
          <a:lstStyle/>
          <a:p>
            <a:pPr algn="ctr"/>
            <a:r>
              <a:rPr lang="ru-RU" sz="1800" b="1" dirty="0">
                <a:solidFill>
                  <a:schemeClr val="accent6">
                    <a:lumMod val="75000"/>
                  </a:schemeClr>
                </a:solidFill>
              </a:rPr>
              <a:t>Формат знания</a:t>
            </a:r>
          </a:p>
          <a:p>
            <a:r>
              <a:rPr lang="ru-RU" sz="1800" dirty="0">
                <a:solidFill>
                  <a:schemeClr val="accent1">
                    <a:lumMod val="75000"/>
                  </a:schemeClr>
                </a:solidFill>
              </a:rPr>
              <a:t>Гипонимы: </a:t>
            </a:r>
            <a:r>
              <a:rPr lang="ru-RU" sz="1800" dirty="0"/>
              <a:t>концепт, сценарий, сцена, матрица, категория, пропозиция, фрейм, прототип, миф, символ, эпизод, внутренняя форма (термина), </a:t>
            </a:r>
            <a:r>
              <a:rPr lang="ru-RU" sz="1800" dirty="0">
                <a:effectLst/>
                <a:latin typeface="Calibri" panose="020F0502020204030204" pitchFamily="34" charset="0"/>
                <a:ea typeface="Calibri" panose="020F0502020204030204" pitchFamily="34" charset="0"/>
                <a:cs typeface="Times New Roman" panose="02020603050405020304" pitchFamily="18" charset="0"/>
              </a:rPr>
              <a:t>иконический знак, ментальные репрезентации </a:t>
            </a:r>
            <a:endParaRPr lang="ru-RU" sz="1800" dirty="0"/>
          </a:p>
          <a:p>
            <a:r>
              <a:rPr lang="ru-RU" sz="1800" dirty="0">
                <a:solidFill>
                  <a:schemeClr val="accent6">
                    <a:lumMod val="75000"/>
                  </a:schemeClr>
                </a:solidFill>
                <a:effectLst/>
                <a:ea typeface="Calibri" panose="020F0502020204030204" pitchFamily="34" charset="0"/>
                <a:cs typeface="Times New Roman" panose="02020603050405020304" pitchFamily="18" charset="0"/>
              </a:rPr>
              <a:t>Языковая категория: </a:t>
            </a:r>
            <a:r>
              <a:rPr lang="ru-RU" sz="1800" dirty="0">
                <a:effectLst/>
                <a:ea typeface="Calibri" panose="020F0502020204030204" pitchFamily="34" charset="0"/>
                <a:cs typeface="Times New Roman" panose="02020603050405020304" pitchFamily="18" charset="0"/>
              </a:rPr>
              <a:t>«Аргументированным, на наш взгляд, представляется мнение о </a:t>
            </a:r>
            <a:r>
              <a:rPr lang="ru-RU" sz="1800" dirty="0">
                <a:solidFill>
                  <a:schemeClr val="accent2">
                    <a:lumMod val="75000"/>
                  </a:schemeClr>
                </a:solidFill>
                <a:effectLst/>
                <a:ea typeface="Calibri" panose="020F0502020204030204" pitchFamily="34" charset="0"/>
                <a:cs typeface="Times New Roman" panose="02020603050405020304" pitchFamily="18" charset="0"/>
              </a:rPr>
              <a:t>языковых категориях </a:t>
            </a:r>
            <a:r>
              <a:rPr lang="ru-RU" sz="1800" dirty="0">
                <a:effectLst/>
                <a:ea typeface="Calibri" panose="020F0502020204030204" pitchFamily="34" charset="0"/>
                <a:cs typeface="Times New Roman" panose="02020603050405020304" pitchFamily="18" charset="0"/>
              </a:rPr>
              <a:t>как об особом </a:t>
            </a:r>
            <a:r>
              <a:rPr lang="ru-RU" sz="1800" b="1" dirty="0">
                <a:effectLst/>
                <a:ea typeface="Calibri" panose="020F0502020204030204" pitchFamily="34" charset="0"/>
                <a:cs typeface="Times New Roman" panose="02020603050405020304" pitchFamily="18" charset="0"/>
              </a:rPr>
              <a:t>формате знания</a:t>
            </a:r>
            <a:r>
              <a:rPr lang="ru-RU" sz="1800" dirty="0">
                <a:effectLst/>
                <a:ea typeface="Calibri" panose="020F0502020204030204" pitchFamily="34" charset="0"/>
                <a:cs typeface="Times New Roman" panose="02020603050405020304" pitchFamily="18" charset="0"/>
              </a:rPr>
              <a:t>, т.е. определенной форме или способе представления знаний на мыслительном или языковом уровнях» [Болдырев 2006: 5–22].</a:t>
            </a:r>
          </a:p>
          <a:p>
            <a:r>
              <a:rPr lang="ru-RU" sz="1800" dirty="0">
                <a:solidFill>
                  <a:schemeClr val="accent6">
                    <a:lumMod val="75000"/>
                  </a:schemeClr>
                </a:solidFill>
              </a:rPr>
              <a:t>Дискурсивный стиль </a:t>
            </a:r>
            <a:r>
              <a:rPr lang="ru-RU" sz="1800" dirty="0"/>
              <a:t>(Дубровская О.Г. Дискурсивный стиль как формат знания // Вопросы когнитивной лингвистики. 2012. № 1. С. 33.)</a:t>
            </a:r>
          </a:p>
          <a:p>
            <a:r>
              <a:rPr lang="ru-RU" sz="1800" dirty="0" err="1">
                <a:solidFill>
                  <a:schemeClr val="accent6">
                    <a:lumMod val="75000"/>
                  </a:schemeClr>
                </a:solidFill>
              </a:rPr>
              <a:t>Модусные</a:t>
            </a:r>
            <a:r>
              <a:rPr lang="ru-RU" sz="1800" dirty="0">
                <a:solidFill>
                  <a:schemeClr val="accent6">
                    <a:lumMod val="75000"/>
                  </a:schemeClr>
                </a:solidFill>
              </a:rPr>
              <a:t> и интерпретирующие категории</a:t>
            </a:r>
            <a:r>
              <a:rPr lang="ru-RU" sz="1800" dirty="0"/>
              <a:t>: «</a:t>
            </a:r>
            <a:r>
              <a:rPr lang="ru-RU" sz="1800" dirty="0" err="1">
                <a:solidFill>
                  <a:schemeClr val="accent2">
                    <a:lumMod val="75000"/>
                  </a:schemeClr>
                </a:solidFill>
              </a:rPr>
              <a:t>Модусные</a:t>
            </a:r>
            <a:r>
              <a:rPr lang="ru-RU" sz="1800" dirty="0">
                <a:solidFill>
                  <a:schemeClr val="accent2">
                    <a:lumMod val="75000"/>
                  </a:schemeClr>
                </a:solidFill>
              </a:rPr>
              <a:t> или интерпретирующие категории </a:t>
            </a:r>
            <a:r>
              <a:rPr lang="ru-RU" sz="1800" dirty="0"/>
              <a:t>на сегодняшний день остаются одними из наименее изученных </a:t>
            </a:r>
            <a:r>
              <a:rPr lang="ru-RU" sz="1800" dirty="0">
                <a:solidFill>
                  <a:schemeClr val="accent2">
                    <a:lumMod val="75000"/>
                  </a:schemeClr>
                </a:solidFill>
              </a:rPr>
              <a:t>форматов знания</a:t>
            </a:r>
            <a:r>
              <a:rPr lang="ru-RU" sz="1800" dirty="0"/>
              <a:t>, репрезентируемых в языке» (</a:t>
            </a:r>
            <a:r>
              <a:rPr lang="ru-RU" sz="1800" dirty="0" err="1"/>
              <a:t>Тупикова</a:t>
            </a:r>
            <a:r>
              <a:rPr lang="ru-RU" sz="1800" dirty="0"/>
              <a:t> С.Е. О когнитивных механизмах формирования коммуникативной тональности / Вопросы когнитивной лингвистики. 2012. No3. С. 84.)</a:t>
            </a:r>
          </a:p>
          <a:p>
            <a:r>
              <a:rPr lang="ru-RU" sz="1800" dirty="0">
                <a:solidFill>
                  <a:schemeClr val="accent6">
                    <a:lumMod val="75000"/>
                  </a:schemeClr>
                </a:solidFill>
              </a:rPr>
              <a:t>Языковое знание, рационально-логическое знание, специальное знание</a:t>
            </a:r>
            <a:r>
              <a:rPr lang="ru-RU" sz="1800" dirty="0"/>
              <a:t>: «В анализируемых ФЕ [фразеологических единицах] представлены разные </a:t>
            </a:r>
            <a:r>
              <a:rPr lang="ru-RU" sz="1800" dirty="0">
                <a:solidFill>
                  <a:schemeClr val="accent2">
                    <a:lumMod val="75000"/>
                  </a:schemeClr>
                </a:solidFill>
              </a:rPr>
              <a:t>форматы знания о мире: языковое знание, рационально-логическое и собственно специальное</a:t>
            </a:r>
            <a:r>
              <a:rPr lang="ru-RU" sz="1800" dirty="0"/>
              <a:t>. Все типы знания тесно связаны между собой и вступают в сложное взаимодействие друг с другом. (</a:t>
            </a:r>
            <a:r>
              <a:rPr lang="ru-RU" sz="1800" dirty="0" err="1"/>
              <a:t>Хабирова</a:t>
            </a:r>
            <a:r>
              <a:rPr lang="ru-RU" sz="1800" dirty="0"/>
              <a:t>, Е. И. Профессионально маркированные фразеологические единицы в составе языка профессиональной коммуникации» // Вопросы когнитивной лингвистики. 2014. № 4(41). С. 133-137.) </a:t>
            </a:r>
            <a:r>
              <a:rPr lang="ru-RU" sz="1800" dirty="0">
                <a:solidFill>
                  <a:srgbClr val="FF0000"/>
                </a:solidFill>
              </a:rPr>
              <a:t>– ошибочное употребление?</a:t>
            </a:r>
          </a:p>
          <a:p>
            <a:r>
              <a:rPr lang="ru-RU" sz="1800" b="1" dirty="0" err="1"/>
              <a:t>Гиперонимы</a:t>
            </a:r>
            <a:r>
              <a:rPr lang="ru-RU" sz="1800" b="1" dirty="0"/>
              <a:t> не выявлены</a:t>
            </a:r>
          </a:p>
        </p:txBody>
      </p:sp>
    </p:spTree>
    <p:extLst>
      <p:ext uri="{BB962C8B-B14F-4D97-AF65-F5344CB8AC3E}">
        <p14:creationId xmlns:p14="http://schemas.microsoft.com/office/powerpoint/2010/main" val="2291315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B53FF9-4AD2-4628-B8C6-E92406DB5516}"/>
              </a:ext>
            </a:extLst>
          </p:cNvPr>
          <p:cNvSpPr>
            <a:spLocks noGrp="1"/>
          </p:cNvSpPr>
          <p:nvPr>
            <p:ph type="title"/>
          </p:nvPr>
        </p:nvSpPr>
        <p:spPr/>
        <p:txBody>
          <a:bodyPr/>
          <a:lstStyle/>
          <a:p>
            <a:r>
              <a:rPr lang="ru-RU" dirty="0">
                <a:solidFill>
                  <a:schemeClr val="accent1">
                    <a:lumMod val="75000"/>
                  </a:schemeClr>
                </a:solidFill>
              </a:rPr>
              <a:t>Отношения сужения/расширения</a:t>
            </a:r>
          </a:p>
        </p:txBody>
      </p:sp>
      <p:sp>
        <p:nvSpPr>
          <p:cNvPr id="3" name="Объект 2">
            <a:extLst>
              <a:ext uri="{FF2B5EF4-FFF2-40B4-BE49-F238E27FC236}">
                <a16:creationId xmlns:a16="http://schemas.microsoft.com/office/drawing/2014/main" id="{9414217B-2772-48C5-8BA0-44DC0C73C792}"/>
              </a:ext>
            </a:extLst>
          </p:cNvPr>
          <p:cNvSpPr>
            <a:spLocks noGrp="1"/>
          </p:cNvSpPr>
          <p:nvPr>
            <p:ph idx="1"/>
          </p:nvPr>
        </p:nvSpPr>
        <p:spPr/>
        <p:txBody>
          <a:bodyPr/>
          <a:lstStyle/>
          <a:p>
            <a:r>
              <a:rPr lang="ru-RU" dirty="0"/>
              <a:t>Ментальный</a:t>
            </a:r>
          </a:p>
          <a:p>
            <a:r>
              <a:rPr lang="ru-RU" dirty="0">
                <a:solidFill>
                  <a:schemeClr val="accent5">
                    <a:lumMod val="75000"/>
                  </a:schemeClr>
                </a:solidFill>
              </a:rPr>
              <a:t>Сужение: </a:t>
            </a:r>
            <a:r>
              <a:rPr lang="ru-RU" dirty="0"/>
              <a:t>ментальный фактор, ментальный способ, ментальная схема, ментальная единица, ментальное представление, ментальная репрезентация, ментальная структура, ментальная операция</a:t>
            </a:r>
          </a:p>
          <a:p>
            <a:r>
              <a:rPr lang="ru-RU" dirty="0">
                <a:solidFill>
                  <a:schemeClr val="accent5">
                    <a:lumMod val="75000"/>
                  </a:schemeClr>
                </a:solidFill>
              </a:rPr>
              <a:t>Расширение: </a:t>
            </a:r>
            <a:r>
              <a:rPr lang="ru-RU" dirty="0"/>
              <a:t>ментально-психический/ментально-психологический, </a:t>
            </a:r>
            <a:r>
              <a:rPr lang="ru-RU" dirty="0" err="1"/>
              <a:t>лингвоментальный</a:t>
            </a:r>
            <a:r>
              <a:rPr lang="ru-RU" dirty="0"/>
              <a:t>/ментально-</a:t>
            </a:r>
            <a:r>
              <a:rPr lang="ru-RU" dirty="0" err="1"/>
              <a:t>лингвальный</a:t>
            </a:r>
            <a:r>
              <a:rPr lang="ru-RU" dirty="0"/>
              <a:t> (компонент сознания), ментально-концептуальное</a:t>
            </a:r>
          </a:p>
        </p:txBody>
      </p:sp>
    </p:spTree>
    <p:extLst>
      <p:ext uri="{BB962C8B-B14F-4D97-AF65-F5344CB8AC3E}">
        <p14:creationId xmlns:p14="http://schemas.microsoft.com/office/powerpoint/2010/main" val="2356556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148ED5-21F5-475C-9CDA-39AFF4B6E5AA}"/>
              </a:ext>
            </a:extLst>
          </p:cNvPr>
          <p:cNvSpPr>
            <a:spLocks noGrp="1"/>
          </p:cNvSpPr>
          <p:nvPr>
            <p:ph type="title"/>
          </p:nvPr>
        </p:nvSpPr>
        <p:spPr>
          <a:xfrm>
            <a:off x="838200" y="0"/>
            <a:ext cx="10515600" cy="1325563"/>
          </a:xfrm>
        </p:spPr>
        <p:txBody>
          <a:bodyPr/>
          <a:lstStyle/>
          <a:p>
            <a:r>
              <a:rPr lang="ru-RU" dirty="0">
                <a:solidFill>
                  <a:schemeClr val="accent1">
                    <a:lumMod val="75000"/>
                  </a:schemeClr>
                </a:solidFill>
              </a:rPr>
              <a:t>Вариативность связей внутри терминосистемы</a:t>
            </a:r>
          </a:p>
        </p:txBody>
      </p:sp>
      <p:sp>
        <p:nvSpPr>
          <p:cNvPr id="3" name="Объект 2">
            <a:extLst>
              <a:ext uri="{FF2B5EF4-FFF2-40B4-BE49-F238E27FC236}">
                <a16:creationId xmlns:a16="http://schemas.microsoft.com/office/drawing/2014/main" id="{122ACE9F-CF78-4453-B6D2-718CA342B7E6}"/>
              </a:ext>
            </a:extLst>
          </p:cNvPr>
          <p:cNvSpPr>
            <a:spLocks noGrp="1"/>
          </p:cNvSpPr>
          <p:nvPr>
            <p:ph idx="1"/>
          </p:nvPr>
        </p:nvSpPr>
        <p:spPr>
          <a:xfrm>
            <a:off x="626533" y="1409169"/>
            <a:ext cx="10727267" cy="5084763"/>
          </a:xfrm>
        </p:spPr>
        <p:txBody>
          <a:bodyPr>
            <a:normAutofit fontScale="92500"/>
          </a:bodyPr>
          <a:lstStyle/>
          <a:p>
            <a:r>
              <a:rPr lang="ru-RU" dirty="0">
                <a:solidFill>
                  <a:schemeClr val="accent6">
                    <a:lumMod val="75000"/>
                  </a:schemeClr>
                </a:solidFill>
              </a:rPr>
              <a:t>Пропозиция – Концепт:</a:t>
            </a:r>
          </a:p>
          <a:p>
            <a:r>
              <a:rPr lang="ru-RU" dirty="0"/>
              <a:t>«</a:t>
            </a:r>
            <a:r>
              <a:rPr lang="ru-RU" i="1" dirty="0"/>
              <a:t>Изучение </a:t>
            </a:r>
            <a:r>
              <a:rPr lang="ru-RU" i="1" dirty="0" err="1"/>
              <a:t>субстантиватов</a:t>
            </a:r>
            <a:r>
              <a:rPr lang="ru-RU" i="1" dirty="0"/>
              <a:t> предполагает восстановление пропозициональных структур, поскольку </a:t>
            </a:r>
            <a:r>
              <a:rPr lang="ru-RU" i="1" dirty="0">
                <a:solidFill>
                  <a:schemeClr val="accent2">
                    <a:lumMod val="75000"/>
                  </a:schemeClr>
                </a:solidFill>
              </a:rPr>
              <a:t>пропозиция выступает как конструкт, объединяющий концепты</a:t>
            </a:r>
            <a:r>
              <a:rPr lang="ru-RU" dirty="0"/>
              <a:t>» (</a:t>
            </a:r>
            <a:r>
              <a:rPr lang="ru-RU" dirty="0" err="1"/>
              <a:t>Кадачиева</a:t>
            </a:r>
            <a:r>
              <a:rPr lang="ru-RU" dirty="0"/>
              <a:t> Х.М., Билалова Х.А. Когнитивные основания формирования субстантивированных прилагательных (на материале английского и лезгинского языков) // Вопросы когнитивной лингвистики. 2011. №3. С.84). </a:t>
            </a:r>
            <a:endParaRPr lang="ru-RU" dirty="0">
              <a:solidFill>
                <a:schemeClr val="accent1">
                  <a:lumMod val="50000"/>
                </a:schemeClr>
              </a:solidFill>
            </a:endParaRPr>
          </a:p>
          <a:p>
            <a:r>
              <a:rPr lang="ru-RU" i="1" dirty="0"/>
              <a:t>«Различие в типах знания позволяет выделить </a:t>
            </a:r>
            <a:r>
              <a:rPr lang="ru-RU" i="1" dirty="0">
                <a:solidFill>
                  <a:schemeClr val="accent2">
                    <a:lumMod val="75000"/>
                  </a:schemeClr>
                </a:solidFill>
              </a:rPr>
              <a:t>разные концепты</a:t>
            </a:r>
            <a:r>
              <a:rPr lang="ru-RU" i="1" dirty="0"/>
              <a:t>: конкретно-чувственные образы, представления, схемы, понятия, прототипы, </a:t>
            </a:r>
            <a:r>
              <a:rPr lang="ru-RU" i="1" dirty="0">
                <a:solidFill>
                  <a:schemeClr val="accent2">
                    <a:lumMod val="75000"/>
                  </a:schemeClr>
                </a:solidFill>
              </a:rPr>
              <a:t>пропозиции, </a:t>
            </a:r>
            <a:r>
              <a:rPr lang="ru-RU" i="1" dirty="0"/>
              <a:t>фреймы, сценарии или скрипты, гештальты»</a:t>
            </a:r>
            <a:r>
              <a:rPr lang="ru-RU" dirty="0"/>
              <a:t> [Болдырев 2001: 36-38] (Виноградова С. </a:t>
            </a:r>
            <a:r>
              <a:rPr lang="ru-RU" dirty="0" err="1"/>
              <a:t>А.Когнитивная</a:t>
            </a:r>
            <a:r>
              <a:rPr lang="ru-RU" dirty="0"/>
              <a:t> лингвистика о значении и концепте // Вопросы когнитивной лингвистики. 2014. №2. С.54). </a:t>
            </a:r>
          </a:p>
          <a:p>
            <a:endParaRPr lang="ru-RU" sz="2400" dirty="0"/>
          </a:p>
        </p:txBody>
      </p:sp>
    </p:spTree>
    <p:extLst>
      <p:ext uri="{BB962C8B-B14F-4D97-AF65-F5344CB8AC3E}">
        <p14:creationId xmlns:p14="http://schemas.microsoft.com/office/powerpoint/2010/main" val="3388046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148ED5-21F5-475C-9CDA-39AFF4B6E5AA}"/>
              </a:ext>
            </a:extLst>
          </p:cNvPr>
          <p:cNvSpPr>
            <a:spLocks noGrp="1"/>
          </p:cNvSpPr>
          <p:nvPr>
            <p:ph type="title"/>
          </p:nvPr>
        </p:nvSpPr>
        <p:spPr>
          <a:xfrm>
            <a:off x="838200" y="0"/>
            <a:ext cx="10515600" cy="1325563"/>
          </a:xfrm>
        </p:spPr>
        <p:txBody>
          <a:bodyPr/>
          <a:lstStyle/>
          <a:p>
            <a:r>
              <a:rPr lang="ru-RU" dirty="0">
                <a:solidFill>
                  <a:schemeClr val="accent1">
                    <a:lumMod val="75000"/>
                  </a:schemeClr>
                </a:solidFill>
              </a:rPr>
              <a:t>Вариативность связей внутри терминосистемы</a:t>
            </a:r>
          </a:p>
        </p:txBody>
      </p:sp>
      <p:sp>
        <p:nvSpPr>
          <p:cNvPr id="3" name="Объект 2">
            <a:extLst>
              <a:ext uri="{FF2B5EF4-FFF2-40B4-BE49-F238E27FC236}">
                <a16:creationId xmlns:a16="http://schemas.microsoft.com/office/drawing/2014/main" id="{122ACE9F-CF78-4453-B6D2-718CA342B7E6}"/>
              </a:ext>
            </a:extLst>
          </p:cNvPr>
          <p:cNvSpPr>
            <a:spLocks noGrp="1"/>
          </p:cNvSpPr>
          <p:nvPr>
            <p:ph idx="1"/>
          </p:nvPr>
        </p:nvSpPr>
        <p:spPr>
          <a:xfrm>
            <a:off x="626533" y="1409169"/>
            <a:ext cx="10727267" cy="5084763"/>
          </a:xfrm>
        </p:spPr>
        <p:txBody>
          <a:bodyPr>
            <a:normAutofit fontScale="77500" lnSpcReduction="20000"/>
          </a:bodyPr>
          <a:lstStyle/>
          <a:p>
            <a:r>
              <a:rPr lang="ru-RU" sz="2400" dirty="0">
                <a:solidFill>
                  <a:schemeClr val="accent6">
                    <a:lumMod val="75000"/>
                  </a:schemeClr>
                </a:solidFill>
              </a:rPr>
              <a:t>Концепт - Фрейм:</a:t>
            </a:r>
          </a:p>
          <a:p>
            <a:r>
              <a:rPr lang="ru-RU" sz="2400" dirty="0"/>
              <a:t>«К числу вопросов, имеющих неоднозначную трактовку, относится вопрос о соотношении понятий «фрейм» и «концепт»...</a:t>
            </a:r>
            <a:r>
              <a:rPr lang="ru-RU" sz="2400" dirty="0">
                <a:solidFill>
                  <a:schemeClr val="accent2">
                    <a:lumMod val="75000"/>
                  </a:schemeClr>
                </a:solidFill>
              </a:rPr>
              <a:t>фрейм и концепт можно рассматривать как два вида концептуальных структур</a:t>
            </a:r>
            <a:r>
              <a:rPr lang="ru-RU" sz="2400" dirty="0"/>
              <a:t>, обладающих сходными и различными чертами. Сходство данных понятий проявляется в наличии обязательных, существенных признаков, во взаимосвязи концептов и фреймов между собой, в единстве, гибкой и подвижной природе этих понятий».</a:t>
            </a:r>
          </a:p>
          <a:p>
            <a:r>
              <a:rPr lang="ru-RU" sz="2400" dirty="0"/>
              <a:t>«С одной стороны, </a:t>
            </a:r>
            <a:r>
              <a:rPr lang="ru-RU" sz="2400" dirty="0">
                <a:solidFill>
                  <a:schemeClr val="accent2">
                    <a:lumMod val="75000"/>
                  </a:schemeClr>
                </a:solidFill>
              </a:rPr>
              <a:t>фрейм и концепт находятся между собой в </a:t>
            </a:r>
            <a:r>
              <a:rPr lang="ru-RU" sz="2400" dirty="0" err="1">
                <a:solidFill>
                  <a:schemeClr val="accent2">
                    <a:lumMod val="75000"/>
                  </a:schemeClr>
                </a:solidFill>
              </a:rPr>
              <a:t>родо</a:t>
            </a:r>
            <a:r>
              <a:rPr lang="ru-RU" sz="2400" dirty="0">
                <a:solidFill>
                  <a:schemeClr val="accent2">
                    <a:lumMod val="75000"/>
                  </a:schemeClr>
                </a:solidFill>
              </a:rPr>
              <a:t>-видовых отношениях, где концепт является родовым понятием по отношению к фрейму</a:t>
            </a:r>
            <a:r>
              <a:rPr lang="ru-RU" sz="2400" dirty="0"/>
              <a:t>. Как отмечает Н. Н. Болдырев, фрейм используется для «обозначения структурированных концептов; он входит в состав концепта, который, в свою очередь, используется для представления любых единиц знания, в том числе неструктурированных» </a:t>
            </a:r>
            <a:r>
              <a:rPr lang="ru-RU" sz="2400" dirty="0">
                <a:solidFill>
                  <a:schemeClr val="accent1">
                    <a:lumMod val="75000"/>
                  </a:schemeClr>
                </a:solidFill>
              </a:rPr>
              <a:t>- «концепт» - </a:t>
            </a:r>
            <a:r>
              <a:rPr lang="ru-RU" sz="2400" dirty="0" err="1">
                <a:solidFill>
                  <a:schemeClr val="accent1">
                    <a:lumMod val="75000"/>
                  </a:schemeClr>
                </a:solidFill>
              </a:rPr>
              <a:t>гипероним</a:t>
            </a:r>
            <a:r>
              <a:rPr lang="ru-RU" sz="2400" dirty="0">
                <a:solidFill>
                  <a:schemeClr val="accent1">
                    <a:lumMod val="75000"/>
                  </a:schemeClr>
                </a:solidFill>
              </a:rPr>
              <a:t> к «фрейм»</a:t>
            </a:r>
          </a:p>
          <a:p>
            <a:r>
              <a:rPr lang="ru-RU" sz="2400" dirty="0">
                <a:solidFill>
                  <a:schemeClr val="tx1">
                    <a:lumMod val="95000"/>
                    <a:lumOff val="5000"/>
                  </a:schemeClr>
                </a:solidFill>
              </a:rPr>
              <a:t>«С другой стороны, фрейм и концепт соотносятся как сложное и простое понятия. В этом случае </a:t>
            </a:r>
            <a:r>
              <a:rPr lang="ru-RU" sz="2400" dirty="0">
                <a:solidFill>
                  <a:schemeClr val="accent2">
                    <a:lumMod val="75000"/>
                  </a:schemeClr>
                </a:solidFill>
              </a:rPr>
              <a:t>фрейм выступает как род сложного концепта</a:t>
            </a:r>
            <a:r>
              <a:rPr lang="ru-RU" sz="2400" dirty="0">
                <a:solidFill>
                  <a:schemeClr val="tx1">
                    <a:lumMod val="95000"/>
                    <a:lumOff val="5000"/>
                  </a:schemeClr>
                </a:solidFill>
              </a:rPr>
              <a:t>. Именно в таком смысле трактует фрейм Н. Н. Болдырев – как «объемный, многокомпонентный концепт, представляющий собой «пакет» информации, знания о стереотипной ситуации». У данного исследователя противопоставление фрейма и концепта строится на основе особенностей объектов, отраженных в концепте: концепт отражает какой-либо объект, образ, поэтому он «прост» по отношению к фрейму, отражающему целую ситуацию».</a:t>
            </a:r>
            <a:r>
              <a:rPr lang="ru-RU" sz="2400" dirty="0">
                <a:solidFill>
                  <a:schemeClr val="accent1">
                    <a:lumMod val="75000"/>
                  </a:schemeClr>
                </a:solidFill>
              </a:rPr>
              <a:t> - «концепт» - гипоним к «фрейм»</a:t>
            </a:r>
          </a:p>
          <a:p>
            <a:r>
              <a:rPr lang="ru-RU" sz="2400" dirty="0">
                <a:solidFill>
                  <a:schemeClr val="tx1">
                    <a:lumMod val="95000"/>
                    <a:lumOff val="5000"/>
                  </a:schemeClr>
                </a:solidFill>
              </a:rPr>
              <a:t>«Термин  "</a:t>
            </a:r>
            <a:r>
              <a:rPr lang="ru-RU" sz="2400" dirty="0">
                <a:solidFill>
                  <a:schemeClr val="accent2">
                    <a:lumMod val="75000"/>
                  </a:schemeClr>
                </a:solidFill>
              </a:rPr>
              <a:t>фрейм" в данном случае используется как родовое понятие  </a:t>
            </a:r>
            <a:r>
              <a:rPr lang="ru-RU" sz="2400" dirty="0">
                <a:solidFill>
                  <a:schemeClr val="tx1">
                    <a:lumMod val="95000"/>
                    <a:lumOff val="5000"/>
                  </a:schemeClr>
                </a:solidFill>
              </a:rPr>
              <a:t>– общий термин для обозначения различных типов когнитивных структур, лежащих в основе значения слова, т.е. по аналогии с термином "</a:t>
            </a:r>
            <a:r>
              <a:rPr lang="ru-RU" sz="2400" dirty="0">
                <a:solidFill>
                  <a:schemeClr val="accent2">
                    <a:lumMod val="75000"/>
                  </a:schemeClr>
                </a:solidFill>
              </a:rPr>
              <a:t>концепт" как родовым понятием, включающим </a:t>
            </a:r>
            <a:r>
              <a:rPr lang="ru-RU" sz="2400" dirty="0">
                <a:solidFill>
                  <a:schemeClr val="tx1">
                    <a:lumMod val="95000"/>
                    <a:lumOff val="5000"/>
                  </a:schemeClr>
                </a:solidFill>
              </a:rPr>
              <a:t>образы, и представления, и понятия, </a:t>
            </a:r>
            <a:r>
              <a:rPr lang="ru-RU" sz="2400" dirty="0">
                <a:solidFill>
                  <a:schemeClr val="accent2">
                    <a:lumMod val="75000"/>
                  </a:schemeClr>
                </a:solidFill>
              </a:rPr>
              <a:t>фреймы</a:t>
            </a:r>
            <a:r>
              <a:rPr lang="ru-RU" sz="2400" dirty="0">
                <a:solidFill>
                  <a:schemeClr val="tx1">
                    <a:lumMod val="95000"/>
                    <a:lumOff val="5000"/>
                  </a:schemeClr>
                </a:solidFill>
              </a:rPr>
              <a:t>…» </a:t>
            </a:r>
            <a:r>
              <a:rPr lang="ru-RU" sz="2400" dirty="0">
                <a:solidFill>
                  <a:schemeClr val="accent1">
                    <a:lumMod val="75000"/>
                  </a:schemeClr>
                </a:solidFill>
              </a:rPr>
              <a:t>- отношения </a:t>
            </a:r>
            <a:r>
              <a:rPr lang="ru-RU" sz="2400" dirty="0" err="1">
                <a:solidFill>
                  <a:schemeClr val="accent1">
                    <a:lumMod val="75000"/>
                  </a:schemeClr>
                </a:solidFill>
              </a:rPr>
              <a:t>взаимопересечения</a:t>
            </a:r>
            <a:endParaRPr lang="ru-RU" sz="2400" dirty="0">
              <a:solidFill>
                <a:schemeClr val="accent1">
                  <a:lumMod val="75000"/>
                </a:schemeClr>
              </a:solidFill>
            </a:endParaRPr>
          </a:p>
          <a:p>
            <a:endParaRPr lang="ru-RU" sz="2400" dirty="0">
              <a:solidFill>
                <a:schemeClr val="tx1">
                  <a:lumMod val="95000"/>
                  <a:lumOff val="5000"/>
                </a:schemeClr>
              </a:solidFill>
            </a:endParaRPr>
          </a:p>
        </p:txBody>
      </p:sp>
    </p:spTree>
    <p:extLst>
      <p:ext uri="{BB962C8B-B14F-4D97-AF65-F5344CB8AC3E}">
        <p14:creationId xmlns:p14="http://schemas.microsoft.com/office/powerpoint/2010/main" val="3124201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148ED5-21F5-475C-9CDA-39AFF4B6E5AA}"/>
              </a:ext>
            </a:extLst>
          </p:cNvPr>
          <p:cNvSpPr>
            <a:spLocks noGrp="1"/>
          </p:cNvSpPr>
          <p:nvPr>
            <p:ph type="title"/>
          </p:nvPr>
        </p:nvSpPr>
        <p:spPr>
          <a:xfrm>
            <a:off x="838200" y="0"/>
            <a:ext cx="10515600" cy="1325563"/>
          </a:xfrm>
        </p:spPr>
        <p:txBody>
          <a:bodyPr/>
          <a:lstStyle/>
          <a:p>
            <a:r>
              <a:rPr lang="ru-RU" dirty="0">
                <a:solidFill>
                  <a:schemeClr val="accent1">
                    <a:lumMod val="75000"/>
                  </a:schemeClr>
                </a:solidFill>
              </a:rPr>
              <a:t>Вариативность связей внутри терминосистемы</a:t>
            </a:r>
          </a:p>
        </p:txBody>
      </p:sp>
      <p:sp>
        <p:nvSpPr>
          <p:cNvPr id="3" name="Объект 2">
            <a:extLst>
              <a:ext uri="{FF2B5EF4-FFF2-40B4-BE49-F238E27FC236}">
                <a16:creationId xmlns:a16="http://schemas.microsoft.com/office/drawing/2014/main" id="{122ACE9F-CF78-4453-B6D2-718CA342B7E6}"/>
              </a:ext>
            </a:extLst>
          </p:cNvPr>
          <p:cNvSpPr>
            <a:spLocks noGrp="1"/>
          </p:cNvSpPr>
          <p:nvPr>
            <p:ph idx="1"/>
          </p:nvPr>
        </p:nvSpPr>
        <p:spPr>
          <a:xfrm>
            <a:off x="838200" y="1409170"/>
            <a:ext cx="10515600" cy="4351338"/>
          </a:xfrm>
        </p:spPr>
        <p:txBody>
          <a:bodyPr>
            <a:normAutofit/>
          </a:bodyPr>
          <a:lstStyle/>
          <a:p>
            <a:r>
              <a:rPr lang="ru-RU" sz="2400" dirty="0"/>
              <a:t>Антошина Д. В. Опыт систематизации терминов в лексической семантике, связанных с понятием импликации // Вестник Московского университета. Серия 9: Филология. 2018. № 4. С. 56.</a:t>
            </a:r>
          </a:p>
        </p:txBody>
      </p:sp>
      <p:pic>
        <p:nvPicPr>
          <p:cNvPr id="7" name="Рисунок 6">
            <a:extLst>
              <a:ext uri="{FF2B5EF4-FFF2-40B4-BE49-F238E27FC236}">
                <a16:creationId xmlns:a16="http://schemas.microsoft.com/office/drawing/2014/main" id="{263A7E28-01C8-4F54-B364-DF56D712DDA3}"/>
              </a:ext>
            </a:extLst>
          </p:cNvPr>
          <p:cNvPicPr>
            <a:picLocks noChangeAspect="1"/>
          </p:cNvPicPr>
          <p:nvPr/>
        </p:nvPicPr>
        <p:blipFill rotWithShape="1">
          <a:blip r:embed="rId2"/>
          <a:srcRect l="46390" t="49135" r="31596" b="16544"/>
          <a:stretch/>
        </p:blipFill>
        <p:spPr>
          <a:xfrm>
            <a:off x="2413000" y="2454957"/>
            <a:ext cx="5020734" cy="4403043"/>
          </a:xfrm>
          <a:prstGeom prst="rect">
            <a:avLst/>
          </a:prstGeom>
        </p:spPr>
      </p:pic>
    </p:spTree>
    <p:extLst>
      <p:ext uri="{BB962C8B-B14F-4D97-AF65-F5344CB8AC3E}">
        <p14:creationId xmlns:p14="http://schemas.microsoft.com/office/powerpoint/2010/main" val="47440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298C7F-A9F2-4BC6-A323-3352A9899600}"/>
              </a:ext>
            </a:extLst>
          </p:cNvPr>
          <p:cNvSpPr>
            <a:spLocks noGrp="1"/>
          </p:cNvSpPr>
          <p:nvPr>
            <p:ph type="title"/>
          </p:nvPr>
        </p:nvSpPr>
        <p:spPr/>
        <p:txBody>
          <a:bodyPr/>
          <a:lstStyle/>
          <a:p>
            <a:r>
              <a:rPr lang="ru-RU" dirty="0">
                <a:solidFill>
                  <a:schemeClr val="accent1">
                    <a:lumMod val="75000"/>
                  </a:schemeClr>
                </a:solidFill>
              </a:rPr>
              <a:t>Системные связи, обусловленные индивидуальным пониманием ученого</a:t>
            </a:r>
          </a:p>
        </p:txBody>
      </p:sp>
      <p:sp>
        <p:nvSpPr>
          <p:cNvPr id="3" name="Объект 2">
            <a:extLst>
              <a:ext uri="{FF2B5EF4-FFF2-40B4-BE49-F238E27FC236}">
                <a16:creationId xmlns:a16="http://schemas.microsoft.com/office/drawing/2014/main" id="{9451855A-9772-4A3D-B7AF-DB77F3A93546}"/>
              </a:ext>
            </a:extLst>
          </p:cNvPr>
          <p:cNvSpPr>
            <a:spLocks noGrp="1"/>
          </p:cNvSpPr>
          <p:nvPr>
            <p:ph idx="1"/>
          </p:nvPr>
        </p:nvSpPr>
        <p:spPr>
          <a:xfrm>
            <a:off x="635000" y="1608667"/>
            <a:ext cx="10718800" cy="5071532"/>
          </a:xfrm>
        </p:spPr>
        <p:txBody>
          <a:bodyPr>
            <a:normAutofit/>
          </a:bodyPr>
          <a:lstStyle/>
          <a:p>
            <a:r>
              <a:rPr lang="ru-RU" sz="2400" dirty="0">
                <a:solidFill>
                  <a:schemeClr val="accent6">
                    <a:lumMod val="75000"/>
                  </a:schemeClr>
                </a:solidFill>
              </a:rPr>
              <a:t>Антропоцентризм - Метод исследования (</a:t>
            </a:r>
            <a:r>
              <a:rPr lang="ru-RU" sz="2400" dirty="0" err="1">
                <a:solidFill>
                  <a:schemeClr val="accent6">
                    <a:lumMod val="75000"/>
                  </a:schemeClr>
                </a:solidFill>
              </a:rPr>
              <a:t>гипероним</a:t>
            </a:r>
            <a:r>
              <a:rPr lang="ru-RU" sz="2400" dirty="0">
                <a:solidFill>
                  <a:schemeClr val="accent6">
                    <a:lumMod val="75000"/>
                  </a:schemeClr>
                </a:solidFill>
              </a:rPr>
              <a:t>): </a:t>
            </a:r>
            <a:r>
              <a:rPr lang="ru-RU" sz="2400" dirty="0">
                <a:effectLst/>
                <a:latin typeface="Calibri" panose="020F0502020204030204" pitchFamily="34" charset="0"/>
                <a:ea typeface="Calibri" panose="020F0502020204030204" pitchFamily="34" charset="0"/>
                <a:cs typeface="Times New Roman" panose="02020603050405020304" pitchFamily="18" charset="0"/>
              </a:rPr>
              <a:t>“Органическое объединение усилий ученых разных специальностей, образование единого сплава разных представлений и взглядов на феномен ностальгии по советскому осуществляется благодаря опоре на современные общегуманитарные, междисциплинарные </a:t>
            </a:r>
            <a:r>
              <a:rPr lang="ru-RU" sz="2400" b="1" dirty="0">
                <a:effectLst/>
                <a:latin typeface="Calibri" panose="020F0502020204030204" pitchFamily="34" charset="0"/>
                <a:ea typeface="Calibri" panose="020F0502020204030204" pitchFamily="34" charset="0"/>
                <a:cs typeface="Times New Roman" panose="02020603050405020304" pitchFamily="18" charset="0"/>
              </a:rPr>
              <a:t>методы научного исследования</a:t>
            </a:r>
            <a:r>
              <a:rPr lang="ru-RU" sz="2400" dirty="0">
                <a:effectLst/>
                <a:latin typeface="Calibri" panose="020F0502020204030204" pitchFamily="34" charset="0"/>
                <a:ea typeface="Calibri" panose="020F0502020204030204" pitchFamily="34" charset="0"/>
                <a:cs typeface="Times New Roman" panose="02020603050405020304" pitchFamily="18" charset="0"/>
              </a:rPr>
              <a:t> (</a:t>
            </a:r>
            <a:r>
              <a:rPr lang="ru-RU" sz="2400" b="1" dirty="0">
                <a:effectLst/>
                <a:latin typeface="Calibri" panose="020F0502020204030204" pitchFamily="34" charset="0"/>
                <a:ea typeface="Calibri" panose="020F0502020204030204" pitchFamily="34" charset="0"/>
                <a:cs typeface="Times New Roman" panose="02020603050405020304" pitchFamily="18" charset="0"/>
              </a:rPr>
              <a:t>антропоцентризм</a:t>
            </a:r>
            <a:r>
              <a:rPr lang="ru-RU" sz="2400" dirty="0">
                <a:effectLst/>
                <a:latin typeface="Calibri" panose="020F0502020204030204" pitchFamily="34" charset="0"/>
                <a:ea typeface="Calibri" panose="020F0502020204030204" pitchFamily="34" charset="0"/>
                <a:cs typeface="Times New Roman" panose="02020603050405020304" pitchFamily="18" charset="0"/>
              </a:rPr>
              <a:t>, учет дискурсивных факторов, социальное моделирование и др.).” (Сологуб О.П. Рецензия на книгу: ностальгия по советскому // </a:t>
            </a:r>
            <a:r>
              <a:rPr lang="ru-RU" sz="2400" dirty="0" err="1">
                <a:effectLst/>
                <a:latin typeface="Calibri" panose="020F0502020204030204" pitchFamily="34" charset="0"/>
                <a:ea typeface="Calibri" panose="020F0502020204030204" pitchFamily="34" charset="0"/>
                <a:cs typeface="Times New Roman" panose="02020603050405020304" pitchFamily="18" charset="0"/>
              </a:rPr>
              <a:t>Вестн</a:t>
            </a:r>
            <a:r>
              <a:rPr lang="ru-RU" sz="2400" dirty="0">
                <a:effectLst/>
                <a:latin typeface="Calibri" panose="020F0502020204030204" pitchFamily="34" charset="0"/>
                <a:ea typeface="Calibri" panose="020F0502020204030204" pitchFamily="34" charset="0"/>
                <a:cs typeface="Times New Roman" panose="02020603050405020304" pitchFamily="18" charset="0"/>
              </a:rPr>
              <a:t>. Том. гос. ун-та. Филология. 2017. №47).</a:t>
            </a:r>
            <a:r>
              <a:rPr lang="ru-RU" sz="2400" dirty="0">
                <a:solidFill>
                  <a:srgbClr val="FF0000"/>
                </a:solidFill>
              </a:rPr>
              <a:t>– ошибочное употребление?</a:t>
            </a:r>
          </a:p>
          <a:p>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sz="1800" b="1" dirty="0"/>
          </a:p>
        </p:txBody>
      </p:sp>
    </p:spTree>
    <p:extLst>
      <p:ext uri="{BB962C8B-B14F-4D97-AF65-F5344CB8AC3E}">
        <p14:creationId xmlns:p14="http://schemas.microsoft.com/office/powerpoint/2010/main" val="3429353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4E232B-8A8E-46F6-AE72-905DA39864D9}"/>
              </a:ext>
            </a:extLst>
          </p:cNvPr>
          <p:cNvSpPr>
            <a:spLocks noGrp="1"/>
          </p:cNvSpPr>
          <p:nvPr>
            <p:ph type="title"/>
          </p:nvPr>
        </p:nvSpPr>
        <p:spPr/>
        <p:txBody>
          <a:bodyPr/>
          <a:lstStyle/>
          <a:p>
            <a:r>
              <a:rPr lang="ru-RU" dirty="0">
                <a:solidFill>
                  <a:schemeClr val="accent1">
                    <a:lumMod val="75000"/>
                  </a:schemeClr>
                </a:solidFill>
              </a:rPr>
              <a:t>Системность терминологии</a:t>
            </a:r>
          </a:p>
        </p:txBody>
      </p:sp>
      <p:sp>
        <p:nvSpPr>
          <p:cNvPr id="3" name="Объект 2">
            <a:extLst>
              <a:ext uri="{FF2B5EF4-FFF2-40B4-BE49-F238E27FC236}">
                <a16:creationId xmlns:a16="http://schemas.microsoft.com/office/drawing/2014/main" id="{3BE0EA9C-317D-4887-90B4-1EA084F36675}"/>
              </a:ext>
            </a:extLst>
          </p:cNvPr>
          <p:cNvSpPr>
            <a:spLocks noGrp="1"/>
          </p:cNvSpPr>
          <p:nvPr>
            <p:ph idx="1"/>
          </p:nvPr>
        </p:nvSpPr>
        <p:spPr/>
        <p:txBody>
          <a:bodyPr>
            <a:normAutofit fontScale="92500" lnSpcReduction="10000"/>
          </a:bodyPr>
          <a:lstStyle/>
          <a:p>
            <a:pPr algn="l" fontAlgn="t"/>
            <a:r>
              <a:rPr lang="ru-RU" dirty="0">
                <a:solidFill>
                  <a:srgbClr val="000000"/>
                </a:solidFill>
                <a:latin typeface="REG"/>
              </a:rPr>
              <a:t>Одна из </a:t>
            </a:r>
            <a:r>
              <a:rPr lang="ru-RU" dirty="0">
                <a:solidFill>
                  <a:schemeClr val="accent6">
                    <a:lumMod val="75000"/>
                  </a:schemeClr>
                </a:solidFill>
                <a:latin typeface="REG"/>
              </a:rPr>
              <a:t>традиционных</a:t>
            </a:r>
            <a:r>
              <a:rPr lang="ru-RU" dirty="0">
                <a:solidFill>
                  <a:srgbClr val="000000"/>
                </a:solidFill>
                <a:latin typeface="REG"/>
              </a:rPr>
              <a:t> з</a:t>
            </a:r>
            <a:r>
              <a:rPr lang="ru-RU" b="0" i="0" dirty="0">
                <a:solidFill>
                  <a:srgbClr val="000000"/>
                </a:solidFill>
                <a:effectLst/>
                <a:latin typeface="REG"/>
              </a:rPr>
              <a:t>адач терминологии, </a:t>
            </a:r>
            <a:r>
              <a:rPr lang="ru-RU" b="0" i="0" dirty="0" err="1">
                <a:solidFill>
                  <a:srgbClr val="000000"/>
                </a:solidFill>
                <a:effectLst/>
                <a:latin typeface="REG"/>
              </a:rPr>
              <a:t>терминографии</a:t>
            </a:r>
            <a:r>
              <a:rPr lang="ru-RU" b="0" i="0" dirty="0">
                <a:solidFill>
                  <a:srgbClr val="000000"/>
                </a:solidFill>
                <a:effectLst/>
                <a:latin typeface="REG"/>
              </a:rPr>
              <a:t> - в упорядочении стихийно сложившейся терминологии и доведении ее до такого уровня осмысления, чтобы она могла называться </a:t>
            </a:r>
            <a:r>
              <a:rPr lang="ru-RU" b="0" i="0" dirty="0">
                <a:solidFill>
                  <a:schemeClr val="accent2">
                    <a:lumMod val="75000"/>
                  </a:schemeClr>
                </a:solidFill>
                <a:effectLst/>
                <a:latin typeface="REG"/>
              </a:rPr>
              <a:t>терминосистемой</a:t>
            </a:r>
            <a:r>
              <a:rPr lang="ru-RU" b="0" i="0" dirty="0">
                <a:solidFill>
                  <a:srgbClr val="000000"/>
                </a:solidFill>
                <a:effectLst/>
                <a:latin typeface="REG"/>
              </a:rPr>
              <a:t> [Мельников 1991: 15]</a:t>
            </a:r>
          </a:p>
          <a:p>
            <a:pPr algn="l" fontAlgn="t"/>
            <a:r>
              <a:rPr lang="ru-RU" b="0" i="0" dirty="0">
                <a:solidFill>
                  <a:srgbClr val="000000"/>
                </a:solidFill>
                <a:effectLst/>
                <a:latin typeface="REG"/>
              </a:rPr>
              <a:t>«Современный этап развития </a:t>
            </a:r>
            <a:r>
              <a:rPr lang="ru-RU" b="0" i="0" dirty="0" err="1">
                <a:solidFill>
                  <a:srgbClr val="000000"/>
                </a:solidFill>
                <a:effectLst/>
                <a:latin typeface="REG"/>
              </a:rPr>
              <a:t>терминоведения</a:t>
            </a:r>
            <a:r>
              <a:rPr lang="ru-RU" b="0" i="0" dirty="0">
                <a:solidFill>
                  <a:srgbClr val="000000"/>
                </a:solidFill>
                <a:effectLst/>
                <a:latin typeface="REG"/>
              </a:rPr>
              <a:t> получил название </a:t>
            </a:r>
            <a:r>
              <a:rPr lang="ru-RU" b="0" i="0" dirty="0">
                <a:solidFill>
                  <a:schemeClr val="accent2">
                    <a:lumMod val="75000"/>
                  </a:schemeClr>
                </a:solidFill>
                <a:effectLst/>
                <a:latin typeface="REG"/>
              </a:rPr>
              <a:t>когнитивного</a:t>
            </a:r>
            <a:r>
              <a:rPr lang="ru-RU" b="0" i="0" dirty="0">
                <a:solidFill>
                  <a:srgbClr val="000000"/>
                </a:solidFill>
                <a:effectLst/>
                <a:latin typeface="REG"/>
              </a:rPr>
              <a:t>» </a:t>
            </a:r>
            <a:r>
              <a:rPr lang="en-US" b="0" i="0" dirty="0">
                <a:solidFill>
                  <a:srgbClr val="000000"/>
                </a:solidFill>
                <a:effectLst/>
                <a:latin typeface="REG"/>
              </a:rPr>
              <a:t>[</a:t>
            </a:r>
            <a:r>
              <a:rPr lang="ru-RU" b="0" i="0" dirty="0">
                <a:solidFill>
                  <a:srgbClr val="000000"/>
                </a:solidFill>
                <a:effectLst/>
                <a:latin typeface="REG"/>
              </a:rPr>
              <a:t>Алексеева, Василенко 2015</a:t>
            </a:r>
            <a:r>
              <a:rPr lang="en-US" b="0" i="0" dirty="0">
                <a:solidFill>
                  <a:srgbClr val="000000"/>
                </a:solidFill>
                <a:effectLst/>
                <a:latin typeface="REG"/>
              </a:rPr>
              <a:t>] – </a:t>
            </a:r>
            <a:r>
              <a:rPr lang="ru-RU" b="0" i="0" dirty="0">
                <a:solidFill>
                  <a:srgbClr val="000000"/>
                </a:solidFill>
                <a:effectLst/>
                <a:latin typeface="REG"/>
              </a:rPr>
              <a:t>изучение термина как единицы знания</a:t>
            </a:r>
          </a:p>
          <a:p>
            <a:pPr algn="l" fontAlgn="t"/>
            <a:r>
              <a:rPr lang="ru-RU" dirty="0">
                <a:solidFill>
                  <a:schemeClr val="accent2">
                    <a:lumMod val="75000"/>
                  </a:schemeClr>
                </a:solidFill>
                <a:latin typeface="REG"/>
              </a:rPr>
              <a:t>Системность </a:t>
            </a:r>
            <a:r>
              <a:rPr lang="ru-RU" dirty="0">
                <a:solidFill>
                  <a:srgbClr val="000000"/>
                </a:solidFill>
                <a:latin typeface="REG"/>
              </a:rPr>
              <a:t>научного познания </a:t>
            </a:r>
            <a:r>
              <a:rPr lang="ru-RU" b="0" i="0" dirty="0">
                <a:solidFill>
                  <a:srgbClr val="202124"/>
                </a:solidFill>
                <a:effectLst/>
                <a:latin typeface="arial" panose="020B0604020202020204" pitchFamily="34" charset="0"/>
              </a:rPr>
              <a:t>→</a:t>
            </a:r>
            <a:r>
              <a:rPr lang="ru-RU" dirty="0">
                <a:solidFill>
                  <a:srgbClr val="000000"/>
                </a:solidFill>
                <a:latin typeface="REG"/>
              </a:rPr>
              <a:t> </a:t>
            </a:r>
            <a:r>
              <a:rPr lang="ru-RU" dirty="0">
                <a:solidFill>
                  <a:schemeClr val="accent2">
                    <a:lumMod val="75000"/>
                  </a:schemeClr>
                </a:solidFill>
                <a:latin typeface="REG"/>
              </a:rPr>
              <a:t>системность </a:t>
            </a:r>
            <a:r>
              <a:rPr lang="ru-RU" dirty="0">
                <a:solidFill>
                  <a:srgbClr val="000000"/>
                </a:solidFill>
                <a:latin typeface="REG"/>
              </a:rPr>
              <a:t>терминологии</a:t>
            </a:r>
          </a:p>
          <a:p>
            <a:pPr algn="l" fontAlgn="t"/>
            <a:r>
              <a:rPr lang="ru-RU" b="0" i="0" dirty="0">
                <a:solidFill>
                  <a:srgbClr val="000000"/>
                </a:solidFill>
                <a:effectLst/>
                <a:latin typeface="REG"/>
              </a:rPr>
              <a:t>Термин изучается не только как лексическая единица, включенная в парадигматические отношения внутри лексической подсистемы языка, но и как единица знания, системные связи которой отражают связи научных понятий, системный характер научного познания</a:t>
            </a:r>
          </a:p>
          <a:p>
            <a:endParaRPr lang="ru-RU" dirty="0"/>
          </a:p>
        </p:txBody>
      </p:sp>
    </p:spTree>
    <p:extLst>
      <p:ext uri="{BB962C8B-B14F-4D97-AF65-F5344CB8AC3E}">
        <p14:creationId xmlns:p14="http://schemas.microsoft.com/office/powerpoint/2010/main" val="1615050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E0010B-C895-4CBF-8077-D5D318A03B65}"/>
              </a:ext>
            </a:extLst>
          </p:cNvPr>
          <p:cNvSpPr>
            <a:spLocks noGrp="1"/>
          </p:cNvSpPr>
          <p:nvPr>
            <p:ph type="title"/>
          </p:nvPr>
        </p:nvSpPr>
        <p:spPr/>
        <p:txBody>
          <a:bodyPr/>
          <a:lstStyle/>
          <a:p>
            <a:r>
              <a:rPr lang="ru-RU" dirty="0">
                <a:solidFill>
                  <a:schemeClr val="accent1">
                    <a:lumMod val="75000"/>
                  </a:schemeClr>
                </a:solidFill>
              </a:rPr>
              <a:t>Деривация и </a:t>
            </a:r>
            <a:r>
              <a:rPr lang="ru-RU" dirty="0" err="1">
                <a:solidFill>
                  <a:schemeClr val="accent1">
                    <a:lumMod val="75000"/>
                  </a:schemeClr>
                </a:solidFill>
              </a:rPr>
              <a:t>эпидигматика</a:t>
            </a:r>
            <a:endParaRPr lang="ru-RU" dirty="0">
              <a:solidFill>
                <a:schemeClr val="accent1">
                  <a:lumMod val="75000"/>
                </a:schemeClr>
              </a:solidFill>
            </a:endParaRPr>
          </a:p>
        </p:txBody>
      </p:sp>
      <p:sp>
        <p:nvSpPr>
          <p:cNvPr id="3" name="Объект 2">
            <a:extLst>
              <a:ext uri="{FF2B5EF4-FFF2-40B4-BE49-F238E27FC236}">
                <a16:creationId xmlns:a16="http://schemas.microsoft.com/office/drawing/2014/main" id="{642B80AD-831F-421C-88EB-16DEFCA13069}"/>
              </a:ext>
            </a:extLst>
          </p:cNvPr>
          <p:cNvSpPr>
            <a:spLocks noGrp="1"/>
          </p:cNvSpPr>
          <p:nvPr>
            <p:ph idx="1"/>
          </p:nvPr>
        </p:nvSpPr>
        <p:spPr/>
        <p:txBody>
          <a:bodyPr>
            <a:normAutofit/>
          </a:bodyPr>
          <a:lstStyle/>
          <a:p>
            <a:r>
              <a:rPr lang="ru-RU" dirty="0"/>
              <a:t>Словообразовательные гнезда внутри терминосистемы</a:t>
            </a:r>
          </a:p>
          <a:p>
            <a:r>
              <a:rPr lang="ru-RU" dirty="0"/>
              <a:t>Развитые деривационные связи демонстрируют термины: </a:t>
            </a:r>
            <a:r>
              <a:rPr lang="ru-RU" i="1" dirty="0"/>
              <a:t>смысл, стереотип, концепт, гештальт, концептуализация</a:t>
            </a:r>
          </a:p>
          <a:p>
            <a:r>
              <a:rPr lang="ru-RU" dirty="0"/>
              <a:t>Наименее развитые деривационные связи – у терминологических словосочетаний (</a:t>
            </a:r>
            <a:r>
              <a:rPr lang="ru-RU" i="1" dirty="0"/>
              <a:t>Картина мира, Когнитивная лингвистика, Когнитивная метафора, Когнитивная семантика, Когнитивная семиотика, Когнитивный синтаксис, Концептуальная деривация, Концептуальная интеграция, Концептуальная система, Ментальный лексикон</a:t>
            </a:r>
            <a:r>
              <a:rPr lang="ru-RU" dirty="0"/>
              <a:t> и т.д.)</a:t>
            </a:r>
          </a:p>
          <a:p>
            <a:endParaRPr lang="ru-RU" dirty="0"/>
          </a:p>
        </p:txBody>
      </p:sp>
    </p:spTree>
    <p:extLst>
      <p:ext uri="{BB962C8B-B14F-4D97-AF65-F5344CB8AC3E}">
        <p14:creationId xmlns:p14="http://schemas.microsoft.com/office/powerpoint/2010/main" val="2835380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E0010B-C895-4CBF-8077-D5D318A03B65}"/>
              </a:ext>
            </a:extLst>
          </p:cNvPr>
          <p:cNvSpPr>
            <a:spLocks noGrp="1"/>
          </p:cNvSpPr>
          <p:nvPr>
            <p:ph type="title"/>
          </p:nvPr>
        </p:nvSpPr>
        <p:spPr/>
        <p:txBody>
          <a:bodyPr/>
          <a:lstStyle/>
          <a:p>
            <a:r>
              <a:rPr lang="ru-RU" dirty="0">
                <a:solidFill>
                  <a:schemeClr val="accent1">
                    <a:lumMod val="75000"/>
                  </a:schemeClr>
                </a:solidFill>
              </a:rPr>
              <a:t>Деривация и </a:t>
            </a:r>
            <a:r>
              <a:rPr lang="ru-RU" dirty="0" err="1">
                <a:solidFill>
                  <a:schemeClr val="accent1">
                    <a:lumMod val="75000"/>
                  </a:schemeClr>
                </a:solidFill>
              </a:rPr>
              <a:t>эпидигматика</a:t>
            </a:r>
            <a:endParaRPr lang="ru-RU" dirty="0">
              <a:solidFill>
                <a:schemeClr val="accent1">
                  <a:lumMod val="75000"/>
                </a:schemeClr>
              </a:solidFill>
            </a:endParaRPr>
          </a:p>
        </p:txBody>
      </p:sp>
      <p:sp>
        <p:nvSpPr>
          <p:cNvPr id="3" name="Объект 2">
            <a:extLst>
              <a:ext uri="{FF2B5EF4-FFF2-40B4-BE49-F238E27FC236}">
                <a16:creationId xmlns:a16="http://schemas.microsoft.com/office/drawing/2014/main" id="{642B80AD-831F-421C-88EB-16DEFCA13069}"/>
              </a:ext>
            </a:extLst>
          </p:cNvPr>
          <p:cNvSpPr>
            <a:spLocks noGrp="1"/>
          </p:cNvSpPr>
          <p:nvPr>
            <p:ph idx="1"/>
          </p:nvPr>
        </p:nvSpPr>
        <p:spPr>
          <a:xfrm>
            <a:off x="211667" y="1507067"/>
            <a:ext cx="11980333" cy="5207000"/>
          </a:xfrm>
        </p:spPr>
        <p:txBody>
          <a:bodyPr>
            <a:normAutofit lnSpcReduction="10000"/>
          </a:bodyPr>
          <a:lstStyle/>
          <a:p>
            <a:pPr marL="0" indent="0">
              <a:buNone/>
            </a:pPr>
            <a:r>
              <a:rPr lang="ru-RU" sz="1900" dirty="0" err="1"/>
              <a:t>Категоризировать</a:t>
            </a:r>
            <a:r>
              <a:rPr lang="ru-RU" sz="1900" dirty="0"/>
              <a:t>/</a:t>
            </a:r>
            <a:r>
              <a:rPr lang="ru-RU" sz="1900" dirty="0" err="1"/>
              <a:t>категоризовать</a:t>
            </a:r>
            <a:r>
              <a:rPr lang="ru-RU" sz="1900" dirty="0"/>
              <a:t> - </a:t>
            </a:r>
            <a:r>
              <a:rPr lang="ru-RU" sz="1900" dirty="0" err="1"/>
              <a:t>категоризироваться</a:t>
            </a:r>
            <a:endParaRPr lang="ru-RU" sz="1900" dirty="0"/>
          </a:p>
          <a:p>
            <a:pPr marL="0" indent="0">
              <a:buNone/>
            </a:pPr>
            <a:r>
              <a:rPr lang="ru-RU" sz="1900" dirty="0" err="1"/>
              <a:t>Категоризировать</a:t>
            </a:r>
            <a:r>
              <a:rPr lang="ru-RU" sz="1900" dirty="0"/>
              <a:t>/</a:t>
            </a:r>
            <a:r>
              <a:rPr lang="ru-RU" sz="1900" dirty="0" err="1"/>
              <a:t>категоризовать</a:t>
            </a:r>
            <a:r>
              <a:rPr lang="ru-RU" sz="1900" dirty="0"/>
              <a:t> - категоризация – </a:t>
            </a:r>
            <a:r>
              <a:rPr lang="ru-RU" sz="1900" dirty="0" err="1"/>
              <a:t>перекатегоризация</a:t>
            </a:r>
            <a:endParaRPr lang="ru-RU" sz="1900" dirty="0"/>
          </a:p>
          <a:p>
            <a:pPr marL="457200" lvl="1" indent="0">
              <a:buNone/>
            </a:pPr>
            <a:r>
              <a:rPr lang="ru-RU" sz="1900" dirty="0"/>
              <a:t>				 категоризация - </a:t>
            </a:r>
            <a:r>
              <a:rPr lang="ru-RU" sz="1900" dirty="0" err="1"/>
              <a:t>поликатегоризация</a:t>
            </a:r>
            <a:endParaRPr lang="ru-RU" sz="1900" dirty="0"/>
          </a:p>
          <a:p>
            <a:r>
              <a:rPr lang="ru-RU" sz="1900" dirty="0"/>
              <a:t>                                                                категоризация - </a:t>
            </a:r>
            <a:r>
              <a:rPr lang="ru-RU" sz="1900" dirty="0" err="1"/>
              <a:t>субкатегоризация</a:t>
            </a:r>
            <a:r>
              <a:rPr lang="ru-RU" sz="1900" dirty="0"/>
              <a:t> - </a:t>
            </a:r>
            <a:r>
              <a:rPr lang="ru-RU" sz="1900" dirty="0" err="1"/>
              <a:t>субкатегоризационный</a:t>
            </a:r>
            <a:endParaRPr lang="ru-RU" sz="1900" dirty="0"/>
          </a:p>
          <a:p>
            <a:r>
              <a:rPr lang="ru-RU" sz="1900" dirty="0"/>
              <a:t>                                                                                     </a:t>
            </a:r>
            <a:r>
              <a:rPr lang="ru-RU" sz="1900" dirty="0" err="1"/>
              <a:t>субкатегоризация</a:t>
            </a:r>
            <a:r>
              <a:rPr lang="ru-RU" sz="1900" dirty="0"/>
              <a:t> -</a:t>
            </a:r>
            <a:r>
              <a:rPr lang="ru-RU" sz="1900" dirty="0">
                <a:highlight>
                  <a:srgbClr val="FFFF00"/>
                </a:highlight>
              </a:rPr>
              <a:t>*</a:t>
            </a:r>
            <a:r>
              <a:rPr lang="ru-RU" sz="1900" dirty="0" err="1">
                <a:highlight>
                  <a:srgbClr val="FFFF00"/>
                </a:highlight>
              </a:rPr>
              <a:t>субкатегоризировать</a:t>
            </a:r>
            <a:r>
              <a:rPr lang="ru-RU" sz="1900" dirty="0">
                <a:highlight>
                  <a:srgbClr val="FFFF00"/>
                </a:highlight>
              </a:rPr>
              <a:t> </a:t>
            </a:r>
            <a:r>
              <a:rPr lang="ru-RU" sz="1900" dirty="0"/>
              <a:t>-</a:t>
            </a:r>
            <a:r>
              <a:rPr lang="ru-RU" sz="1900" dirty="0" err="1"/>
              <a:t>субкатегоризироваться</a:t>
            </a:r>
            <a:endParaRPr lang="ru-RU" sz="1900" dirty="0"/>
          </a:p>
          <a:p>
            <a:r>
              <a:rPr lang="ru-RU" sz="1900" dirty="0"/>
              <a:t>                                                               категоризация -  </a:t>
            </a:r>
            <a:r>
              <a:rPr lang="ru-RU" sz="1900" dirty="0" err="1"/>
              <a:t>категоризатор</a:t>
            </a:r>
            <a:endParaRPr lang="ru-RU" sz="1900" dirty="0"/>
          </a:p>
          <a:p>
            <a:endParaRPr lang="ru-RU" sz="1900" dirty="0"/>
          </a:p>
          <a:p>
            <a:endParaRPr lang="ru-RU" sz="1900" dirty="0"/>
          </a:p>
          <a:p>
            <a:pPr>
              <a:lnSpc>
                <a:spcPct val="115000"/>
              </a:lnSpc>
              <a:spcAft>
                <a:spcPts val="1000"/>
              </a:spcAft>
            </a:pPr>
            <a:r>
              <a:rPr lang="ru-RU" sz="1800" dirty="0">
                <a:effectLst/>
                <a:ea typeface="Calibri" panose="020F0502020204030204" pitchFamily="34" charset="0"/>
                <a:cs typeface="Times New Roman" panose="02020603050405020304" pitchFamily="18" charset="0"/>
              </a:rPr>
              <a:t>Стереотип – стереотипный – нестереотипный</a:t>
            </a:r>
          </a:p>
          <a:p>
            <a:pPr>
              <a:lnSpc>
                <a:spcPct val="115000"/>
              </a:lnSpc>
              <a:spcAft>
                <a:spcPts val="1000"/>
              </a:spcAft>
            </a:pPr>
            <a:r>
              <a:rPr lang="ru-RU" sz="1800" dirty="0">
                <a:effectLst/>
                <a:ea typeface="Calibri" panose="020F0502020204030204" pitchFamily="34" charset="0"/>
                <a:cs typeface="Times New Roman" panose="02020603050405020304" pitchFamily="18" charset="0"/>
              </a:rPr>
              <a:t>Стереотип – стереотипный – Стереотипность</a:t>
            </a:r>
          </a:p>
          <a:p>
            <a:pPr>
              <a:lnSpc>
                <a:spcPct val="115000"/>
              </a:lnSpc>
              <a:spcAft>
                <a:spcPts val="1000"/>
              </a:spcAft>
            </a:pPr>
            <a:r>
              <a:rPr lang="ru-RU" sz="1800" dirty="0">
                <a:effectLst/>
                <a:ea typeface="Calibri" panose="020F0502020204030204" pitchFamily="34" charset="0"/>
                <a:cs typeface="Times New Roman" panose="02020603050405020304" pitchFamily="18" charset="0"/>
              </a:rPr>
              <a:t>Стереотип – </a:t>
            </a:r>
            <a:r>
              <a:rPr lang="ru-RU" sz="1800" dirty="0">
                <a:effectLst/>
                <a:highlight>
                  <a:srgbClr val="FFFF00"/>
                </a:highlight>
                <a:ea typeface="Calibri" panose="020F0502020204030204" pitchFamily="34" charset="0"/>
                <a:cs typeface="Times New Roman" panose="02020603050405020304" pitchFamily="18" charset="0"/>
              </a:rPr>
              <a:t>*</a:t>
            </a:r>
            <a:r>
              <a:rPr lang="ru-RU" sz="1800" dirty="0" err="1">
                <a:effectLst/>
                <a:highlight>
                  <a:srgbClr val="FFFF00"/>
                </a:highlight>
                <a:ea typeface="Calibri" panose="020F0502020204030204" pitchFamily="34" charset="0"/>
                <a:cs typeface="Times New Roman" panose="02020603050405020304" pitchFamily="18" charset="0"/>
              </a:rPr>
              <a:t>стереотипизировать</a:t>
            </a:r>
            <a:r>
              <a:rPr lang="ru-RU" sz="1800" dirty="0">
                <a:effectLst/>
                <a:highlight>
                  <a:srgbClr val="FFFF00"/>
                </a:highlight>
                <a:ea typeface="Calibri" panose="020F0502020204030204" pitchFamily="34" charset="0"/>
                <a:cs typeface="Times New Roman" panose="02020603050405020304" pitchFamily="18" charset="0"/>
              </a:rPr>
              <a:t> </a:t>
            </a:r>
            <a:r>
              <a:rPr lang="ru-RU" sz="1800" dirty="0">
                <a:effectLst/>
                <a:ea typeface="Calibri" panose="020F0502020204030204" pitchFamily="34" charset="0"/>
                <a:cs typeface="Times New Roman" panose="02020603050405020304" pitchFamily="18" charset="0"/>
              </a:rPr>
              <a:t>(</a:t>
            </a:r>
            <a:r>
              <a:rPr lang="ru-RU" sz="1800" dirty="0" err="1">
                <a:effectLst/>
                <a:ea typeface="Calibri" panose="020F0502020204030204" pitchFamily="34" charset="0"/>
                <a:cs typeface="Times New Roman" panose="02020603050405020304" pitchFamily="18" charset="0"/>
              </a:rPr>
              <a:t>стеорипизированный</a:t>
            </a:r>
            <a:r>
              <a:rPr lang="ru-RU" sz="1800" dirty="0">
                <a:effectLst/>
                <a:ea typeface="Calibri" panose="020F0502020204030204" pitchFamily="34" charset="0"/>
                <a:cs typeface="Times New Roman" panose="02020603050405020304" pitchFamily="18" charset="0"/>
              </a:rPr>
              <a:t>) –  </a:t>
            </a:r>
            <a:r>
              <a:rPr lang="ru-RU" sz="1800" dirty="0" err="1">
                <a:effectLst/>
                <a:ea typeface="Calibri" panose="020F0502020204030204" pitchFamily="34" charset="0"/>
                <a:cs typeface="Times New Roman" panose="02020603050405020304" pitchFamily="18" charset="0"/>
              </a:rPr>
              <a:t>Стеорипизация</a:t>
            </a:r>
            <a:r>
              <a:rPr lang="ru-RU" sz="1800" dirty="0">
                <a:effectLst/>
                <a:ea typeface="Calibri" panose="020F0502020204030204" pitchFamily="34" charset="0"/>
                <a:cs typeface="Times New Roman" panose="02020603050405020304" pitchFamily="18" charset="0"/>
              </a:rPr>
              <a:t>  </a:t>
            </a:r>
          </a:p>
          <a:p>
            <a:pPr>
              <a:lnSpc>
                <a:spcPct val="115000"/>
              </a:lnSpc>
              <a:spcAft>
                <a:spcPts val="1000"/>
              </a:spcAft>
            </a:pPr>
            <a:r>
              <a:rPr lang="ru-RU" sz="1800" dirty="0">
                <a:effectLst/>
                <a:ea typeface="Calibri" panose="020F0502020204030204" pitchFamily="34" charset="0"/>
                <a:cs typeface="Times New Roman" panose="02020603050405020304" pitchFamily="18" charset="0"/>
              </a:rPr>
              <a:t>Стереотип – </a:t>
            </a:r>
            <a:r>
              <a:rPr lang="ru-RU" sz="1800" dirty="0">
                <a:effectLst/>
                <a:highlight>
                  <a:srgbClr val="FFFF00"/>
                </a:highlight>
                <a:ea typeface="Calibri" panose="020F0502020204030204" pitchFamily="34" charset="0"/>
                <a:cs typeface="Times New Roman" panose="02020603050405020304" pitchFamily="18" charset="0"/>
              </a:rPr>
              <a:t>*</a:t>
            </a:r>
            <a:r>
              <a:rPr lang="ru-RU" sz="1800" dirty="0" err="1">
                <a:effectLst/>
                <a:highlight>
                  <a:srgbClr val="FFFF00"/>
                </a:highlight>
                <a:ea typeface="Calibri" panose="020F0502020204030204" pitchFamily="34" charset="0"/>
                <a:cs typeface="Times New Roman" panose="02020603050405020304" pitchFamily="18" charset="0"/>
              </a:rPr>
              <a:t>Стереотипичный</a:t>
            </a:r>
            <a:r>
              <a:rPr lang="ru-RU" sz="1800" dirty="0">
                <a:effectLst/>
                <a:highlight>
                  <a:srgbClr val="FFFF00"/>
                </a:highlight>
                <a:ea typeface="Calibri" panose="020F0502020204030204" pitchFamily="34" charset="0"/>
                <a:cs typeface="Times New Roman" panose="02020603050405020304" pitchFamily="18" charset="0"/>
              </a:rPr>
              <a:t>  </a:t>
            </a:r>
            <a:r>
              <a:rPr lang="ru-RU" sz="1800" dirty="0">
                <a:effectLst/>
                <a:ea typeface="Calibri" panose="020F0502020204030204" pitchFamily="34" charset="0"/>
                <a:cs typeface="Times New Roman" panose="02020603050405020304" pitchFamily="18" charset="0"/>
              </a:rPr>
              <a:t>– </a:t>
            </a:r>
            <a:r>
              <a:rPr lang="ru-RU" sz="1800" dirty="0" err="1">
                <a:effectLst/>
                <a:ea typeface="Calibri" panose="020F0502020204030204" pitchFamily="34" charset="0"/>
                <a:cs typeface="Times New Roman" panose="02020603050405020304" pitchFamily="18" charset="0"/>
              </a:rPr>
              <a:t>Стереотипичность</a:t>
            </a:r>
            <a:endParaRPr lang="ru-RU" sz="1800" dirty="0">
              <a:effectLst/>
              <a:ea typeface="Calibri" panose="020F0502020204030204" pitchFamily="34" charset="0"/>
              <a:cs typeface="Times New Roman" panose="02020603050405020304" pitchFamily="18" charset="0"/>
            </a:endParaRPr>
          </a:p>
          <a:p>
            <a:endParaRPr lang="ru-RU" sz="1900" dirty="0"/>
          </a:p>
          <a:p>
            <a:endParaRPr lang="ru-RU" dirty="0"/>
          </a:p>
        </p:txBody>
      </p:sp>
    </p:spTree>
    <p:extLst>
      <p:ext uri="{BB962C8B-B14F-4D97-AF65-F5344CB8AC3E}">
        <p14:creationId xmlns:p14="http://schemas.microsoft.com/office/powerpoint/2010/main" val="468677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E0010B-C895-4CBF-8077-D5D318A03B65}"/>
              </a:ext>
            </a:extLst>
          </p:cNvPr>
          <p:cNvSpPr>
            <a:spLocks noGrp="1"/>
          </p:cNvSpPr>
          <p:nvPr>
            <p:ph type="title"/>
          </p:nvPr>
        </p:nvSpPr>
        <p:spPr/>
        <p:txBody>
          <a:bodyPr/>
          <a:lstStyle/>
          <a:p>
            <a:r>
              <a:rPr lang="ru-RU" dirty="0">
                <a:solidFill>
                  <a:schemeClr val="accent1">
                    <a:lumMod val="75000"/>
                  </a:schemeClr>
                </a:solidFill>
              </a:rPr>
              <a:t>Деривация и </a:t>
            </a:r>
            <a:r>
              <a:rPr lang="ru-RU" dirty="0" err="1">
                <a:solidFill>
                  <a:schemeClr val="accent1">
                    <a:lumMod val="75000"/>
                  </a:schemeClr>
                </a:solidFill>
              </a:rPr>
              <a:t>эпидигматика</a:t>
            </a:r>
            <a:endParaRPr lang="ru-RU" dirty="0">
              <a:solidFill>
                <a:schemeClr val="accent1">
                  <a:lumMod val="75000"/>
                </a:schemeClr>
              </a:solidFill>
            </a:endParaRPr>
          </a:p>
        </p:txBody>
      </p:sp>
      <p:sp>
        <p:nvSpPr>
          <p:cNvPr id="3" name="Объект 2">
            <a:extLst>
              <a:ext uri="{FF2B5EF4-FFF2-40B4-BE49-F238E27FC236}">
                <a16:creationId xmlns:a16="http://schemas.microsoft.com/office/drawing/2014/main" id="{642B80AD-831F-421C-88EB-16DEFCA13069}"/>
              </a:ext>
            </a:extLst>
          </p:cNvPr>
          <p:cNvSpPr>
            <a:spLocks noGrp="1"/>
          </p:cNvSpPr>
          <p:nvPr>
            <p:ph idx="1"/>
          </p:nvPr>
        </p:nvSpPr>
        <p:spPr/>
        <p:txBody>
          <a:bodyPr>
            <a:normAutofit fontScale="92500" lnSpcReduction="20000"/>
          </a:bodyPr>
          <a:lstStyle/>
          <a:p>
            <a:r>
              <a:rPr lang="ru-RU" dirty="0">
                <a:latin typeface="Arial" panose="020B0604020202020204" pitchFamily="34" charset="0"/>
                <a:cs typeface="Arial" panose="020B0604020202020204" pitchFamily="34" charset="0"/>
              </a:rPr>
              <a:t>Для </a:t>
            </a:r>
            <a:r>
              <a:rPr lang="ru-RU" dirty="0" err="1">
                <a:latin typeface="Arial" panose="020B0604020202020204" pitchFamily="34" charset="0"/>
                <a:cs typeface="Arial" panose="020B0604020202020204" pitchFamily="34" charset="0"/>
              </a:rPr>
              <a:t>эпидигматики</a:t>
            </a:r>
            <a:r>
              <a:rPr lang="ru-RU" dirty="0">
                <a:latin typeface="Arial" panose="020B0604020202020204" pitchFamily="34" charset="0"/>
                <a:cs typeface="Arial" panose="020B0604020202020204" pitchFamily="34" charset="0"/>
              </a:rPr>
              <a:t> характерно:</a:t>
            </a:r>
          </a:p>
          <a:p>
            <a:r>
              <a:rPr lang="ru-RU" dirty="0">
                <a:latin typeface="Arial" panose="020B0604020202020204" pitchFamily="34" charset="0"/>
                <a:cs typeface="Arial" panose="020B0604020202020204" pitchFamily="34" charset="0"/>
              </a:rPr>
              <a:t> образование от исходного термина-существительного – термина-прилагательного, обозначающего признак, соотнесенный с исходным понятием: </a:t>
            </a:r>
            <a:r>
              <a:rPr lang="ru-RU" i="1" dirty="0">
                <a:latin typeface="Arial" panose="020B0604020202020204" pitchFamily="34" charset="0"/>
                <a:cs typeface="Arial" panose="020B0604020202020204" pitchFamily="34" charset="0"/>
              </a:rPr>
              <a:t>матрица </a:t>
            </a:r>
            <a:r>
              <a:rPr lang="ru-RU" b="0" i="0" dirty="0">
                <a:solidFill>
                  <a:srgbClr val="202124"/>
                </a:solidFill>
                <a:effectLst/>
                <a:latin typeface="Arial" panose="020B0604020202020204" pitchFamily="34" charset="0"/>
                <a:cs typeface="Arial" panose="020B0604020202020204" pitchFamily="34" charset="0"/>
              </a:rPr>
              <a:t>→</a:t>
            </a:r>
            <a:r>
              <a:rPr lang="ru-RU" i="1" dirty="0">
                <a:latin typeface="Arial" panose="020B0604020202020204" pitchFamily="34" charset="0"/>
                <a:cs typeface="Arial" panose="020B0604020202020204" pitchFamily="34" charset="0"/>
              </a:rPr>
              <a:t> матричный, гештальт </a:t>
            </a:r>
            <a:r>
              <a:rPr lang="ru-RU" b="0" i="0" dirty="0">
                <a:solidFill>
                  <a:srgbClr val="202124"/>
                </a:solidFill>
                <a:effectLst/>
                <a:latin typeface="Arial" panose="020B0604020202020204" pitchFamily="34" charset="0"/>
                <a:cs typeface="Arial" panose="020B0604020202020204" pitchFamily="34" charset="0"/>
              </a:rPr>
              <a:t>→</a:t>
            </a:r>
            <a:r>
              <a:rPr lang="ru-RU" i="1" dirty="0">
                <a:latin typeface="Arial" panose="020B0604020202020204" pitchFamily="34" charset="0"/>
                <a:cs typeface="Arial" panose="020B0604020202020204" pitchFamily="34" charset="0"/>
              </a:rPr>
              <a:t> </a:t>
            </a:r>
            <a:r>
              <a:rPr lang="ru-RU" i="1" dirty="0" err="1">
                <a:latin typeface="Arial" panose="020B0604020202020204" pitchFamily="34" charset="0"/>
                <a:cs typeface="Arial" panose="020B0604020202020204" pitchFamily="34" charset="0"/>
              </a:rPr>
              <a:t>гештальтный</a:t>
            </a:r>
            <a:r>
              <a:rPr lang="ru-RU" i="1" dirty="0">
                <a:latin typeface="Arial" panose="020B0604020202020204" pitchFamily="34" charset="0"/>
                <a:cs typeface="Arial" panose="020B0604020202020204" pitchFamily="34" charset="0"/>
              </a:rPr>
              <a:t>, пропозиция </a:t>
            </a:r>
            <a:r>
              <a:rPr lang="ru-RU" b="0" i="0" dirty="0">
                <a:solidFill>
                  <a:srgbClr val="202124"/>
                </a:solidFill>
                <a:effectLst/>
                <a:latin typeface="Arial" panose="020B0604020202020204" pitchFamily="34" charset="0"/>
                <a:cs typeface="Arial" panose="020B0604020202020204" pitchFamily="34" charset="0"/>
              </a:rPr>
              <a:t>→ </a:t>
            </a:r>
            <a:r>
              <a:rPr lang="ru-RU" i="1" dirty="0">
                <a:latin typeface="Arial" panose="020B0604020202020204" pitchFamily="34" charset="0"/>
                <a:cs typeface="Arial" panose="020B0604020202020204" pitchFamily="34" charset="0"/>
              </a:rPr>
              <a:t>пропозициональный </a:t>
            </a:r>
          </a:p>
          <a:p>
            <a:r>
              <a:rPr lang="ru-RU" dirty="0">
                <a:latin typeface="Arial" panose="020B0604020202020204" pitchFamily="34" charset="0"/>
                <a:cs typeface="Arial" panose="020B0604020202020204" pitchFamily="34" charset="0"/>
              </a:rPr>
              <a:t>образование терминов  - сложных существительных: </a:t>
            </a:r>
            <a:r>
              <a:rPr lang="ru-RU" i="1" dirty="0">
                <a:latin typeface="Arial" panose="020B0604020202020204" pitchFamily="34" charset="0"/>
                <a:cs typeface="Arial" panose="020B0604020202020204" pitchFamily="34" charset="0"/>
              </a:rPr>
              <a:t>менталитет </a:t>
            </a:r>
            <a:r>
              <a:rPr lang="ru-RU" b="0" i="0" dirty="0">
                <a:solidFill>
                  <a:srgbClr val="202124"/>
                </a:solidFill>
                <a:effectLst/>
                <a:latin typeface="Arial" panose="020B0604020202020204" pitchFamily="34" charset="0"/>
                <a:cs typeface="Arial" panose="020B0604020202020204" pitchFamily="34" charset="0"/>
              </a:rPr>
              <a:t>→</a:t>
            </a:r>
            <a:r>
              <a:rPr lang="ru-RU" i="1" dirty="0">
                <a:latin typeface="Arial" panose="020B0604020202020204" pitchFamily="34" charset="0"/>
                <a:cs typeface="Arial" panose="020B0604020202020204" pitchFamily="34" charset="0"/>
              </a:rPr>
              <a:t> </a:t>
            </a:r>
            <a:r>
              <a:rPr lang="ru-RU" i="1" dirty="0" err="1">
                <a:latin typeface="Arial" panose="020B0604020202020204" pitchFamily="34" charset="0"/>
                <a:cs typeface="Arial" panose="020B0604020202020204" pitchFamily="34" charset="0"/>
              </a:rPr>
              <a:t>лингвоменталитет</a:t>
            </a:r>
            <a:r>
              <a:rPr lang="ru-RU" i="1" dirty="0">
                <a:latin typeface="Arial" panose="020B0604020202020204" pitchFamily="34" charset="0"/>
                <a:cs typeface="Arial" panose="020B0604020202020204" pitchFamily="34" charset="0"/>
              </a:rPr>
              <a:t>, гештальт </a:t>
            </a:r>
            <a:r>
              <a:rPr lang="ru-RU" b="0" i="0" dirty="0">
                <a:solidFill>
                  <a:srgbClr val="202124"/>
                </a:solidFill>
                <a:effectLst/>
                <a:latin typeface="Arial" panose="020B0604020202020204" pitchFamily="34" charset="0"/>
                <a:cs typeface="Arial" panose="020B0604020202020204" pitchFamily="34" charset="0"/>
              </a:rPr>
              <a:t>→ </a:t>
            </a:r>
            <a:r>
              <a:rPr lang="ru-RU" i="1" dirty="0">
                <a:latin typeface="Arial" panose="020B0604020202020204" pitchFamily="34" charset="0"/>
                <a:cs typeface="Arial" panose="020B0604020202020204" pitchFamily="34" charset="0"/>
              </a:rPr>
              <a:t>гештальт-анализ, фрейм </a:t>
            </a:r>
            <a:r>
              <a:rPr lang="ru-RU" b="0" i="0" dirty="0">
                <a:solidFill>
                  <a:srgbClr val="202124"/>
                </a:solidFill>
                <a:effectLst/>
                <a:latin typeface="Arial" panose="020B0604020202020204" pitchFamily="34" charset="0"/>
                <a:cs typeface="Arial" panose="020B0604020202020204" pitchFamily="34" charset="0"/>
              </a:rPr>
              <a:t>→</a:t>
            </a:r>
            <a:r>
              <a:rPr lang="ru-RU" i="1" dirty="0">
                <a:latin typeface="Arial" panose="020B0604020202020204" pitchFamily="34" charset="0"/>
                <a:cs typeface="Arial" panose="020B0604020202020204" pitchFamily="34" charset="0"/>
              </a:rPr>
              <a:t> фрейм-структура </a:t>
            </a:r>
            <a:r>
              <a:rPr lang="ru-RU" dirty="0">
                <a:latin typeface="Arial" panose="020B0604020202020204" pitchFamily="34" charset="0"/>
                <a:cs typeface="Arial" panose="020B0604020202020204" pitchFamily="34" charset="0"/>
              </a:rPr>
              <a:t>и т.д.; прилагательных: </a:t>
            </a:r>
            <a:r>
              <a:rPr lang="ru-RU" i="1" dirty="0">
                <a:latin typeface="Arial" panose="020B0604020202020204" pitchFamily="34" charset="0"/>
                <a:cs typeface="Arial" panose="020B0604020202020204" pitchFamily="34" charset="0"/>
              </a:rPr>
              <a:t>категориальный + матричный </a:t>
            </a:r>
            <a:r>
              <a:rPr lang="ru-RU" b="0" i="1" dirty="0">
                <a:solidFill>
                  <a:srgbClr val="202124"/>
                </a:solidFill>
                <a:effectLst/>
                <a:latin typeface="Arial" panose="020B0604020202020204" pitchFamily="34" charset="0"/>
                <a:cs typeface="Arial" panose="020B0604020202020204" pitchFamily="34" charset="0"/>
              </a:rPr>
              <a:t>→ категориально-матричный </a:t>
            </a:r>
            <a:r>
              <a:rPr lang="ru-RU" b="0" i="0" dirty="0">
                <a:solidFill>
                  <a:srgbClr val="202124"/>
                </a:solidFill>
                <a:effectLst/>
                <a:latin typeface="Arial" panose="020B0604020202020204" pitchFamily="34" charset="0"/>
                <a:cs typeface="Arial" panose="020B0604020202020204" pitchFamily="34" charset="0"/>
              </a:rPr>
              <a:t>и т.д.</a:t>
            </a:r>
            <a:endParaRPr lang="ru-RU" dirty="0">
              <a:latin typeface="Arial" panose="020B0604020202020204" pitchFamily="34" charset="0"/>
              <a:cs typeface="Arial" panose="020B0604020202020204" pitchFamily="34" charset="0"/>
            </a:endParaRPr>
          </a:p>
          <a:p>
            <a:r>
              <a:rPr lang="ru-RU" dirty="0">
                <a:latin typeface="Arial" panose="020B0604020202020204" pitchFamily="34" charset="0"/>
                <a:cs typeface="Arial" panose="020B0604020202020204" pitchFamily="34" charset="0"/>
              </a:rPr>
              <a:t>Развитость деривационных связей может являться показателем востребованности термина в познавательном аспекте</a:t>
            </a:r>
          </a:p>
          <a:p>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0322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C97915-4126-4142-B169-E968ECAA701B}"/>
              </a:ext>
            </a:extLst>
          </p:cNvPr>
          <p:cNvSpPr>
            <a:spLocks noGrp="1"/>
          </p:cNvSpPr>
          <p:nvPr>
            <p:ph type="title"/>
          </p:nvPr>
        </p:nvSpPr>
        <p:spPr/>
        <p:txBody>
          <a:bodyPr/>
          <a:lstStyle/>
          <a:p>
            <a:r>
              <a:rPr lang="ru-RU" dirty="0">
                <a:solidFill>
                  <a:schemeClr val="accent1">
                    <a:lumMod val="75000"/>
                  </a:schemeClr>
                </a:solidFill>
              </a:rPr>
              <a:t>Интерпретации</a:t>
            </a:r>
          </a:p>
        </p:txBody>
      </p:sp>
      <p:sp>
        <p:nvSpPr>
          <p:cNvPr id="3" name="Объект 2">
            <a:extLst>
              <a:ext uri="{FF2B5EF4-FFF2-40B4-BE49-F238E27FC236}">
                <a16:creationId xmlns:a16="http://schemas.microsoft.com/office/drawing/2014/main" id="{D20C1FB5-5888-4EEA-B2D5-C7D6AEED34AA}"/>
              </a:ext>
            </a:extLst>
          </p:cNvPr>
          <p:cNvSpPr>
            <a:spLocks noGrp="1"/>
          </p:cNvSpPr>
          <p:nvPr>
            <p:ph idx="1"/>
          </p:nvPr>
        </p:nvSpPr>
        <p:spPr/>
        <p:txBody>
          <a:bodyPr/>
          <a:lstStyle/>
          <a:p>
            <a:r>
              <a:rPr lang="ru-RU" dirty="0"/>
              <a:t>Термины, имеющие преимущественно однозначную интерпретацию в научном дискурсе: </a:t>
            </a:r>
          </a:p>
          <a:p>
            <a:r>
              <a:rPr lang="ru-RU" dirty="0" err="1"/>
              <a:t>Инференция</a:t>
            </a:r>
            <a:r>
              <a:rPr lang="ru-RU" dirty="0"/>
              <a:t> = «выводное знание»</a:t>
            </a:r>
          </a:p>
          <a:p>
            <a:r>
              <a:rPr lang="ru-RU" dirty="0"/>
              <a:t>Фигура/фон</a:t>
            </a:r>
          </a:p>
          <a:p>
            <a:endParaRPr lang="ru-RU" dirty="0"/>
          </a:p>
        </p:txBody>
      </p:sp>
    </p:spTree>
    <p:extLst>
      <p:ext uri="{BB962C8B-B14F-4D97-AF65-F5344CB8AC3E}">
        <p14:creationId xmlns:p14="http://schemas.microsoft.com/office/powerpoint/2010/main" val="1807907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C97915-4126-4142-B169-E968ECAA701B}"/>
              </a:ext>
            </a:extLst>
          </p:cNvPr>
          <p:cNvSpPr>
            <a:spLocks noGrp="1"/>
          </p:cNvSpPr>
          <p:nvPr>
            <p:ph type="title"/>
          </p:nvPr>
        </p:nvSpPr>
        <p:spPr/>
        <p:txBody>
          <a:bodyPr/>
          <a:lstStyle/>
          <a:p>
            <a:r>
              <a:rPr lang="ru-RU" dirty="0">
                <a:solidFill>
                  <a:schemeClr val="accent1">
                    <a:lumMod val="75000"/>
                  </a:schemeClr>
                </a:solidFill>
              </a:rPr>
              <a:t>Интерпретации</a:t>
            </a:r>
          </a:p>
        </p:txBody>
      </p:sp>
      <p:sp>
        <p:nvSpPr>
          <p:cNvPr id="3" name="Объект 2">
            <a:extLst>
              <a:ext uri="{FF2B5EF4-FFF2-40B4-BE49-F238E27FC236}">
                <a16:creationId xmlns:a16="http://schemas.microsoft.com/office/drawing/2014/main" id="{D20C1FB5-5888-4EEA-B2D5-C7D6AEED34AA}"/>
              </a:ext>
            </a:extLst>
          </p:cNvPr>
          <p:cNvSpPr>
            <a:spLocks noGrp="1"/>
          </p:cNvSpPr>
          <p:nvPr>
            <p:ph idx="1"/>
          </p:nvPr>
        </p:nvSpPr>
        <p:spPr>
          <a:xfrm>
            <a:off x="372533" y="1436159"/>
            <a:ext cx="11396133" cy="5235574"/>
          </a:xfrm>
        </p:spPr>
        <p:txBody>
          <a:bodyPr>
            <a:noAutofit/>
          </a:bodyPr>
          <a:lstStyle/>
          <a:p>
            <a:pPr>
              <a:spcBef>
                <a:spcPts val="0"/>
              </a:spcBef>
            </a:pPr>
            <a:r>
              <a:rPr lang="ru-RU" sz="1600" dirty="0"/>
              <a:t>Термины, демонстрирующие наличие различных интерпретаций в научном дискурсе. Различные аспекты понятия как основание интерпретации:</a:t>
            </a:r>
          </a:p>
          <a:p>
            <a:pPr>
              <a:lnSpc>
                <a:spcPct val="115000"/>
              </a:lnSpc>
              <a:spcBef>
                <a:spcPts val="0"/>
              </a:spcBef>
              <a:spcAft>
                <a:spcPts val="1000"/>
              </a:spcAft>
            </a:pPr>
            <a:r>
              <a:rPr lang="ru-RU" sz="1600" dirty="0">
                <a:solidFill>
                  <a:schemeClr val="accent6">
                    <a:lumMod val="75000"/>
                  </a:schemeClr>
                </a:solidFill>
                <a:effectLst/>
                <a:ea typeface="Times New Roman" panose="02020603050405020304" pitchFamily="18" charset="0"/>
                <a:cs typeface="Times New Roman" panose="02020603050405020304" pitchFamily="18" charset="0"/>
              </a:rPr>
              <a:t>Метафора как способ осмысления мира, познавательный процесс: </a:t>
            </a:r>
            <a:r>
              <a:rPr lang="ru-RU" sz="1600" dirty="0">
                <a:solidFill>
                  <a:srgbClr val="000000"/>
                </a:solidFill>
                <a:effectLst/>
                <a:ea typeface="Times New Roman" panose="02020603050405020304" pitchFamily="18" charset="0"/>
                <a:cs typeface="Times New Roman" panose="02020603050405020304" pitchFamily="18" charset="0"/>
              </a:rPr>
              <a:t>«</a:t>
            </a:r>
            <a:r>
              <a:rPr lang="ru-RU" sz="1600" dirty="0">
                <a:effectLst/>
                <a:ea typeface="Calibri" panose="020F0502020204030204" pitchFamily="34" charset="0"/>
                <a:cs typeface="Times New Roman" panose="02020603050405020304" pitchFamily="18" charset="0"/>
              </a:rPr>
              <a:t>Так, метафора как </a:t>
            </a:r>
            <a:r>
              <a:rPr lang="ru-RU" sz="1600" u="sng" dirty="0">
                <a:effectLst/>
                <a:ea typeface="Calibri" panose="020F0502020204030204" pitchFamily="34" charset="0"/>
                <a:cs typeface="Times New Roman" panose="02020603050405020304" pitchFamily="18" charset="0"/>
              </a:rPr>
              <a:t>способ осмысления мира</a:t>
            </a:r>
            <a:r>
              <a:rPr lang="ru-RU" sz="1600" dirty="0">
                <a:effectLst/>
                <a:ea typeface="Calibri" panose="020F0502020204030204" pitchFamily="34" charset="0"/>
                <a:cs typeface="Times New Roman" panose="02020603050405020304" pitchFamily="18" charset="0"/>
              </a:rPr>
              <a:t> рассматривается в работе Э. </a:t>
            </a:r>
            <a:r>
              <a:rPr lang="ru-RU" sz="1600" dirty="0" err="1">
                <a:effectLst/>
                <a:ea typeface="Calibri" panose="020F0502020204030204" pitchFamily="34" charset="0"/>
                <a:cs typeface="Times New Roman" panose="02020603050405020304" pitchFamily="18" charset="0"/>
              </a:rPr>
              <a:t>МакКормака</a:t>
            </a:r>
            <a:r>
              <a:rPr lang="ru-RU" sz="1600" dirty="0">
                <a:effectLst/>
                <a:ea typeface="Calibri" panose="020F0502020204030204" pitchFamily="34" charset="0"/>
                <a:cs typeface="Times New Roman" panose="02020603050405020304" pitchFamily="18" charset="0"/>
              </a:rPr>
              <a:t> «Когнитивная теория метафоры», в которой он дает определение метафоре как некоему познавательному процессу: причиной возникновения метафоры является сопоставление семантических концептов, в значительной степени несопоставимых человеческим разумом, путем определенных организованных операций»</a:t>
            </a:r>
          </a:p>
          <a:p>
            <a:pPr>
              <a:lnSpc>
                <a:spcPct val="115000"/>
              </a:lnSpc>
              <a:spcBef>
                <a:spcPts val="0"/>
              </a:spcBef>
              <a:spcAft>
                <a:spcPts val="1000"/>
              </a:spcAft>
            </a:pPr>
            <a:r>
              <a:rPr lang="ru-RU" sz="1600" dirty="0">
                <a:solidFill>
                  <a:schemeClr val="accent6">
                    <a:lumMod val="75000"/>
                  </a:schemeClr>
                </a:solidFill>
                <a:effectLst/>
                <a:ea typeface="Calibri" panose="020F0502020204030204" pitchFamily="34" charset="0"/>
                <a:cs typeface="Times New Roman" panose="02020603050405020304" pitchFamily="18" charset="0"/>
              </a:rPr>
              <a:t>Метафора как ментальная операция: </a:t>
            </a:r>
            <a:r>
              <a:rPr lang="ru-RU" sz="1600" dirty="0">
                <a:effectLst/>
                <a:ea typeface="Calibri" panose="020F0502020204030204" pitchFamily="34" charset="0"/>
                <a:cs typeface="Times New Roman" panose="02020603050405020304" pitchFamily="18" charset="0"/>
              </a:rPr>
              <a:t>«Метафору в современной когнитивистике принято определять как </a:t>
            </a:r>
            <a:r>
              <a:rPr lang="ru-RU" sz="1600" u="sng" dirty="0">
                <a:effectLst/>
                <a:ea typeface="Calibri" panose="020F0502020204030204" pitchFamily="34" charset="0"/>
                <a:cs typeface="Times New Roman" panose="02020603050405020304" pitchFamily="18" charset="0"/>
              </a:rPr>
              <a:t>ментальную операцию</a:t>
            </a:r>
            <a:r>
              <a:rPr lang="ru-RU" sz="1600" dirty="0">
                <a:effectLst/>
                <a:ea typeface="Calibri" panose="020F0502020204030204" pitchFamily="34" charset="0"/>
                <a:cs typeface="Times New Roman" panose="02020603050405020304" pitchFamily="18" charset="0"/>
              </a:rPr>
              <a:t>, как </a:t>
            </a:r>
            <a:r>
              <a:rPr lang="ru-RU" sz="1600" u="sng" dirty="0">
                <a:effectLst/>
                <a:ea typeface="Calibri" panose="020F0502020204030204" pitchFamily="34" charset="0"/>
                <a:cs typeface="Times New Roman" panose="02020603050405020304" pitchFamily="18" charset="0"/>
              </a:rPr>
              <a:t>способ познания</a:t>
            </a:r>
            <a:r>
              <a:rPr lang="ru-RU" sz="1600" dirty="0">
                <a:effectLst/>
                <a:ea typeface="Calibri" panose="020F0502020204030204" pitchFamily="34" charset="0"/>
                <a:cs typeface="Times New Roman" panose="02020603050405020304" pitchFamily="18" charset="0"/>
              </a:rPr>
              <a:t>, </a:t>
            </a:r>
            <a:r>
              <a:rPr lang="ru-RU" sz="1600" u="sng" dirty="0">
                <a:effectLst/>
                <a:ea typeface="Calibri" panose="020F0502020204030204" pitchFamily="34" charset="0"/>
                <a:cs typeface="Times New Roman" panose="02020603050405020304" pitchFamily="18" charset="0"/>
              </a:rPr>
              <a:t>категоризации</a:t>
            </a:r>
            <a:r>
              <a:rPr lang="ru-RU" sz="1600" dirty="0">
                <a:effectLst/>
                <a:ea typeface="Calibri" panose="020F0502020204030204" pitchFamily="34" charset="0"/>
                <a:cs typeface="Times New Roman" panose="02020603050405020304" pitchFamily="18" charset="0"/>
              </a:rPr>
              <a:t>, </a:t>
            </a:r>
            <a:r>
              <a:rPr lang="ru-RU" sz="1600" u="sng" dirty="0">
                <a:effectLst/>
                <a:ea typeface="Calibri" panose="020F0502020204030204" pitchFamily="34" charset="0"/>
                <a:cs typeface="Times New Roman" panose="02020603050405020304" pitchFamily="18" charset="0"/>
              </a:rPr>
              <a:t>концептуализации</a:t>
            </a:r>
            <a:r>
              <a:rPr lang="ru-RU" sz="1600" dirty="0">
                <a:effectLst/>
                <a:ea typeface="Calibri" panose="020F0502020204030204" pitchFamily="34" charset="0"/>
                <a:cs typeface="Times New Roman" panose="02020603050405020304" pitchFamily="18" charset="0"/>
              </a:rPr>
              <a:t>, </a:t>
            </a:r>
            <a:r>
              <a:rPr lang="ru-RU" sz="1600" u="sng" dirty="0">
                <a:effectLst/>
                <a:ea typeface="Calibri" panose="020F0502020204030204" pitchFamily="34" charset="0"/>
                <a:cs typeface="Times New Roman" panose="02020603050405020304" pitchFamily="18" charset="0"/>
              </a:rPr>
              <a:t>оценки</a:t>
            </a:r>
            <a:r>
              <a:rPr lang="ru-RU" sz="1600" dirty="0">
                <a:effectLst/>
                <a:ea typeface="Calibri" panose="020F0502020204030204" pitchFamily="34" charset="0"/>
                <a:cs typeface="Times New Roman" panose="02020603050405020304" pitchFamily="18" charset="0"/>
              </a:rPr>
              <a:t> и </a:t>
            </a:r>
            <a:r>
              <a:rPr lang="ru-RU" sz="1600" u="sng" dirty="0">
                <a:effectLst/>
                <a:ea typeface="Calibri" panose="020F0502020204030204" pitchFamily="34" charset="0"/>
                <a:cs typeface="Times New Roman" panose="02020603050405020304" pitchFamily="18" charset="0"/>
              </a:rPr>
              <a:t>объяснения мироустройства</a:t>
            </a:r>
            <a:r>
              <a:rPr lang="ru-RU" sz="1600" dirty="0">
                <a:effectLst/>
                <a:ea typeface="Calibri" panose="020F0502020204030204" pitchFamily="34" charset="0"/>
                <a:cs typeface="Times New Roman" panose="02020603050405020304" pitchFamily="18" charset="0"/>
              </a:rPr>
              <a:t>»</a:t>
            </a:r>
          </a:p>
          <a:p>
            <a:pPr>
              <a:lnSpc>
                <a:spcPct val="115000"/>
              </a:lnSpc>
              <a:spcBef>
                <a:spcPts val="0"/>
              </a:spcBef>
              <a:spcAft>
                <a:spcPts val="1000"/>
              </a:spcAft>
            </a:pPr>
            <a:r>
              <a:rPr lang="ru-RU" sz="1600" dirty="0">
                <a:solidFill>
                  <a:schemeClr val="accent6">
                    <a:lumMod val="75000"/>
                  </a:schemeClr>
                </a:solidFill>
                <a:effectLst/>
                <a:ea typeface="Calibri" panose="020F0502020204030204" pitchFamily="34" charset="0"/>
                <a:cs typeface="Times New Roman" panose="02020603050405020304" pitchFamily="18" charset="0"/>
              </a:rPr>
              <a:t>Метафора как элемент картины мира: </a:t>
            </a:r>
            <a:r>
              <a:rPr lang="ru-RU" sz="1600" dirty="0">
                <a:effectLst/>
                <a:ea typeface="Calibri" panose="020F0502020204030204" pitchFamily="34" charset="0"/>
                <a:cs typeface="Times New Roman" panose="02020603050405020304" pitchFamily="18" charset="0"/>
              </a:rPr>
              <a:t>«Согласно теории когнитивной/концептуальной метафоры, метафора как таковая и есть </a:t>
            </a:r>
            <a:r>
              <a:rPr lang="ru-RU" sz="1600" u="sng" dirty="0">
                <a:effectLst/>
                <a:ea typeface="Calibri" panose="020F0502020204030204" pitchFamily="34" charset="0"/>
                <a:cs typeface="Times New Roman" panose="02020603050405020304" pitchFamily="18" charset="0"/>
              </a:rPr>
              <a:t>элемент картины мира</a:t>
            </a:r>
            <a:r>
              <a:rPr lang="ru-RU" sz="1600" dirty="0">
                <a:effectLst/>
                <a:ea typeface="Calibri" panose="020F0502020204030204" pitchFamily="34" charset="0"/>
                <a:cs typeface="Times New Roman" panose="02020603050405020304" pitchFamily="18" charset="0"/>
              </a:rPr>
              <a:t> человека и языкового коллектива в целом, при этом способом материального воплощения данного элемента являются средства национального языка [</a:t>
            </a:r>
            <a:r>
              <a:rPr lang="ru-RU" sz="1600" dirty="0" err="1">
                <a:effectLst/>
                <a:ea typeface="Calibri" panose="020F0502020204030204" pitchFamily="34" charset="0"/>
                <a:cs typeface="Times New Roman" panose="02020603050405020304" pitchFamily="18" charset="0"/>
              </a:rPr>
              <a:t>Лакофф</a:t>
            </a:r>
            <a:r>
              <a:rPr lang="ru-RU" sz="1600" dirty="0">
                <a:effectLst/>
                <a:ea typeface="Calibri" panose="020F0502020204030204" pitchFamily="34" charset="0"/>
                <a:cs typeface="Times New Roman" panose="02020603050405020304" pitchFamily="18" charset="0"/>
              </a:rPr>
              <a:t>, Джонсон, 2004: 27]»</a:t>
            </a:r>
          </a:p>
          <a:p>
            <a:pPr>
              <a:lnSpc>
                <a:spcPct val="115000"/>
              </a:lnSpc>
              <a:spcBef>
                <a:spcPts val="0"/>
              </a:spcBef>
              <a:spcAft>
                <a:spcPts val="1000"/>
              </a:spcAft>
            </a:pPr>
            <a:r>
              <a:rPr lang="ru-RU" sz="1600" dirty="0">
                <a:solidFill>
                  <a:schemeClr val="accent6">
                    <a:lumMod val="75000"/>
                  </a:schemeClr>
                </a:solidFill>
                <a:effectLst/>
                <a:ea typeface="Calibri" panose="020F0502020204030204" pitchFamily="34" charset="0"/>
                <a:cs typeface="Times New Roman" panose="02020603050405020304" pitchFamily="18" charset="0"/>
              </a:rPr>
              <a:t>Метафора как когнитивно-дискурсивное явление: </a:t>
            </a:r>
            <a:r>
              <a:rPr lang="ru-RU" sz="1600" dirty="0">
                <a:effectLst/>
                <a:ea typeface="Calibri" panose="020F0502020204030204" pitchFamily="34" charset="0"/>
                <a:cs typeface="Times New Roman" panose="02020603050405020304" pitchFamily="18" charset="0"/>
              </a:rPr>
              <a:t>«Метафора рассматривается как </a:t>
            </a:r>
            <a:r>
              <a:rPr lang="ru-RU" sz="1600" u="sng" dirty="0">
                <a:effectLst/>
                <a:ea typeface="Calibri" panose="020F0502020204030204" pitchFamily="34" charset="0"/>
                <a:cs typeface="Times New Roman" panose="02020603050405020304" pitchFamily="18" charset="0"/>
              </a:rPr>
              <a:t>когнитивно-дискурсивное явление</a:t>
            </a:r>
            <a:r>
              <a:rPr lang="ru-RU" sz="1600" dirty="0">
                <a:effectLst/>
                <a:ea typeface="Calibri" panose="020F0502020204030204" pitchFamily="34" charset="0"/>
                <a:cs typeface="Times New Roman" panose="02020603050405020304" pitchFamily="18" charset="0"/>
              </a:rPr>
              <a:t>, отражающее способы познания человеком в определенной области знания»</a:t>
            </a:r>
          </a:p>
          <a:p>
            <a:pPr>
              <a:lnSpc>
                <a:spcPct val="115000"/>
              </a:lnSpc>
              <a:spcBef>
                <a:spcPts val="0"/>
              </a:spcBef>
              <a:spcAft>
                <a:spcPts val="1000"/>
              </a:spcAft>
            </a:pPr>
            <a:r>
              <a:rPr lang="ru-RU" sz="1600" dirty="0">
                <a:solidFill>
                  <a:schemeClr val="accent6">
                    <a:lumMod val="75000"/>
                  </a:schemeClr>
                </a:solidFill>
                <a:ea typeface="Calibri" panose="020F0502020204030204" pitchFamily="34" charset="0"/>
                <a:cs typeface="Times New Roman" panose="02020603050405020304" pitchFamily="18" charset="0"/>
              </a:rPr>
              <a:t>Метафора как аспект не только мышления, но и языка: </a:t>
            </a:r>
            <a:r>
              <a:rPr lang="ru-RU" sz="1600" dirty="0">
                <a:ea typeface="Calibri" panose="020F0502020204030204" pitchFamily="34" charset="0"/>
                <a:cs typeface="Times New Roman" panose="02020603050405020304" pitchFamily="18" charset="0"/>
              </a:rPr>
              <a:t>«Согласно когнитивной (или концептуальной, в теории концептуальной метафоры </a:t>
            </a:r>
            <a:r>
              <a:rPr lang="ru-RU" sz="1600" dirty="0" err="1">
                <a:ea typeface="Calibri" panose="020F0502020204030204" pitchFamily="34" charset="0"/>
                <a:cs typeface="Times New Roman" panose="02020603050405020304" pitchFamily="18" charset="0"/>
              </a:rPr>
              <a:t>Лакоффа</a:t>
            </a:r>
            <a:r>
              <a:rPr lang="ru-RU" sz="1600" dirty="0">
                <a:ea typeface="Calibri" panose="020F0502020204030204" pitchFamily="34" charset="0"/>
                <a:cs typeface="Times New Roman" panose="02020603050405020304" pitchFamily="18" charset="0"/>
              </a:rPr>
              <a:t>-Джонсона [</a:t>
            </a:r>
            <a:r>
              <a:rPr lang="ru-RU" sz="1600" dirty="0" err="1">
                <a:ea typeface="Calibri" panose="020F0502020204030204" pitchFamily="34" charset="0"/>
                <a:cs typeface="Times New Roman" panose="02020603050405020304" pitchFamily="18" charset="0"/>
              </a:rPr>
              <a:t>Лакофф</a:t>
            </a:r>
            <a:r>
              <a:rPr lang="ru-RU" sz="1600" dirty="0">
                <a:ea typeface="Calibri" panose="020F0502020204030204" pitchFamily="34" charset="0"/>
                <a:cs typeface="Times New Roman" panose="02020603050405020304" pitchFamily="18" charset="0"/>
              </a:rPr>
              <a:t>, Джонсон 2004] и их последователей) теории, метафора как аспект языка и мышления определяет когнитивные процессы человека, другими словами, основные способы интерпретации действительности»</a:t>
            </a:r>
            <a:r>
              <a:rPr lang="ru-RU" sz="1600" dirty="0">
                <a:effectLst/>
                <a:ea typeface="Calibri" panose="020F0502020204030204" pitchFamily="34" charset="0"/>
                <a:cs typeface="Times New Roman" panose="02020603050405020304" pitchFamily="18" charset="0"/>
              </a:rPr>
              <a:t> </a:t>
            </a:r>
          </a:p>
          <a:p>
            <a:pPr>
              <a:lnSpc>
                <a:spcPct val="115000"/>
              </a:lnSpc>
              <a:spcBef>
                <a:spcPts val="0"/>
              </a:spcBef>
              <a:spcAft>
                <a:spcPts val="1000"/>
              </a:spcAft>
            </a:pPr>
            <a:endParaRPr lang="ru-RU" sz="1400" dirty="0">
              <a:effectLst/>
              <a:ea typeface="Calibri" panose="020F0502020204030204" pitchFamily="34" charset="0"/>
              <a:cs typeface="Times New Roman" panose="02020603050405020304" pitchFamily="18" charset="0"/>
            </a:endParaRPr>
          </a:p>
          <a:p>
            <a:pPr>
              <a:lnSpc>
                <a:spcPct val="115000"/>
              </a:lnSpc>
              <a:spcBef>
                <a:spcPts val="0"/>
              </a:spcBef>
              <a:spcAft>
                <a:spcPts val="1000"/>
              </a:spcAft>
            </a:pPr>
            <a:endParaRPr lang="ru-RU" sz="1400" dirty="0">
              <a:effectLst/>
              <a:ea typeface="Times New Roman" panose="02020603050405020304" pitchFamily="18" charset="0"/>
              <a:cs typeface="Times New Roman" panose="02020603050405020304" pitchFamily="18" charset="0"/>
            </a:endParaRPr>
          </a:p>
          <a:p>
            <a:pPr>
              <a:spcBef>
                <a:spcPts val="0"/>
              </a:spcBef>
            </a:pPr>
            <a:endParaRPr lang="ru-RU" sz="1400" dirty="0"/>
          </a:p>
        </p:txBody>
      </p:sp>
    </p:spTree>
    <p:extLst>
      <p:ext uri="{BB962C8B-B14F-4D97-AF65-F5344CB8AC3E}">
        <p14:creationId xmlns:p14="http://schemas.microsoft.com/office/powerpoint/2010/main" val="67329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C97915-4126-4142-B169-E968ECAA701B}"/>
              </a:ext>
            </a:extLst>
          </p:cNvPr>
          <p:cNvSpPr>
            <a:spLocks noGrp="1"/>
          </p:cNvSpPr>
          <p:nvPr>
            <p:ph type="title"/>
          </p:nvPr>
        </p:nvSpPr>
        <p:spPr/>
        <p:txBody>
          <a:bodyPr/>
          <a:lstStyle/>
          <a:p>
            <a:r>
              <a:rPr lang="ru-RU" dirty="0">
                <a:solidFill>
                  <a:schemeClr val="accent1">
                    <a:lumMod val="75000"/>
                  </a:schemeClr>
                </a:solidFill>
              </a:rPr>
              <a:t>Интерпретации</a:t>
            </a:r>
          </a:p>
        </p:txBody>
      </p:sp>
      <p:sp>
        <p:nvSpPr>
          <p:cNvPr id="3" name="Объект 2">
            <a:extLst>
              <a:ext uri="{FF2B5EF4-FFF2-40B4-BE49-F238E27FC236}">
                <a16:creationId xmlns:a16="http://schemas.microsoft.com/office/drawing/2014/main" id="{D20C1FB5-5888-4EEA-B2D5-C7D6AEED34AA}"/>
              </a:ext>
            </a:extLst>
          </p:cNvPr>
          <p:cNvSpPr>
            <a:spLocks noGrp="1"/>
          </p:cNvSpPr>
          <p:nvPr>
            <p:ph idx="1"/>
          </p:nvPr>
        </p:nvSpPr>
        <p:spPr/>
        <p:txBody>
          <a:bodyPr>
            <a:normAutofit fontScale="85000" lnSpcReduction="10000"/>
          </a:bodyPr>
          <a:lstStyle/>
          <a:p>
            <a:r>
              <a:rPr lang="ru-RU" dirty="0"/>
              <a:t>Термины, демонстрирующие наличие различных интерпретаций в научном дискурсе. Различные аспекты понятия как основание интерпретации:</a:t>
            </a:r>
          </a:p>
          <a:p>
            <a:pPr>
              <a:lnSpc>
                <a:spcPct val="115000"/>
              </a:lnSpc>
              <a:spcAft>
                <a:spcPts val="1000"/>
              </a:spcAft>
            </a:pPr>
            <a:r>
              <a:rPr lang="ru-RU" sz="1800" dirty="0">
                <a:solidFill>
                  <a:srgbClr val="000000"/>
                </a:solidFill>
                <a:effectLst/>
                <a:ea typeface="Times New Roman" panose="02020603050405020304" pitchFamily="18" charset="0"/>
                <a:cs typeface="Times New Roman" panose="02020603050405020304" pitchFamily="18" charset="0"/>
              </a:rPr>
              <a:t>«Концептуализация понимается как выявление членения действительности, отраженного в языковой системе того или иного языка, и, соответственно, концепт понимается как условная ментальная единица, </a:t>
            </a:r>
            <a:r>
              <a:rPr lang="ru-RU" sz="1800" dirty="0" err="1">
                <a:solidFill>
                  <a:srgbClr val="000000"/>
                </a:solidFill>
                <a:effectLst/>
                <a:ea typeface="Times New Roman" panose="02020603050405020304" pitchFamily="18" charset="0"/>
                <a:cs typeface="Times New Roman" panose="02020603050405020304" pitchFamily="18" charset="0"/>
              </a:rPr>
              <a:t>вербализованный</a:t>
            </a:r>
            <a:r>
              <a:rPr lang="ru-RU" sz="1800" dirty="0">
                <a:solidFill>
                  <a:srgbClr val="000000"/>
                </a:solidFill>
                <a:effectLst/>
                <a:ea typeface="Times New Roman" panose="02020603050405020304" pitchFamily="18" charset="0"/>
                <a:cs typeface="Times New Roman" panose="02020603050405020304" pitchFamily="18" charset="0"/>
              </a:rPr>
              <a:t> культурный смысл [5. С. 10].» (Л.П. Дронова МЕТОДИКА ДИАХРОНИЧЕСКОГО ИССЛЕДОВАНИЯ И КОГНИТИВНЫЙ ПОДХОД К ЯЗЫКУ // Вестник Томского государственного университета. Филология. 2013. №2 (22) – С. 22-39)</a:t>
            </a:r>
            <a:endParaRPr lang="ru-RU" sz="1800" dirty="0">
              <a:effectLst/>
              <a:ea typeface="Times New Roman" panose="02020603050405020304" pitchFamily="18" charset="0"/>
              <a:cs typeface="Times New Roman" panose="02020603050405020304" pitchFamily="18" charset="0"/>
            </a:endParaRPr>
          </a:p>
          <a:p>
            <a:pPr>
              <a:lnSpc>
                <a:spcPct val="115000"/>
              </a:lnSpc>
              <a:spcAft>
                <a:spcPts val="1000"/>
              </a:spcAft>
            </a:pPr>
            <a:r>
              <a:rPr lang="ru-RU" sz="1800" dirty="0">
                <a:solidFill>
                  <a:srgbClr val="000000"/>
                </a:solidFill>
                <a:effectLst/>
                <a:ea typeface="Times New Roman" panose="02020603050405020304" pitchFamily="18" charset="0"/>
                <a:cs typeface="Times New Roman" panose="02020603050405020304" pitchFamily="18" charset="0"/>
              </a:rPr>
              <a:t>«Концептуализация представляет собой «выделение неких минимальных единиц человеческого опыта в их идеальном содержательном представлении»…» (Е.А. Юрина, А.В. </a:t>
            </a:r>
            <a:r>
              <a:rPr lang="ru-RU" sz="1800" dirty="0" err="1">
                <a:solidFill>
                  <a:srgbClr val="000000"/>
                </a:solidFill>
                <a:effectLst/>
                <a:ea typeface="Times New Roman" panose="02020603050405020304" pitchFamily="18" charset="0"/>
                <a:cs typeface="Times New Roman" panose="02020603050405020304" pitchFamily="18" charset="0"/>
              </a:rPr>
              <a:t>Балдова</a:t>
            </a:r>
            <a:r>
              <a:rPr lang="ru-RU" sz="1800" dirty="0">
                <a:solidFill>
                  <a:srgbClr val="000000"/>
                </a:solidFill>
                <a:effectLst/>
                <a:ea typeface="Times New Roman" panose="02020603050405020304" pitchFamily="18" charset="0"/>
                <a:cs typeface="Times New Roman" panose="02020603050405020304" pitchFamily="18" charset="0"/>
              </a:rPr>
              <a:t> ПИЩЕВАЯ МЕТАФОРА В ПРОЦЕССАХ КОНЦЕПТУАЛИЗАЦИИ, КАТЕГОРИЗАЦИИ И ВЕРБАЛИЗАЦИИ ПРЕДСТАВЛЕНИЙ О МИРЕ // Вестник Томского государственного университета. Филология. 2017. № 48 – С. 98-115)</a:t>
            </a:r>
            <a:endParaRPr lang="ru-RU" sz="1800" dirty="0">
              <a:effectLst/>
              <a:ea typeface="Times New Roman" panose="02020603050405020304" pitchFamily="18" charset="0"/>
              <a:cs typeface="Times New Roman" panose="02020603050405020304" pitchFamily="18" charset="0"/>
            </a:endParaRPr>
          </a:p>
          <a:p>
            <a:pPr>
              <a:lnSpc>
                <a:spcPct val="115000"/>
              </a:lnSpc>
              <a:spcAft>
                <a:spcPts val="1000"/>
              </a:spcAft>
            </a:pPr>
            <a:r>
              <a:rPr lang="ru-RU" sz="1800" dirty="0">
                <a:solidFill>
                  <a:srgbClr val="000000"/>
                </a:solidFill>
                <a:effectLst/>
                <a:ea typeface="Times New Roman" panose="02020603050405020304" pitchFamily="18" charset="0"/>
                <a:cs typeface="Times New Roman" panose="02020603050405020304" pitchFamily="18" charset="0"/>
              </a:rPr>
              <a:t>«…значение возникает в результате динамического процесса построения значения, которое называется концептуализацией» (К.С. </a:t>
            </a:r>
            <a:r>
              <a:rPr lang="ru-RU" sz="1800" dirty="0" err="1">
                <a:solidFill>
                  <a:srgbClr val="000000"/>
                </a:solidFill>
                <a:effectLst/>
                <a:ea typeface="Times New Roman" panose="02020603050405020304" pitchFamily="18" charset="0"/>
                <a:cs typeface="Times New Roman" panose="02020603050405020304" pitchFamily="18" charset="0"/>
              </a:rPr>
              <a:t>Шиляев</a:t>
            </a:r>
            <a:r>
              <a:rPr lang="ru-RU" sz="1800" dirty="0">
                <a:solidFill>
                  <a:srgbClr val="000000"/>
                </a:solidFill>
                <a:effectLst/>
                <a:ea typeface="Times New Roman" panose="02020603050405020304" pitchFamily="18" charset="0"/>
                <a:cs typeface="Times New Roman" panose="02020603050405020304" pitchFamily="18" charset="0"/>
              </a:rPr>
              <a:t>, Е.Ю. Ершова КОГНИТИВНАЯ ФУНКЦИЯ ДЕЙКСИСА В РАССКАЗЕ Х. КОРТАСАРА «ОСТРОВ В ПОЛДЕНЬ» // Вестник Томского государственного университета. Филология. 2017. № 49 – С. 67-82)</a:t>
            </a:r>
            <a:endParaRPr lang="ru-RU" sz="1800" dirty="0">
              <a:effectLst/>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55002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C97915-4126-4142-B169-E968ECAA701B}"/>
              </a:ext>
            </a:extLst>
          </p:cNvPr>
          <p:cNvSpPr>
            <a:spLocks noGrp="1"/>
          </p:cNvSpPr>
          <p:nvPr>
            <p:ph type="title"/>
          </p:nvPr>
        </p:nvSpPr>
        <p:spPr/>
        <p:txBody>
          <a:bodyPr/>
          <a:lstStyle/>
          <a:p>
            <a:r>
              <a:rPr lang="ru-RU" dirty="0">
                <a:solidFill>
                  <a:schemeClr val="accent1">
                    <a:lumMod val="75000"/>
                  </a:schemeClr>
                </a:solidFill>
              </a:rPr>
              <a:t>Интерпретации</a:t>
            </a:r>
          </a:p>
        </p:txBody>
      </p:sp>
      <p:sp>
        <p:nvSpPr>
          <p:cNvPr id="3" name="Объект 2">
            <a:extLst>
              <a:ext uri="{FF2B5EF4-FFF2-40B4-BE49-F238E27FC236}">
                <a16:creationId xmlns:a16="http://schemas.microsoft.com/office/drawing/2014/main" id="{D20C1FB5-5888-4EEA-B2D5-C7D6AEED34AA}"/>
              </a:ext>
            </a:extLst>
          </p:cNvPr>
          <p:cNvSpPr>
            <a:spLocks noGrp="1"/>
          </p:cNvSpPr>
          <p:nvPr>
            <p:ph idx="1"/>
          </p:nvPr>
        </p:nvSpPr>
        <p:spPr>
          <a:xfrm>
            <a:off x="423333" y="1436158"/>
            <a:ext cx="11345333" cy="4990041"/>
          </a:xfrm>
        </p:spPr>
        <p:txBody>
          <a:bodyPr>
            <a:noAutofit/>
          </a:bodyPr>
          <a:lstStyle/>
          <a:p>
            <a:pPr>
              <a:spcBef>
                <a:spcPts val="0"/>
              </a:spcBef>
            </a:pPr>
            <a:r>
              <a:rPr lang="ru-RU" sz="2200" dirty="0"/>
              <a:t>Термины, демонстрирующие существенные различия в интерпретациях:</a:t>
            </a:r>
          </a:p>
          <a:p>
            <a:pPr>
              <a:spcBef>
                <a:spcPts val="0"/>
              </a:spcBef>
            </a:pPr>
            <a:endParaRPr lang="ru-RU" sz="2200" dirty="0"/>
          </a:p>
          <a:p>
            <a:pPr>
              <a:spcBef>
                <a:spcPts val="0"/>
              </a:spcBef>
            </a:pPr>
            <a:r>
              <a:rPr lang="ru-RU" sz="2200" dirty="0">
                <a:solidFill>
                  <a:schemeClr val="accent6">
                    <a:lumMod val="75000"/>
                  </a:schemeClr>
                </a:solidFill>
                <a:effectLst/>
                <a:ea typeface="Calibri" panose="020F0502020204030204" pitchFamily="34" charset="0"/>
                <a:cs typeface="Times New Roman" panose="02020603050405020304" pitchFamily="18" charset="0"/>
              </a:rPr>
              <a:t>Концептуальная структура = мышление: </a:t>
            </a:r>
            <a:r>
              <a:rPr lang="ru-RU" sz="2200" dirty="0">
                <a:effectLst/>
                <a:ea typeface="Calibri" panose="020F0502020204030204" pitchFamily="34" charset="0"/>
                <a:cs typeface="Times New Roman" panose="02020603050405020304" pitchFamily="18" charset="0"/>
              </a:rPr>
              <a:t>«…мышление (концептуальные структуры) понимается как представление знаний (что неизбежно при рационалистическом подходе к </a:t>
            </a:r>
            <a:r>
              <a:rPr lang="ru-RU" sz="2200" dirty="0" err="1">
                <a:effectLst/>
                <a:ea typeface="Calibri" panose="020F0502020204030204" pitchFamily="34" charset="0"/>
                <a:cs typeface="Times New Roman" panose="02020603050405020304" pitchFamily="18" charset="0"/>
              </a:rPr>
              <a:t>когниции</a:t>
            </a:r>
            <a:r>
              <a:rPr lang="ru-RU" sz="2200" dirty="0">
                <a:effectLst/>
                <a:ea typeface="Calibri" panose="020F0502020204030204" pitchFamily="34" charset="0"/>
                <a:cs typeface="Times New Roman" panose="02020603050405020304" pitchFamily="18" charset="0"/>
              </a:rPr>
              <a:t>), которые выводятся «вовне» посредством языка, функция которого в этом и состоит…»</a:t>
            </a:r>
            <a:endParaRPr lang="ru-RU" sz="2200" dirty="0">
              <a:ea typeface="Calibri" panose="020F0502020204030204" pitchFamily="34" charset="0"/>
              <a:cs typeface="Times New Roman" panose="02020603050405020304" pitchFamily="18" charset="0"/>
            </a:endParaRPr>
          </a:p>
          <a:p>
            <a:pPr>
              <a:spcBef>
                <a:spcPts val="0"/>
              </a:spcBef>
            </a:pPr>
            <a:r>
              <a:rPr lang="ru-RU" sz="2200" dirty="0">
                <a:solidFill>
                  <a:schemeClr val="accent6">
                    <a:lumMod val="75000"/>
                  </a:schemeClr>
                </a:solidFill>
                <a:effectLst/>
                <a:ea typeface="Calibri" panose="020F0502020204030204" pitchFamily="34" charset="0"/>
                <a:cs typeface="Times New Roman" panose="02020603050405020304" pitchFamily="18" charset="0"/>
              </a:rPr>
              <a:t>Концептуальная структура = основание семантики языковых единиц: </a:t>
            </a:r>
            <a:r>
              <a:rPr lang="ru-RU" sz="2200" dirty="0">
                <a:effectLst/>
                <a:ea typeface="Calibri" panose="020F0502020204030204" pitchFamily="34" charset="0"/>
                <a:cs typeface="Times New Roman" panose="02020603050405020304" pitchFamily="18" charset="0"/>
              </a:rPr>
              <a:t>«…Е.Г. Беляевская отмечает, что если исходить из того, что концептуальные структуры (основание семантики языковых единиц) состоят из некоторого числа более мелких ментальных конструктов…»</a:t>
            </a:r>
          </a:p>
          <a:p>
            <a:pPr>
              <a:spcBef>
                <a:spcPts val="0"/>
              </a:spcBef>
            </a:pPr>
            <a:r>
              <a:rPr lang="ru-RU" sz="2200" dirty="0">
                <a:solidFill>
                  <a:schemeClr val="accent6">
                    <a:lumMod val="75000"/>
                  </a:schemeClr>
                </a:solidFill>
                <a:ea typeface="Calibri" panose="020F0502020204030204" pitchFamily="34" charset="0"/>
                <a:cs typeface="Times New Roman" panose="02020603050405020304" pitchFamily="18" charset="0"/>
              </a:rPr>
              <a:t>Концептуальная структура = структура какой-либо концептуальной единицы: </a:t>
            </a:r>
            <a:r>
              <a:rPr lang="ru-RU" sz="2200" dirty="0">
                <a:effectLst/>
                <a:ea typeface="Calibri" panose="020F0502020204030204" pitchFamily="34" charset="0"/>
                <a:cs typeface="Times New Roman" panose="02020603050405020304" pitchFamily="18" charset="0"/>
              </a:rPr>
              <a:t>«По наблюдениям Е.А. Юриной, концептуальная структура исходного мотивирующего поля «Еда / Пища» объективирована совокупностью трех подполей и набором конкретизирующих их микрополей»</a:t>
            </a:r>
            <a:endParaRPr lang="ru-RU" sz="2200" dirty="0">
              <a:ea typeface="Calibri" panose="020F0502020204030204" pitchFamily="34" charset="0"/>
              <a:cs typeface="Times New Roman" panose="02020603050405020304" pitchFamily="18" charset="0"/>
            </a:endParaRPr>
          </a:p>
          <a:p>
            <a:pPr>
              <a:spcBef>
                <a:spcPts val="0"/>
              </a:spcBef>
            </a:pPr>
            <a:r>
              <a:rPr lang="ru-RU" sz="2200" dirty="0">
                <a:solidFill>
                  <a:schemeClr val="accent6">
                    <a:lumMod val="75000"/>
                  </a:schemeClr>
                </a:solidFill>
                <a:ea typeface="Calibri" panose="020F0502020204030204" pitchFamily="34" charset="0"/>
                <a:cs typeface="Times New Roman" panose="02020603050405020304" pitchFamily="18" charset="0"/>
              </a:rPr>
              <a:t>Концептуальная структура = формат знания: </a:t>
            </a:r>
            <a:r>
              <a:rPr lang="ru-RU" sz="2200" dirty="0">
                <a:effectLst/>
                <a:ea typeface="Calibri" panose="020F0502020204030204" pitchFamily="34" charset="0"/>
                <a:cs typeface="Times New Roman" panose="02020603050405020304" pitchFamily="18" charset="0"/>
              </a:rPr>
              <a:t>«…переносу подвергается не изолированное имя (с присущим ему прямым номинативным значением), а целостная концептуальная структура (схема, фрейм, модель, сценарий), активируемая некоторым словом (фокусом метафоры)…»</a:t>
            </a:r>
          </a:p>
          <a:p>
            <a:pPr>
              <a:spcBef>
                <a:spcPts val="0"/>
              </a:spcBef>
            </a:pPr>
            <a:endParaRPr lang="ru-RU" sz="2000" dirty="0">
              <a:ea typeface="Calibri" panose="020F0502020204030204" pitchFamily="34" charset="0"/>
              <a:cs typeface="Times New Roman" panose="02020603050405020304" pitchFamily="18" charset="0"/>
            </a:endParaRPr>
          </a:p>
          <a:p>
            <a:pPr>
              <a:lnSpc>
                <a:spcPct val="115000"/>
              </a:lnSpc>
              <a:spcBef>
                <a:spcPts val="0"/>
              </a:spcBef>
              <a:spcAft>
                <a:spcPts val="1000"/>
              </a:spcAft>
            </a:pPr>
            <a:endParaRPr lang="ru-RU" sz="1600" dirty="0">
              <a:effectLst/>
              <a:ea typeface="Times New Roman" panose="02020603050405020304" pitchFamily="18" charset="0"/>
              <a:cs typeface="Times New Roman" panose="02020603050405020304" pitchFamily="18" charset="0"/>
            </a:endParaRPr>
          </a:p>
          <a:p>
            <a:pPr>
              <a:spcBef>
                <a:spcPts val="0"/>
              </a:spcBef>
            </a:pPr>
            <a:endParaRPr lang="ru-RU" sz="1600" dirty="0"/>
          </a:p>
        </p:txBody>
      </p:sp>
    </p:spTree>
    <p:extLst>
      <p:ext uri="{BB962C8B-B14F-4D97-AF65-F5344CB8AC3E}">
        <p14:creationId xmlns:p14="http://schemas.microsoft.com/office/powerpoint/2010/main" val="2374158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C97915-4126-4142-B169-E968ECAA701B}"/>
              </a:ext>
            </a:extLst>
          </p:cNvPr>
          <p:cNvSpPr>
            <a:spLocks noGrp="1"/>
          </p:cNvSpPr>
          <p:nvPr>
            <p:ph type="title"/>
          </p:nvPr>
        </p:nvSpPr>
        <p:spPr/>
        <p:txBody>
          <a:bodyPr/>
          <a:lstStyle/>
          <a:p>
            <a:r>
              <a:rPr lang="ru-RU" dirty="0">
                <a:solidFill>
                  <a:schemeClr val="accent1">
                    <a:lumMod val="75000"/>
                  </a:schemeClr>
                </a:solidFill>
              </a:rPr>
              <a:t>Интерпретации</a:t>
            </a:r>
          </a:p>
        </p:txBody>
      </p:sp>
      <p:sp>
        <p:nvSpPr>
          <p:cNvPr id="3" name="Объект 2">
            <a:extLst>
              <a:ext uri="{FF2B5EF4-FFF2-40B4-BE49-F238E27FC236}">
                <a16:creationId xmlns:a16="http://schemas.microsoft.com/office/drawing/2014/main" id="{D20C1FB5-5888-4EEA-B2D5-C7D6AEED34AA}"/>
              </a:ext>
            </a:extLst>
          </p:cNvPr>
          <p:cNvSpPr>
            <a:spLocks noGrp="1"/>
          </p:cNvSpPr>
          <p:nvPr>
            <p:ph idx="1"/>
          </p:nvPr>
        </p:nvSpPr>
        <p:spPr>
          <a:xfrm>
            <a:off x="423333" y="1436159"/>
            <a:ext cx="11345333" cy="4351338"/>
          </a:xfrm>
        </p:spPr>
        <p:txBody>
          <a:bodyPr>
            <a:noAutofit/>
          </a:bodyPr>
          <a:lstStyle/>
          <a:p>
            <a:pPr>
              <a:spcBef>
                <a:spcPts val="0"/>
              </a:spcBef>
            </a:pPr>
            <a:r>
              <a:rPr lang="ru-RU" sz="1800" dirty="0"/>
              <a:t>Термины, демонстрирующие существенные различия в интерпретациях:</a:t>
            </a:r>
          </a:p>
          <a:p>
            <a:pPr>
              <a:lnSpc>
                <a:spcPct val="107000"/>
              </a:lnSpc>
              <a:spcAft>
                <a:spcPts val="800"/>
              </a:spcAft>
            </a:pPr>
            <a:r>
              <a:rPr lang="ru-RU" sz="1800" dirty="0">
                <a:solidFill>
                  <a:schemeClr val="accent6">
                    <a:lumMod val="75000"/>
                  </a:schemeClr>
                </a:solidFill>
                <a:effectLst/>
                <a:ea typeface="Times New Roman" panose="02020603050405020304" pitchFamily="18" charset="0"/>
                <a:cs typeface="Times New Roman" panose="02020603050405020304" pitchFamily="18" charset="0"/>
              </a:rPr>
              <a:t>Ментальность = лингвистическая категория: </a:t>
            </a:r>
            <a:r>
              <a:rPr lang="ru-RU" sz="1800" dirty="0">
                <a:effectLst/>
                <a:ea typeface="Times New Roman" panose="02020603050405020304" pitchFamily="18" charset="0"/>
                <a:cs typeface="Times New Roman" panose="02020603050405020304" pitchFamily="18" charset="0"/>
              </a:rPr>
              <a:t>«Лингвистическая категория ментальности является результатом обобщения </a:t>
            </a:r>
            <a:r>
              <a:rPr lang="ru-RU" sz="1800" dirty="0" err="1">
                <a:effectLst/>
                <a:ea typeface="Times New Roman" panose="02020603050405020304" pitchFamily="18" charset="0"/>
                <a:cs typeface="Times New Roman" panose="02020603050405020304" pitchFamily="18" charset="0"/>
              </a:rPr>
              <a:t>лингвоисторического</a:t>
            </a:r>
            <a:r>
              <a:rPr lang="ru-RU" sz="1800" dirty="0">
                <a:effectLst/>
                <a:ea typeface="Times New Roman" panose="02020603050405020304" pitchFamily="18" charset="0"/>
                <a:cs typeface="Times New Roman" panose="02020603050405020304" pitchFamily="18" charset="0"/>
              </a:rPr>
              <a:t> и </a:t>
            </a:r>
            <a:r>
              <a:rPr lang="ru-RU" sz="1800" dirty="0" err="1">
                <a:effectLst/>
                <a:ea typeface="Times New Roman" panose="02020603050405020304" pitchFamily="18" charset="0"/>
                <a:cs typeface="Times New Roman" panose="02020603050405020304" pitchFamily="18" charset="0"/>
              </a:rPr>
              <a:t>культурнофилософского</a:t>
            </a:r>
            <a:r>
              <a:rPr lang="ru-RU" sz="1800" dirty="0">
                <a:effectLst/>
                <a:ea typeface="Times New Roman" panose="02020603050405020304" pitchFamily="18" charset="0"/>
                <a:cs typeface="Times New Roman" panose="02020603050405020304" pitchFamily="18" charset="0"/>
              </a:rPr>
              <a:t> опыта в процессах познания мира, отражает наиболее существенные корреляции объективной действительности, ее оценки, мышления и языка, реализуясь в способности (свойстве) конкретного знака языка различного уровня с помощью особых когнитивно-вербальных механизмов эксплицировать и воспроизводить по определенным языковым правилам семантику (признак) национально-культурного видения мира»)</a:t>
            </a:r>
          </a:p>
          <a:p>
            <a:r>
              <a:rPr lang="ru-RU" sz="1800" dirty="0">
                <a:solidFill>
                  <a:schemeClr val="accent6">
                    <a:lumMod val="75000"/>
                  </a:schemeClr>
                </a:solidFill>
                <a:effectLst/>
                <a:ea typeface="Times New Roman" panose="02020603050405020304" pitchFamily="18" charset="0"/>
                <a:cs typeface="Times New Roman" panose="02020603050405020304" pitchFamily="18" charset="0"/>
              </a:rPr>
              <a:t>Ментальность = категория языка и мышления</a:t>
            </a:r>
            <a:r>
              <a:rPr lang="ru-RU" sz="1800" dirty="0">
                <a:solidFill>
                  <a:schemeClr val="accent6">
                    <a:lumMod val="75000"/>
                  </a:schemeClr>
                </a:solidFill>
                <a:ea typeface="Times New Roman" panose="02020603050405020304" pitchFamily="18" charset="0"/>
                <a:cs typeface="Times New Roman" panose="02020603050405020304" pitchFamily="18" charset="0"/>
              </a:rPr>
              <a:t>: </a:t>
            </a:r>
            <a:r>
              <a:rPr lang="ru-RU" sz="1800" dirty="0">
                <a:effectLst/>
                <a:ea typeface="Times New Roman" panose="02020603050405020304" pitchFamily="18" charset="0"/>
                <a:cs typeface="Times New Roman" panose="02020603050405020304" pitchFamily="18" charset="0"/>
              </a:rPr>
              <a:t>«Ментальность как категория языка и мышления...»</a:t>
            </a:r>
          </a:p>
          <a:p>
            <a:r>
              <a:rPr lang="ru-RU" sz="1800" dirty="0">
                <a:solidFill>
                  <a:schemeClr val="accent6">
                    <a:lumMod val="75000"/>
                  </a:schemeClr>
                </a:solidFill>
                <a:effectLst/>
                <a:ea typeface="Times New Roman" panose="02020603050405020304" pitchFamily="18" charset="0"/>
                <a:cs typeface="Times New Roman" panose="02020603050405020304" pitchFamily="18" charset="0"/>
              </a:rPr>
              <a:t>Ментальность = категория духовная, культурная</a:t>
            </a:r>
            <a:r>
              <a:rPr lang="ru-RU" sz="1800" dirty="0">
                <a:solidFill>
                  <a:schemeClr val="accent6">
                    <a:lumMod val="75000"/>
                  </a:schemeClr>
                </a:solidFill>
                <a:ea typeface="Times New Roman" panose="02020603050405020304" pitchFamily="18" charset="0"/>
                <a:cs typeface="Times New Roman" panose="02020603050405020304" pitchFamily="18" charset="0"/>
              </a:rPr>
              <a:t>: </a:t>
            </a:r>
            <a:r>
              <a:rPr lang="ru-RU" sz="1800" dirty="0">
                <a:solidFill>
                  <a:schemeClr val="tx1">
                    <a:lumMod val="95000"/>
                    <a:lumOff val="5000"/>
                  </a:schemeClr>
                </a:solidFill>
                <a:ea typeface="Times New Roman" panose="02020603050405020304" pitchFamily="18" charset="0"/>
                <a:cs typeface="Times New Roman" panose="02020603050405020304" pitchFamily="18" charset="0"/>
              </a:rPr>
              <a:t>«</a:t>
            </a:r>
            <a:r>
              <a:rPr lang="ru-RU" sz="1800" dirty="0">
                <a:effectLst/>
                <a:ea typeface="Times New Roman" panose="02020603050405020304" pitchFamily="18" charset="0"/>
                <a:cs typeface="Times New Roman" panose="02020603050405020304" pitchFamily="18" charset="0"/>
              </a:rPr>
              <a:t>В основе модели НС КПП лежит понятие «ментальность» («общая духовная настроенность, относительно целостная совокупность мыслей, верований, навыков духа, создающая картину мира и скрепляющая единство культурной традиции или какого-либо сообщества»)»</a:t>
            </a:r>
            <a:endParaRPr lang="ru-RU" sz="1800" dirty="0">
              <a:effectLst/>
              <a:ea typeface="Calibri" panose="020F0502020204030204" pitchFamily="34" charset="0"/>
              <a:cs typeface="Times New Roman" panose="02020603050405020304" pitchFamily="18" charset="0"/>
            </a:endParaRPr>
          </a:p>
          <a:p>
            <a:pPr>
              <a:lnSpc>
                <a:spcPct val="115000"/>
              </a:lnSpc>
              <a:spcBef>
                <a:spcPts val="0"/>
              </a:spcBef>
              <a:spcAft>
                <a:spcPts val="1000"/>
              </a:spcAft>
            </a:pPr>
            <a:endParaRPr lang="ru-RU" sz="1800" dirty="0">
              <a:effectLst/>
              <a:ea typeface="Times New Roman" panose="02020603050405020304" pitchFamily="18" charset="0"/>
              <a:cs typeface="Times New Roman" panose="02020603050405020304" pitchFamily="18" charset="0"/>
            </a:endParaRPr>
          </a:p>
          <a:p>
            <a:pPr>
              <a:lnSpc>
                <a:spcPct val="115000"/>
              </a:lnSpc>
              <a:spcBef>
                <a:spcPts val="0"/>
              </a:spcBef>
              <a:spcAft>
                <a:spcPts val="1000"/>
              </a:spcAft>
            </a:pPr>
            <a:r>
              <a:rPr lang="ru-RU" sz="1800" dirty="0">
                <a:solidFill>
                  <a:schemeClr val="accent2">
                    <a:lumMod val="75000"/>
                  </a:schemeClr>
                </a:solidFill>
                <a:ea typeface="Times New Roman" panose="02020603050405020304" pitchFamily="18" charset="0"/>
                <a:cs typeface="Times New Roman" panose="02020603050405020304" pitchFamily="18" charset="0"/>
              </a:rPr>
              <a:t>Тенденция: </a:t>
            </a:r>
            <a:r>
              <a:rPr lang="ru-RU" sz="1800" dirty="0">
                <a:ea typeface="Times New Roman" panose="02020603050405020304" pitchFamily="18" charset="0"/>
                <a:cs typeface="Times New Roman" panose="02020603050405020304" pitchFamily="18" charset="0"/>
              </a:rPr>
              <a:t>различные интерпретации регулярно возникают из-за отождествления/не отождествления языковых и ментальных единиц</a:t>
            </a:r>
            <a:endParaRPr lang="ru-RU" sz="1800" dirty="0">
              <a:effectLst/>
              <a:ea typeface="Times New Roman" panose="02020603050405020304" pitchFamily="18" charset="0"/>
              <a:cs typeface="Times New Roman" panose="02020603050405020304" pitchFamily="18" charset="0"/>
            </a:endParaRPr>
          </a:p>
          <a:p>
            <a:pPr>
              <a:spcBef>
                <a:spcPts val="0"/>
              </a:spcBef>
            </a:pPr>
            <a:endParaRPr lang="ru-RU" sz="1800" dirty="0"/>
          </a:p>
        </p:txBody>
      </p:sp>
    </p:spTree>
    <p:extLst>
      <p:ext uri="{BB962C8B-B14F-4D97-AF65-F5344CB8AC3E}">
        <p14:creationId xmlns:p14="http://schemas.microsoft.com/office/powerpoint/2010/main" val="2045467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C97915-4126-4142-B169-E968ECAA701B}"/>
              </a:ext>
            </a:extLst>
          </p:cNvPr>
          <p:cNvSpPr>
            <a:spLocks noGrp="1"/>
          </p:cNvSpPr>
          <p:nvPr>
            <p:ph type="title"/>
          </p:nvPr>
        </p:nvSpPr>
        <p:spPr/>
        <p:txBody>
          <a:bodyPr/>
          <a:lstStyle/>
          <a:p>
            <a:r>
              <a:rPr lang="ru-RU" dirty="0">
                <a:solidFill>
                  <a:schemeClr val="accent1">
                    <a:lumMod val="75000"/>
                  </a:schemeClr>
                </a:solidFill>
              </a:rPr>
              <a:t>Интерпретации</a:t>
            </a:r>
          </a:p>
        </p:txBody>
      </p:sp>
      <p:sp>
        <p:nvSpPr>
          <p:cNvPr id="3" name="Объект 2">
            <a:extLst>
              <a:ext uri="{FF2B5EF4-FFF2-40B4-BE49-F238E27FC236}">
                <a16:creationId xmlns:a16="http://schemas.microsoft.com/office/drawing/2014/main" id="{D20C1FB5-5888-4EEA-B2D5-C7D6AEED34AA}"/>
              </a:ext>
            </a:extLst>
          </p:cNvPr>
          <p:cNvSpPr>
            <a:spLocks noGrp="1"/>
          </p:cNvSpPr>
          <p:nvPr>
            <p:ph idx="1"/>
          </p:nvPr>
        </p:nvSpPr>
        <p:spPr>
          <a:xfrm>
            <a:off x="668867" y="1825625"/>
            <a:ext cx="10684933" cy="4744508"/>
          </a:xfrm>
        </p:spPr>
        <p:txBody>
          <a:bodyPr>
            <a:normAutofit fontScale="85000" lnSpcReduction="10000"/>
          </a:bodyPr>
          <a:lstStyle/>
          <a:p>
            <a:r>
              <a:rPr lang="ru-RU" dirty="0"/>
              <a:t>Наличие различных интерпретаций характерно для частотных, распространенных в научном дискурсе терминов, для «базовых» терминов</a:t>
            </a:r>
          </a:p>
          <a:p>
            <a:r>
              <a:rPr lang="ru-RU" dirty="0"/>
              <a:t>«термину нигде не дается строгого определения. Смысл его наращивается постепенно с изложением какой-либо научной концепции - так создается контекстуальное определение» [</a:t>
            </a:r>
            <a:r>
              <a:rPr lang="ru-RU" b="0" i="0" dirty="0">
                <a:solidFill>
                  <a:srgbClr val="000000"/>
                </a:solidFill>
                <a:effectLst/>
                <a:latin typeface="REG"/>
              </a:rPr>
              <a:t>Естественный язык. Искусственные языки и информационные процессы в современном обществе. М.: Наука, 1988. С. </a:t>
            </a:r>
            <a:r>
              <a:rPr lang="ru-RU" dirty="0"/>
              <a:t>33].</a:t>
            </a:r>
          </a:p>
          <a:p>
            <a:r>
              <a:rPr lang="ru-RU" dirty="0"/>
              <a:t> «имеет смысл говорить об </a:t>
            </a:r>
            <a:r>
              <a:rPr lang="ru-RU" dirty="0" err="1"/>
              <a:t>амбисемичности</a:t>
            </a:r>
            <a:r>
              <a:rPr lang="ru-RU" dirty="0"/>
              <a:t> языка науки, поскольку в научных текстах, являющихся для терминов ареалом их функционирования, непременно актуализируется новое приращение знания в виде вновь созданных терминов, дефиниции которых далеко не абсолютны, т.е. открыты для дальнейшей интерпретации, а сам научный текст всегда гипотетичен» [</a:t>
            </a:r>
            <a:r>
              <a:rPr lang="ru-RU" b="0" i="0" dirty="0">
                <a:solidFill>
                  <a:srgbClr val="000000"/>
                </a:solidFill>
                <a:effectLst/>
                <a:latin typeface="REG"/>
              </a:rPr>
              <a:t>Татаринов В.А. Теория </a:t>
            </a:r>
            <a:r>
              <a:rPr lang="ru-RU" b="0" i="0" dirty="0" err="1">
                <a:solidFill>
                  <a:srgbClr val="000000"/>
                </a:solidFill>
                <a:effectLst/>
                <a:latin typeface="REG"/>
              </a:rPr>
              <a:t>терминоведения</a:t>
            </a:r>
            <a:r>
              <a:rPr lang="ru-RU" b="0" i="0" dirty="0">
                <a:solidFill>
                  <a:srgbClr val="000000"/>
                </a:solidFill>
                <a:effectLst/>
                <a:latin typeface="REG"/>
              </a:rPr>
              <a:t> в 3 т. Т.1 : Теория термина: история и современное состояние. М.: </a:t>
            </a:r>
            <a:r>
              <a:rPr lang="ru-RU" b="0" i="0" dirty="0" err="1">
                <a:solidFill>
                  <a:srgbClr val="000000"/>
                </a:solidFill>
                <a:effectLst/>
                <a:latin typeface="REG"/>
              </a:rPr>
              <a:t>Моск</a:t>
            </a:r>
            <a:r>
              <a:rPr lang="ru-RU" b="0" i="0" dirty="0">
                <a:solidFill>
                  <a:srgbClr val="000000"/>
                </a:solidFill>
                <a:effectLst/>
                <a:latin typeface="REG"/>
              </a:rPr>
              <a:t>. лицей, 1996.  С. </a:t>
            </a:r>
            <a:r>
              <a:rPr lang="ru-RU" dirty="0"/>
              <a:t>168].</a:t>
            </a:r>
          </a:p>
        </p:txBody>
      </p:sp>
    </p:spTree>
    <p:extLst>
      <p:ext uri="{BB962C8B-B14F-4D97-AF65-F5344CB8AC3E}">
        <p14:creationId xmlns:p14="http://schemas.microsoft.com/office/powerpoint/2010/main" val="11757416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C97915-4126-4142-B169-E968ECAA701B}"/>
              </a:ext>
            </a:extLst>
          </p:cNvPr>
          <p:cNvSpPr>
            <a:spLocks noGrp="1"/>
          </p:cNvSpPr>
          <p:nvPr>
            <p:ph type="title"/>
          </p:nvPr>
        </p:nvSpPr>
        <p:spPr/>
        <p:txBody>
          <a:bodyPr/>
          <a:lstStyle/>
          <a:p>
            <a:r>
              <a:rPr lang="ru-RU" dirty="0">
                <a:solidFill>
                  <a:schemeClr val="accent1">
                    <a:lumMod val="75000"/>
                  </a:schemeClr>
                </a:solidFill>
              </a:rPr>
              <a:t>Оценочные интерпретации</a:t>
            </a:r>
          </a:p>
        </p:txBody>
      </p:sp>
      <p:sp>
        <p:nvSpPr>
          <p:cNvPr id="3" name="Объект 2">
            <a:extLst>
              <a:ext uri="{FF2B5EF4-FFF2-40B4-BE49-F238E27FC236}">
                <a16:creationId xmlns:a16="http://schemas.microsoft.com/office/drawing/2014/main" id="{D20C1FB5-5888-4EEA-B2D5-C7D6AEED34AA}"/>
              </a:ext>
            </a:extLst>
          </p:cNvPr>
          <p:cNvSpPr>
            <a:spLocks noGrp="1"/>
          </p:cNvSpPr>
          <p:nvPr>
            <p:ph idx="1"/>
          </p:nvPr>
        </p:nvSpPr>
        <p:spPr>
          <a:xfrm>
            <a:off x="507999" y="1574800"/>
            <a:ext cx="11319933" cy="4918075"/>
          </a:xfrm>
        </p:spPr>
        <p:txBody>
          <a:bodyPr>
            <a:normAutofit/>
          </a:bodyPr>
          <a:lstStyle/>
          <a:p>
            <a:r>
              <a:rPr lang="ru-RU" dirty="0"/>
              <a:t>Положительная оценка - характеристика терминов как «базовых», «значимых» для когнитивной лингвистики: «</a:t>
            </a:r>
            <a:r>
              <a:rPr lang="ru-RU" i="1" dirty="0">
                <a:solidFill>
                  <a:schemeClr val="accent2">
                    <a:lumMod val="75000"/>
                  </a:schemeClr>
                </a:solidFill>
              </a:rPr>
              <a:t>базовые</a:t>
            </a:r>
            <a:r>
              <a:rPr lang="ru-RU" i="1" dirty="0"/>
              <a:t> понятия (категории) когнитивной лингвистики, как структуры знания, фреймы, скрипты, сценарии, образы модели, гештальты, процессы концептуализации и категоризации и т.д.</a:t>
            </a:r>
            <a:r>
              <a:rPr lang="ru-RU" dirty="0"/>
              <a:t>» </a:t>
            </a:r>
          </a:p>
          <a:p>
            <a:r>
              <a:rPr lang="ru-RU" dirty="0"/>
              <a:t>В  том числе понятий, обозначаемых исследуемыми терминами: «</a:t>
            </a:r>
            <a:r>
              <a:rPr lang="ru-RU" i="1" dirty="0"/>
              <a:t>В первую очередь, исследователи языка обращаются к понятиям концептуализации и категоризации, являющимся</a:t>
            </a:r>
            <a:r>
              <a:rPr lang="ru-RU" i="1" dirty="0">
                <a:solidFill>
                  <a:schemeClr val="accent2">
                    <a:lumMod val="75000"/>
                  </a:schemeClr>
                </a:solidFill>
              </a:rPr>
              <a:t> ключевыми </a:t>
            </a:r>
            <a:r>
              <a:rPr lang="ru-RU" i="1" dirty="0"/>
              <a:t>в описании когнитивных способностей человека</a:t>
            </a:r>
            <a:r>
              <a:rPr lang="ru-RU" dirty="0"/>
              <a:t>»</a:t>
            </a:r>
          </a:p>
        </p:txBody>
      </p:sp>
    </p:spTree>
    <p:extLst>
      <p:ext uri="{BB962C8B-B14F-4D97-AF65-F5344CB8AC3E}">
        <p14:creationId xmlns:p14="http://schemas.microsoft.com/office/powerpoint/2010/main" val="551193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B6E7B1-7E60-4F10-8FD9-AE8210C859CC}"/>
              </a:ext>
            </a:extLst>
          </p:cNvPr>
          <p:cNvSpPr>
            <a:spLocks noGrp="1"/>
          </p:cNvSpPr>
          <p:nvPr>
            <p:ph type="title"/>
          </p:nvPr>
        </p:nvSpPr>
        <p:spPr/>
        <p:txBody>
          <a:bodyPr>
            <a:normAutofit fontScale="90000"/>
          </a:bodyPr>
          <a:lstStyle/>
          <a:p>
            <a:r>
              <a:rPr lang="ru-RU" dirty="0"/>
              <a:t>Задачи проекта, связанные с установлением системных связей терминов:</a:t>
            </a:r>
          </a:p>
        </p:txBody>
      </p:sp>
      <p:sp>
        <p:nvSpPr>
          <p:cNvPr id="3" name="Объект 2">
            <a:extLst>
              <a:ext uri="{FF2B5EF4-FFF2-40B4-BE49-F238E27FC236}">
                <a16:creationId xmlns:a16="http://schemas.microsoft.com/office/drawing/2014/main" id="{8620D987-84A1-4896-920F-B7ECAB1BF691}"/>
              </a:ext>
            </a:extLst>
          </p:cNvPr>
          <p:cNvSpPr>
            <a:spLocks noGrp="1"/>
          </p:cNvSpPr>
          <p:nvPr>
            <p:ph idx="1"/>
          </p:nvPr>
        </p:nvSpPr>
        <p:spPr/>
        <p:txBody>
          <a:bodyPr>
            <a:normAutofit fontScale="92500" lnSpcReduction="10000"/>
          </a:bodyPr>
          <a:lstStyle/>
          <a:p>
            <a:r>
              <a:rPr lang="ru-RU" dirty="0"/>
              <a:t>- выявить синонимические, антонимические связи между терминами (в том числе установить случаи ошибочного употребления синонимов);</a:t>
            </a:r>
          </a:p>
          <a:p>
            <a:r>
              <a:rPr lang="ru-RU" dirty="0"/>
              <a:t>- установить </a:t>
            </a:r>
            <a:r>
              <a:rPr lang="ru-RU" dirty="0" err="1"/>
              <a:t>родо</a:t>
            </a:r>
            <a:r>
              <a:rPr lang="ru-RU" dirty="0"/>
              <a:t>-видовые отношения между терминами (</a:t>
            </a:r>
            <a:r>
              <a:rPr lang="ru-RU" dirty="0" err="1"/>
              <a:t>гиперонимы</a:t>
            </a:r>
            <a:r>
              <a:rPr lang="ru-RU" dirty="0"/>
              <a:t>/гипонимы); </a:t>
            </a:r>
          </a:p>
          <a:p>
            <a:r>
              <a:rPr lang="ru-RU" dirty="0"/>
              <a:t>- установить отношения расширения и сужения (спецификации) между терминами;  </a:t>
            </a:r>
          </a:p>
          <a:p>
            <a:r>
              <a:rPr lang="ru-RU" dirty="0"/>
              <a:t>- выявить деривационные связи терминов;</a:t>
            </a:r>
          </a:p>
          <a:p>
            <a:r>
              <a:rPr lang="ru-RU" dirty="0"/>
              <a:t>- определить </a:t>
            </a:r>
            <a:r>
              <a:rPr lang="ru-RU" dirty="0" err="1"/>
              <a:t>эпидигматику</a:t>
            </a:r>
            <a:r>
              <a:rPr lang="ru-RU" dirty="0"/>
              <a:t> терминов;</a:t>
            </a:r>
          </a:p>
          <a:p>
            <a:r>
              <a:rPr lang="ru-RU" dirty="0"/>
              <a:t>- интерпретировать термин на основании анализа научных текстов, в том числе выявить случаи оценочной интерпретации термина в работах исследователей;</a:t>
            </a:r>
          </a:p>
          <a:p>
            <a:endParaRPr lang="ru-RU" dirty="0"/>
          </a:p>
        </p:txBody>
      </p:sp>
    </p:spTree>
    <p:extLst>
      <p:ext uri="{BB962C8B-B14F-4D97-AF65-F5344CB8AC3E}">
        <p14:creationId xmlns:p14="http://schemas.microsoft.com/office/powerpoint/2010/main" val="2124999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C97915-4126-4142-B169-E968ECAA701B}"/>
              </a:ext>
            </a:extLst>
          </p:cNvPr>
          <p:cNvSpPr>
            <a:spLocks noGrp="1"/>
          </p:cNvSpPr>
          <p:nvPr>
            <p:ph type="title"/>
          </p:nvPr>
        </p:nvSpPr>
        <p:spPr/>
        <p:txBody>
          <a:bodyPr/>
          <a:lstStyle/>
          <a:p>
            <a:r>
              <a:rPr lang="ru-RU" dirty="0">
                <a:solidFill>
                  <a:schemeClr val="accent1">
                    <a:lumMod val="75000"/>
                  </a:schemeClr>
                </a:solidFill>
              </a:rPr>
              <a:t>Оценочные интерпретации</a:t>
            </a:r>
          </a:p>
        </p:txBody>
      </p:sp>
      <p:sp>
        <p:nvSpPr>
          <p:cNvPr id="3" name="Объект 2">
            <a:extLst>
              <a:ext uri="{FF2B5EF4-FFF2-40B4-BE49-F238E27FC236}">
                <a16:creationId xmlns:a16="http://schemas.microsoft.com/office/drawing/2014/main" id="{D20C1FB5-5888-4EEA-B2D5-C7D6AEED34AA}"/>
              </a:ext>
            </a:extLst>
          </p:cNvPr>
          <p:cNvSpPr>
            <a:spLocks noGrp="1"/>
          </p:cNvSpPr>
          <p:nvPr>
            <p:ph idx="1"/>
          </p:nvPr>
        </p:nvSpPr>
        <p:spPr>
          <a:xfrm>
            <a:off x="507999" y="1574800"/>
            <a:ext cx="11319933" cy="4918075"/>
          </a:xfrm>
        </p:spPr>
        <p:txBody>
          <a:bodyPr>
            <a:noAutofit/>
          </a:bodyPr>
          <a:lstStyle/>
          <a:p>
            <a:r>
              <a:rPr lang="ru-RU" sz="2400" dirty="0"/>
              <a:t>Отрицательная оценка: </a:t>
            </a:r>
            <a:r>
              <a:rPr lang="ru-RU" sz="2400" i="1" dirty="0">
                <a:effectLst/>
                <a:ea typeface="Calibri" panose="020F0502020204030204" pitchFamily="34" charset="0"/>
              </a:rPr>
              <a:t>Как писал В.А. Звегинцев, «единицы языка – абстрактные единицы &lt;…&gt; речь в противоположность языку всегда целенаправленна и ситуативно привязана. &lt;…&gt; Ситуация в речи есть обязательный компонент самой речи, придающий ей совершенно особый характер» [34. С. 218]. Поскольку </a:t>
            </a:r>
            <a:r>
              <a:rPr lang="ru-RU" sz="2400" b="1" i="1" dirty="0">
                <a:effectLst/>
                <a:ea typeface="Calibri" panose="020F0502020204030204" pitchFamily="34" charset="0"/>
              </a:rPr>
              <a:t>языковая личность на деле оказывается речевой</a:t>
            </a:r>
            <a:r>
              <a:rPr lang="ru-RU" sz="2400" i="1" dirty="0">
                <a:effectLst/>
                <a:ea typeface="Calibri" panose="020F0502020204030204" pitchFamily="34" charset="0"/>
              </a:rPr>
              <a:t>, крепнет мнение, что научный </a:t>
            </a:r>
            <a:r>
              <a:rPr lang="ru-RU" sz="2400" b="1" i="1" dirty="0">
                <a:effectLst/>
                <a:ea typeface="Calibri" panose="020F0502020204030204" pitchFamily="34" charset="0"/>
              </a:rPr>
              <a:t>концепт языковая личность «</a:t>
            </a:r>
            <a:r>
              <a:rPr lang="ru-RU" sz="2400" b="1" i="1" dirty="0">
                <a:solidFill>
                  <a:schemeClr val="accent2">
                    <a:lumMod val="75000"/>
                  </a:schemeClr>
                </a:solidFill>
                <a:effectLst/>
                <a:ea typeface="Calibri" panose="020F0502020204030204" pitchFamily="34" charset="0"/>
              </a:rPr>
              <a:t>потерял свой эвристический заряд в свете накопившихся разысканий в области анализа дискурса</a:t>
            </a:r>
            <a:r>
              <a:rPr lang="ru-RU" sz="2400" b="1" i="1" dirty="0">
                <a:effectLst/>
                <a:ea typeface="Calibri" panose="020F0502020204030204" pitchFamily="34" charset="0"/>
              </a:rPr>
              <a:t>»</a:t>
            </a:r>
            <a:r>
              <a:rPr lang="ru-RU" sz="2400" i="1" dirty="0">
                <a:effectLst/>
                <a:ea typeface="Calibri" panose="020F0502020204030204" pitchFamily="34" charset="0"/>
              </a:rPr>
              <a:t> </a:t>
            </a:r>
            <a:endParaRPr lang="ru-RU" sz="2400" dirty="0"/>
          </a:p>
          <a:p>
            <a:r>
              <a:rPr lang="ru-RU" sz="2400" dirty="0"/>
              <a:t>Отрицательная оценка – не самих терминов, а  дискуссии по их поводу: «</a:t>
            </a:r>
            <a:r>
              <a:rPr lang="ru-RU" sz="2400" i="1" dirty="0"/>
              <a:t>Неразличение объектов познания и инструментов познания как феноменов разных типов реальности, известное в философии под названием «научный реализм», приводит в лингвистике, во-первых, к </a:t>
            </a:r>
            <a:r>
              <a:rPr lang="ru-RU" sz="2400" i="1" dirty="0">
                <a:solidFill>
                  <a:schemeClr val="accent2">
                    <a:lumMod val="75000"/>
                  </a:schemeClr>
                </a:solidFill>
              </a:rPr>
              <a:t>схоластическим спорам типа дискурс / концепт / фрейм</a:t>
            </a:r>
            <a:r>
              <a:rPr lang="ru-RU" sz="2400" i="1" dirty="0"/>
              <a:t>…»</a:t>
            </a:r>
          </a:p>
        </p:txBody>
      </p:sp>
    </p:spTree>
    <p:extLst>
      <p:ext uri="{BB962C8B-B14F-4D97-AF65-F5344CB8AC3E}">
        <p14:creationId xmlns:p14="http://schemas.microsoft.com/office/powerpoint/2010/main" val="1631834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7385C3-3E7A-453B-8F94-79B510AE7464}"/>
              </a:ext>
            </a:extLst>
          </p:cNvPr>
          <p:cNvSpPr>
            <a:spLocks noGrp="1"/>
          </p:cNvSpPr>
          <p:nvPr>
            <p:ph type="title"/>
          </p:nvPr>
        </p:nvSpPr>
        <p:spPr/>
        <p:txBody>
          <a:bodyPr/>
          <a:lstStyle/>
          <a:p>
            <a:r>
              <a:rPr lang="ru-RU" dirty="0">
                <a:solidFill>
                  <a:schemeClr val="accent1">
                    <a:lumMod val="75000"/>
                  </a:schemeClr>
                </a:solidFill>
              </a:rPr>
              <a:t>Выводы</a:t>
            </a:r>
          </a:p>
        </p:txBody>
      </p:sp>
      <p:sp>
        <p:nvSpPr>
          <p:cNvPr id="3" name="Объект 2">
            <a:extLst>
              <a:ext uri="{FF2B5EF4-FFF2-40B4-BE49-F238E27FC236}">
                <a16:creationId xmlns:a16="http://schemas.microsoft.com/office/drawing/2014/main" id="{4BCF21F0-E567-43BB-9B02-BA32ACEA5B67}"/>
              </a:ext>
            </a:extLst>
          </p:cNvPr>
          <p:cNvSpPr>
            <a:spLocks noGrp="1"/>
          </p:cNvSpPr>
          <p:nvPr>
            <p:ph idx="1"/>
          </p:nvPr>
        </p:nvSpPr>
        <p:spPr/>
        <p:txBody>
          <a:bodyPr>
            <a:normAutofit lnSpcReduction="10000"/>
          </a:bodyPr>
          <a:lstStyle/>
          <a:p>
            <a:r>
              <a:rPr lang="ru-RU" sz="3200" dirty="0"/>
              <a:t>Системность терминологии ярко проявляется уже на начально этапе исследования</a:t>
            </a:r>
          </a:p>
          <a:p>
            <a:r>
              <a:rPr lang="ru-RU" sz="3200" dirty="0"/>
              <a:t>В зависимости от своего содержания термины более/менее активно выстраивают различные типы связей</a:t>
            </a:r>
          </a:p>
          <a:p>
            <a:r>
              <a:rPr lang="ru-RU" sz="3200" dirty="0"/>
              <a:t>Наиболее развитые системные связи выстаивают термины, востребованные в гносеологическом, методологическом аспекте в рамках академического дискурса; термины, относящиеся к наиболее актуальным областям когнитивной лингвистики</a:t>
            </a:r>
          </a:p>
        </p:txBody>
      </p:sp>
    </p:spTree>
    <p:extLst>
      <p:ext uri="{BB962C8B-B14F-4D97-AF65-F5344CB8AC3E}">
        <p14:creationId xmlns:p14="http://schemas.microsoft.com/office/powerpoint/2010/main" val="10484563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EAF08F-086C-4B66-8CAD-6B3590751496}"/>
              </a:ext>
            </a:extLst>
          </p:cNvPr>
          <p:cNvSpPr>
            <a:spLocks noGrp="1"/>
          </p:cNvSpPr>
          <p:nvPr>
            <p:ph type="title"/>
          </p:nvPr>
        </p:nvSpPr>
        <p:spPr/>
        <p:txBody>
          <a:bodyPr/>
          <a:lstStyle/>
          <a:p>
            <a:r>
              <a:rPr lang="ru-RU" dirty="0">
                <a:solidFill>
                  <a:schemeClr val="accent1">
                    <a:lumMod val="75000"/>
                  </a:schemeClr>
                </a:solidFill>
              </a:rPr>
              <a:t>Проблемные аспекты </a:t>
            </a:r>
          </a:p>
        </p:txBody>
      </p:sp>
      <p:sp>
        <p:nvSpPr>
          <p:cNvPr id="3" name="Объект 2">
            <a:extLst>
              <a:ext uri="{FF2B5EF4-FFF2-40B4-BE49-F238E27FC236}">
                <a16:creationId xmlns:a16="http://schemas.microsoft.com/office/drawing/2014/main" id="{38A7CC9F-AACB-4D80-8BB1-1DA981672E9A}"/>
              </a:ext>
            </a:extLst>
          </p:cNvPr>
          <p:cNvSpPr>
            <a:spLocks noGrp="1"/>
          </p:cNvSpPr>
          <p:nvPr>
            <p:ph idx="1"/>
          </p:nvPr>
        </p:nvSpPr>
        <p:spPr>
          <a:xfrm>
            <a:off x="601133" y="1473200"/>
            <a:ext cx="10752667" cy="4893733"/>
          </a:xfrm>
        </p:spPr>
        <p:txBody>
          <a:bodyPr>
            <a:normAutofit fontScale="92500" lnSpcReduction="10000"/>
          </a:bodyPr>
          <a:lstStyle/>
          <a:p>
            <a:r>
              <a:rPr lang="ru-RU" dirty="0"/>
              <a:t>Различная частотность употребления терминов</a:t>
            </a:r>
          </a:p>
          <a:p>
            <a:r>
              <a:rPr lang="ru-RU" dirty="0"/>
              <a:t>Термины, имеющие малое (до 30) количество употреблений: </a:t>
            </a:r>
            <a:r>
              <a:rPr lang="ru-RU" i="1" dirty="0"/>
              <a:t>фон/фигура, ассоциативный тезаурус, когнитивная семиотика, ментальный лексикон, фреймовая семантика, когнитивный синтаксис</a:t>
            </a:r>
            <a:r>
              <a:rPr lang="ru-RU" dirty="0"/>
              <a:t>. Возможно, проблема решится при расширении материала в рамках корпуса</a:t>
            </a:r>
          </a:p>
          <a:p>
            <a:r>
              <a:rPr lang="ru-RU" dirty="0"/>
              <a:t>Термины, имеющие крайне большое количество употреблений: </a:t>
            </a:r>
            <a:r>
              <a:rPr lang="ru-RU" i="1" dirty="0"/>
              <a:t>концепт </a:t>
            </a:r>
            <a:r>
              <a:rPr lang="ru-RU" dirty="0"/>
              <a:t>(ВКЛ – 8971 употребление термина и его дериватов), </a:t>
            </a:r>
            <a:r>
              <a:rPr lang="ru-RU" i="1" dirty="0"/>
              <a:t>концептуальный, когнитивный, ментальный, внимание, память</a:t>
            </a:r>
          </a:p>
          <a:p>
            <a:endParaRPr lang="ru-RU" dirty="0"/>
          </a:p>
          <a:p>
            <a:endParaRPr lang="ru-RU" dirty="0"/>
          </a:p>
          <a:p>
            <a:r>
              <a:rPr lang="ru-RU" dirty="0"/>
              <a:t>Частотность употребления термина является показателем его востребованности в академическом дискурсе – нужно ли отражать?</a:t>
            </a:r>
          </a:p>
        </p:txBody>
      </p:sp>
    </p:spTree>
    <p:extLst>
      <p:ext uri="{BB962C8B-B14F-4D97-AF65-F5344CB8AC3E}">
        <p14:creationId xmlns:p14="http://schemas.microsoft.com/office/powerpoint/2010/main" val="1865966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EAF08F-086C-4B66-8CAD-6B3590751496}"/>
              </a:ext>
            </a:extLst>
          </p:cNvPr>
          <p:cNvSpPr>
            <a:spLocks noGrp="1"/>
          </p:cNvSpPr>
          <p:nvPr>
            <p:ph type="title"/>
          </p:nvPr>
        </p:nvSpPr>
        <p:spPr/>
        <p:txBody>
          <a:bodyPr/>
          <a:lstStyle/>
          <a:p>
            <a:r>
              <a:rPr lang="ru-RU" dirty="0">
                <a:solidFill>
                  <a:schemeClr val="accent1">
                    <a:lumMod val="75000"/>
                  </a:schemeClr>
                </a:solidFill>
              </a:rPr>
              <a:t>Проблемные аспекты </a:t>
            </a:r>
          </a:p>
        </p:txBody>
      </p:sp>
      <p:sp>
        <p:nvSpPr>
          <p:cNvPr id="3" name="Объект 2">
            <a:extLst>
              <a:ext uri="{FF2B5EF4-FFF2-40B4-BE49-F238E27FC236}">
                <a16:creationId xmlns:a16="http://schemas.microsoft.com/office/drawing/2014/main" id="{38A7CC9F-AACB-4D80-8BB1-1DA981672E9A}"/>
              </a:ext>
            </a:extLst>
          </p:cNvPr>
          <p:cNvSpPr>
            <a:spLocks noGrp="1"/>
          </p:cNvSpPr>
          <p:nvPr>
            <p:ph idx="1"/>
          </p:nvPr>
        </p:nvSpPr>
        <p:spPr/>
        <p:txBody>
          <a:bodyPr>
            <a:normAutofit/>
          </a:bodyPr>
          <a:lstStyle/>
          <a:p>
            <a:pPr marL="0" indent="0">
              <a:buNone/>
            </a:pPr>
            <a:r>
              <a:rPr lang="ru-RU" dirty="0"/>
              <a:t>Проблемы, решаемые путем экспертной оценки контекстов:</a:t>
            </a:r>
          </a:p>
          <a:p>
            <a:r>
              <a:rPr lang="ru-RU" dirty="0"/>
              <a:t>Полисемия терминов, сформировавшихся на базе общеупотребительной лексики: </a:t>
            </a:r>
            <a:r>
              <a:rPr lang="ru-RU" i="1" dirty="0"/>
              <a:t>внимание, память </a:t>
            </a:r>
            <a:r>
              <a:rPr lang="ru-RU" dirty="0"/>
              <a:t>и под.</a:t>
            </a:r>
          </a:p>
          <a:p>
            <a:r>
              <a:rPr lang="ru-RU" dirty="0"/>
              <a:t>Межпредметные связи: </a:t>
            </a:r>
            <a:r>
              <a:rPr lang="ru-RU" i="1" dirty="0"/>
              <a:t>тезаурус </a:t>
            </a:r>
            <a:r>
              <a:rPr lang="ru-RU" dirty="0"/>
              <a:t>и под.</a:t>
            </a:r>
          </a:p>
          <a:p>
            <a:r>
              <a:rPr lang="ru-RU" dirty="0"/>
              <a:t>Различные понимания в рамках разных направлений языкознания: </a:t>
            </a:r>
            <a:r>
              <a:rPr lang="ru-RU" i="1" dirty="0"/>
              <a:t>референция</a:t>
            </a:r>
            <a:r>
              <a:rPr lang="ru-RU" dirty="0"/>
              <a:t> (механизм формирования связности текста </a:t>
            </a:r>
            <a:r>
              <a:rPr lang="en-US" dirty="0"/>
              <a:t>vs </a:t>
            </a:r>
            <a:r>
              <a:rPr lang="ru-RU" dirty="0"/>
              <a:t>соотнесенность номинации и объекта), </a:t>
            </a:r>
            <a:r>
              <a:rPr lang="ru-RU" i="1" dirty="0"/>
              <a:t>деривация </a:t>
            </a:r>
            <a:r>
              <a:rPr lang="ru-RU" dirty="0"/>
              <a:t>(словообразовательная </a:t>
            </a:r>
            <a:r>
              <a:rPr lang="en-US" dirty="0"/>
              <a:t>vs</a:t>
            </a:r>
            <a:r>
              <a:rPr lang="ru-RU" dirty="0"/>
              <a:t> концептуальная), </a:t>
            </a:r>
            <a:r>
              <a:rPr lang="ru-RU" i="1" dirty="0"/>
              <a:t>категория</a:t>
            </a:r>
            <a:r>
              <a:rPr lang="ru-RU" dirty="0"/>
              <a:t> (языковая категория </a:t>
            </a:r>
            <a:r>
              <a:rPr lang="en-US" dirty="0"/>
              <a:t>vs </a:t>
            </a:r>
            <a:r>
              <a:rPr lang="ru-RU" dirty="0"/>
              <a:t>когнитивная)</a:t>
            </a:r>
          </a:p>
          <a:p>
            <a:endParaRPr lang="ru-RU" dirty="0"/>
          </a:p>
          <a:p>
            <a:pPr marL="0" indent="0">
              <a:buNone/>
            </a:pPr>
            <a:endParaRPr lang="ru-RU" dirty="0"/>
          </a:p>
        </p:txBody>
      </p:sp>
    </p:spTree>
    <p:extLst>
      <p:ext uri="{BB962C8B-B14F-4D97-AF65-F5344CB8AC3E}">
        <p14:creationId xmlns:p14="http://schemas.microsoft.com/office/powerpoint/2010/main" val="3179398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EAF08F-086C-4B66-8CAD-6B3590751496}"/>
              </a:ext>
            </a:extLst>
          </p:cNvPr>
          <p:cNvSpPr>
            <a:spLocks noGrp="1"/>
          </p:cNvSpPr>
          <p:nvPr>
            <p:ph type="title"/>
          </p:nvPr>
        </p:nvSpPr>
        <p:spPr/>
        <p:txBody>
          <a:bodyPr/>
          <a:lstStyle/>
          <a:p>
            <a:r>
              <a:rPr lang="ru-RU" dirty="0">
                <a:solidFill>
                  <a:schemeClr val="accent1">
                    <a:lumMod val="75000"/>
                  </a:schemeClr>
                </a:solidFill>
              </a:rPr>
              <a:t>Проблемные аспекты </a:t>
            </a:r>
          </a:p>
        </p:txBody>
      </p:sp>
      <p:sp>
        <p:nvSpPr>
          <p:cNvPr id="3" name="Объект 2">
            <a:extLst>
              <a:ext uri="{FF2B5EF4-FFF2-40B4-BE49-F238E27FC236}">
                <a16:creationId xmlns:a16="http://schemas.microsoft.com/office/drawing/2014/main" id="{38A7CC9F-AACB-4D80-8BB1-1DA981672E9A}"/>
              </a:ext>
            </a:extLst>
          </p:cNvPr>
          <p:cNvSpPr>
            <a:spLocks noGrp="1"/>
          </p:cNvSpPr>
          <p:nvPr>
            <p:ph idx="1"/>
          </p:nvPr>
        </p:nvSpPr>
        <p:spPr/>
        <p:txBody>
          <a:bodyPr/>
          <a:lstStyle/>
          <a:p>
            <a:r>
              <a:rPr lang="ru-RU" dirty="0"/>
              <a:t>Разграничение </a:t>
            </a:r>
            <a:r>
              <a:rPr lang="ru-RU" dirty="0" err="1"/>
              <a:t>гипо</a:t>
            </a:r>
            <a:r>
              <a:rPr lang="ru-RU" dirty="0"/>
              <a:t>-/</a:t>
            </a:r>
            <a:r>
              <a:rPr lang="ru-RU" dirty="0" err="1"/>
              <a:t>гиперонимических</a:t>
            </a:r>
            <a:r>
              <a:rPr lang="ru-RU" dirty="0"/>
              <a:t> отношений и отношений сужения/расширения</a:t>
            </a:r>
          </a:p>
          <a:p>
            <a:endParaRPr lang="ru-RU" dirty="0"/>
          </a:p>
          <a:p>
            <a:endParaRPr lang="ru-RU" dirty="0"/>
          </a:p>
          <a:p>
            <a:r>
              <a:rPr lang="ru-RU" dirty="0"/>
              <a:t>Ассоциация – первичная ассоциация, Сознание – языковое сознание, когнитивное сознание, массовое сознание, обыденное сознание и т.д. - ?</a:t>
            </a:r>
          </a:p>
          <a:p>
            <a:endParaRPr lang="ru-RU" dirty="0"/>
          </a:p>
          <a:p>
            <a:pPr marL="0" indent="0">
              <a:buNone/>
            </a:pPr>
            <a:endParaRPr lang="ru-RU" dirty="0"/>
          </a:p>
        </p:txBody>
      </p:sp>
    </p:spTree>
    <p:extLst>
      <p:ext uri="{BB962C8B-B14F-4D97-AF65-F5344CB8AC3E}">
        <p14:creationId xmlns:p14="http://schemas.microsoft.com/office/powerpoint/2010/main" val="3112300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EAF08F-086C-4B66-8CAD-6B3590751496}"/>
              </a:ext>
            </a:extLst>
          </p:cNvPr>
          <p:cNvSpPr>
            <a:spLocks noGrp="1"/>
          </p:cNvSpPr>
          <p:nvPr>
            <p:ph type="title"/>
          </p:nvPr>
        </p:nvSpPr>
        <p:spPr/>
        <p:txBody>
          <a:bodyPr/>
          <a:lstStyle/>
          <a:p>
            <a:r>
              <a:rPr lang="ru-RU" dirty="0">
                <a:solidFill>
                  <a:schemeClr val="accent1">
                    <a:lumMod val="75000"/>
                  </a:schemeClr>
                </a:solidFill>
              </a:rPr>
              <a:t>Проблемные аспекты </a:t>
            </a:r>
          </a:p>
        </p:txBody>
      </p:sp>
      <p:sp>
        <p:nvSpPr>
          <p:cNvPr id="3" name="Объект 2">
            <a:extLst>
              <a:ext uri="{FF2B5EF4-FFF2-40B4-BE49-F238E27FC236}">
                <a16:creationId xmlns:a16="http://schemas.microsoft.com/office/drawing/2014/main" id="{38A7CC9F-AACB-4D80-8BB1-1DA981672E9A}"/>
              </a:ext>
            </a:extLst>
          </p:cNvPr>
          <p:cNvSpPr>
            <a:spLocks noGrp="1"/>
          </p:cNvSpPr>
          <p:nvPr>
            <p:ph idx="1"/>
          </p:nvPr>
        </p:nvSpPr>
        <p:spPr>
          <a:xfrm>
            <a:off x="338667" y="1515533"/>
            <a:ext cx="11015133" cy="4977342"/>
          </a:xfrm>
        </p:spPr>
        <p:txBody>
          <a:bodyPr>
            <a:normAutofit fontScale="40000" lnSpcReduction="20000"/>
          </a:bodyPr>
          <a:lstStyle/>
          <a:p>
            <a:r>
              <a:rPr lang="ru-RU" sz="5500" b="1" dirty="0"/>
              <a:t>Контексты, в которых отмечается связь терминов, но не конкретизируется ее характер:</a:t>
            </a:r>
          </a:p>
          <a:p>
            <a:r>
              <a:rPr lang="ru-RU" sz="5500" dirty="0"/>
              <a:t>«менталитет отражается в дискурсе»</a:t>
            </a:r>
          </a:p>
          <a:p>
            <a:r>
              <a:rPr lang="ru-RU" sz="5500" dirty="0"/>
              <a:t>«</a:t>
            </a:r>
            <a:r>
              <a:rPr lang="ru-RU" sz="5500" dirty="0" err="1"/>
              <a:t>Инференция</a:t>
            </a:r>
            <a:r>
              <a:rPr lang="ru-RU" sz="5500" dirty="0"/>
              <a:t> связана с участием в данной операции ментального лексикона, а также памяти с когнитивными структурами хранения информации, знаний»</a:t>
            </a:r>
          </a:p>
          <a:p>
            <a:r>
              <a:rPr lang="ru-RU" sz="5500" dirty="0"/>
              <a:t>«Картина мира – ментальное образование, оно существует в нашем сознании, а репрезентирует ее язык» </a:t>
            </a:r>
            <a:r>
              <a:rPr lang="ru-RU" sz="5500" dirty="0">
                <a:solidFill>
                  <a:schemeClr val="accent1">
                    <a:lumMod val="50000"/>
                  </a:schemeClr>
                </a:solidFill>
              </a:rPr>
              <a:t>- связь единиц «картина мира – сознание»  </a:t>
            </a:r>
          </a:p>
          <a:p>
            <a:r>
              <a:rPr lang="ru-RU" sz="5500" b="1" dirty="0"/>
              <a:t>Контексты, в которых отмечается связь терминов типа «процесс-результат», «цель-инструмент» и под. метонимические семантические отношения:</a:t>
            </a:r>
          </a:p>
          <a:p>
            <a:r>
              <a:rPr lang="ru-RU" sz="5500" dirty="0"/>
              <a:t>«Из вышесказанного следует, что когнитивно-семантический подход к исследованию терминов помогает выявлению специфичности </a:t>
            </a:r>
            <a:r>
              <a:rPr lang="ru-RU" sz="5500" dirty="0">
                <a:solidFill>
                  <a:schemeClr val="accent6">
                    <a:lumMod val="75000"/>
                  </a:schemeClr>
                </a:solidFill>
              </a:rPr>
              <a:t>категоризации и концептуализации </a:t>
            </a:r>
            <a:r>
              <a:rPr lang="ru-RU" sz="5500" dirty="0"/>
              <a:t>разными народами внешнего мира</a:t>
            </a:r>
            <a:r>
              <a:rPr lang="ru-RU" sz="5500" dirty="0">
                <a:solidFill>
                  <a:schemeClr val="accent6">
                    <a:lumMod val="75000"/>
                  </a:schemeClr>
                </a:solidFill>
              </a:rPr>
              <a:t>, в результате чего формируются разные языковые картины мира</a:t>
            </a:r>
            <a:r>
              <a:rPr lang="ru-RU" sz="5500" dirty="0"/>
              <a:t>, что находит отражение на уровне не только обыденного, но и научного знания, так как последнее не отделено от первого, а скорее, надстроено над ним, и поэтому отчасти наследует ему.» </a:t>
            </a:r>
            <a:r>
              <a:rPr lang="ru-RU" sz="5500" dirty="0">
                <a:solidFill>
                  <a:schemeClr val="accent1">
                    <a:lumMod val="50000"/>
                  </a:schemeClr>
                </a:solidFill>
              </a:rPr>
              <a:t>- «концептуализация», «категоризация» и «языковая картина мира» соотносятся как процесс и результат</a:t>
            </a:r>
          </a:p>
          <a:p>
            <a:pPr marL="0" indent="0">
              <a:buNone/>
            </a:pPr>
            <a:endParaRPr lang="ru-RU" dirty="0"/>
          </a:p>
        </p:txBody>
      </p:sp>
    </p:spTree>
    <p:extLst>
      <p:ext uri="{BB962C8B-B14F-4D97-AF65-F5344CB8AC3E}">
        <p14:creationId xmlns:p14="http://schemas.microsoft.com/office/powerpoint/2010/main" val="4007296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8F6D58-1A39-41ED-99F7-0CE9F03BD344}"/>
              </a:ext>
            </a:extLst>
          </p:cNvPr>
          <p:cNvSpPr>
            <a:spLocks noGrp="1"/>
          </p:cNvSpPr>
          <p:nvPr>
            <p:ph type="title"/>
          </p:nvPr>
        </p:nvSpPr>
        <p:spPr>
          <a:xfrm>
            <a:off x="2257214" y="2694018"/>
            <a:ext cx="5406902" cy="1469965"/>
          </a:xfrm>
        </p:spPr>
        <p:txBody>
          <a:bodyPr rtlCol="0" anchor="ctr">
            <a:normAutofit/>
          </a:bodyPr>
          <a:lstStyle/>
          <a:p>
            <a:pPr rtl="0"/>
            <a:r>
              <a:rPr lang="ru-RU" dirty="0">
                <a:latin typeface="Franklin Gothic Book" panose="020B0503020102020204" pitchFamily="34" charset="0"/>
                <a:cs typeface="Segoe UI" panose="020B0502040204020203" pitchFamily="34" charset="0"/>
              </a:rPr>
              <a:t>Спасибо за внимание!</a:t>
            </a:r>
          </a:p>
        </p:txBody>
      </p:sp>
      <p:pic>
        <p:nvPicPr>
          <p:cNvPr id="4" name="Графический объект 3" descr="Чат">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Графический объект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6" name="Объект 5">
            <a:extLst>
              <a:ext uri="{FF2B5EF4-FFF2-40B4-BE49-F238E27FC236}">
                <a16:creationId xmlns:a16="http://schemas.microsoft.com/office/drawing/2014/main" id="{2FC0112E-C477-4208-998A-79BBB3C4F17B}"/>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288090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34CEF4-01D3-4AF7-9E84-F43030ACA972}"/>
              </a:ext>
            </a:extLst>
          </p:cNvPr>
          <p:cNvSpPr>
            <a:spLocks noGrp="1"/>
          </p:cNvSpPr>
          <p:nvPr>
            <p:ph type="title"/>
          </p:nvPr>
        </p:nvSpPr>
        <p:spPr>
          <a:xfrm>
            <a:off x="2213671" y="2694017"/>
            <a:ext cx="5406902" cy="1469965"/>
          </a:xfrm>
        </p:spPr>
        <p:txBody>
          <a:bodyPr rtlCol="0" anchor="ctr">
            <a:normAutofit fontScale="90000"/>
          </a:bodyPr>
          <a:lstStyle/>
          <a:p>
            <a:pPr rtl="0"/>
            <a:r>
              <a:rPr lang="ru-RU" b="0" i="0" dirty="0">
                <a:solidFill>
                  <a:schemeClr val="accent1">
                    <a:lumMod val="75000"/>
                  </a:schemeClr>
                </a:solidFill>
                <a:effectLst/>
                <a:latin typeface="wf_segoe-ui_normal"/>
              </a:rPr>
              <a:t>Цель доклада </a:t>
            </a:r>
            <a:r>
              <a:rPr lang="ru-RU" b="0" i="0" dirty="0">
                <a:solidFill>
                  <a:srgbClr val="212121"/>
                </a:solidFill>
                <a:effectLst/>
                <a:latin typeface="wf_segoe-ui_normal"/>
              </a:rPr>
              <a:t>- представить предварительные результаты исследования системных связей терминов когнитивной лингвистики</a:t>
            </a:r>
            <a:endParaRPr lang="ru-RU" dirty="0">
              <a:latin typeface="Franklin Gothic Book" panose="020B0503020102020204" pitchFamily="34" charset="0"/>
              <a:cs typeface="Segoe UI" panose="020B0502040204020203" pitchFamily="34" charset="0"/>
            </a:endParaRPr>
          </a:p>
        </p:txBody>
      </p:sp>
      <p:pic>
        <p:nvPicPr>
          <p:cNvPr id="4" name="Графический объект 3" descr="Книги на полке">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Графический объект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3A3A4A-6E4B-474C-BEE1-5B2641D54AB4}"/>
              </a:ext>
            </a:extLst>
          </p:cNvPr>
          <p:cNvSpPr>
            <a:spLocks noGrp="1"/>
          </p:cNvSpPr>
          <p:nvPr>
            <p:ph type="title"/>
          </p:nvPr>
        </p:nvSpPr>
        <p:spPr/>
        <p:txBody>
          <a:bodyPr>
            <a:normAutofit/>
          </a:bodyPr>
          <a:lstStyle/>
          <a:p>
            <a:r>
              <a:rPr lang="ru-RU" sz="5400" dirty="0">
                <a:solidFill>
                  <a:schemeClr val="accent1">
                    <a:lumMod val="75000"/>
                  </a:schemeClr>
                </a:solidFill>
              </a:rPr>
              <a:t>Материал</a:t>
            </a:r>
          </a:p>
        </p:txBody>
      </p:sp>
      <p:sp>
        <p:nvSpPr>
          <p:cNvPr id="3" name="Объект 2">
            <a:extLst>
              <a:ext uri="{FF2B5EF4-FFF2-40B4-BE49-F238E27FC236}">
                <a16:creationId xmlns:a16="http://schemas.microsoft.com/office/drawing/2014/main" id="{4446CD31-06A7-446D-AECE-6043087D67E3}"/>
              </a:ext>
            </a:extLst>
          </p:cNvPr>
          <p:cNvSpPr>
            <a:spLocks noGrp="1"/>
          </p:cNvSpPr>
          <p:nvPr>
            <p:ph idx="1"/>
          </p:nvPr>
        </p:nvSpPr>
        <p:spPr/>
        <p:txBody>
          <a:bodyPr>
            <a:normAutofit/>
          </a:bodyPr>
          <a:lstStyle/>
          <a:p>
            <a:r>
              <a:rPr lang="ru-RU" sz="3600" dirty="0"/>
              <a:t>Вестник Московского университета. Серия 9 «Филология» » (выпуски за 2021-2013 год – 10057 стр.)</a:t>
            </a:r>
          </a:p>
          <a:p>
            <a:r>
              <a:rPr lang="ru-RU" sz="3600" dirty="0"/>
              <a:t> Вестник Томского государственного университета. Серия «Филология» (выпуски за 2021-2013 год – 12823 стр.)</a:t>
            </a:r>
          </a:p>
          <a:p>
            <a:r>
              <a:rPr lang="ru-RU" sz="3600" dirty="0"/>
              <a:t> *Вопросы когнитивной лингвистики (выпуски за 2021-2011 год – 2729 стр.)</a:t>
            </a:r>
          </a:p>
        </p:txBody>
      </p:sp>
    </p:spTree>
    <p:extLst>
      <p:ext uri="{BB962C8B-B14F-4D97-AF65-F5344CB8AC3E}">
        <p14:creationId xmlns:p14="http://schemas.microsoft.com/office/powerpoint/2010/main" val="1649683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C2CE54-84E3-4B2B-B641-F918E7E85716}"/>
              </a:ext>
            </a:extLst>
          </p:cNvPr>
          <p:cNvSpPr>
            <a:spLocks noGrp="1"/>
          </p:cNvSpPr>
          <p:nvPr>
            <p:ph type="title"/>
          </p:nvPr>
        </p:nvSpPr>
        <p:spPr/>
        <p:txBody>
          <a:bodyPr/>
          <a:lstStyle/>
          <a:p>
            <a:r>
              <a:rPr lang="ru-RU" dirty="0">
                <a:solidFill>
                  <a:schemeClr val="accent1">
                    <a:lumMod val="75000"/>
                  </a:schemeClr>
                </a:solidFill>
              </a:rPr>
              <a:t>Результаты</a:t>
            </a:r>
          </a:p>
        </p:txBody>
      </p:sp>
      <p:sp>
        <p:nvSpPr>
          <p:cNvPr id="3" name="Объект 2">
            <a:extLst>
              <a:ext uri="{FF2B5EF4-FFF2-40B4-BE49-F238E27FC236}">
                <a16:creationId xmlns:a16="http://schemas.microsoft.com/office/drawing/2014/main" id="{32B6F6DC-6EF3-4913-AC49-B4EA0774ECE2}"/>
              </a:ext>
            </a:extLst>
          </p:cNvPr>
          <p:cNvSpPr>
            <a:spLocks noGrp="1"/>
          </p:cNvSpPr>
          <p:nvPr>
            <p:ph idx="1"/>
          </p:nvPr>
        </p:nvSpPr>
        <p:spPr>
          <a:xfrm>
            <a:off x="736600" y="1825625"/>
            <a:ext cx="10617200" cy="4667250"/>
          </a:xfrm>
        </p:spPr>
        <p:txBody>
          <a:bodyPr>
            <a:normAutofit lnSpcReduction="10000"/>
          </a:bodyPr>
          <a:lstStyle/>
          <a:p>
            <a:pPr marL="0" indent="0">
              <a:buNone/>
            </a:pPr>
            <a:r>
              <a:rPr lang="ru-RU" dirty="0">
                <a:solidFill>
                  <a:schemeClr val="accent6">
                    <a:lumMod val="75000"/>
                  </a:schemeClr>
                </a:solidFill>
              </a:rPr>
              <a:t>Научного характера:</a:t>
            </a:r>
          </a:p>
          <a:p>
            <a:r>
              <a:rPr lang="ru-RU" dirty="0"/>
              <a:t>Расширены данные о синонимии/антонимии, </a:t>
            </a:r>
            <a:r>
              <a:rPr lang="ru-RU" dirty="0" err="1"/>
              <a:t>гипонимии</a:t>
            </a:r>
            <a:r>
              <a:rPr lang="ru-RU" dirty="0"/>
              <a:t>/</a:t>
            </a:r>
            <a:r>
              <a:rPr lang="ru-RU" dirty="0" err="1"/>
              <a:t>гиперонимии</a:t>
            </a:r>
            <a:r>
              <a:rPr lang="ru-RU" dirty="0"/>
              <a:t> терминов, отношениях сужения/расширения;</a:t>
            </a:r>
          </a:p>
          <a:p>
            <a:r>
              <a:rPr lang="ru-RU" dirty="0"/>
              <a:t>Получены новые данные о дериватах, интерпретациях терминов;</a:t>
            </a:r>
          </a:p>
          <a:p>
            <a:pPr marL="0" indent="0">
              <a:buNone/>
            </a:pPr>
            <a:r>
              <a:rPr lang="ru-RU" dirty="0">
                <a:solidFill>
                  <a:schemeClr val="accent6">
                    <a:lumMod val="75000"/>
                  </a:schemeClr>
                </a:solidFill>
              </a:rPr>
              <a:t>Учебного характера:</a:t>
            </a:r>
          </a:p>
          <a:p>
            <a:r>
              <a:rPr lang="ru-RU" dirty="0"/>
              <a:t>Развиты навыки контекстуального анализа у студентов;</a:t>
            </a:r>
          </a:p>
          <a:p>
            <a:r>
              <a:rPr lang="ru-RU" dirty="0"/>
              <a:t>Более глубокая проработка ранее исследованного материала, «работа над ошибками»;</a:t>
            </a:r>
          </a:p>
          <a:p>
            <a:r>
              <a:rPr lang="ru-RU" dirty="0"/>
              <a:t>Межпредметные связи внутри учебных дисциплин.</a:t>
            </a:r>
          </a:p>
        </p:txBody>
      </p:sp>
    </p:spTree>
    <p:extLst>
      <p:ext uri="{BB962C8B-B14F-4D97-AF65-F5344CB8AC3E}">
        <p14:creationId xmlns:p14="http://schemas.microsoft.com/office/powerpoint/2010/main" val="3823099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037FFC-004A-45B3-B356-6C053504391E}"/>
              </a:ext>
            </a:extLst>
          </p:cNvPr>
          <p:cNvSpPr>
            <a:spLocks noGrp="1"/>
          </p:cNvSpPr>
          <p:nvPr>
            <p:ph type="title"/>
          </p:nvPr>
        </p:nvSpPr>
        <p:spPr/>
        <p:txBody>
          <a:bodyPr/>
          <a:lstStyle/>
          <a:p>
            <a:r>
              <a:rPr lang="ru-RU" dirty="0">
                <a:solidFill>
                  <a:schemeClr val="accent1">
                    <a:lumMod val="75000"/>
                  </a:schemeClr>
                </a:solidFill>
              </a:rPr>
              <a:t>Синонимия</a:t>
            </a:r>
          </a:p>
        </p:txBody>
      </p:sp>
      <p:sp>
        <p:nvSpPr>
          <p:cNvPr id="3" name="Объект 2">
            <a:extLst>
              <a:ext uri="{FF2B5EF4-FFF2-40B4-BE49-F238E27FC236}">
                <a16:creationId xmlns:a16="http://schemas.microsoft.com/office/drawing/2014/main" id="{8330F560-A214-4F26-B27D-C2FF8A56CEDB}"/>
              </a:ext>
            </a:extLst>
          </p:cNvPr>
          <p:cNvSpPr>
            <a:spLocks noGrp="1"/>
          </p:cNvSpPr>
          <p:nvPr>
            <p:ph idx="1"/>
          </p:nvPr>
        </p:nvSpPr>
        <p:spPr/>
        <p:txBody>
          <a:bodyPr>
            <a:normAutofit/>
          </a:bodyPr>
          <a:lstStyle/>
          <a:p>
            <a:r>
              <a:rPr lang="ru-RU" sz="4000" dirty="0">
                <a:latin typeface="Arial" panose="020B0604020202020204" pitchFamily="34" charset="0"/>
                <a:cs typeface="Arial" panose="020B0604020202020204" pitchFamily="34" charset="0"/>
              </a:rPr>
              <a:t>Редки случаи полной синонимии (</a:t>
            </a:r>
            <a:r>
              <a:rPr lang="ru-RU" sz="4000" i="1" dirty="0">
                <a:latin typeface="Arial" panose="020B0604020202020204" pitchFamily="34" charset="0"/>
                <a:cs typeface="Arial" panose="020B0604020202020204" pitchFamily="34" charset="0"/>
              </a:rPr>
              <a:t>скрипт - сценарий</a:t>
            </a:r>
            <a:r>
              <a:rPr lang="ru-RU" sz="4000" dirty="0">
                <a:latin typeface="Arial" panose="020B0604020202020204" pitchFamily="34" charset="0"/>
                <a:cs typeface="Arial" panose="020B0604020202020204" pitchFamily="34" charset="0"/>
              </a:rPr>
              <a:t>), чаще встречается неполная синонимия, контекстуальная синонимия</a:t>
            </a:r>
          </a:p>
        </p:txBody>
      </p:sp>
    </p:spTree>
    <p:extLst>
      <p:ext uri="{BB962C8B-B14F-4D97-AF65-F5344CB8AC3E}">
        <p14:creationId xmlns:p14="http://schemas.microsoft.com/office/powerpoint/2010/main" val="3778405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037FFC-004A-45B3-B356-6C053504391E}"/>
              </a:ext>
            </a:extLst>
          </p:cNvPr>
          <p:cNvSpPr>
            <a:spLocks noGrp="1"/>
          </p:cNvSpPr>
          <p:nvPr>
            <p:ph type="title"/>
          </p:nvPr>
        </p:nvSpPr>
        <p:spPr/>
        <p:txBody>
          <a:bodyPr/>
          <a:lstStyle/>
          <a:p>
            <a:r>
              <a:rPr lang="ru-RU" dirty="0">
                <a:solidFill>
                  <a:schemeClr val="accent1">
                    <a:lumMod val="75000"/>
                  </a:schemeClr>
                </a:solidFill>
              </a:rPr>
              <a:t>Синонимия</a:t>
            </a:r>
          </a:p>
        </p:txBody>
      </p:sp>
      <p:sp>
        <p:nvSpPr>
          <p:cNvPr id="3" name="Объект 2">
            <a:extLst>
              <a:ext uri="{FF2B5EF4-FFF2-40B4-BE49-F238E27FC236}">
                <a16:creationId xmlns:a16="http://schemas.microsoft.com/office/drawing/2014/main" id="{8330F560-A214-4F26-B27D-C2FF8A56CEDB}"/>
              </a:ext>
            </a:extLst>
          </p:cNvPr>
          <p:cNvSpPr>
            <a:spLocks noGrp="1"/>
          </p:cNvSpPr>
          <p:nvPr>
            <p:ph idx="1"/>
          </p:nvPr>
        </p:nvSpPr>
        <p:spPr/>
        <p:txBody>
          <a:bodyPr>
            <a:normAutofit/>
          </a:bodyPr>
          <a:lstStyle/>
          <a:p>
            <a:r>
              <a:rPr lang="ru-RU" sz="3200" dirty="0">
                <a:cs typeface="Arial" panose="020B0604020202020204" pitchFamily="34" charset="0"/>
              </a:rPr>
              <a:t>Внутри терминосистемы</a:t>
            </a:r>
          </a:p>
          <a:p>
            <a:r>
              <a:rPr lang="ru-RU" sz="3200" dirty="0">
                <a:solidFill>
                  <a:schemeClr val="accent6">
                    <a:lumMod val="75000"/>
                  </a:schemeClr>
                </a:solidFill>
                <a:cs typeface="Arial" panose="020B0604020202020204" pitchFamily="34" charset="0"/>
              </a:rPr>
              <a:t>Концептуализация </a:t>
            </a:r>
            <a:r>
              <a:rPr lang="ru-RU" sz="3200" dirty="0">
                <a:cs typeface="Arial" panose="020B0604020202020204" pitchFamily="34" charset="0"/>
              </a:rPr>
              <a:t>– </a:t>
            </a:r>
            <a:r>
              <a:rPr lang="ru-RU" sz="3200" i="1" dirty="0">
                <a:cs typeface="Arial" panose="020B0604020202020204" pitchFamily="34" charset="0"/>
              </a:rPr>
              <a:t>Познание, </a:t>
            </a:r>
            <a:r>
              <a:rPr lang="ru-RU" sz="3200" i="1" dirty="0">
                <a:effectLst/>
                <a:ea typeface="Times New Roman" panose="02020603050405020304" pitchFamily="18" charset="0"/>
                <a:cs typeface="Arial" panose="020B0604020202020204" pitchFamily="34" charset="0"/>
              </a:rPr>
              <a:t>Когнитивная модель, Восприятие, Способ хранения знания, Ментальный опыт</a:t>
            </a:r>
            <a:endParaRPr lang="ru-RU" sz="3200" i="1" dirty="0">
              <a:cs typeface="Arial" panose="020B0604020202020204" pitchFamily="34" charset="0"/>
            </a:endParaRPr>
          </a:p>
          <a:p>
            <a:endParaRPr lang="ru-RU" sz="3200" dirty="0">
              <a:cs typeface="Arial" panose="020B0604020202020204" pitchFamily="34" charset="0"/>
            </a:endParaRPr>
          </a:p>
          <a:p>
            <a:r>
              <a:rPr lang="ru-RU" sz="3200" dirty="0">
                <a:cs typeface="Arial" panose="020B0604020202020204" pitchFamily="34" charset="0"/>
              </a:rPr>
              <a:t>С общеупотребительной лексикой:</a:t>
            </a:r>
          </a:p>
          <a:p>
            <a:pPr marL="0" indent="0">
              <a:buNone/>
            </a:pPr>
            <a:r>
              <a:rPr lang="ru-RU" sz="3200" dirty="0">
                <a:solidFill>
                  <a:schemeClr val="accent6">
                    <a:lumMod val="75000"/>
                  </a:schemeClr>
                </a:solidFill>
                <a:cs typeface="Arial" panose="020B0604020202020204" pitchFamily="34" charset="0"/>
              </a:rPr>
              <a:t>Концептуализация - </a:t>
            </a:r>
            <a:r>
              <a:rPr lang="ru-RU" sz="3200" i="1" dirty="0">
                <a:cs typeface="Arial" panose="020B0604020202020204" pitchFamily="34" charset="0"/>
              </a:rPr>
              <a:t>Формирование взгляда, Представление</a:t>
            </a:r>
          </a:p>
        </p:txBody>
      </p:sp>
    </p:spTree>
    <p:extLst>
      <p:ext uri="{BB962C8B-B14F-4D97-AF65-F5344CB8AC3E}">
        <p14:creationId xmlns:p14="http://schemas.microsoft.com/office/powerpoint/2010/main" val="465616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037FFC-004A-45B3-B356-6C053504391E}"/>
              </a:ext>
            </a:extLst>
          </p:cNvPr>
          <p:cNvSpPr>
            <a:spLocks noGrp="1"/>
          </p:cNvSpPr>
          <p:nvPr>
            <p:ph type="title"/>
          </p:nvPr>
        </p:nvSpPr>
        <p:spPr/>
        <p:txBody>
          <a:bodyPr/>
          <a:lstStyle/>
          <a:p>
            <a:r>
              <a:rPr lang="ru-RU" dirty="0">
                <a:solidFill>
                  <a:schemeClr val="accent1">
                    <a:lumMod val="75000"/>
                  </a:schemeClr>
                </a:solidFill>
              </a:rPr>
              <a:t>Синонимия</a:t>
            </a:r>
          </a:p>
        </p:txBody>
      </p:sp>
      <p:sp>
        <p:nvSpPr>
          <p:cNvPr id="3" name="Объект 2">
            <a:extLst>
              <a:ext uri="{FF2B5EF4-FFF2-40B4-BE49-F238E27FC236}">
                <a16:creationId xmlns:a16="http://schemas.microsoft.com/office/drawing/2014/main" id="{8330F560-A214-4F26-B27D-C2FF8A56CEDB}"/>
              </a:ext>
            </a:extLst>
          </p:cNvPr>
          <p:cNvSpPr>
            <a:spLocks noGrp="1"/>
          </p:cNvSpPr>
          <p:nvPr>
            <p:ph idx="1"/>
          </p:nvPr>
        </p:nvSpPr>
        <p:spPr/>
        <p:txBody>
          <a:bodyPr>
            <a:normAutofit/>
          </a:bodyPr>
          <a:lstStyle/>
          <a:p>
            <a:r>
              <a:rPr lang="ru-RU" dirty="0">
                <a:cs typeface="Arial" panose="020B0604020202020204" pitchFamily="34" charset="0"/>
              </a:rPr>
              <a:t>С оценочными единицами:</a:t>
            </a:r>
          </a:p>
          <a:p>
            <a:r>
              <a:rPr lang="ru-RU" dirty="0">
                <a:cs typeface="Arial" panose="020B0604020202020204" pitchFamily="34" charset="0"/>
              </a:rPr>
              <a:t>Ментальность – </a:t>
            </a:r>
            <a:r>
              <a:rPr lang="ru-RU" i="1" dirty="0">
                <a:effectLst/>
                <a:ea typeface="Times New Roman" panose="02020603050405020304" pitchFamily="18" charset="0"/>
                <a:cs typeface="Times New Roman" panose="02020603050405020304" pitchFamily="18" charset="0"/>
              </a:rPr>
              <a:t>менталитет</a:t>
            </a:r>
            <a:r>
              <a:rPr lang="ru-RU" i="1" dirty="0">
                <a:effectLst/>
                <a:ea typeface="Times New Roman" panose="02020603050405020304" pitchFamily="18" charset="0"/>
                <a:cs typeface="Arial" panose="020B0604020202020204" pitchFamily="34" charset="0"/>
              </a:rPr>
              <a:t>, </a:t>
            </a:r>
            <a:r>
              <a:rPr lang="ru-RU" i="1" dirty="0" err="1">
                <a:effectLst/>
                <a:ea typeface="Times New Roman" panose="02020603050405020304" pitchFamily="18" charset="0"/>
                <a:cs typeface="Times New Roman" panose="02020603050405020304" pitchFamily="18" charset="0"/>
              </a:rPr>
              <a:t>ментализм</a:t>
            </a:r>
            <a:r>
              <a:rPr lang="ru-RU" i="1" dirty="0">
                <a:effectLst/>
                <a:ea typeface="Times New Roman" panose="02020603050405020304" pitchFamily="18" charset="0"/>
                <a:cs typeface="Arial" panose="020B0604020202020204" pitchFamily="34" charset="0"/>
              </a:rPr>
              <a:t>, </a:t>
            </a:r>
            <a:r>
              <a:rPr lang="ru-RU" i="1" dirty="0">
                <a:effectLst/>
                <a:ea typeface="Times New Roman" panose="02020603050405020304" pitchFamily="18" charset="0"/>
                <a:cs typeface="Times New Roman" panose="02020603050405020304" pitchFamily="18" charset="0"/>
              </a:rPr>
              <a:t>миросозерцание</a:t>
            </a:r>
            <a:r>
              <a:rPr lang="ru-RU" i="1" dirty="0">
                <a:effectLst/>
                <a:ea typeface="Times New Roman" panose="02020603050405020304" pitchFamily="18" charset="0"/>
                <a:cs typeface="Arial" panose="020B0604020202020204" pitchFamily="34" charset="0"/>
              </a:rPr>
              <a:t>, </a:t>
            </a:r>
            <a:r>
              <a:rPr lang="ru-RU" i="1" dirty="0">
                <a:effectLst/>
                <a:ea typeface="Times New Roman" panose="02020603050405020304" pitchFamily="18" charset="0"/>
                <a:cs typeface="Times New Roman" panose="02020603050405020304" pitchFamily="18" charset="0"/>
              </a:rPr>
              <a:t>самосознание</a:t>
            </a:r>
            <a:r>
              <a:rPr lang="ru-RU" i="1" dirty="0">
                <a:effectLst/>
                <a:ea typeface="Times New Roman" panose="02020603050405020304" pitchFamily="18" charset="0"/>
                <a:cs typeface="Arial" panose="020B0604020202020204" pitchFamily="34" charset="0"/>
              </a:rPr>
              <a:t>, </a:t>
            </a:r>
            <a:r>
              <a:rPr lang="ru-RU" i="1" dirty="0">
                <a:effectLst/>
                <a:ea typeface="Times New Roman" panose="02020603050405020304" pitchFamily="18" charset="0"/>
                <a:cs typeface="Times New Roman" panose="02020603050405020304" pitchFamily="18" charset="0"/>
              </a:rPr>
              <a:t>образ мышления</a:t>
            </a:r>
            <a:r>
              <a:rPr lang="ru-RU" i="1" dirty="0">
                <a:ea typeface="Times New Roman" panose="02020603050405020304" pitchFamily="18" charset="0"/>
                <a:cs typeface="Times New Roman" panose="02020603050405020304" pitchFamily="18" charset="0"/>
              </a:rPr>
              <a:t>,</a:t>
            </a:r>
            <a:r>
              <a:rPr lang="ru-RU" i="1" dirty="0">
                <a:effectLst/>
                <a:ea typeface="Times New Roman" panose="02020603050405020304" pitchFamily="18" charset="0"/>
                <a:cs typeface="Times New Roman" panose="02020603050405020304" pitchFamily="18" charset="0"/>
              </a:rPr>
              <a:t> этническая психология, национальный характер, мировидение, миропонимание, </a:t>
            </a:r>
            <a:r>
              <a:rPr lang="ru-RU" b="1" i="1" dirty="0">
                <a:solidFill>
                  <a:schemeClr val="accent2">
                    <a:lumMod val="75000"/>
                  </a:schemeClr>
                </a:solidFill>
                <a:effectLst/>
                <a:ea typeface="Times New Roman" panose="02020603050405020304" pitchFamily="18" charset="0"/>
                <a:cs typeface="Times New Roman" panose="02020603050405020304" pitchFamily="18" charset="0"/>
              </a:rPr>
              <a:t>душа народа</a:t>
            </a:r>
          </a:p>
          <a:p>
            <a:r>
              <a:rPr lang="ru-RU" b="1" dirty="0">
                <a:effectLst/>
                <a:ea typeface="Times New Roman" panose="02020603050405020304" pitchFamily="18" charset="0"/>
                <a:cs typeface="Times New Roman" panose="02020603050405020304" pitchFamily="18" charset="0"/>
              </a:rPr>
              <a:t>автоматические формы сознания </a:t>
            </a:r>
            <a:r>
              <a:rPr lang="ru-RU" dirty="0">
                <a:effectLst/>
                <a:ea typeface="Times New Roman" panose="02020603050405020304" pitchFamily="18" charset="0"/>
                <a:cs typeface="Times New Roman" panose="02020603050405020304" pitchFamily="18" charset="0"/>
              </a:rPr>
              <a:t>(«К аналогичному заключению пришел А.Я. Гуревич, связав специфику деятельности и «автоматические формы сознания» (ментальность)»)</a:t>
            </a:r>
          </a:p>
        </p:txBody>
      </p:sp>
    </p:spTree>
    <p:extLst>
      <p:ext uri="{BB962C8B-B14F-4D97-AF65-F5344CB8AC3E}">
        <p14:creationId xmlns:p14="http://schemas.microsoft.com/office/powerpoint/2010/main" val="97175722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1419038_TF44781794_Win32.potx" id="{CADEA6CE-4083-48E0-943F-20FA20773177}" vid="{F60E1915-2954-4221-ACE2-05959E3C18FB}"/>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C7D9E6-B0D9-433E-BD46-EB60F64F4DA8}">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5CA875DA-F9FD-4F83-A049-3B1027B542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Презентация исследования</Template>
  <TotalTime>564</TotalTime>
  <Words>4184</Words>
  <Application>Microsoft Office PowerPoint</Application>
  <PresentationFormat>Широкоэкранный</PresentationFormat>
  <Paragraphs>206</Paragraphs>
  <Slides>36</Slides>
  <Notes>3</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36</vt:i4>
      </vt:variant>
    </vt:vector>
  </HeadingPairs>
  <TitlesOfParts>
    <vt:vector size="45" baseType="lpstr">
      <vt:lpstr>arial</vt:lpstr>
      <vt:lpstr>arial</vt:lpstr>
      <vt:lpstr>Calibri</vt:lpstr>
      <vt:lpstr>Calibri Light</vt:lpstr>
      <vt:lpstr>Franklin Gothic Book</vt:lpstr>
      <vt:lpstr>REG</vt:lpstr>
      <vt:lpstr>Segoe UI</vt:lpstr>
      <vt:lpstr>wf_segoe-ui_normal</vt:lpstr>
      <vt:lpstr>Тема Office</vt:lpstr>
      <vt:lpstr>Установление системных связей терминов когнитивной лингвистики</vt:lpstr>
      <vt:lpstr>Системность терминологии</vt:lpstr>
      <vt:lpstr>Задачи проекта, связанные с установлением системных связей терминов:</vt:lpstr>
      <vt:lpstr>Цель доклада - представить предварительные результаты исследования системных связей терминов когнитивной лингвистики</vt:lpstr>
      <vt:lpstr>Материал</vt:lpstr>
      <vt:lpstr>Результаты</vt:lpstr>
      <vt:lpstr>Синонимия</vt:lpstr>
      <vt:lpstr>Синонимия</vt:lpstr>
      <vt:lpstr>Синонимия</vt:lpstr>
      <vt:lpstr>Контекстуальные синонимы</vt:lpstr>
      <vt:lpstr>Синонимия</vt:lpstr>
      <vt:lpstr>Антонимия</vt:lpstr>
      <vt:lpstr>Гипонимия/гиперонимия</vt:lpstr>
      <vt:lpstr>Гипонимия/гиперонимия</vt:lpstr>
      <vt:lpstr>Отношения сужения/расширения</vt:lpstr>
      <vt:lpstr>Вариативность связей внутри терминосистемы</vt:lpstr>
      <vt:lpstr>Вариативность связей внутри терминосистемы</vt:lpstr>
      <vt:lpstr>Вариативность связей внутри терминосистемы</vt:lpstr>
      <vt:lpstr>Системные связи, обусловленные индивидуальным пониманием ученого</vt:lpstr>
      <vt:lpstr>Деривация и эпидигматика</vt:lpstr>
      <vt:lpstr>Деривация и эпидигматика</vt:lpstr>
      <vt:lpstr>Деривация и эпидигматика</vt:lpstr>
      <vt:lpstr>Интерпретации</vt:lpstr>
      <vt:lpstr>Интерпретации</vt:lpstr>
      <vt:lpstr>Интерпретации</vt:lpstr>
      <vt:lpstr>Интерпретации</vt:lpstr>
      <vt:lpstr>Интерпретации</vt:lpstr>
      <vt:lpstr>Интерпретации</vt:lpstr>
      <vt:lpstr>Оценочные интерпретации</vt:lpstr>
      <vt:lpstr>Оценочные интерпретации</vt:lpstr>
      <vt:lpstr>Выводы</vt:lpstr>
      <vt:lpstr>Проблемные аспекты </vt:lpstr>
      <vt:lpstr>Проблемные аспекты </vt:lpstr>
      <vt:lpstr>Проблемные аспекты </vt:lpstr>
      <vt:lpstr>Проблемные аспекты </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исследования</dc:title>
  <dc:creator>Валентина Куликова</dc:creator>
  <cp:lastModifiedBy>Валентина Куликова</cp:lastModifiedBy>
  <cp:revision>66</cp:revision>
  <dcterms:created xsi:type="dcterms:W3CDTF">2022-03-09T08:41:46Z</dcterms:created>
  <dcterms:modified xsi:type="dcterms:W3CDTF">2022-03-15T14:18:35Z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