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8"/>
  </p:notesMasterIdLst>
  <p:sldIdLst>
    <p:sldId id="271" r:id="rId5"/>
    <p:sldId id="286" r:id="rId6"/>
    <p:sldId id="291" r:id="rId7"/>
    <p:sldId id="295" r:id="rId8"/>
    <p:sldId id="292" r:id="rId9"/>
    <p:sldId id="297" r:id="rId10"/>
    <p:sldId id="293" r:id="rId11"/>
    <p:sldId id="294" r:id="rId12"/>
    <p:sldId id="287" r:id="rId13"/>
    <p:sldId id="298" r:id="rId14"/>
    <p:sldId id="289" r:id="rId15"/>
    <p:sldId id="285" r:id="rId16"/>
    <p:sldId id="288" r:id="rId17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2D69"/>
    <a:srgbClr val="029C63"/>
    <a:srgbClr val="96628C"/>
    <a:srgbClr val="11A0D7"/>
    <a:srgbClr val="E61F3D"/>
    <a:srgbClr val="CD5A5A"/>
    <a:srgbClr val="FFD746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21501-8AC7-D24B-9BD4-4AB280FA19DE}" v="6" dt="2021-11-26T18:08:21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43"/>
    <p:restoredTop sz="94722"/>
  </p:normalViewPr>
  <p:slideViewPr>
    <p:cSldViewPr snapToGrid="0" snapToObjects="1">
      <p:cViewPr varScale="1">
        <p:scale>
          <a:sx n="82" d="100"/>
          <a:sy n="82" d="100"/>
        </p:scale>
        <p:origin x="946" y="58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02D69"/>
                </a:solidFill>
                <a:effectLst/>
                <a:uLnTx/>
                <a:uFillTx/>
                <a:latin typeface="+mn-lt"/>
              </a:rPr>
              <a:t>Абсолютная частота употребления терминов в корпусе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102D69"/>
              </a:solidFill>
              <a:effectLst/>
              <a:uLnTx/>
              <a:uFillTx/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Количество вхождений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Sheet1!$A$2:$A$28</c:f>
              <c:strCache>
                <c:ptCount val="27"/>
                <c:pt idx="0">
                  <c:v>смысл</c:v>
                </c:pt>
                <c:pt idx="1">
                  <c:v>знание</c:v>
                </c:pt>
                <c:pt idx="2">
                  <c:v>внимание </c:v>
                </c:pt>
                <c:pt idx="3">
                  <c:v>память</c:v>
                </c:pt>
                <c:pt idx="4">
                  <c:v>формат</c:v>
                </c:pt>
                <c:pt idx="5">
                  <c:v>категория</c:v>
                </c:pt>
                <c:pt idx="6">
                  <c:v>сознание</c:v>
                </c:pt>
                <c:pt idx="7">
                  <c:v>фон</c:v>
                </c:pt>
                <c:pt idx="8">
                  <c:v>схема</c:v>
                </c:pt>
                <c:pt idx="9">
                  <c:v>сценарий</c:v>
                </c:pt>
                <c:pt idx="10">
                  <c:v>когнитивный</c:v>
                </c:pt>
                <c:pt idx="11">
                  <c:v>восприятие</c:v>
                </c:pt>
                <c:pt idx="12">
                  <c:v>прототип</c:v>
                </c:pt>
                <c:pt idx="13">
                  <c:v>ассоциация</c:v>
                </c:pt>
                <c:pt idx="14">
                  <c:v>матрица</c:v>
                </c:pt>
                <c:pt idx="15">
                  <c:v>концептуальный</c:v>
                </c:pt>
                <c:pt idx="16">
                  <c:v>фигура</c:v>
                </c:pt>
                <c:pt idx="17">
                  <c:v>картина мира</c:v>
                </c:pt>
                <c:pt idx="18">
                  <c:v>ментальный</c:v>
                </c:pt>
                <c:pt idx="19">
                  <c:v>стереотип</c:v>
                </c:pt>
                <c:pt idx="20">
                  <c:v>антропоцентризм</c:v>
                </c:pt>
                <c:pt idx="21">
                  <c:v>концепт</c:v>
                </c:pt>
                <c:pt idx="22">
                  <c:v>метафора</c:v>
                </c:pt>
                <c:pt idx="23">
                  <c:v>репрезентация</c:v>
                </c:pt>
                <c:pt idx="24">
                  <c:v>концептуализация</c:v>
                </c:pt>
                <c:pt idx="25">
                  <c:v>ассоциативный</c:v>
                </c:pt>
                <c:pt idx="26">
                  <c:v>менталитет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27"/>
                <c:pt idx="0">
                  <c:v>271</c:v>
                </c:pt>
                <c:pt idx="1">
                  <c:v>181</c:v>
                </c:pt>
                <c:pt idx="2">
                  <c:v>111</c:v>
                </c:pt>
                <c:pt idx="3">
                  <c:v>79</c:v>
                </c:pt>
                <c:pt idx="4">
                  <c:v>66</c:v>
                </c:pt>
                <c:pt idx="5">
                  <c:v>60</c:v>
                </c:pt>
                <c:pt idx="6">
                  <c:v>43</c:v>
                </c:pt>
                <c:pt idx="7">
                  <c:v>37</c:v>
                </c:pt>
                <c:pt idx="8">
                  <c:v>32</c:v>
                </c:pt>
                <c:pt idx="9">
                  <c:v>31</c:v>
                </c:pt>
                <c:pt idx="10">
                  <c:v>29</c:v>
                </c:pt>
                <c:pt idx="11">
                  <c:v>25</c:v>
                </c:pt>
                <c:pt idx="12">
                  <c:v>21</c:v>
                </c:pt>
                <c:pt idx="13">
                  <c:v>21</c:v>
                </c:pt>
                <c:pt idx="14">
                  <c:v>21</c:v>
                </c:pt>
                <c:pt idx="15">
                  <c:v>14</c:v>
                </c:pt>
                <c:pt idx="16">
                  <c:v>11</c:v>
                </c:pt>
                <c:pt idx="17">
                  <c:v>10</c:v>
                </c:pt>
                <c:pt idx="18">
                  <c:v>8</c:v>
                </c:pt>
                <c:pt idx="19">
                  <c:v>6</c:v>
                </c:pt>
                <c:pt idx="20">
                  <c:v>5</c:v>
                </c:pt>
                <c:pt idx="21">
                  <c:v>5</c:v>
                </c:pt>
                <c:pt idx="22">
                  <c:v>3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F2-46DE-B4C6-EB11C364CA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3545664"/>
        <c:axId val="213545992"/>
      </c:barChart>
      <c:catAx>
        <c:axId val="213545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3545992"/>
        <c:crosses val="autoZero"/>
        <c:auto val="1"/>
        <c:lblAlgn val="ctr"/>
        <c:lblOffset val="100"/>
        <c:tickLblSkip val="1"/>
        <c:noMultiLvlLbl val="0"/>
      </c:catAx>
      <c:valAx>
        <c:axId val="213545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35456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04/26/2022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748903-8EB5-294E-A216-6B54B0368783}" type="slidenum">
              <a:rPr lang="en-RU" smtClean="0"/>
              <a:t>1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44971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usic.yandex.ru/album/6965541/track/81820725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968" y="2404671"/>
            <a:ext cx="7882768" cy="1523518"/>
          </a:xfrm>
        </p:spPr>
        <p:txBody>
          <a:bodyPr>
            <a:noAutofit/>
          </a:bodyPr>
          <a:lstStyle/>
          <a:p>
            <a:r>
              <a:rPr lang="ru-RU" sz="3200" dirty="0">
                <a:latin typeface="+mn-lt"/>
              </a:rPr>
              <a:t>Речевые стратегии и тактики презентации</a:t>
            </a:r>
            <a:br>
              <a:rPr lang="ru-RU" sz="3200" dirty="0">
                <a:latin typeface="+mn-lt"/>
              </a:rPr>
            </a:br>
            <a:r>
              <a:rPr lang="ru-RU" sz="3200" dirty="0">
                <a:latin typeface="+mn-lt"/>
              </a:rPr>
              <a:t>когнитивных терминов и их интерпретации</a:t>
            </a:r>
            <a:br>
              <a:rPr lang="ru-RU" sz="3200" dirty="0">
                <a:latin typeface="+mn-lt"/>
              </a:rPr>
            </a:br>
            <a:r>
              <a:rPr lang="ru-RU" sz="3200" dirty="0">
                <a:latin typeface="+mn-lt"/>
              </a:rPr>
              <a:t>в научно-популярных подкастах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48472" y="1042094"/>
            <a:ext cx="2975191" cy="726655"/>
          </a:xfrm>
        </p:spPr>
        <p:txBody>
          <a:bodyPr/>
          <a:lstStyle/>
          <a:p>
            <a:pPr algn="r"/>
            <a:r>
              <a:rPr lang="en-US" dirty="0">
                <a:latin typeface="+mn-lt"/>
              </a:rPr>
              <a:t>IV </a:t>
            </a:r>
            <a:r>
              <a:rPr lang="ru-RU" dirty="0">
                <a:latin typeface="+mn-lt"/>
              </a:rPr>
              <a:t>Всероссийская научная студенческая конференция</a:t>
            </a:r>
            <a:endParaRPr lang="en-US" dirty="0">
              <a:latin typeface="+mn-lt"/>
            </a:endParaRPr>
          </a:p>
          <a:p>
            <a:pPr algn="r"/>
            <a:r>
              <a:rPr lang="ru-RU" dirty="0">
                <a:latin typeface="+mn-lt"/>
              </a:rPr>
              <a:t>НИУ ВШЭ </a:t>
            </a:r>
            <a:r>
              <a:rPr lang="en-US" dirty="0">
                <a:solidFill>
                  <a:srgbClr val="0F2C68"/>
                </a:solidFill>
                <a:latin typeface="Calibri" panose="020F0502020204030204"/>
              </a:rPr>
              <a:t>— </a:t>
            </a:r>
            <a:r>
              <a:rPr lang="ru-RU" dirty="0">
                <a:latin typeface="+mn-lt"/>
              </a:rPr>
              <a:t>Нижний Новгород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68338" y="1287624"/>
            <a:ext cx="2278063" cy="23692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600" dirty="0">
                <a:latin typeface="+mn-lt"/>
              </a:rPr>
              <a:t>Нижний Новгород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786720" y="1286960"/>
            <a:ext cx="2217738" cy="23692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600" dirty="0">
                <a:latin typeface="+mn-lt"/>
              </a:rPr>
              <a:t>26 апреля 2022 г.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27967" y="4302400"/>
            <a:ext cx="7625267" cy="126797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latin typeface="+mn-lt"/>
              </a:rPr>
              <a:t>Докладчик</a:t>
            </a:r>
            <a:r>
              <a:rPr lang="ru-RU" dirty="0">
                <a:latin typeface="+mn-lt"/>
              </a:rPr>
              <a:t>:</a:t>
            </a:r>
          </a:p>
          <a:p>
            <a:r>
              <a:rPr lang="ru-RU" dirty="0">
                <a:latin typeface="+mn-lt"/>
              </a:rPr>
              <a:t>Маликова Дарья Александровна</a:t>
            </a: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Научный руководитель:</a:t>
            </a:r>
          </a:p>
          <a:p>
            <a:r>
              <a:rPr lang="ru-RU" dirty="0">
                <a:latin typeface="+mn-lt"/>
              </a:rPr>
              <a:t>д. филол. н., проф.</a:t>
            </a:r>
          </a:p>
          <a:p>
            <a:r>
              <a:rPr lang="ru-RU" dirty="0">
                <a:latin typeface="+mn-lt"/>
              </a:rPr>
              <a:t>Татьяна Владимировна Романова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A7EFA1-CA0C-40A8-A6EA-C148E714A8E9}"/>
              </a:ext>
            </a:extLst>
          </p:cNvPr>
          <p:cNvSpPr txBox="1"/>
          <p:nvPr/>
        </p:nvSpPr>
        <p:spPr>
          <a:xfrm>
            <a:off x="5057192" y="4813853"/>
            <a:ext cx="6232848" cy="7565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</a:t>
            </a:r>
            <a:r>
              <a:rPr lang="ru-RU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выполнена в ходе проведения исследования (№ 22-00-008) в рамках Программы «Научный фонд Национального исследовательского университета «Высшая школа экономики» (НИУ ВШЭ)» в 2022 г.</a:t>
            </a:r>
            <a:endParaRPr lang="ru-RU" sz="1400" i="1" dirty="0"/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120CC0-6BAF-41D1-8CC1-B532075F3630}"/>
              </a:ext>
            </a:extLst>
          </p:cNvPr>
          <p:cNvSpPr txBox="1"/>
          <p:nvPr/>
        </p:nvSpPr>
        <p:spPr>
          <a:xfrm>
            <a:off x="11457992" y="6195527"/>
            <a:ext cx="466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dirty="0"/>
              <a:t>10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D79EA8-F60A-42AD-B6CE-2CBAC76F014B}"/>
              </a:ext>
            </a:extLst>
          </p:cNvPr>
          <p:cNvSpPr txBox="1"/>
          <p:nvPr/>
        </p:nvSpPr>
        <p:spPr>
          <a:xfrm>
            <a:off x="6697824" y="2274838"/>
            <a:ext cx="4329405" cy="1826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000" dirty="0">
                <a:effectLst/>
                <a:ea typeface="Calibri" panose="020F0502020204030204" pitchFamily="34" charset="0"/>
              </a:rPr>
              <a:t>«</a:t>
            </a:r>
            <a:r>
              <a:rPr lang="ru-RU" sz="2000" dirty="0">
                <a:effectLst/>
                <a:ea typeface="Times New Roman" panose="02020603050405020304" pitchFamily="18" charset="0"/>
              </a:rPr>
              <a:t>единица многоаспектного знания, представленная в сознании человека одним словом, сложный тематический концепт»</a:t>
            </a:r>
            <a:br>
              <a:rPr lang="ru-RU" sz="2000" dirty="0">
                <a:effectLst/>
                <a:ea typeface="Times New Roman" panose="02020603050405020304" pitchFamily="18" charset="0"/>
              </a:rPr>
            </a:br>
            <a:r>
              <a:rPr lang="ru-RU" sz="2000" dirty="0">
                <a:effectLst/>
                <a:ea typeface="Calibri" panose="020F0502020204030204" pitchFamily="34" charset="0"/>
              </a:rPr>
              <a:t>(Болдырев, 2018:92)</a:t>
            </a:r>
            <a:endParaRPr lang="ru-RU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104713-DBA5-4474-83E0-F4C907641D66}"/>
              </a:ext>
            </a:extLst>
          </p:cNvPr>
          <p:cNvSpPr txBox="1"/>
          <p:nvPr/>
        </p:nvSpPr>
        <p:spPr>
          <a:xfrm>
            <a:off x="1164770" y="2274838"/>
            <a:ext cx="4329405" cy="2177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2000" dirty="0">
                <a:effectLst/>
                <a:ea typeface="Calibri" panose="020F0502020204030204" pitchFamily="34" charset="0"/>
              </a:rPr>
              <a:t>«Прямоугольная таблица, состоящая из </a:t>
            </a:r>
            <a:r>
              <a:rPr lang="en-US" sz="2000" i="1" dirty="0">
                <a:effectLst/>
                <a:ea typeface="Calibri" panose="020F0502020204030204" pitchFamily="34" charset="0"/>
              </a:rPr>
              <a:t>m</a:t>
            </a:r>
            <a:r>
              <a:rPr lang="ru-RU" sz="2000" dirty="0">
                <a:effectLst/>
                <a:ea typeface="Calibri" panose="020F0502020204030204" pitchFamily="34" charset="0"/>
              </a:rPr>
              <a:t> строк и </a:t>
            </a:r>
            <a:r>
              <a:rPr lang="en-US" sz="2000" i="1" dirty="0">
                <a:effectLst/>
                <a:ea typeface="Calibri" panose="020F0502020204030204" pitchFamily="34" charset="0"/>
              </a:rPr>
              <a:t>n</a:t>
            </a:r>
            <a:r>
              <a:rPr lang="ru-RU" sz="2000" dirty="0">
                <a:effectLst/>
                <a:ea typeface="Calibri" panose="020F0502020204030204" pitchFamily="34" charset="0"/>
              </a:rPr>
              <a:t> столбцов, элементы которой </a:t>
            </a:r>
            <a:r>
              <a:rPr lang="en-US" sz="2000" i="1" dirty="0">
                <a:effectLst/>
                <a:ea typeface="Calibri" panose="020F0502020204030204" pitchFamily="34" charset="0"/>
              </a:rPr>
              <a:t>a</a:t>
            </a:r>
            <a:r>
              <a:rPr lang="en-US" sz="2000" i="1" baseline="-25000" dirty="0">
                <a:effectLst/>
                <a:ea typeface="Calibri" panose="020F0502020204030204" pitchFamily="34" charset="0"/>
              </a:rPr>
              <a:t>ji</a:t>
            </a:r>
            <a:r>
              <a:rPr lang="en-US" sz="2000" dirty="0">
                <a:effectLst/>
                <a:ea typeface="Calibri" panose="020F0502020204030204" pitchFamily="34" charset="0"/>
              </a:rPr>
              <a:t> </a:t>
            </a:r>
            <a:r>
              <a:rPr lang="ru-RU" sz="2000" dirty="0">
                <a:effectLst/>
                <a:ea typeface="Calibri" panose="020F0502020204030204" pitchFamily="34" charset="0"/>
              </a:rPr>
              <a:t>принадлежат некоторому множеству </a:t>
            </a:r>
            <a:r>
              <a:rPr lang="ru-RU" sz="2000" i="1" dirty="0">
                <a:effectLst/>
                <a:ea typeface="Calibri" panose="020F0502020204030204" pitchFamily="34" charset="0"/>
              </a:rPr>
              <a:t>К</a:t>
            </a:r>
            <a:r>
              <a:rPr lang="ru-RU" sz="2000" dirty="0">
                <a:effectLst/>
                <a:ea typeface="Calibri" panose="020F0502020204030204" pitchFamily="34" charset="0"/>
              </a:rPr>
              <a:t>»</a:t>
            </a:r>
            <a:br>
              <a:rPr lang="ru-RU" sz="2000" dirty="0">
                <a:effectLst/>
                <a:ea typeface="Calibri" panose="020F0502020204030204" pitchFamily="34" charset="0"/>
              </a:rPr>
            </a:br>
            <a:r>
              <a:rPr lang="ru-RU" sz="2000" dirty="0">
                <a:effectLst/>
                <a:ea typeface="Calibri" panose="020F0502020204030204" pitchFamily="34" charset="0"/>
              </a:rPr>
              <a:t>(Математическая энциклопедия, 1982:613)</a:t>
            </a:r>
            <a:endParaRPr lang="ru-RU" sz="2000" dirty="0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9C7D32D4-F6DA-4D74-BD1A-0E5A5551FB59}"/>
              </a:ext>
            </a:extLst>
          </p:cNvPr>
          <p:cNvGrpSpPr/>
          <p:nvPr/>
        </p:nvGrpSpPr>
        <p:grpSpPr>
          <a:xfrm>
            <a:off x="4261173" y="456412"/>
            <a:ext cx="3669653" cy="1046441"/>
            <a:chOff x="4261173" y="456412"/>
            <a:chExt cx="3669653" cy="1046441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DD77B19-7E53-416F-BF95-9DBDD25F5948}"/>
                </a:ext>
              </a:extLst>
            </p:cNvPr>
            <p:cNvSpPr txBox="1"/>
            <p:nvPr/>
          </p:nvSpPr>
          <p:spPr>
            <a:xfrm>
              <a:off x="4892351" y="456412"/>
              <a:ext cx="24072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ru-RU" sz="3600" b="1" dirty="0"/>
                <a:t>Результаты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A186E7F-7A67-45CB-BA32-57E1B3225415}"/>
                </a:ext>
              </a:extLst>
            </p:cNvPr>
            <p:cNvSpPr txBox="1"/>
            <p:nvPr/>
          </p:nvSpPr>
          <p:spPr>
            <a:xfrm>
              <a:off x="4261173" y="1102743"/>
              <a:ext cx="36696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/>
                <a:t>Компонентный анализ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3E4BB50-32DE-461C-ABD3-CDECC7D24470}"/>
              </a:ext>
            </a:extLst>
          </p:cNvPr>
          <p:cNvSpPr txBox="1"/>
          <p:nvPr/>
        </p:nvSpPr>
        <p:spPr>
          <a:xfrm>
            <a:off x="3628052" y="5479231"/>
            <a:ext cx="49358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effectLst/>
                <a:ea typeface="Calibri" panose="020F0502020204030204" pitchFamily="34" charset="0"/>
              </a:rPr>
              <a:t>сема</a:t>
            </a:r>
            <a:r>
              <a:rPr lang="ru-RU" sz="2000" b="1" dirty="0">
                <a:effectLst/>
                <a:ea typeface="Calibri" panose="020F0502020204030204" pitchFamily="34" charset="0"/>
              </a:rPr>
              <a:t> ’несколько аспектов одного явления’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774309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102FE9-11CE-43B9-A708-A52919593934}"/>
              </a:ext>
            </a:extLst>
          </p:cNvPr>
          <p:cNvSpPr txBox="1"/>
          <p:nvPr/>
        </p:nvSpPr>
        <p:spPr>
          <a:xfrm>
            <a:off x="5173435" y="475862"/>
            <a:ext cx="1845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600" b="1" dirty="0"/>
              <a:t>Выводы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120CC0-6BAF-41D1-8CC1-B532075F3630}"/>
              </a:ext>
            </a:extLst>
          </p:cNvPr>
          <p:cNvSpPr txBox="1"/>
          <p:nvPr/>
        </p:nvSpPr>
        <p:spPr>
          <a:xfrm>
            <a:off x="11439331" y="6195527"/>
            <a:ext cx="485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dirty="0"/>
              <a:t>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033023-7F65-4784-A1B3-8E7DC28E4C42}"/>
              </a:ext>
            </a:extLst>
          </p:cNvPr>
          <p:cNvSpPr txBox="1"/>
          <p:nvPr/>
        </p:nvSpPr>
        <p:spPr>
          <a:xfrm>
            <a:off x="898848" y="1758820"/>
            <a:ext cx="10394302" cy="1410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200"/>
              </a:spcAft>
            </a:pPr>
            <a:r>
              <a:rPr lang="ru-RU" sz="2800" dirty="0"/>
              <a:t>— Эффективность тактик объяснения и расширения информации</a:t>
            </a:r>
          </a:p>
          <a:p>
            <a:pPr algn="l">
              <a:spcAft>
                <a:spcPts val="200"/>
              </a:spcAft>
            </a:pPr>
            <a:br>
              <a:rPr lang="ru-RU" sz="2800" dirty="0"/>
            </a:br>
            <a:r>
              <a:rPr lang="ru-RU" sz="2800" dirty="0"/>
              <a:t>— Тенденция к трансформации значения</a:t>
            </a:r>
          </a:p>
        </p:txBody>
      </p:sp>
    </p:spTree>
    <p:extLst>
      <p:ext uri="{BB962C8B-B14F-4D97-AF65-F5344CB8AC3E}">
        <p14:creationId xmlns:p14="http://schemas.microsoft.com/office/powerpoint/2010/main" val="4132993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BA790C-A2C4-46E4-B038-2403D48093D0}"/>
              </a:ext>
            </a:extLst>
          </p:cNvPr>
          <p:cNvSpPr txBox="1"/>
          <p:nvPr/>
        </p:nvSpPr>
        <p:spPr>
          <a:xfrm>
            <a:off x="2774302" y="2617236"/>
            <a:ext cx="66433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282161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102FE9-11CE-43B9-A708-A52919593934}"/>
              </a:ext>
            </a:extLst>
          </p:cNvPr>
          <p:cNvSpPr txBox="1"/>
          <p:nvPr/>
        </p:nvSpPr>
        <p:spPr>
          <a:xfrm>
            <a:off x="4831702" y="360775"/>
            <a:ext cx="2528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600" b="1" dirty="0"/>
              <a:t>Литература</a:t>
            </a:r>
            <a:endParaRPr lang="ru-RU" sz="3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120CC0-6BAF-41D1-8CC1-B532075F3630}"/>
              </a:ext>
            </a:extLst>
          </p:cNvPr>
          <p:cNvSpPr txBox="1"/>
          <p:nvPr/>
        </p:nvSpPr>
        <p:spPr>
          <a:xfrm>
            <a:off x="11457992" y="6195527"/>
            <a:ext cx="466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/>
              <a:t>1</a:t>
            </a:r>
            <a:r>
              <a:rPr lang="ru-RU" sz="2000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698C0E-C9F6-47E3-9DAC-09CDCE27EC88}"/>
              </a:ext>
            </a:extLst>
          </p:cNvPr>
          <p:cNvSpPr txBox="1"/>
          <p:nvPr/>
        </p:nvSpPr>
        <p:spPr>
          <a:xfrm>
            <a:off x="550506" y="1180448"/>
            <a:ext cx="10972800" cy="4968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1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Болдырев, Н. Н.</a:t>
            </a: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Язык и система знаний. Когнитивная теория языка [Текст] / Н. Н. </a:t>
            </a:r>
            <a:r>
              <a:rPr lang="ru-RU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Бодырев</a:t>
            </a: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– </a:t>
            </a:r>
            <a:r>
              <a:rPr lang="ru-RU" sz="1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М.:   Издательский Дом ЯСК, 2018. – 480 с. – </a:t>
            </a:r>
            <a:r>
              <a:rPr lang="ru-RU" sz="15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Библиогр</a:t>
            </a:r>
            <a:r>
              <a:rPr lang="ru-RU" sz="15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с. 441–463.</a:t>
            </a:r>
            <a:endParaRPr lang="ru-R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1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Воронцова, Т. А.</a:t>
            </a: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Стратегии и тактики презентации специальных знаний в научно-популярном дискурсе [Текст] / Т.А. Воронцова // Вестник Челябинского государственного университета. – 2013. – №. 37 (328). – С. 26–29. – </a:t>
            </a:r>
            <a:r>
              <a:rPr lang="ru-RU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Библиогр</a:t>
            </a: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.: с. 28–29.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Караулов, Ю. Н., Филиппович, Ю. Н., Романова Т. В., Черкасова Г. А.</a:t>
            </a: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Информационная технология создания когнитивного тезауруса носителя русского языка и культуры: учеб. пособие. Сер. «Инфо-когнитивные технологии». – М.: Н. Новгород, 2013. – 241 с.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Словари</a:t>
            </a:r>
            <a:endParaRPr lang="ru-R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Виноградов, И. М.</a:t>
            </a: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Математическая энциклопедия [Текст]. В 5 т. Т. 3. Координаты — Одночлен / Иван Виноградов. – М. : Советская Энциклопедия, 1982. – 592 с.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Источники</a:t>
            </a:r>
            <a:endParaRPr lang="ru-RU" sz="15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15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Головин, А</a:t>
            </a: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Как машины понимают текст? — Виктория Земляк [электронный ресурс]. </a:t>
            </a:r>
            <a:r>
              <a:rPr lang="en-US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URL</a:t>
            </a: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15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https://music.yandex.ru/album/6965541/track/81820725</a:t>
            </a: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(дата обращения: 19.02.2022).</a:t>
            </a:r>
          </a:p>
        </p:txBody>
      </p:sp>
    </p:spTree>
    <p:extLst>
      <p:ext uri="{BB962C8B-B14F-4D97-AF65-F5344CB8AC3E}">
        <p14:creationId xmlns:p14="http://schemas.microsoft.com/office/powerpoint/2010/main" val="3136286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120CC0-6BAF-41D1-8CC1-B532075F3630}"/>
              </a:ext>
            </a:extLst>
          </p:cNvPr>
          <p:cNvSpPr txBox="1"/>
          <p:nvPr/>
        </p:nvSpPr>
        <p:spPr>
          <a:xfrm>
            <a:off x="11523306" y="6195527"/>
            <a:ext cx="40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dirty="0"/>
              <a:t>2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53A75E41-8983-4216-8A46-0881E9E40E07}"/>
              </a:ext>
            </a:extLst>
          </p:cNvPr>
          <p:cNvGrpSpPr/>
          <p:nvPr/>
        </p:nvGrpSpPr>
        <p:grpSpPr>
          <a:xfrm>
            <a:off x="779106" y="2286000"/>
            <a:ext cx="2985796" cy="2010747"/>
            <a:chOff x="597159" y="2286000"/>
            <a:chExt cx="2985796" cy="2010747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1F1D87E8-7F4E-487F-8B99-E7B23651290C}"/>
                </a:ext>
              </a:extLst>
            </p:cNvPr>
            <p:cNvSpPr/>
            <p:nvPr/>
          </p:nvSpPr>
          <p:spPr>
            <a:xfrm>
              <a:off x="597159" y="2286000"/>
              <a:ext cx="2985796" cy="201074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D21D40A-6D6D-4F10-A3E3-33C7456B399C}"/>
                </a:ext>
              </a:extLst>
            </p:cNvPr>
            <p:cNvSpPr txBox="1"/>
            <p:nvPr/>
          </p:nvSpPr>
          <p:spPr>
            <a:xfrm>
              <a:off x="779106" y="2668125"/>
              <a:ext cx="2621902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500" dirty="0"/>
                <a:t>Терминосистема когнитивной лингвистики</a:t>
              </a: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222DE978-40A8-4035-A51E-334518B9EAC5}"/>
              </a:ext>
            </a:extLst>
          </p:cNvPr>
          <p:cNvGrpSpPr/>
          <p:nvPr/>
        </p:nvGrpSpPr>
        <p:grpSpPr>
          <a:xfrm>
            <a:off x="4603102" y="2286000"/>
            <a:ext cx="2985796" cy="2010747"/>
            <a:chOff x="597159" y="2286000"/>
            <a:chExt cx="2985796" cy="2010747"/>
          </a:xfrm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EFC4C06E-40B8-4B5C-892C-49CB0684F8CB}"/>
                </a:ext>
              </a:extLst>
            </p:cNvPr>
            <p:cNvSpPr/>
            <p:nvPr/>
          </p:nvSpPr>
          <p:spPr>
            <a:xfrm>
              <a:off x="597159" y="2286000"/>
              <a:ext cx="2985796" cy="201074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022A9F1-C346-4E30-95D6-6FE09B294F44}"/>
                </a:ext>
              </a:extLst>
            </p:cNvPr>
            <p:cNvSpPr txBox="1"/>
            <p:nvPr/>
          </p:nvSpPr>
          <p:spPr>
            <a:xfrm>
              <a:off x="779106" y="2860485"/>
              <a:ext cx="2621902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500" dirty="0"/>
                <a:t>Другие научные области</a:t>
              </a:r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AE001149-6035-4ACF-B642-D04736A41EA0}"/>
              </a:ext>
            </a:extLst>
          </p:cNvPr>
          <p:cNvGrpSpPr/>
          <p:nvPr/>
        </p:nvGrpSpPr>
        <p:grpSpPr>
          <a:xfrm>
            <a:off x="8427098" y="2285998"/>
            <a:ext cx="2985796" cy="2010747"/>
            <a:chOff x="597159" y="2286000"/>
            <a:chExt cx="2985796" cy="2010747"/>
          </a:xfrm>
        </p:grpSpPr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BCE23941-82DC-420B-AC88-27478349EC95}"/>
                </a:ext>
              </a:extLst>
            </p:cNvPr>
            <p:cNvSpPr/>
            <p:nvPr/>
          </p:nvSpPr>
          <p:spPr>
            <a:xfrm>
              <a:off x="597159" y="2286000"/>
              <a:ext cx="2985796" cy="201074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BDC5795-C11F-4754-8B3C-D98AC463BB3B}"/>
                </a:ext>
              </a:extLst>
            </p:cNvPr>
            <p:cNvSpPr txBox="1"/>
            <p:nvPr/>
          </p:nvSpPr>
          <p:spPr>
            <a:xfrm>
              <a:off x="779106" y="2668125"/>
              <a:ext cx="2621902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500" dirty="0"/>
                <a:t>Научно-популярные тексты</a:t>
              </a:r>
            </a:p>
          </p:txBody>
        </p:sp>
      </p:grpSp>
      <p:sp>
        <p:nvSpPr>
          <p:cNvPr id="18" name="Стрелка: шеврон 17">
            <a:extLst>
              <a:ext uri="{FF2B5EF4-FFF2-40B4-BE49-F238E27FC236}">
                <a16:creationId xmlns:a16="http://schemas.microsoft.com/office/drawing/2014/main" id="{E7DE2B0E-2334-491F-8E46-8D8015C29E41}"/>
              </a:ext>
            </a:extLst>
          </p:cNvPr>
          <p:cNvSpPr/>
          <p:nvPr/>
        </p:nvSpPr>
        <p:spPr>
          <a:xfrm>
            <a:off x="3984171" y="3125755"/>
            <a:ext cx="436984" cy="303245"/>
          </a:xfrm>
          <a:prstGeom prst="chevro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: шеврон 18">
            <a:extLst>
              <a:ext uri="{FF2B5EF4-FFF2-40B4-BE49-F238E27FC236}">
                <a16:creationId xmlns:a16="http://schemas.microsoft.com/office/drawing/2014/main" id="{8492369F-B266-4C6E-A252-F49C125A1DCE}"/>
              </a:ext>
            </a:extLst>
          </p:cNvPr>
          <p:cNvSpPr/>
          <p:nvPr/>
        </p:nvSpPr>
        <p:spPr>
          <a:xfrm>
            <a:off x="7770845" y="3125754"/>
            <a:ext cx="436984" cy="303245"/>
          </a:xfrm>
          <a:prstGeom prst="chevron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39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102FE9-11CE-43B9-A708-A52919593934}"/>
              </a:ext>
            </a:extLst>
          </p:cNvPr>
          <p:cNvSpPr txBox="1"/>
          <p:nvPr/>
        </p:nvSpPr>
        <p:spPr>
          <a:xfrm>
            <a:off x="5260132" y="503852"/>
            <a:ext cx="1671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600" b="1" dirty="0"/>
              <a:t>Задачи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120CC0-6BAF-41D1-8CC1-B532075F3630}"/>
              </a:ext>
            </a:extLst>
          </p:cNvPr>
          <p:cNvSpPr txBox="1"/>
          <p:nvPr/>
        </p:nvSpPr>
        <p:spPr>
          <a:xfrm>
            <a:off x="11523306" y="6195527"/>
            <a:ext cx="40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D79EA8-F60A-42AD-B6CE-2CBAC76F014B}"/>
              </a:ext>
            </a:extLst>
          </p:cNvPr>
          <p:cNvSpPr txBox="1"/>
          <p:nvPr/>
        </p:nvSpPr>
        <p:spPr>
          <a:xfrm>
            <a:off x="6226628" y="2644170"/>
            <a:ext cx="43294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effectLst/>
                <a:ea typeface="Calibri" panose="020F0502020204030204" pitchFamily="34" charset="0"/>
              </a:rPr>
              <a:t>Сопоставить </a:t>
            </a:r>
            <a:r>
              <a:rPr lang="ru-RU" sz="2400" b="1" dirty="0">
                <a:effectLst/>
                <a:ea typeface="Calibri" panose="020F0502020204030204" pitchFamily="34" charset="0"/>
              </a:rPr>
              <a:t>актуализированное</a:t>
            </a:r>
            <a:r>
              <a:rPr lang="ru-RU" sz="2400" dirty="0">
                <a:effectLst/>
                <a:ea typeface="Calibri" panose="020F0502020204030204" pitchFamily="34" charset="0"/>
              </a:rPr>
              <a:t> значение термина с «</a:t>
            </a:r>
            <a:r>
              <a:rPr lang="ru-RU" sz="2400" b="1" dirty="0">
                <a:effectLst/>
                <a:ea typeface="Calibri" panose="020F0502020204030204" pitchFamily="34" charset="0"/>
              </a:rPr>
              <a:t>когнитивным</a:t>
            </a:r>
            <a:r>
              <a:rPr lang="ru-RU" sz="2400" dirty="0">
                <a:ea typeface="Calibri" panose="020F0502020204030204" pitchFamily="34" charset="0"/>
              </a:rPr>
              <a:t>»</a:t>
            </a:r>
            <a:r>
              <a:rPr lang="ru-RU" sz="2400" dirty="0">
                <a:effectLst/>
                <a:ea typeface="Calibri" panose="020F0502020204030204" pitchFamily="34" charset="0"/>
              </a:rPr>
              <a:t> значением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104713-DBA5-4474-83E0-F4C907641D66}"/>
              </a:ext>
            </a:extLst>
          </p:cNvPr>
          <p:cNvSpPr txBox="1"/>
          <p:nvPr/>
        </p:nvSpPr>
        <p:spPr>
          <a:xfrm>
            <a:off x="1164770" y="2274838"/>
            <a:ext cx="43294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effectLst/>
                <a:ea typeface="Calibri" panose="020F0502020204030204" pitchFamily="34" charset="0"/>
              </a:rPr>
              <a:t>Рассмотреть</a:t>
            </a:r>
            <a:endParaRPr lang="en-US" sz="2400" dirty="0">
              <a:effectLst/>
              <a:ea typeface="Calibri" panose="020F0502020204030204" pitchFamily="34" charset="0"/>
            </a:endParaRPr>
          </a:p>
          <a:p>
            <a:pPr algn="ctr"/>
            <a:r>
              <a:rPr lang="ru-RU" sz="2400" b="1" dirty="0">
                <a:effectLst/>
                <a:ea typeface="Calibri" panose="020F0502020204030204" pitchFamily="34" charset="0"/>
              </a:rPr>
              <a:t>речевые стратегии и тактики</a:t>
            </a:r>
            <a:endParaRPr lang="en-US" sz="2400" b="1" dirty="0">
              <a:effectLst/>
              <a:ea typeface="Calibri" panose="020F0502020204030204" pitchFamily="34" charset="0"/>
            </a:endParaRPr>
          </a:p>
          <a:p>
            <a:pPr algn="ctr"/>
            <a:r>
              <a:rPr lang="ru-RU" sz="2400" dirty="0">
                <a:effectLst/>
                <a:ea typeface="Calibri" panose="020F0502020204030204" pitchFamily="34" charset="0"/>
              </a:rPr>
              <a:t>введения терминов когнитивной лингвистики</a:t>
            </a:r>
            <a:br>
              <a:rPr lang="ru-RU" sz="2400" dirty="0">
                <a:effectLst/>
                <a:ea typeface="Calibri" panose="020F0502020204030204" pitchFamily="34" charset="0"/>
              </a:rPr>
            </a:br>
            <a:r>
              <a:rPr lang="ru-RU" sz="2400" dirty="0">
                <a:effectLst/>
                <a:ea typeface="Calibri" panose="020F0502020204030204" pitchFamily="34" charset="0"/>
              </a:rPr>
              <a:t>и терминов-омонимов</a:t>
            </a:r>
            <a:endParaRPr lang="en-US" sz="2400" dirty="0">
              <a:effectLst/>
              <a:ea typeface="Calibri" panose="020F0502020204030204" pitchFamily="34" charset="0"/>
            </a:endParaRPr>
          </a:p>
          <a:p>
            <a:pPr algn="ctr"/>
            <a:r>
              <a:rPr lang="ru-RU" sz="2400" dirty="0">
                <a:effectLst/>
                <a:ea typeface="Calibri" panose="020F0502020204030204" pitchFamily="34" charset="0"/>
              </a:rPr>
              <a:t>в тексты научно-популярных подкастов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44520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102FE9-11CE-43B9-A708-A52919593934}"/>
              </a:ext>
            </a:extLst>
          </p:cNvPr>
          <p:cNvSpPr txBox="1"/>
          <p:nvPr/>
        </p:nvSpPr>
        <p:spPr>
          <a:xfrm>
            <a:off x="1029476" y="671803"/>
            <a:ext cx="1877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600" b="1" dirty="0"/>
              <a:t>Методы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120CC0-6BAF-41D1-8CC1-B532075F3630}"/>
              </a:ext>
            </a:extLst>
          </p:cNvPr>
          <p:cNvSpPr txBox="1"/>
          <p:nvPr/>
        </p:nvSpPr>
        <p:spPr>
          <a:xfrm>
            <a:off x="11523306" y="6195527"/>
            <a:ext cx="40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dirty="0"/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104713-DBA5-4474-83E0-F4C907641D66}"/>
              </a:ext>
            </a:extLst>
          </p:cNvPr>
          <p:cNvSpPr txBox="1"/>
          <p:nvPr/>
        </p:nvSpPr>
        <p:spPr>
          <a:xfrm>
            <a:off x="1029476" y="1759821"/>
            <a:ext cx="5212704" cy="196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/>
              <a:t>— </a:t>
            </a:r>
            <a:r>
              <a:rPr lang="ru-RU" sz="2800" dirty="0" err="1"/>
              <a:t>интент</a:t>
            </a:r>
            <a:r>
              <a:rPr lang="ru-RU" sz="2800" dirty="0"/>
              <a:t>-анализ</a:t>
            </a:r>
          </a:p>
          <a:p>
            <a:pPr>
              <a:lnSpc>
                <a:spcPct val="150000"/>
              </a:lnSpc>
            </a:pPr>
            <a:r>
              <a:rPr lang="ru-RU" sz="2800" dirty="0"/>
              <a:t>— контент-анализ</a:t>
            </a:r>
          </a:p>
          <a:p>
            <a:pPr>
              <a:lnSpc>
                <a:spcPct val="150000"/>
              </a:lnSpc>
            </a:pPr>
            <a:r>
              <a:rPr lang="ru-RU" sz="2800" dirty="0"/>
              <a:t>— компонентный анализ</a:t>
            </a:r>
          </a:p>
        </p:txBody>
      </p:sp>
    </p:spTree>
    <p:extLst>
      <p:ext uri="{BB962C8B-B14F-4D97-AF65-F5344CB8AC3E}">
        <p14:creationId xmlns:p14="http://schemas.microsoft.com/office/powerpoint/2010/main" val="892797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102FE9-11CE-43B9-A708-A52919593934}"/>
              </a:ext>
            </a:extLst>
          </p:cNvPr>
          <p:cNvSpPr txBox="1"/>
          <p:nvPr/>
        </p:nvSpPr>
        <p:spPr>
          <a:xfrm>
            <a:off x="4892351" y="456412"/>
            <a:ext cx="2407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3600" b="1" dirty="0"/>
              <a:t>Материал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120CC0-6BAF-41D1-8CC1-B532075F3630}"/>
              </a:ext>
            </a:extLst>
          </p:cNvPr>
          <p:cNvSpPr txBox="1"/>
          <p:nvPr/>
        </p:nvSpPr>
        <p:spPr>
          <a:xfrm>
            <a:off x="11523306" y="6195527"/>
            <a:ext cx="40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dirty="0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2F845C-1C9C-4292-B134-03621DA0A607}"/>
              </a:ext>
            </a:extLst>
          </p:cNvPr>
          <p:cNvSpPr txBox="1"/>
          <p:nvPr/>
        </p:nvSpPr>
        <p:spPr>
          <a:xfrm>
            <a:off x="1052803" y="1102743"/>
            <a:ext cx="100863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Корпус письменных расшифровок подкастов сервиса «</a:t>
            </a:r>
            <a:r>
              <a:rPr lang="ru-RU" sz="2000" dirty="0" err="1"/>
              <a:t>Яндекс.Музыка</a:t>
            </a:r>
            <a:r>
              <a:rPr lang="ru-RU" sz="2000" dirty="0"/>
              <a:t>», раздел «</a:t>
            </a:r>
            <a:r>
              <a:rPr lang="ru-RU" sz="2000" dirty="0" err="1"/>
              <a:t>Научпоп</a:t>
            </a:r>
            <a:r>
              <a:rPr lang="ru-RU" sz="2000" dirty="0"/>
              <a:t>»</a:t>
            </a:r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id="{F6840794-B16A-4D34-93F0-35BEDC29F468}"/>
              </a:ext>
            </a:extLst>
          </p:cNvPr>
          <p:cNvGrpSpPr/>
          <p:nvPr/>
        </p:nvGrpSpPr>
        <p:grpSpPr>
          <a:xfrm>
            <a:off x="2794064" y="2417468"/>
            <a:ext cx="6603870" cy="2023063"/>
            <a:chOff x="1280360" y="2417468"/>
            <a:chExt cx="6603870" cy="2023063"/>
          </a:xfrm>
        </p:grpSpPr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76D0A3ED-3A9D-44F4-A776-D37FFF44C4FD}"/>
                </a:ext>
              </a:extLst>
            </p:cNvPr>
            <p:cNvGrpSpPr/>
            <p:nvPr/>
          </p:nvGrpSpPr>
          <p:grpSpPr>
            <a:xfrm>
              <a:off x="4353399" y="2417468"/>
              <a:ext cx="3530831" cy="1442369"/>
              <a:chOff x="3089612" y="2818816"/>
              <a:chExt cx="3530831" cy="1442369"/>
            </a:xfrm>
          </p:grpSpPr>
          <p:sp>
            <p:nvSpPr>
              <p:cNvPr id="9" name="Текст 6">
                <a:extLst>
                  <a:ext uri="{FF2B5EF4-FFF2-40B4-BE49-F238E27FC236}">
                    <a16:creationId xmlns:a16="http://schemas.microsoft.com/office/drawing/2014/main" id="{272831AE-12FF-45B3-A1CB-F27BB9754B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5243" y="3905146"/>
                <a:ext cx="3439570" cy="356039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ru-RU" sz="2000" dirty="0"/>
                  <a:t>словоупотребление в корпусе</a:t>
                </a:r>
              </a:p>
            </p:txBody>
          </p:sp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C5A94480-E34B-4100-8982-1B306C0BD0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89612" y="2818816"/>
                <a:ext cx="3530831" cy="992193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8000" dirty="0"/>
                  <a:t>517 201 </a:t>
                </a:r>
              </a:p>
            </p:txBody>
          </p:sp>
        </p:grpSp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9C089184-8918-4EA3-B38A-5A9DF183FA41}"/>
                </a:ext>
              </a:extLst>
            </p:cNvPr>
            <p:cNvGrpSpPr/>
            <p:nvPr/>
          </p:nvGrpSpPr>
          <p:grpSpPr>
            <a:xfrm>
              <a:off x="1280360" y="2417468"/>
              <a:ext cx="2281158" cy="2023063"/>
              <a:chOff x="8281095" y="2838155"/>
              <a:chExt cx="2281158" cy="2023063"/>
            </a:xfrm>
          </p:grpSpPr>
          <p:sp>
            <p:nvSpPr>
              <p:cNvPr id="19" name="Текст 7">
                <a:extLst>
                  <a:ext uri="{FF2B5EF4-FFF2-40B4-BE49-F238E27FC236}">
                    <a16:creationId xmlns:a16="http://schemas.microsoft.com/office/drawing/2014/main" id="{F5616323-1821-49A6-8ED5-CA1A9A8935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81095" y="3874351"/>
                <a:ext cx="2281158" cy="98686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14000"/>
                  </a:lnSpc>
                  <a:buNone/>
                </a:pPr>
                <a:r>
                  <a:rPr lang="ru-RU" sz="2000" dirty="0"/>
                  <a:t>расшифрованных эпизода</a:t>
                </a:r>
              </a:p>
            </p:txBody>
          </p:sp>
          <p:sp>
            <p:nvSpPr>
              <p:cNvPr id="20" name="Текст 10">
                <a:extLst>
                  <a:ext uri="{FF2B5EF4-FFF2-40B4-BE49-F238E27FC236}">
                    <a16:creationId xmlns:a16="http://schemas.microsoft.com/office/drawing/2014/main" id="{81F25209-D0E4-4BD3-96CE-0DB3FA2B31C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81095" y="2838155"/>
                <a:ext cx="2281158" cy="1164116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ru-RU" sz="8000" dirty="0"/>
                  <a:t>82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6569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120CC0-6BAF-41D1-8CC1-B532075F3630}"/>
              </a:ext>
            </a:extLst>
          </p:cNvPr>
          <p:cNvSpPr txBox="1"/>
          <p:nvPr/>
        </p:nvSpPr>
        <p:spPr>
          <a:xfrm>
            <a:off x="11523306" y="6195527"/>
            <a:ext cx="40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dirty="0"/>
              <a:t>6</a:t>
            </a:r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8D3D4773-CB4D-49A3-A13E-9C03318F91C1}"/>
              </a:ext>
            </a:extLst>
          </p:cNvPr>
          <p:cNvGrpSpPr/>
          <p:nvPr/>
        </p:nvGrpSpPr>
        <p:grpSpPr>
          <a:xfrm>
            <a:off x="1280360" y="2417468"/>
            <a:ext cx="9631279" cy="2023063"/>
            <a:chOff x="1257545" y="2818816"/>
            <a:chExt cx="9631279" cy="2023063"/>
          </a:xfrm>
        </p:grpSpPr>
        <p:grpSp>
          <p:nvGrpSpPr>
            <p:cNvPr id="8" name="Группа 7">
              <a:extLst>
                <a:ext uri="{FF2B5EF4-FFF2-40B4-BE49-F238E27FC236}">
                  <a16:creationId xmlns:a16="http://schemas.microsoft.com/office/drawing/2014/main" id="{154F7C7B-7F4F-41F1-A770-457892119524}"/>
                </a:ext>
              </a:extLst>
            </p:cNvPr>
            <p:cNvGrpSpPr/>
            <p:nvPr/>
          </p:nvGrpSpPr>
          <p:grpSpPr>
            <a:xfrm>
              <a:off x="8607666" y="2818816"/>
              <a:ext cx="2281158" cy="2023063"/>
              <a:chOff x="8281095" y="2838155"/>
              <a:chExt cx="2281158" cy="2023063"/>
            </a:xfrm>
          </p:grpSpPr>
          <p:sp>
            <p:nvSpPr>
              <p:cNvPr id="6" name="Текст 7">
                <a:extLst>
                  <a:ext uri="{FF2B5EF4-FFF2-40B4-BE49-F238E27FC236}">
                    <a16:creationId xmlns:a16="http://schemas.microsoft.com/office/drawing/2014/main" id="{3A0AEBBD-E94A-4E51-B156-DE9E7968C9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731" y="3874351"/>
                <a:ext cx="2075886" cy="98686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14000"/>
                  </a:lnSpc>
                  <a:buNone/>
                </a:pPr>
                <a:r>
                  <a:rPr lang="ru-RU" sz="2000" dirty="0"/>
                  <a:t>вхождения терминов</a:t>
                </a:r>
                <a:br>
                  <a:rPr lang="ru-RU" sz="2000" dirty="0"/>
                </a:br>
                <a:r>
                  <a:rPr lang="ru-RU" sz="2000" dirty="0"/>
                  <a:t>в корпус</a:t>
                </a:r>
              </a:p>
            </p:txBody>
          </p:sp>
          <p:sp>
            <p:nvSpPr>
              <p:cNvPr id="7" name="Текст 10">
                <a:extLst>
                  <a:ext uri="{FF2B5EF4-FFF2-40B4-BE49-F238E27FC236}">
                    <a16:creationId xmlns:a16="http://schemas.microsoft.com/office/drawing/2014/main" id="{419F0008-1852-4FAE-B720-51F2FB51CF0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81095" y="2838155"/>
                <a:ext cx="2281158" cy="1164116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ru-RU" sz="8000" dirty="0"/>
                  <a:t>1084</a:t>
                </a:r>
              </a:p>
            </p:txBody>
          </p:sp>
        </p:grpSp>
        <p:grpSp>
          <p:nvGrpSpPr>
            <p:cNvPr id="21" name="Группа 20">
              <a:extLst>
                <a:ext uri="{FF2B5EF4-FFF2-40B4-BE49-F238E27FC236}">
                  <a16:creationId xmlns:a16="http://schemas.microsoft.com/office/drawing/2014/main" id="{76D0A3ED-3A9D-44F4-A776-D37FFF44C4FD}"/>
                </a:ext>
              </a:extLst>
            </p:cNvPr>
            <p:cNvGrpSpPr/>
            <p:nvPr/>
          </p:nvGrpSpPr>
          <p:grpSpPr>
            <a:xfrm>
              <a:off x="4330584" y="2818816"/>
              <a:ext cx="3530831" cy="1442369"/>
              <a:chOff x="3089612" y="2818816"/>
              <a:chExt cx="3530831" cy="1442369"/>
            </a:xfrm>
          </p:grpSpPr>
          <p:sp>
            <p:nvSpPr>
              <p:cNvPr id="9" name="Текст 6">
                <a:extLst>
                  <a:ext uri="{FF2B5EF4-FFF2-40B4-BE49-F238E27FC236}">
                    <a16:creationId xmlns:a16="http://schemas.microsoft.com/office/drawing/2014/main" id="{272831AE-12FF-45B3-A1CB-F27BB9754B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5243" y="3905146"/>
                <a:ext cx="3439570" cy="356039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14000"/>
                  </a:lnSpc>
                  <a:buNone/>
                </a:pPr>
                <a:r>
                  <a:rPr lang="ru-RU" sz="2000" dirty="0"/>
                  <a:t>терминов обнаружено</a:t>
                </a:r>
                <a:br>
                  <a:rPr lang="ru-RU" sz="2000" dirty="0"/>
                </a:br>
                <a:r>
                  <a:rPr lang="ru-RU" sz="2000" dirty="0"/>
                  <a:t>в корпусе</a:t>
                </a:r>
              </a:p>
            </p:txBody>
          </p:sp>
          <p:sp>
            <p:nvSpPr>
              <p:cNvPr id="10" name="Текст 9">
                <a:extLst>
                  <a:ext uri="{FF2B5EF4-FFF2-40B4-BE49-F238E27FC236}">
                    <a16:creationId xmlns:a16="http://schemas.microsoft.com/office/drawing/2014/main" id="{C5A94480-E34B-4100-8982-1B306C0BD0B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89612" y="2818816"/>
                <a:ext cx="3530831" cy="992193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ru-RU" sz="8000" dirty="0"/>
                  <a:t>27</a:t>
                </a:r>
              </a:p>
            </p:txBody>
          </p:sp>
        </p:grpSp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9C089184-8918-4EA3-B38A-5A9DF183FA41}"/>
                </a:ext>
              </a:extLst>
            </p:cNvPr>
            <p:cNvGrpSpPr/>
            <p:nvPr/>
          </p:nvGrpSpPr>
          <p:grpSpPr>
            <a:xfrm>
              <a:off x="1257545" y="2818816"/>
              <a:ext cx="2281158" cy="2023063"/>
              <a:chOff x="8281095" y="2838155"/>
              <a:chExt cx="2281158" cy="2023063"/>
            </a:xfrm>
          </p:grpSpPr>
          <p:sp>
            <p:nvSpPr>
              <p:cNvPr id="19" name="Текст 7">
                <a:extLst>
                  <a:ext uri="{FF2B5EF4-FFF2-40B4-BE49-F238E27FC236}">
                    <a16:creationId xmlns:a16="http://schemas.microsoft.com/office/drawing/2014/main" id="{F5616323-1821-49A6-8ED5-CA1A9A8935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81095" y="3874351"/>
                <a:ext cx="2281158" cy="98686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14000"/>
                  </a:lnSpc>
                  <a:buNone/>
                </a:pPr>
                <a:r>
                  <a:rPr lang="ru-RU" sz="2000" dirty="0"/>
                  <a:t>терминов</a:t>
                </a:r>
                <a:br>
                  <a:rPr lang="ru-RU" sz="2000" dirty="0"/>
                </a:br>
                <a:r>
                  <a:rPr lang="ru-RU" sz="2000" dirty="0"/>
                  <a:t>в словнике</a:t>
                </a:r>
              </a:p>
            </p:txBody>
          </p:sp>
          <p:sp>
            <p:nvSpPr>
              <p:cNvPr id="20" name="Текст 10">
                <a:extLst>
                  <a:ext uri="{FF2B5EF4-FFF2-40B4-BE49-F238E27FC236}">
                    <a16:creationId xmlns:a16="http://schemas.microsoft.com/office/drawing/2014/main" id="{81F25209-D0E4-4BD3-96CE-0DB3FA2B31C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81095" y="2838155"/>
                <a:ext cx="2281158" cy="1164116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ru-RU" sz="8000" dirty="0"/>
                  <a:t>60</a:t>
                </a:r>
              </a:p>
            </p:txBody>
          </p:sp>
        </p:grp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66971DB4-F007-4AE0-88CA-766FA609E485}"/>
              </a:ext>
            </a:extLst>
          </p:cNvPr>
          <p:cNvGrpSpPr/>
          <p:nvPr/>
        </p:nvGrpSpPr>
        <p:grpSpPr>
          <a:xfrm>
            <a:off x="4892351" y="456412"/>
            <a:ext cx="2407298" cy="1046441"/>
            <a:chOff x="4892351" y="456412"/>
            <a:chExt cx="2407298" cy="1046441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6A102FE9-11CE-43B9-A708-A52919593934}"/>
                </a:ext>
              </a:extLst>
            </p:cNvPr>
            <p:cNvSpPr txBox="1"/>
            <p:nvPr/>
          </p:nvSpPr>
          <p:spPr>
            <a:xfrm>
              <a:off x="4892351" y="456412"/>
              <a:ext cx="24072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ru-RU" sz="3600" b="1" dirty="0"/>
                <a:t>Результаты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15262E4-C4D6-428E-A209-9D616AF50CDD}"/>
                </a:ext>
              </a:extLst>
            </p:cNvPr>
            <p:cNvSpPr txBox="1"/>
            <p:nvPr/>
          </p:nvSpPr>
          <p:spPr>
            <a:xfrm>
              <a:off x="5129503" y="1102743"/>
              <a:ext cx="19329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/>
                <a:t>Контент-анализ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996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120CC0-6BAF-41D1-8CC1-B532075F3630}"/>
              </a:ext>
            </a:extLst>
          </p:cNvPr>
          <p:cNvSpPr txBox="1"/>
          <p:nvPr/>
        </p:nvSpPr>
        <p:spPr>
          <a:xfrm>
            <a:off x="11523306" y="6195527"/>
            <a:ext cx="40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/>
              <a:t>7</a:t>
            </a:r>
            <a:endParaRPr lang="ru-RU" sz="2000" dirty="0"/>
          </a:p>
        </p:txBody>
      </p:sp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7360C878-7B07-4F91-B8F2-2068296C95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3096427"/>
              </p:ext>
            </p:extLst>
          </p:nvPr>
        </p:nvGraphicFramePr>
        <p:xfrm>
          <a:off x="2856780" y="1571170"/>
          <a:ext cx="6478438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8021E86A-4AE1-4B6F-B5CD-9AA1845FBBD3}"/>
              </a:ext>
            </a:extLst>
          </p:cNvPr>
          <p:cNvGrpSpPr/>
          <p:nvPr/>
        </p:nvGrpSpPr>
        <p:grpSpPr>
          <a:xfrm>
            <a:off x="4892351" y="447841"/>
            <a:ext cx="2407298" cy="1046441"/>
            <a:chOff x="4892351" y="456412"/>
            <a:chExt cx="2407298" cy="104644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7A08313-0EB3-4B2A-9399-615EE7B15258}"/>
                </a:ext>
              </a:extLst>
            </p:cNvPr>
            <p:cNvSpPr txBox="1"/>
            <p:nvPr/>
          </p:nvSpPr>
          <p:spPr>
            <a:xfrm>
              <a:off x="4892351" y="456412"/>
              <a:ext cx="24072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ru-RU" sz="3600" b="1" dirty="0"/>
                <a:t>Результаты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2E7F241-B98E-4B3F-9535-41C557F2A1FE}"/>
                </a:ext>
              </a:extLst>
            </p:cNvPr>
            <p:cNvSpPr txBox="1"/>
            <p:nvPr/>
          </p:nvSpPr>
          <p:spPr>
            <a:xfrm>
              <a:off x="5129503" y="1102743"/>
              <a:ext cx="19329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/>
                <a:t>Контент-анализ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2460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120CC0-6BAF-41D1-8CC1-B532075F3630}"/>
              </a:ext>
            </a:extLst>
          </p:cNvPr>
          <p:cNvSpPr txBox="1"/>
          <p:nvPr/>
        </p:nvSpPr>
        <p:spPr>
          <a:xfrm>
            <a:off x="11523306" y="6195527"/>
            <a:ext cx="40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dirty="0"/>
              <a:t>8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0F0315C-A01A-41E3-A450-7D19DC4F2A63}"/>
              </a:ext>
            </a:extLst>
          </p:cNvPr>
          <p:cNvGrpSpPr/>
          <p:nvPr/>
        </p:nvGrpSpPr>
        <p:grpSpPr>
          <a:xfrm>
            <a:off x="4892351" y="456412"/>
            <a:ext cx="2407298" cy="1046441"/>
            <a:chOff x="4892351" y="456412"/>
            <a:chExt cx="2407298" cy="104644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1B524C6-6106-45EE-90EF-478A1F28F167}"/>
                </a:ext>
              </a:extLst>
            </p:cNvPr>
            <p:cNvSpPr txBox="1"/>
            <p:nvPr/>
          </p:nvSpPr>
          <p:spPr>
            <a:xfrm>
              <a:off x="4892351" y="456412"/>
              <a:ext cx="24072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ru-RU" sz="3600" b="1" dirty="0"/>
                <a:t>Результаты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6E5B08F-6E6A-4ECE-899D-D4EEF4C60B81}"/>
                </a:ext>
              </a:extLst>
            </p:cNvPr>
            <p:cNvSpPr txBox="1"/>
            <p:nvPr/>
          </p:nvSpPr>
          <p:spPr>
            <a:xfrm>
              <a:off x="5129503" y="1102743"/>
              <a:ext cx="193299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err="1"/>
                <a:t>Интент</a:t>
              </a:r>
              <a:r>
                <a:rPr lang="ru-RU" sz="2000" dirty="0"/>
                <a:t>-анализ</a:t>
              </a: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3AAE93D5-B14E-4B12-9582-6ED5E11E8534}"/>
              </a:ext>
            </a:extLst>
          </p:cNvPr>
          <p:cNvGrpSpPr/>
          <p:nvPr/>
        </p:nvGrpSpPr>
        <p:grpSpPr>
          <a:xfrm>
            <a:off x="2521963" y="3486298"/>
            <a:ext cx="2180663" cy="1651865"/>
            <a:chOff x="-195943" y="2909246"/>
            <a:chExt cx="2985796" cy="2010747"/>
          </a:xfrm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18F95527-7FC1-424A-899F-F57D1D18D332}"/>
                </a:ext>
              </a:extLst>
            </p:cNvPr>
            <p:cNvSpPr/>
            <p:nvPr/>
          </p:nvSpPr>
          <p:spPr>
            <a:xfrm>
              <a:off x="-195943" y="2909246"/>
              <a:ext cx="2985796" cy="201074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3A5AEF3-6088-4C2D-98A4-307A1789A320}"/>
                </a:ext>
              </a:extLst>
            </p:cNvPr>
            <p:cNvSpPr txBox="1"/>
            <p:nvPr/>
          </p:nvSpPr>
          <p:spPr>
            <a:xfrm>
              <a:off x="27420" y="3108571"/>
              <a:ext cx="2532472" cy="1610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/>
                <a:t>Тактика апелляции</a:t>
              </a:r>
              <a:br>
                <a:rPr lang="ru-RU" sz="2000" dirty="0"/>
              </a:br>
              <a:r>
                <a:rPr lang="ru-RU" sz="2000" dirty="0"/>
                <a:t>к фоновым знаниям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6F890C8-EFDF-4B89-99CE-0870832F2037}"/>
              </a:ext>
            </a:extLst>
          </p:cNvPr>
          <p:cNvGrpSpPr/>
          <p:nvPr/>
        </p:nvGrpSpPr>
        <p:grpSpPr>
          <a:xfrm>
            <a:off x="3726023" y="1639244"/>
            <a:ext cx="4739952" cy="1019880"/>
            <a:chOff x="466880" y="712257"/>
            <a:chExt cx="4739952" cy="1019880"/>
          </a:xfrm>
        </p:grpSpPr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8BF623DC-6FCC-48CD-96C6-ED0FF2995335}"/>
                </a:ext>
              </a:extLst>
            </p:cNvPr>
            <p:cNvSpPr/>
            <p:nvPr/>
          </p:nvSpPr>
          <p:spPr>
            <a:xfrm>
              <a:off x="466880" y="712257"/>
              <a:ext cx="4739952" cy="101988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538869-918C-40DB-8D73-79B3439D5ADF}"/>
                </a:ext>
              </a:extLst>
            </p:cNvPr>
            <p:cNvSpPr txBox="1"/>
            <p:nvPr/>
          </p:nvSpPr>
          <p:spPr>
            <a:xfrm>
              <a:off x="755721" y="983670"/>
              <a:ext cx="416227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500" dirty="0"/>
                <a:t>Стратегия информирования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3988A25B-0076-4FB9-9CA9-A15C1637B37D}"/>
              </a:ext>
            </a:extLst>
          </p:cNvPr>
          <p:cNvSpPr txBox="1"/>
          <p:nvPr/>
        </p:nvSpPr>
        <p:spPr>
          <a:xfrm>
            <a:off x="1731195" y="2852458"/>
            <a:ext cx="37622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/>
              <a:t>«специалист-специалист»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14291B-8D8E-4765-BB7B-D6AD8929DB93}"/>
              </a:ext>
            </a:extLst>
          </p:cNvPr>
          <p:cNvSpPr txBox="1"/>
          <p:nvPr/>
        </p:nvSpPr>
        <p:spPr>
          <a:xfrm>
            <a:off x="6619087" y="2857879"/>
            <a:ext cx="404211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dirty="0"/>
              <a:t>«специалист-неспециалист»</a:t>
            </a: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DED424BD-843E-4D03-B18F-C10A347078CB}"/>
              </a:ext>
            </a:extLst>
          </p:cNvPr>
          <p:cNvGrpSpPr/>
          <p:nvPr/>
        </p:nvGrpSpPr>
        <p:grpSpPr>
          <a:xfrm>
            <a:off x="6457725" y="3486299"/>
            <a:ext cx="2180663" cy="1651865"/>
            <a:chOff x="-195943" y="2909246"/>
            <a:chExt cx="2985796" cy="2010747"/>
          </a:xfrm>
        </p:grpSpPr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30589FAB-C718-462E-8CC7-039AF22DC92F}"/>
                </a:ext>
              </a:extLst>
            </p:cNvPr>
            <p:cNvSpPr/>
            <p:nvPr/>
          </p:nvSpPr>
          <p:spPr>
            <a:xfrm>
              <a:off x="-195943" y="2909246"/>
              <a:ext cx="2985796" cy="201074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D44C9C6-577B-40A0-AE6B-2A13FF9BB323}"/>
                </a:ext>
              </a:extLst>
            </p:cNvPr>
            <p:cNvSpPr txBox="1"/>
            <p:nvPr/>
          </p:nvSpPr>
          <p:spPr>
            <a:xfrm>
              <a:off x="24120" y="3264760"/>
              <a:ext cx="2532472" cy="1236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/>
                <a:t>Тактика расширения информации</a:t>
              </a:r>
            </a:p>
          </p:txBody>
        </p:sp>
      </p:grp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id="{E3C8B34C-DDC5-45C7-83C2-4C8E6BB46F38}"/>
              </a:ext>
            </a:extLst>
          </p:cNvPr>
          <p:cNvGrpSpPr/>
          <p:nvPr/>
        </p:nvGrpSpPr>
        <p:grpSpPr>
          <a:xfrm>
            <a:off x="8806339" y="3486300"/>
            <a:ext cx="2180663" cy="1651865"/>
            <a:chOff x="-195943" y="2909246"/>
            <a:chExt cx="2985796" cy="2010747"/>
          </a:xfrm>
        </p:grpSpPr>
        <p:sp>
          <p:nvSpPr>
            <p:cNvPr id="23" name="Прямоугольник: скругленные углы 22">
              <a:extLst>
                <a:ext uri="{FF2B5EF4-FFF2-40B4-BE49-F238E27FC236}">
                  <a16:creationId xmlns:a16="http://schemas.microsoft.com/office/drawing/2014/main" id="{40AFCB19-0B2E-4058-AA60-4D0E67FBC1E8}"/>
                </a:ext>
              </a:extLst>
            </p:cNvPr>
            <p:cNvSpPr/>
            <p:nvPr/>
          </p:nvSpPr>
          <p:spPr>
            <a:xfrm>
              <a:off x="-195943" y="2909246"/>
              <a:ext cx="2985796" cy="2010747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6C3077A-63F5-4BEE-9114-75EACA2E9FAD}"/>
                </a:ext>
              </a:extLst>
            </p:cNvPr>
            <p:cNvSpPr txBox="1"/>
            <p:nvPr/>
          </p:nvSpPr>
          <p:spPr>
            <a:xfrm>
              <a:off x="27420" y="3514347"/>
              <a:ext cx="2532472" cy="8616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/>
                <a:t>Тактика объяснения</a:t>
              </a:r>
            </a:p>
          </p:txBody>
        </p:sp>
      </p:grpSp>
      <p:cxnSp>
        <p:nvCxnSpPr>
          <p:cNvPr id="26" name="Соединитель: уступ 25">
            <a:extLst>
              <a:ext uri="{FF2B5EF4-FFF2-40B4-BE49-F238E27FC236}">
                <a16:creationId xmlns:a16="http://schemas.microsoft.com/office/drawing/2014/main" id="{AB465091-5319-4D7C-A1ED-D8C9AF9C0395}"/>
              </a:ext>
            </a:extLst>
          </p:cNvPr>
          <p:cNvCxnSpPr>
            <a:stCxn id="15" idx="1"/>
            <a:endCxn id="17" idx="0"/>
          </p:cNvCxnSpPr>
          <p:nvPr/>
        </p:nvCxnSpPr>
        <p:spPr>
          <a:xfrm rot="10800000" flipV="1">
            <a:off x="3612297" y="2149184"/>
            <a:ext cx="113727" cy="703274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Соединитель: уступ 27">
            <a:extLst>
              <a:ext uri="{FF2B5EF4-FFF2-40B4-BE49-F238E27FC236}">
                <a16:creationId xmlns:a16="http://schemas.microsoft.com/office/drawing/2014/main" id="{54307BB6-50A0-49F9-98AC-A0533171B1B3}"/>
              </a:ext>
            </a:extLst>
          </p:cNvPr>
          <p:cNvCxnSpPr>
            <a:stCxn id="15" idx="3"/>
          </p:cNvCxnSpPr>
          <p:nvPr/>
        </p:nvCxnSpPr>
        <p:spPr>
          <a:xfrm>
            <a:off x="8465975" y="2149184"/>
            <a:ext cx="174172" cy="631338"/>
          </a:xfrm>
          <a:prstGeom prst="bentConnector2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B188F6E0-0CE6-4679-9A01-638F58E6EA98}"/>
              </a:ext>
            </a:extLst>
          </p:cNvPr>
          <p:cNvSpPr txBox="1"/>
          <p:nvPr/>
        </p:nvSpPr>
        <p:spPr>
          <a:xfrm>
            <a:off x="9018986" y="5247272"/>
            <a:ext cx="175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дефиниция, метафора и т.д.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36A0EB6-5270-473E-8E09-62D237460822}"/>
              </a:ext>
            </a:extLst>
          </p:cNvPr>
          <p:cNvSpPr txBox="1"/>
          <p:nvPr/>
        </p:nvSpPr>
        <p:spPr>
          <a:xfrm>
            <a:off x="6556982" y="5241409"/>
            <a:ext cx="1972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дескрипция, предикация и т.д.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2631326-AE4C-4AB5-BF61-EAE48440CDA6}"/>
              </a:ext>
            </a:extLst>
          </p:cNvPr>
          <p:cNvSpPr txBox="1"/>
          <p:nvPr/>
        </p:nvSpPr>
        <p:spPr>
          <a:xfrm>
            <a:off x="2626648" y="5247272"/>
            <a:ext cx="1972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введение </a:t>
            </a:r>
            <a:r>
              <a:rPr lang="ru-RU" dirty="0" err="1"/>
              <a:t>метатекстовых</a:t>
            </a:r>
            <a:r>
              <a:rPr lang="ru-RU" dirty="0"/>
              <a:t> маркеров</a:t>
            </a:r>
          </a:p>
        </p:txBody>
      </p:sp>
    </p:spTree>
    <p:extLst>
      <p:ext uri="{BB962C8B-B14F-4D97-AF65-F5344CB8AC3E}">
        <p14:creationId xmlns:p14="http://schemas.microsoft.com/office/powerpoint/2010/main" val="1600827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120CC0-6BAF-41D1-8CC1-B532075F3630}"/>
              </a:ext>
            </a:extLst>
          </p:cNvPr>
          <p:cNvSpPr txBox="1"/>
          <p:nvPr/>
        </p:nvSpPr>
        <p:spPr>
          <a:xfrm>
            <a:off x="11523306" y="6195527"/>
            <a:ext cx="40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000" dirty="0"/>
              <a:t>9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60FA5C60-18FF-481C-A062-E48F727C67AF}"/>
              </a:ext>
            </a:extLst>
          </p:cNvPr>
          <p:cNvGrpSpPr/>
          <p:nvPr/>
        </p:nvGrpSpPr>
        <p:grpSpPr>
          <a:xfrm>
            <a:off x="4261173" y="456412"/>
            <a:ext cx="3669653" cy="1046441"/>
            <a:chOff x="4261173" y="456412"/>
            <a:chExt cx="3669653" cy="104644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FFA6EC0-CBA2-4F20-B042-D0A8E1D34DA5}"/>
                </a:ext>
              </a:extLst>
            </p:cNvPr>
            <p:cNvSpPr txBox="1"/>
            <p:nvPr/>
          </p:nvSpPr>
          <p:spPr>
            <a:xfrm>
              <a:off x="4892351" y="456412"/>
              <a:ext cx="240729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ru-RU" sz="3600" b="1" dirty="0"/>
                <a:t>Результаты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D017779-C6D5-4CB0-ABCF-248169A15D37}"/>
                </a:ext>
              </a:extLst>
            </p:cNvPr>
            <p:cNvSpPr txBox="1"/>
            <p:nvPr/>
          </p:nvSpPr>
          <p:spPr>
            <a:xfrm>
              <a:off x="4261173" y="1102743"/>
              <a:ext cx="36696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000" dirty="0" err="1"/>
                <a:t>Интент</a:t>
              </a:r>
              <a:r>
                <a:rPr lang="ru-RU" sz="2000" dirty="0"/>
                <a:t>-анализ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4F104D9-02AD-463F-8E11-3350EBA66577}"/>
              </a:ext>
            </a:extLst>
          </p:cNvPr>
          <p:cNvSpPr txBox="1"/>
          <p:nvPr/>
        </p:nvSpPr>
        <p:spPr>
          <a:xfrm>
            <a:off x="1240194" y="2158556"/>
            <a:ext cx="9711611" cy="1891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 получается что мы должны создать такую огромную </a:t>
            </a:r>
            <a:r>
              <a:rPr lang="ru-RU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матрицу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в которой мы /-/ </a:t>
            </a:r>
            <a:r>
              <a:rPr lang="ru-RU" sz="20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по-о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столбцам / выпишем вообще все слова которые у нас встречались вообще во всех текстах &lt;…&gt;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и потом с этими </a:t>
            </a:r>
            <a:r>
              <a:rPr lang="ru-RU" sz="20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матрицами</a:t>
            </a:r>
            <a:r>
              <a:rPr lang="ru-RU" sz="20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нужно делать какие-то операции / перемножать их складывать и так далее 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(Головин, 2021)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2A8000-19E2-407A-A5E1-9E2FDA9B901D}"/>
              </a:ext>
            </a:extLst>
          </p:cNvPr>
          <p:cNvSpPr txBox="1"/>
          <p:nvPr/>
        </p:nvSpPr>
        <p:spPr>
          <a:xfrm>
            <a:off x="1883228" y="5243179"/>
            <a:ext cx="8425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Тактика </a:t>
            </a:r>
            <a:r>
              <a:rPr lang="ru-RU" sz="2000" b="1" dirty="0"/>
              <a:t>расширения информации </a:t>
            </a:r>
            <a:r>
              <a:rPr lang="ru-RU" sz="2000" dirty="0"/>
              <a:t>реализована посредством </a:t>
            </a:r>
            <a:r>
              <a:rPr lang="ru-RU" sz="2000" b="1" dirty="0"/>
              <a:t>дескрипции</a:t>
            </a:r>
          </a:p>
        </p:txBody>
      </p:sp>
    </p:spTree>
    <p:extLst>
      <p:ext uri="{BB962C8B-B14F-4D97-AF65-F5344CB8AC3E}">
        <p14:creationId xmlns:p14="http://schemas.microsoft.com/office/powerpoint/2010/main" val="2447215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DAF31-D8A6-49A0-9A5D-8B2EA5B1C51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e96afe77-3acb-4328-97fc-408e1bde3ecd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9875bd71-cde8-496c-a136-433f55d5e6d0"/>
  </ds:schemaRefs>
</ds:datastoreItem>
</file>

<file path=customXml/itemProps2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596</Words>
  <Application>Microsoft Office PowerPoint</Application>
  <PresentationFormat>Широкоэкранный</PresentationFormat>
  <Paragraphs>86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HSE Sans</vt:lpstr>
      <vt:lpstr>Office Theme</vt:lpstr>
      <vt:lpstr>Речевые стратегии и тактики презентации когнитивных терминов и их интерпретации в научно-популярных подкастах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Дарья Маликова</cp:lastModifiedBy>
  <cp:revision>25</cp:revision>
  <cp:lastPrinted>2021-11-11T13:08:42Z</cp:lastPrinted>
  <dcterms:created xsi:type="dcterms:W3CDTF">2021-11-11T08:52:47Z</dcterms:created>
  <dcterms:modified xsi:type="dcterms:W3CDTF">2022-04-26T09:34:29Z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