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4"/>
  </p:notesMasterIdLst>
  <p:sldIdLst>
    <p:sldId id="271" r:id="rId5"/>
    <p:sldId id="301" r:id="rId6"/>
    <p:sldId id="286" r:id="rId7"/>
    <p:sldId id="291" r:id="rId8"/>
    <p:sldId id="318" r:id="rId9"/>
    <p:sldId id="300" r:id="rId10"/>
    <p:sldId id="319" r:id="rId11"/>
    <p:sldId id="303" r:id="rId12"/>
    <p:sldId id="304" r:id="rId13"/>
    <p:sldId id="292" r:id="rId14"/>
    <p:sldId id="297" r:id="rId15"/>
    <p:sldId id="293" r:id="rId16"/>
    <p:sldId id="309" r:id="rId17"/>
    <p:sldId id="299" r:id="rId18"/>
    <p:sldId id="302" r:id="rId19"/>
    <p:sldId id="311" r:id="rId20"/>
    <p:sldId id="310" r:id="rId21"/>
    <p:sldId id="312" r:id="rId22"/>
    <p:sldId id="308" r:id="rId23"/>
    <p:sldId id="307" r:id="rId24"/>
    <p:sldId id="298" r:id="rId25"/>
    <p:sldId id="315" r:id="rId26"/>
    <p:sldId id="316" r:id="rId27"/>
    <p:sldId id="305" r:id="rId28"/>
    <p:sldId id="314" r:id="rId29"/>
    <p:sldId id="289" r:id="rId30"/>
    <p:sldId id="285" r:id="rId31"/>
    <p:sldId id="288" r:id="rId32"/>
    <p:sldId id="320" r:id="rId33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D69"/>
    <a:srgbClr val="029C63"/>
    <a:srgbClr val="96628C"/>
    <a:srgbClr val="11A0D7"/>
    <a:srgbClr val="E61F3D"/>
    <a:srgbClr val="CD5A5A"/>
    <a:srgbClr val="FFD746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722"/>
  </p:normalViewPr>
  <p:slideViewPr>
    <p:cSldViewPr snapToGrid="0" snapToObjects="1">
      <p:cViewPr varScale="1">
        <p:scale>
          <a:sx n="82" d="100"/>
          <a:sy n="82" d="100"/>
        </p:scale>
        <p:origin x="859" y="58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02D69"/>
                </a:solidFill>
                <a:effectLst/>
                <a:uLnTx/>
                <a:uFillTx/>
                <a:latin typeface="+mn-lt"/>
              </a:rPr>
              <a:t>Абсолютная частота употребления терминов в корпусе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102D69"/>
              </a:solidFill>
              <a:effectLst/>
              <a:uLnTx/>
              <a:uFillTx/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Количество вхождений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Sheet1!$A$2:$A$28</c:f>
              <c:strCache>
                <c:ptCount val="27"/>
                <c:pt idx="0">
                  <c:v>смысл</c:v>
                </c:pt>
                <c:pt idx="1">
                  <c:v>знание</c:v>
                </c:pt>
                <c:pt idx="2">
                  <c:v>внимание </c:v>
                </c:pt>
                <c:pt idx="3">
                  <c:v>память</c:v>
                </c:pt>
                <c:pt idx="4">
                  <c:v>формат</c:v>
                </c:pt>
                <c:pt idx="5">
                  <c:v>категория</c:v>
                </c:pt>
                <c:pt idx="6">
                  <c:v>сознание</c:v>
                </c:pt>
                <c:pt idx="7">
                  <c:v>схема</c:v>
                </c:pt>
                <c:pt idx="8">
                  <c:v>фон</c:v>
                </c:pt>
                <c:pt idx="9">
                  <c:v>сценарий</c:v>
                </c:pt>
                <c:pt idx="10">
                  <c:v>восприятие</c:v>
                </c:pt>
                <c:pt idx="11">
                  <c:v>когнитивный</c:v>
                </c:pt>
                <c:pt idx="12">
                  <c:v>матрица</c:v>
                </c:pt>
                <c:pt idx="13">
                  <c:v>прототип</c:v>
                </c:pt>
                <c:pt idx="14">
                  <c:v>ассоциация</c:v>
                </c:pt>
                <c:pt idx="15">
                  <c:v>картина мира</c:v>
                </c:pt>
                <c:pt idx="16">
                  <c:v>концептуальный</c:v>
                </c:pt>
                <c:pt idx="17">
                  <c:v>фигура</c:v>
                </c:pt>
                <c:pt idx="18">
                  <c:v>стереотип</c:v>
                </c:pt>
                <c:pt idx="19">
                  <c:v>ментальный</c:v>
                </c:pt>
                <c:pt idx="20">
                  <c:v>концепт</c:v>
                </c:pt>
                <c:pt idx="21">
                  <c:v>антропоцентризм</c:v>
                </c:pt>
                <c:pt idx="22">
                  <c:v>метафора</c:v>
                </c:pt>
                <c:pt idx="23">
                  <c:v>репрезентация</c:v>
                </c:pt>
                <c:pt idx="24">
                  <c:v>концептуализация</c:v>
                </c:pt>
                <c:pt idx="25">
                  <c:v>ассоциативный</c:v>
                </c:pt>
                <c:pt idx="26">
                  <c:v>менталитет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343</c:v>
                </c:pt>
                <c:pt idx="1">
                  <c:v>191</c:v>
                </c:pt>
                <c:pt idx="2">
                  <c:v>144</c:v>
                </c:pt>
                <c:pt idx="3">
                  <c:v>88</c:v>
                </c:pt>
                <c:pt idx="4">
                  <c:v>79</c:v>
                </c:pt>
                <c:pt idx="5">
                  <c:v>64</c:v>
                </c:pt>
                <c:pt idx="6">
                  <c:v>50</c:v>
                </c:pt>
                <c:pt idx="7">
                  <c:v>45</c:v>
                </c:pt>
                <c:pt idx="8">
                  <c:v>44</c:v>
                </c:pt>
                <c:pt idx="9">
                  <c:v>42</c:v>
                </c:pt>
                <c:pt idx="10">
                  <c:v>33</c:v>
                </c:pt>
                <c:pt idx="11">
                  <c:v>29</c:v>
                </c:pt>
                <c:pt idx="12">
                  <c:v>24</c:v>
                </c:pt>
                <c:pt idx="13">
                  <c:v>22</c:v>
                </c:pt>
                <c:pt idx="14">
                  <c:v>20</c:v>
                </c:pt>
                <c:pt idx="15">
                  <c:v>17</c:v>
                </c:pt>
                <c:pt idx="16">
                  <c:v>16</c:v>
                </c:pt>
                <c:pt idx="17">
                  <c:v>13</c:v>
                </c:pt>
                <c:pt idx="18">
                  <c:v>10</c:v>
                </c:pt>
                <c:pt idx="19">
                  <c:v>9</c:v>
                </c:pt>
                <c:pt idx="20">
                  <c:v>6</c:v>
                </c:pt>
                <c:pt idx="21">
                  <c:v>5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2-46DE-B4C6-EB11C364C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545664"/>
        <c:axId val="213545992"/>
      </c:barChart>
      <c:catAx>
        <c:axId val="213545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545992"/>
        <c:crosses val="autoZero"/>
        <c:auto val="1"/>
        <c:lblAlgn val="ctr"/>
        <c:lblOffset val="100"/>
        <c:tickLblSkip val="1"/>
        <c:noMultiLvlLbl val="0"/>
      </c:catAx>
      <c:valAx>
        <c:axId val="213545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3545664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05/17/2022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4971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76219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28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86523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29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31919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music.yandex.ru/album/6408431/track/65163535?activeTab=track-list" TargetMode="External"/><Relationship Id="rId3" Type="http://schemas.openxmlformats.org/officeDocument/2006/relationships/hyperlink" Target="https://music.yandex.ru/album/16148543/track/90296113?activeTab=about" TargetMode="External"/><Relationship Id="rId7" Type="http://schemas.openxmlformats.org/officeDocument/2006/relationships/hyperlink" Target="https://music.yandex.ru/album/6408431/track/47272913?dir=desc&amp;activeTab=abou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usic.yandex.ru/album/10901278/track/68533894?activeTab=track-list&amp;dir=desc" TargetMode="External"/><Relationship Id="rId5" Type="http://schemas.openxmlformats.org/officeDocument/2006/relationships/hyperlink" Target="https://music.yandex.ru/album/10330389/track/69500458?activeTab=track-list" TargetMode="External"/><Relationship Id="rId4" Type="http://schemas.openxmlformats.org/officeDocument/2006/relationships/hyperlink" Target="https://music.yandex.ru/album/6965541/track/81820725?dir=desc&amp;activeTab=abou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8" y="2404671"/>
            <a:ext cx="7882768" cy="152351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+mn-lt"/>
              </a:rPr>
              <a:t>Речевые стратегии и тактики презентации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когнитивных терминов и их интерпретации</a:t>
            </a:r>
            <a:br>
              <a:rPr lang="ru-RU" sz="3200" dirty="0">
                <a:latin typeface="+mn-lt"/>
              </a:rPr>
            </a:br>
            <a:r>
              <a:rPr lang="ru-RU" sz="3200" dirty="0">
                <a:latin typeface="+mn-lt"/>
              </a:rPr>
              <a:t>в научно-популярных подкастах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65918" y="1042094"/>
            <a:ext cx="3357745" cy="726655"/>
          </a:xfrm>
        </p:spPr>
        <p:txBody>
          <a:bodyPr/>
          <a:lstStyle/>
          <a:p>
            <a:pPr algn="r"/>
            <a:r>
              <a:rPr lang="ru-RU" dirty="0">
                <a:latin typeface="+mn-lt"/>
              </a:rPr>
              <a:t>Научно-учебная группа «Проект учебного словаря-справочника терминов когнитивной лингвистики»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68338" y="1287624"/>
            <a:ext cx="2278063" cy="2369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>
                <a:latin typeface="+mn-lt"/>
              </a:rPr>
              <a:t>Нижний Новгород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786720" y="1286960"/>
            <a:ext cx="2217738" cy="23692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>
                <a:latin typeface="+mn-lt"/>
              </a:rPr>
              <a:t>17 мая 2022 г.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7967" y="4302400"/>
            <a:ext cx="7625267" cy="1267976"/>
          </a:xfrm>
        </p:spPr>
        <p:txBody>
          <a:bodyPr>
            <a:normAutofit/>
          </a:bodyPr>
          <a:lstStyle/>
          <a:p>
            <a:r>
              <a:rPr lang="ru-RU" b="1" dirty="0">
                <a:latin typeface="+mn-lt"/>
              </a:rPr>
              <a:t>Докладчик</a:t>
            </a:r>
            <a:r>
              <a:rPr lang="ru-RU" dirty="0">
                <a:latin typeface="+mn-lt"/>
              </a:rPr>
              <a:t>:</a:t>
            </a:r>
          </a:p>
          <a:p>
            <a:r>
              <a:rPr lang="ru-RU" dirty="0">
                <a:latin typeface="+mn-lt"/>
              </a:rPr>
              <a:t>Маликова Дарья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Материал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20669" y="6195527"/>
            <a:ext cx="503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10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C101F1F4-8672-D8EA-EA62-E42E94AEFE6F}"/>
              </a:ext>
            </a:extLst>
          </p:cNvPr>
          <p:cNvGrpSpPr/>
          <p:nvPr/>
        </p:nvGrpSpPr>
        <p:grpSpPr>
          <a:xfrm>
            <a:off x="872437" y="2417468"/>
            <a:ext cx="10447123" cy="2023063"/>
            <a:chOff x="838200" y="2466050"/>
            <a:chExt cx="10447123" cy="2023063"/>
          </a:xfrm>
        </p:grpSpPr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A48E45B6-07AE-00FC-3A48-DE03C2C440CF}"/>
                </a:ext>
              </a:extLst>
            </p:cNvPr>
            <p:cNvGrpSpPr/>
            <p:nvPr/>
          </p:nvGrpSpPr>
          <p:grpSpPr>
            <a:xfrm>
              <a:off x="7754492" y="2485389"/>
              <a:ext cx="3530831" cy="1442369"/>
              <a:chOff x="3089612" y="2818816"/>
              <a:chExt cx="3530831" cy="1442369"/>
            </a:xfrm>
          </p:grpSpPr>
          <p:sp>
            <p:nvSpPr>
              <p:cNvPr id="23" name="Текст 6">
                <a:extLst>
                  <a:ext uri="{FF2B5EF4-FFF2-40B4-BE49-F238E27FC236}">
                    <a16:creationId xmlns:a16="http://schemas.microsoft.com/office/drawing/2014/main" id="{924A97DF-5B1C-4966-1773-FAC00B4AEA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35243" y="3905146"/>
                <a:ext cx="3439570" cy="35603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2000" dirty="0"/>
                  <a:t>словоупотреблений в корпусе</a:t>
                </a:r>
              </a:p>
            </p:txBody>
          </p:sp>
          <p:sp>
            <p:nvSpPr>
              <p:cNvPr id="24" name="Текст 9">
                <a:extLst>
                  <a:ext uri="{FF2B5EF4-FFF2-40B4-BE49-F238E27FC236}">
                    <a16:creationId xmlns:a16="http://schemas.microsoft.com/office/drawing/2014/main" id="{CD09D6F6-DD02-4FE5-94F1-34B8D88ADFE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89612" y="2818816"/>
                <a:ext cx="3530831" cy="99219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8000" dirty="0"/>
                  <a:t>632 514 </a:t>
                </a:r>
              </a:p>
            </p:txBody>
          </p:sp>
        </p:grpSp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1D4CA66D-696B-2990-E72E-B09FF29942E7}"/>
                </a:ext>
              </a:extLst>
            </p:cNvPr>
            <p:cNvGrpSpPr/>
            <p:nvPr/>
          </p:nvGrpSpPr>
          <p:grpSpPr>
            <a:xfrm>
              <a:off x="838200" y="2466050"/>
              <a:ext cx="2281158" cy="2023063"/>
              <a:chOff x="8281095" y="2838155"/>
              <a:chExt cx="2281158" cy="2023063"/>
            </a:xfrm>
          </p:grpSpPr>
          <p:sp>
            <p:nvSpPr>
              <p:cNvPr id="17" name="Текст 7">
                <a:extLst>
                  <a:ext uri="{FF2B5EF4-FFF2-40B4-BE49-F238E27FC236}">
                    <a16:creationId xmlns:a16="http://schemas.microsoft.com/office/drawing/2014/main" id="{6F8B7784-713B-FAC2-136B-2096F79211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3874351"/>
                <a:ext cx="2281158" cy="986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4000"/>
                  </a:lnSpc>
                  <a:buNone/>
                </a:pPr>
                <a:r>
                  <a:rPr lang="ru-RU" sz="2000" dirty="0"/>
                  <a:t>расшифрованных эпизодов</a:t>
                </a:r>
              </a:p>
            </p:txBody>
          </p:sp>
          <p:sp>
            <p:nvSpPr>
              <p:cNvPr id="22" name="Текст 10">
                <a:extLst>
                  <a:ext uri="{FF2B5EF4-FFF2-40B4-BE49-F238E27FC236}">
                    <a16:creationId xmlns:a16="http://schemas.microsoft.com/office/drawing/2014/main" id="{BB158ABF-339E-FAA7-9A11-32D3522669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2838155"/>
                <a:ext cx="2281158" cy="116411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8000" dirty="0"/>
                  <a:t>100</a:t>
                </a:r>
              </a:p>
            </p:txBody>
          </p:sp>
        </p:grpSp>
        <p:sp>
          <p:nvSpPr>
            <p:cNvPr id="15" name="Текст 6">
              <a:extLst>
                <a:ext uri="{FF2B5EF4-FFF2-40B4-BE49-F238E27FC236}">
                  <a16:creationId xmlns:a16="http://schemas.microsoft.com/office/drawing/2014/main" id="{C4F7A8EF-AD8E-931B-2D8A-765EFD8B9511}"/>
                </a:ext>
              </a:extLst>
            </p:cNvPr>
            <p:cNvSpPr txBox="1">
              <a:spLocks/>
            </p:cNvSpPr>
            <p:nvPr/>
          </p:nvSpPr>
          <p:spPr>
            <a:xfrm>
              <a:off x="3194525" y="3562245"/>
              <a:ext cx="4484800" cy="45838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ru-RU" sz="2000" dirty="0"/>
                <a:t>общая длительность материала</a:t>
              </a:r>
            </a:p>
          </p:txBody>
        </p:sp>
        <p:sp>
          <p:nvSpPr>
            <p:cNvPr id="16" name="Текст 9">
              <a:extLst>
                <a:ext uri="{FF2B5EF4-FFF2-40B4-BE49-F238E27FC236}">
                  <a16:creationId xmlns:a16="http://schemas.microsoft.com/office/drawing/2014/main" id="{1B723F0C-31A0-A449-1DBC-04BEC93890EB}"/>
                </a:ext>
              </a:extLst>
            </p:cNvPr>
            <p:cNvSpPr txBox="1">
              <a:spLocks/>
            </p:cNvSpPr>
            <p:nvPr/>
          </p:nvSpPr>
          <p:spPr>
            <a:xfrm>
              <a:off x="3948604" y="2485389"/>
              <a:ext cx="2976642" cy="992193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8000" dirty="0"/>
                <a:t>&gt; </a:t>
              </a:r>
              <a:r>
                <a:rPr lang="ru-RU" sz="8000" dirty="0"/>
                <a:t>50 ч.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569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346024" y="6195527"/>
            <a:ext cx="57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11</a:t>
            </a: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D3D4773-CB4D-49A3-A13E-9C03318F91C1}"/>
              </a:ext>
            </a:extLst>
          </p:cNvPr>
          <p:cNvGrpSpPr/>
          <p:nvPr/>
        </p:nvGrpSpPr>
        <p:grpSpPr>
          <a:xfrm>
            <a:off x="1280360" y="2417468"/>
            <a:ext cx="9631279" cy="2023063"/>
            <a:chOff x="1257545" y="2818816"/>
            <a:chExt cx="9631279" cy="2023063"/>
          </a:xfrm>
        </p:grpSpPr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154F7C7B-7F4F-41F1-A770-457892119524}"/>
                </a:ext>
              </a:extLst>
            </p:cNvPr>
            <p:cNvGrpSpPr/>
            <p:nvPr/>
          </p:nvGrpSpPr>
          <p:grpSpPr>
            <a:xfrm>
              <a:off x="8607666" y="2818816"/>
              <a:ext cx="2281158" cy="2023063"/>
              <a:chOff x="8281095" y="2838155"/>
              <a:chExt cx="2281158" cy="2023063"/>
            </a:xfrm>
          </p:grpSpPr>
          <p:sp>
            <p:nvSpPr>
              <p:cNvPr id="6" name="Текст 7">
                <a:extLst>
                  <a:ext uri="{FF2B5EF4-FFF2-40B4-BE49-F238E27FC236}">
                    <a16:creationId xmlns:a16="http://schemas.microsoft.com/office/drawing/2014/main" id="{3A0AEBBD-E94A-4E51-B156-DE9E7968C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3731" y="3874351"/>
                <a:ext cx="2075886" cy="986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4000"/>
                  </a:lnSpc>
                  <a:buNone/>
                </a:pPr>
                <a:r>
                  <a:rPr lang="ru-RU" sz="2000" dirty="0"/>
                  <a:t>вхождения терминов</a:t>
                </a:r>
                <a:br>
                  <a:rPr lang="ru-RU" sz="2000" dirty="0"/>
                </a:br>
                <a:r>
                  <a:rPr lang="ru-RU" sz="2000" dirty="0"/>
                  <a:t>в корпус</a:t>
                </a:r>
              </a:p>
            </p:txBody>
          </p:sp>
          <p:sp>
            <p:nvSpPr>
              <p:cNvPr id="7" name="Текст 10">
                <a:extLst>
                  <a:ext uri="{FF2B5EF4-FFF2-40B4-BE49-F238E27FC236}">
                    <a16:creationId xmlns:a16="http://schemas.microsoft.com/office/drawing/2014/main" id="{419F0008-1852-4FAE-B720-51F2FB51CF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2838155"/>
                <a:ext cx="2281158" cy="116411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sz="8000" dirty="0"/>
                  <a:t>1304</a:t>
                </a:r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76D0A3ED-3A9D-44F4-A776-D37FFF44C4FD}"/>
                </a:ext>
              </a:extLst>
            </p:cNvPr>
            <p:cNvGrpSpPr/>
            <p:nvPr/>
          </p:nvGrpSpPr>
          <p:grpSpPr>
            <a:xfrm>
              <a:off x="4330584" y="2818816"/>
              <a:ext cx="3530831" cy="1442369"/>
              <a:chOff x="3089612" y="2818816"/>
              <a:chExt cx="3530831" cy="1442369"/>
            </a:xfrm>
          </p:grpSpPr>
          <p:sp>
            <p:nvSpPr>
              <p:cNvPr id="9" name="Текст 6">
                <a:extLst>
                  <a:ext uri="{FF2B5EF4-FFF2-40B4-BE49-F238E27FC236}">
                    <a16:creationId xmlns:a16="http://schemas.microsoft.com/office/drawing/2014/main" id="{272831AE-12FF-45B3-A1CB-F27BB9754B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35243" y="3905146"/>
                <a:ext cx="3439570" cy="35603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4000"/>
                  </a:lnSpc>
                  <a:buNone/>
                </a:pPr>
                <a:r>
                  <a:rPr lang="ru-RU" sz="2000" dirty="0"/>
                  <a:t>терминов обнаружено</a:t>
                </a:r>
                <a:br>
                  <a:rPr lang="ru-RU" sz="2000" dirty="0"/>
                </a:br>
                <a:r>
                  <a:rPr lang="ru-RU" sz="2000" dirty="0"/>
                  <a:t>в корпусе</a:t>
                </a:r>
              </a:p>
            </p:txBody>
          </p:sp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C5A94480-E34B-4100-8982-1B306C0BD0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089612" y="2818816"/>
                <a:ext cx="3530831" cy="99219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8000" dirty="0"/>
                  <a:t>27</a:t>
                </a:r>
              </a:p>
            </p:txBody>
          </p:sp>
        </p:grp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9C089184-8918-4EA3-B38A-5A9DF183FA41}"/>
                </a:ext>
              </a:extLst>
            </p:cNvPr>
            <p:cNvGrpSpPr/>
            <p:nvPr/>
          </p:nvGrpSpPr>
          <p:grpSpPr>
            <a:xfrm>
              <a:off x="1257545" y="2818816"/>
              <a:ext cx="2281158" cy="2023063"/>
              <a:chOff x="8281095" y="2838155"/>
              <a:chExt cx="2281158" cy="2023063"/>
            </a:xfrm>
          </p:grpSpPr>
          <p:sp>
            <p:nvSpPr>
              <p:cNvPr id="19" name="Текст 7">
                <a:extLst>
                  <a:ext uri="{FF2B5EF4-FFF2-40B4-BE49-F238E27FC236}">
                    <a16:creationId xmlns:a16="http://schemas.microsoft.com/office/drawing/2014/main" id="{F5616323-1821-49A6-8ED5-CA1A9A8935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3874351"/>
                <a:ext cx="2281158" cy="98686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14000"/>
                  </a:lnSpc>
                  <a:buNone/>
                </a:pPr>
                <a:r>
                  <a:rPr lang="ru-RU" sz="2000" dirty="0"/>
                  <a:t>терминов</a:t>
                </a:r>
                <a:br>
                  <a:rPr lang="ru-RU" sz="2000" dirty="0"/>
                </a:br>
                <a:r>
                  <a:rPr lang="ru-RU" sz="2000" dirty="0"/>
                  <a:t>в словнике</a:t>
                </a:r>
              </a:p>
            </p:txBody>
          </p:sp>
          <p:sp>
            <p:nvSpPr>
              <p:cNvPr id="20" name="Текст 10">
                <a:extLst>
                  <a:ext uri="{FF2B5EF4-FFF2-40B4-BE49-F238E27FC236}">
                    <a16:creationId xmlns:a16="http://schemas.microsoft.com/office/drawing/2014/main" id="{81F25209-D0E4-4BD3-96CE-0DB3FA2B31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81095" y="2838155"/>
                <a:ext cx="2281158" cy="116411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ru-RU" sz="8000" dirty="0"/>
                  <a:t>60</a:t>
                </a:r>
              </a:p>
            </p:txBody>
          </p:sp>
        </p:grp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D9CF62F7-8A39-73B6-985E-F6497F3F8C9D}"/>
              </a:ext>
            </a:extLst>
          </p:cNvPr>
          <p:cNvGrpSpPr/>
          <p:nvPr/>
        </p:nvGrpSpPr>
        <p:grpSpPr>
          <a:xfrm>
            <a:off x="3672372" y="502025"/>
            <a:ext cx="4847255" cy="1046441"/>
            <a:chOff x="3672372" y="502025"/>
            <a:chExt cx="4847255" cy="104644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A102FE9-11CE-43B9-A708-A52919593934}"/>
                </a:ext>
              </a:extLst>
            </p:cNvPr>
            <p:cNvSpPr txBox="1"/>
            <p:nvPr/>
          </p:nvSpPr>
          <p:spPr>
            <a:xfrm>
              <a:off x="3672372" y="502025"/>
              <a:ext cx="4847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/>
                <a:t>Термины в корпусе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15262E4-C4D6-428E-A209-9D616AF50CDD}"/>
                </a:ext>
              </a:extLst>
            </p:cNvPr>
            <p:cNvSpPr txBox="1"/>
            <p:nvPr/>
          </p:nvSpPr>
          <p:spPr>
            <a:xfrm>
              <a:off x="4620595" y="1148356"/>
              <a:ext cx="29508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Количественные данные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996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392678" y="6195527"/>
            <a:ext cx="531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12</a:t>
            </a:r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7360C878-7B07-4F91-B8F2-2068296C95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8735626"/>
              </p:ext>
            </p:extLst>
          </p:nvPr>
        </p:nvGraphicFramePr>
        <p:xfrm>
          <a:off x="2856780" y="1636485"/>
          <a:ext cx="6478438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2E19A5F4-B160-DE79-0BB0-E103B70168D8}"/>
              </a:ext>
            </a:extLst>
          </p:cNvPr>
          <p:cNvGrpSpPr/>
          <p:nvPr/>
        </p:nvGrpSpPr>
        <p:grpSpPr>
          <a:xfrm>
            <a:off x="3672372" y="483293"/>
            <a:ext cx="4847255" cy="1046441"/>
            <a:chOff x="3672372" y="502025"/>
            <a:chExt cx="4847255" cy="104644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D330341-891E-426A-3CF3-1BE771D095E0}"/>
                </a:ext>
              </a:extLst>
            </p:cNvPr>
            <p:cNvSpPr txBox="1"/>
            <p:nvPr/>
          </p:nvSpPr>
          <p:spPr>
            <a:xfrm>
              <a:off x="3672372" y="502025"/>
              <a:ext cx="4847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/>
                <a:t>Термины в корпусе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A40C24-3C50-97A7-1424-6B2CB99989AE}"/>
                </a:ext>
              </a:extLst>
            </p:cNvPr>
            <p:cNvSpPr txBox="1"/>
            <p:nvPr/>
          </p:nvSpPr>
          <p:spPr>
            <a:xfrm>
              <a:off x="4620595" y="1148356"/>
              <a:ext cx="29508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Количественные данные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46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332511" y="392706"/>
            <a:ext cx="3526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Схема анализа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C71A28D-94D3-002B-D726-B327852DC12C}"/>
              </a:ext>
            </a:extLst>
          </p:cNvPr>
          <p:cNvGrpSpPr/>
          <p:nvPr/>
        </p:nvGrpSpPr>
        <p:grpSpPr>
          <a:xfrm>
            <a:off x="779106" y="2286000"/>
            <a:ext cx="2985796" cy="2010747"/>
            <a:chOff x="597159" y="2286000"/>
            <a:chExt cx="2985796" cy="2010747"/>
          </a:xfrm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CA5D061D-B719-D791-A931-B00BFC96B4A1}"/>
                </a:ext>
              </a:extLst>
            </p:cNvPr>
            <p:cNvSpPr/>
            <p:nvPr/>
          </p:nvSpPr>
          <p:spPr>
            <a:xfrm>
              <a:off x="597159" y="2286000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D2C041E-8628-5346-617C-9DECA8CE8932}"/>
                </a:ext>
              </a:extLst>
            </p:cNvPr>
            <p:cNvSpPr txBox="1"/>
            <p:nvPr/>
          </p:nvSpPr>
          <p:spPr>
            <a:xfrm>
              <a:off x="779106" y="2937427"/>
              <a:ext cx="26219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dirty="0"/>
                <a:t>Знак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D567CA54-7F47-D482-AE58-B9D3BE23A2BE}"/>
              </a:ext>
            </a:extLst>
          </p:cNvPr>
          <p:cNvGrpSpPr/>
          <p:nvPr/>
        </p:nvGrpSpPr>
        <p:grpSpPr>
          <a:xfrm>
            <a:off x="4603102" y="2286000"/>
            <a:ext cx="2985796" cy="2010747"/>
            <a:chOff x="597159" y="2286000"/>
            <a:chExt cx="2985796" cy="2010747"/>
          </a:xfrm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32E53CF5-CED7-6E1B-7F23-4BCB79BD3EE2}"/>
                </a:ext>
              </a:extLst>
            </p:cNvPr>
            <p:cNvSpPr/>
            <p:nvPr/>
          </p:nvSpPr>
          <p:spPr>
            <a:xfrm>
              <a:off x="597159" y="2286000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7CB2565-BCFA-2501-AA0A-E35AD8A2F7E2}"/>
                </a:ext>
              </a:extLst>
            </p:cNvPr>
            <p:cNvSpPr txBox="1"/>
            <p:nvPr/>
          </p:nvSpPr>
          <p:spPr>
            <a:xfrm>
              <a:off x="779106" y="2984988"/>
              <a:ext cx="26219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Смысл знака</a:t>
              </a: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C01AF659-4DAF-8F5D-601A-01E29CBEB3E8}"/>
              </a:ext>
            </a:extLst>
          </p:cNvPr>
          <p:cNvGrpSpPr/>
          <p:nvPr/>
        </p:nvGrpSpPr>
        <p:grpSpPr>
          <a:xfrm>
            <a:off x="8427098" y="2285998"/>
            <a:ext cx="2985796" cy="2010747"/>
            <a:chOff x="597159" y="2286000"/>
            <a:chExt cx="2985796" cy="2010747"/>
          </a:xfrm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0B33A58A-D4C5-7C3C-60BA-61D4E0DF0153}"/>
                </a:ext>
              </a:extLst>
            </p:cNvPr>
            <p:cNvSpPr/>
            <p:nvPr/>
          </p:nvSpPr>
          <p:spPr>
            <a:xfrm>
              <a:off x="597159" y="2286000"/>
              <a:ext cx="2985796" cy="201074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8A92A96-6C54-7BC0-8649-D57A59B7952B}"/>
                </a:ext>
              </a:extLst>
            </p:cNvPr>
            <p:cNvSpPr txBox="1"/>
            <p:nvPr/>
          </p:nvSpPr>
          <p:spPr>
            <a:xfrm>
              <a:off x="779106" y="2506542"/>
              <a:ext cx="262190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/>
                <a:t>Способ задания смысла</a:t>
              </a:r>
            </a:p>
          </p:txBody>
        </p:sp>
      </p:grpSp>
      <p:sp>
        <p:nvSpPr>
          <p:cNvPr id="11" name="Стрелка: шеврон 10">
            <a:extLst>
              <a:ext uri="{FF2B5EF4-FFF2-40B4-BE49-F238E27FC236}">
                <a16:creationId xmlns:a16="http://schemas.microsoft.com/office/drawing/2014/main" id="{C6C3C4EB-5BB1-9951-7EC4-A12CFD2329C7}"/>
              </a:ext>
            </a:extLst>
          </p:cNvPr>
          <p:cNvSpPr/>
          <p:nvPr/>
        </p:nvSpPr>
        <p:spPr>
          <a:xfrm>
            <a:off x="3984171" y="3125755"/>
            <a:ext cx="436984" cy="303245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: шеврон 11">
            <a:extLst>
              <a:ext uri="{FF2B5EF4-FFF2-40B4-BE49-F238E27FC236}">
                <a16:creationId xmlns:a16="http://schemas.microsoft.com/office/drawing/2014/main" id="{589D46C8-895C-ADDE-C758-28EA7439F549}"/>
              </a:ext>
            </a:extLst>
          </p:cNvPr>
          <p:cNvSpPr/>
          <p:nvPr/>
        </p:nvSpPr>
        <p:spPr>
          <a:xfrm>
            <a:off x="7770845" y="3125754"/>
            <a:ext cx="436984" cy="303245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56E0D0-414F-9446-ED86-9CE569F94AF9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047378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A1B6C616-D512-13B6-87AE-F2747B0F1528}"/>
              </a:ext>
            </a:extLst>
          </p:cNvPr>
          <p:cNvGrpSpPr/>
          <p:nvPr/>
        </p:nvGrpSpPr>
        <p:grpSpPr>
          <a:xfrm>
            <a:off x="1518950" y="654482"/>
            <a:ext cx="9157160" cy="5549035"/>
            <a:chOff x="1686901" y="779063"/>
            <a:chExt cx="9157160" cy="5549035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26F890C8-EFDF-4B89-99CE-0870832F2037}"/>
                </a:ext>
              </a:extLst>
            </p:cNvPr>
            <p:cNvGrpSpPr/>
            <p:nvPr/>
          </p:nvGrpSpPr>
          <p:grpSpPr>
            <a:xfrm>
              <a:off x="3895505" y="779063"/>
              <a:ext cx="4739952" cy="1019880"/>
              <a:chOff x="466880" y="712257"/>
              <a:chExt cx="4739952" cy="1019880"/>
            </a:xfrm>
          </p:grpSpPr>
          <p:sp>
            <p:nvSpPr>
              <p:cNvPr id="15" name="Прямоугольник: скругленные углы 14">
                <a:extLst>
                  <a:ext uri="{FF2B5EF4-FFF2-40B4-BE49-F238E27FC236}">
                    <a16:creationId xmlns:a16="http://schemas.microsoft.com/office/drawing/2014/main" id="{8BF623DC-6FCC-48CD-96C6-ED0FF2995335}"/>
                  </a:ext>
                </a:extLst>
              </p:cNvPr>
              <p:cNvSpPr/>
              <p:nvPr/>
            </p:nvSpPr>
            <p:spPr>
              <a:xfrm>
                <a:off x="466880" y="712257"/>
                <a:ext cx="4739952" cy="1019880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3538869-918C-40DB-8D73-79B3439D5ADF}"/>
                  </a:ext>
                </a:extLst>
              </p:cNvPr>
              <p:cNvSpPr txBox="1"/>
              <p:nvPr/>
            </p:nvSpPr>
            <p:spPr>
              <a:xfrm>
                <a:off x="755721" y="983670"/>
                <a:ext cx="416227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500" dirty="0"/>
                  <a:t>Стратегия информирования</a:t>
                </a:r>
              </a:p>
            </p:txBody>
          </p:sp>
        </p:grpSp>
        <p:cxnSp>
          <p:nvCxnSpPr>
            <p:cNvPr id="26" name="Соединитель: уступ 25">
              <a:extLst>
                <a:ext uri="{FF2B5EF4-FFF2-40B4-BE49-F238E27FC236}">
                  <a16:creationId xmlns:a16="http://schemas.microsoft.com/office/drawing/2014/main" id="{AB465091-5319-4D7C-A1ED-D8C9AF9C0395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rot="10800000" flipV="1">
              <a:off x="2774823" y="1289003"/>
              <a:ext cx="1120682" cy="876404"/>
            </a:xfrm>
            <a:prstGeom prst="bentConnector3">
              <a:avLst>
                <a:gd name="adj1" fmla="val 100396"/>
              </a:avLst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E3C8B34C-DDC5-45C7-83C2-4C8E6BB46F38}"/>
                </a:ext>
              </a:extLst>
            </p:cNvPr>
            <p:cNvGrpSpPr/>
            <p:nvPr/>
          </p:nvGrpSpPr>
          <p:grpSpPr>
            <a:xfrm>
              <a:off x="8663398" y="2430547"/>
              <a:ext cx="2180663" cy="1651865"/>
              <a:chOff x="-195943" y="2909246"/>
              <a:chExt cx="2985796" cy="2010747"/>
            </a:xfrm>
          </p:grpSpPr>
          <p:sp>
            <p:nvSpPr>
              <p:cNvPr id="23" name="Прямоугольник: скругленные углы 22">
                <a:extLst>
                  <a:ext uri="{FF2B5EF4-FFF2-40B4-BE49-F238E27FC236}">
                    <a16:creationId xmlns:a16="http://schemas.microsoft.com/office/drawing/2014/main" id="{40AFCB19-0B2E-4058-AA60-4D0E67FBC1E8}"/>
                  </a:ext>
                </a:extLst>
              </p:cNvPr>
              <p:cNvSpPr/>
              <p:nvPr/>
            </p:nvSpPr>
            <p:spPr>
              <a:xfrm>
                <a:off x="-195943" y="2909246"/>
                <a:ext cx="2985796" cy="201074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6C3077A-63F5-4BEE-9114-75EACA2E9FAD}"/>
                  </a:ext>
                </a:extLst>
              </p:cNvPr>
              <p:cNvSpPr txBox="1"/>
              <p:nvPr/>
            </p:nvSpPr>
            <p:spPr>
              <a:xfrm>
                <a:off x="27420" y="3264757"/>
                <a:ext cx="2532472" cy="1236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/>
                  <a:t>Тактика сужения информации</a:t>
                </a:r>
              </a:p>
            </p:txBody>
          </p:sp>
        </p:grp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30589FAB-C718-462E-8CC7-039AF22DC92F}"/>
                </a:ext>
              </a:extLst>
            </p:cNvPr>
            <p:cNvSpPr/>
            <p:nvPr/>
          </p:nvSpPr>
          <p:spPr>
            <a:xfrm>
              <a:off x="5121236" y="2430281"/>
              <a:ext cx="2180663" cy="16518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44C9C6-577B-40A0-AE6B-2A13FF9BB323}"/>
                </a:ext>
              </a:extLst>
            </p:cNvPr>
            <p:cNvSpPr txBox="1"/>
            <p:nvPr/>
          </p:nvSpPr>
          <p:spPr>
            <a:xfrm>
              <a:off x="5281958" y="2722342"/>
              <a:ext cx="18495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/>
                <a:t>Тактика расширения информации</a:t>
              </a:r>
            </a:p>
          </p:txBody>
        </p: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58B2C507-9813-B7D2-FB05-9CE8956189BC}"/>
                </a:ext>
              </a:extLst>
            </p:cNvPr>
            <p:cNvGrpSpPr/>
            <p:nvPr/>
          </p:nvGrpSpPr>
          <p:grpSpPr>
            <a:xfrm>
              <a:off x="5168799" y="4676233"/>
              <a:ext cx="2180663" cy="1651865"/>
              <a:chOff x="402931" y="4857019"/>
              <a:chExt cx="2180663" cy="1651865"/>
            </a:xfrm>
          </p:grpSpPr>
          <p:sp>
            <p:nvSpPr>
              <p:cNvPr id="31" name="Прямоугольник: скругленные углы 30">
                <a:extLst>
                  <a:ext uri="{FF2B5EF4-FFF2-40B4-BE49-F238E27FC236}">
                    <a16:creationId xmlns:a16="http://schemas.microsoft.com/office/drawing/2014/main" id="{5F877621-59C8-B22A-52D5-EC05483DD521}"/>
                  </a:ext>
                </a:extLst>
              </p:cNvPr>
              <p:cNvSpPr/>
              <p:nvPr/>
            </p:nvSpPr>
            <p:spPr>
              <a:xfrm>
                <a:off x="402931" y="4857019"/>
                <a:ext cx="2180663" cy="1651865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BD80821-94E4-6ED9-0CDF-ECB586E68007}"/>
                  </a:ext>
                </a:extLst>
              </p:cNvPr>
              <p:cNvSpPr txBox="1"/>
              <p:nvPr/>
            </p:nvSpPr>
            <p:spPr>
              <a:xfrm>
                <a:off x="568473" y="5021231"/>
                <a:ext cx="184958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/>
                  <a:t>Тактика визуализации глазами дилетанта</a:t>
                </a:r>
              </a:p>
            </p:txBody>
          </p:sp>
        </p:grp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3AAE93D5-B14E-4B12-9582-6ED5E11E8534}"/>
                </a:ext>
              </a:extLst>
            </p:cNvPr>
            <p:cNvGrpSpPr/>
            <p:nvPr/>
          </p:nvGrpSpPr>
          <p:grpSpPr>
            <a:xfrm>
              <a:off x="1686901" y="2430545"/>
              <a:ext cx="2180663" cy="1651865"/>
              <a:chOff x="-195943" y="2909246"/>
              <a:chExt cx="2985796" cy="2010747"/>
            </a:xfrm>
          </p:grpSpPr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id="{18F95527-7FC1-424A-899F-F57D1D18D332}"/>
                  </a:ext>
                </a:extLst>
              </p:cNvPr>
              <p:cNvSpPr/>
              <p:nvPr/>
            </p:nvSpPr>
            <p:spPr>
              <a:xfrm>
                <a:off x="-195943" y="2909246"/>
                <a:ext cx="2985796" cy="201074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A5AEF3-6088-4C2D-98A4-307A1789A320}"/>
                  </a:ext>
                </a:extLst>
              </p:cNvPr>
              <p:cNvSpPr txBox="1"/>
              <p:nvPr/>
            </p:nvSpPr>
            <p:spPr>
              <a:xfrm>
                <a:off x="27420" y="3108571"/>
                <a:ext cx="2532472" cy="1610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/>
                  <a:t>Тактика апелляции</a:t>
                </a:r>
                <a:br>
                  <a:rPr lang="ru-RU" sz="2000" dirty="0"/>
                </a:br>
                <a:r>
                  <a:rPr lang="ru-RU" sz="2000" dirty="0"/>
                  <a:t>к фоновым знаниям</a:t>
                </a:r>
              </a:p>
            </p:txBody>
          </p:sp>
        </p:grpSp>
        <p:cxnSp>
          <p:nvCxnSpPr>
            <p:cNvPr id="34" name="Соединитель: уступ 33">
              <a:extLst>
                <a:ext uri="{FF2B5EF4-FFF2-40B4-BE49-F238E27FC236}">
                  <a16:creationId xmlns:a16="http://schemas.microsoft.com/office/drawing/2014/main" id="{36680DFD-3117-F3A4-04DD-75FEA4F921E3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>
              <a:off x="8635457" y="1289003"/>
              <a:ext cx="1115862" cy="878542"/>
            </a:xfrm>
            <a:prstGeom prst="bentConnector3">
              <a:avLst>
                <a:gd name="adj1" fmla="val 99408"/>
              </a:avLst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Соединитель: уступ 36">
              <a:extLst>
                <a:ext uri="{FF2B5EF4-FFF2-40B4-BE49-F238E27FC236}">
                  <a16:creationId xmlns:a16="http://schemas.microsoft.com/office/drawing/2014/main" id="{7765E5D9-CEFE-3282-2D4F-9A893EFE09BF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 rot="5400000">
              <a:off x="6016769" y="2047655"/>
              <a:ext cx="497424" cy="12700"/>
            </a:xfrm>
            <a:prstGeom prst="bentConnector3">
              <a:avLst>
                <a:gd name="adj1" fmla="val 87516"/>
              </a:avLst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Соединитель: уступ 34">
              <a:extLst>
                <a:ext uri="{FF2B5EF4-FFF2-40B4-BE49-F238E27FC236}">
                  <a16:creationId xmlns:a16="http://schemas.microsoft.com/office/drawing/2014/main" id="{3B06A6F1-3F20-A7CF-DC69-3EE5D7694DB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11689" y="4398470"/>
              <a:ext cx="497424" cy="12700"/>
            </a:xfrm>
            <a:prstGeom prst="bentConnector3">
              <a:avLst>
                <a:gd name="adj1" fmla="val 87516"/>
              </a:avLst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4605937-BE81-C975-1877-CC5A8102F993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199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3451B-3350-3825-07C0-0C06E1D2E9D9}"/>
              </a:ext>
            </a:extLst>
          </p:cNvPr>
          <p:cNvSpPr txBox="1"/>
          <p:nvPr/>
        </p:nvSpPr>
        <p:spPr>
          <a:xfrm>
            <a:off x="2050402" y="458245"/>
            <a:ext cx="8091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Тенденция к сохранению</a:t>
            </a:r>
            <a:br>
              <a:rPr lang="ru-RU" sz="3600" dirty="0"/>
            </a:br>
            <a:r>
              <a:rPr lang="ru-RU" sz="3600" dirty="0"/>
              <a:t>и предметной спецификации значения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222F6-C240-6E3D-0163-B5A798DEA3E1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E127B-8DF5-A5DB-4AFF-965F5092DB6F}"/>
              </a:ext>
            </a:extLst>
          </p:cNvPr>
          <p:cNvSpPr txBox="1"/>
          <p:nvPr/>
        </p:nvSpPr>
        <p:spPr>
          <a:xfrm>
            <a:off x="1004595" y="2221944"/>
            <a:ext cx="4058232" cy="3259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fs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informativeS</a:t>
            </a:r>
            <a:r>
              <a:rPr lang="en-US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ategy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"&gt;&lt;f 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en-US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BroadTactic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апофения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как </a:t>
            </a:r>
            <a:r>
              <a:rPr lang="ru-RU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когнитивное искажение 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это когнитивное искажение которое заставляет нас находить скрытые закономерности на очень малом объёме выборки и такие скрытые закономерности обнаруживаются там где их нет объективно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&lt;/f&gt;&lt;/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fs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(Колмановский, 2020)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23E43-649D-8579-CAE4-8CE8A82C4E5F}"/>
              </a:ext>
            </a:extLst>
          </p:cNvPr>
          <p:cNvSpPr txBox="1"/>
          <p:nvPr/>
        </p:nvSpPr>
        <p:spPr>
          <a:xfrm>
            <a:off x="6335486" y="2221944"/>
            <a:ext cx="4851919" cy="3896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&lt;f</a:t>
            </a:r>
            <a:r>
              <a:rPr lang="en-US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informativeStrategy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"&gt;&lt;f 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amateurIllustrationTactic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"&gt;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вот я себе такую </a:t>
            </a:r>
            <a:r>
              <a:rPr lang="ru-RU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метафору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придумал что в принципе </a:t>
            </a:r>
            <a:r>
              <a:rPr lang="ru-RU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 можно представить как такой шашлык 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 то есть некий шампур это вот основа которую тебе дают в собственно школе и частично в университете </a:t>
            </a:r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&lt;…&gt; 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 уже потом то есть когда у тебя появилась база на неё можно нанизывать да вот эти вот самые куски мяса которые являются каким-то набором прикладных навыков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&lt;/f&gt;&lt;/</a:t>
            </a:r>
            <a:r>
              <a:rPr lang="ru-RU" sz="18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fs</a:t>
            </a:r>
            <a:r>
              <a:rPr lang="ru-RU" sz="18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(Поздняков, 2020)</a:t>
            </a:r>
            <a:endParaRPr lang="ru-RU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56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Память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99BB6-CD80-ED2A-AAF9-83901BDC5F44}"/>
              </a:ext>
            </a:extLst>
          </p:cNvPr>
          <p:cNvSpPr txBox="1"/>
          <p:nvPr/>
        </p:nvSpPr>
        <p:spPr>
          <a:xfrm>
            <a:off x="796211" y="1285521"/>
            <a:ext cx="10599575" cy="774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/>
              <a:t>когнитивная способность удерживать в голове информацию о мире и о самом себе, сохранять накопленный опыт и знания в виде определенных «следов» (энграмм) (</a:t>
            </a:r>
            <a:r>
              <a:rPr lang="ru-RU" sz="2000" dirty="0" err="1"/>
              <a:t>Кубрякова</a:t>
            </a:r>
            <a:r>
              <a:rPr lang="ru-RU" sz="2000" dirty="0"/>
              <a:t>, 1997:114)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F43F45-77BB-2BA8-2184-944B38E6E36F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82857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Память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99BB6-CD80-ED2A-AAF9-83901BDC5F44}"/>
              </a:ext>
            </a:extLst>
          </p:cNvPr>
          <p:cNvSpPr txBox="1"/>
          <p:nvPr/>
        </p:nvSpPr>
        <p:spPr>
          <a:xfrm>
            <a:off x="796211" y="1285521"/>
            <a:ext cx="10599575" cy="774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когнитивная способность удерживать в голове информацию о мире и о самом себе, сохранять накопленный опыт и знания в виде определенных «следов» (энграмм) (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Кубрякова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1997:114)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397015-E1F0-A9B6-98C9-02AAB0219BBF}"/>
              </a:ext>
            </a:extLst>
          </p:cNvPr>
          <p:cNvSpPr txBox="1"/>
          <p:nvPr/>
        </p:nvSpPr>
        <p:spPr>
          <a:xfrm>
            <a:off x="1250302" y="2545864"/>
            <a:ext cx="3984171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долговременной памяти 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вот это тоже происходит у нас во сне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(Плеханов, 2021)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54D92-A3E0-E6B5-16F6-1F873E33FB98}"/>
              </a:ext>
            </a:extLst>
          </p:cNvPr>
          <p:cNvSpPr txBox="1"/>
          <p:nvPr/>
        </p:nvSpPr>
        <p:spPr>
          <a:xfrm>
            <a:off x="6783355" y="2545864"/>
            <a:ext cx="3984171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всю </a:t>
            </a:r>
            <a:r>
              <a:rPr lang="ru-RU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оперативную память </a:t>
            </a:r>
            <a:r>
              <a:rPr lang="ru-RU" sz="1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компьютера надо загрузить на диск и таким образом если что-то пойдет не так вы сможете перезапустить симуляцию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(Поздняков, 2021)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00EB37-6FCF-F346-E054-8F1AA343CB46}"/>
              </a:ext>
            </a:extLst>
          </p:cNvPr>
          <p:cNvSpPr txBox="1"/>
          <p:nvPr/>
        </p:nvSpPr>
        <p:spPr>
          <a:xfrm>
            <a:off x="1883227" y="5574513"/>
            <a:ext cx="8425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способ задания смысла — </a:t>
            </a:r>
            <a:r>
              <a:rPr lang="ru-RU" sz="2000" b="1" dirty="0"/>
              <a:t>предикация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356A26-A74B-66DF-4D7E-1679B0662B56}"/>
              </a:ext>
            </a:extLst>
          </p:cNvPr>
          <p:cNvSpPr txBox="1"/>
          <p:nvPr/>
        </p:nvSpPr>
        <p:spPr>
          <a:xfrm>
            <a:off x="11408225" y="6153831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130557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57992" y="6195527"/>
            <a:ext cx="46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79EA8-F60A-42AD-B6CE-2CBAC76F014B}"/>
              </a:ext>
            </a:extLst>
          </p:cNvPr>
          <p:cNvSpPr txBox="1"/>
          <p:nvPr/>
        </p:nvSpPr>
        <p:spPr>
          <a:xfrm>
            <a:off x="6697824" y="2274838"/>
            <a:ext cx="4329405" cy="2177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/>
              <a:t>когнитивная способность удерживать в голове информацию о мире и о самом себе, сохранять накопленный опыт и знания в виде определенных «следов» (энграмм) (</a:t>
            </a:r>
            <a:r>
              <a:rPr lang="ru-RU" sz="2000" dirty="0" err="1"/>
              <a:t>Кубрякова</a:t>
            </a:r>
            <a:r>
              <a:rPr lang="ru-RU" sz="2000" dirty="0"/>
              <a:t>, 1997:114)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04713-DBA5-4474-83E0-F4C907641D66}"/>
              </a:ext>
            </a:extLst>
          </p:cNvPr>
          <p:cNvSpPr txBox="1"/>
          <p:nvPr/>
        </p:nvSpPr>
        <p:spPr>
          <a:xfrm>
            <a:off x="1164770" y="2274838"/>
            <a:ext cx="4329405" cy="1826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/>
              <a:t>то же, что память ЭВМ (функциональная часть ЭВМ, предназначенная для записи, хранения и считывания информации (</a:t>
            </a:r>
            <a:r>
              <a:rPr lang="ru-RU" sz="2000" dirty="0" err="1"/>
              <a:t>Дорот</a:t>
            </a:r>
            <a:r>
              <a:rPr lang="ru-RU" sz="2000" dirty="0"/>
              <a:t>, Новиков, 2004:356).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D77B19-7E53-416F-BF95-9DBDD25F5948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Память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E4BB50-32DE-461C-ABD3-CDECC7D24470}"/>
              </a:ext>
            </a:extLst>
          </p:cNvPr>
          <p:cNvSpPr txBox="1"/>
          <p:nvPr/>
        </p:nvSpPr>
        <p:spPr>
          <a:xfrm>
            <a:off x="3628052" y="5479231"/>
            <a:ext cx="49358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effectLst/>
                <a:ea typeface="Calibri" panose="020F0502020204030204" pitchFamily="34" charset="0"/>
              </a:rPr>
              <a:t>сема</a:t>
            </a:r>
            <a:r>
              <a:rPr lang="ru-RU" sz="2000" b="1" dirty="0">
                <a:effectLst/>
                <a:ea typeface="Calibri" panose="020F0502020204030204" pitchFamily="34" charset="0"/>
              </a:rPr>
              <a:t> ’хранение информации’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62649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Матрица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99BB6-CD80-ED2A-AAF9-83901BDC5F44}"/>
              </a:ext>
            </a:extLst>
          </p:cNvPr>
          <p:cNvSpPr txBox="1"/>
          <p:nvPr/>
        </p:nvSpPr>
        <p:spPr>
          <a:xfrm>
            <a:off x="796211" y="1285521"/>
            <a:ext cx="10599575" cy="1124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«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единица многоаспектного знания, представленная в сознании человека одним словом, сложный тематический концепт»</a:t>
            </a:r>
            <a:br>
              <a:rPr lang="ru-RU" sz="2000" dirty="0">
                <a:effectLst/>
                <a:ea typeface="Times New Roman" panose="02020603050405020304" pitchFamily="18" charset="0"/>
              </a:rPr>
            </a:br>
            <a:r>
              <a:rPr lang="ru-RU" sz="2000" dirty="0">
                <a:effectLst/>
                <a:ea typeface="Calibri" panose="020F0502020204030204" pitchFamily="34" charset="0"/>
              </a:rPr>
              <a:t>(Болдырев, 2018:92)</a:t>
            </a: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1C2A99-7C67-BC86-9FD7-91E1BC5C5755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37589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5260132" y="503852"/>
            <a:ext cx="1671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План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4BF801-FECA-7075-0501-3D834E79D33F}"/>
              </a:ext>
            </a:extLst>
          </p:cNvPr>
          <p:cNvSpPr txBox="1"/>
          <p:nvPr/>
        </p:nvSpPr>
        <p:spPr>
          <a:xfrm>
            <a:off x="1080018" y="1623527"/>
            <a:ext cx="9958096" cy="2615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Вводные замечания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Построение корпуса и характеристика материала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Анализ материала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ru-RU" sz="2800" dirty="0"/>
              <a:t>Выводы и перспективы</a:t>
            </a:r>
          </a:p>
        </p:txBody>
      </p:sp>
    </p:spTree>
    <p:extLst>
      <p:ext uri="{BB962C8B-B14F-4D97-AF65-F5344CB8AC3E}">
        <p14:creationId xmlns:p14="http://schemas.microsoft.com/office/powerpoint/2010/main" val="2362903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Матрица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99BB6-CD80-ED2A-AAF9-83901BDC5F44}"/>
              </a:ext>
            </a:extLst>
          </p:cNvPr>
          <p:cNvSpPr txBox="1"/>
          <p:nvPr/>
        </p:nvSpPr>
        <p:spPr>
          <a:xfrm>
            <a:off x="796211" y="1285521"/>
            <a:ext cx="10599575" cy="1124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«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единица многоаспектного знания, представленная в сознании человека одним словом, сложный тематический концепт»</a:t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(Болдырев, 2018:92)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3093D9-42F8-2CDB-12B1-59EC875E34E3}"/>
              </a:ext>
            </a:extLst>
          </p:cNvPr>
          <p:cNvSpPr txBox="1"/>
          <p:nvPr/>
        </p:nvSpPr>
        <p:spPr>
          <a:xfrm>
            <a:off x="1240191" y="2773516"/>
            <a:ext cx="9711611" cy="2352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&lt;fs type=“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informativeStrategy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”&gt;&lt;f name=“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infoBroadTactic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”&gt;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получается что мы должны создать такую огромную </a:t>
            </a:r>
            <a:r>
              <a:rPr lang="ru-RU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матрицу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которой мы </a:t>
            </a:r>
            <a:r>
              <a:rPr lang="ru-RU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по-о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столбцам выпишем вообще все слова которые у нас встречались вообще во всех текстах &lt;…&gt;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потом с этими </a:t>
            </a:r>
            <a:r>
              <a:rPr lang="ru-RU" sz="20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матрицами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нужно делать какие-то операции перемножать их складывать и так далее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&lt;/f&gt;&lt;/fs&gt;</a:t>
            </a: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(Головин, 2021)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CAACE-ED16-6791-ADCB-03C670FB18C1}"/>
              </a:ext>
            </a:extLst>
          </p:cNvPr>
          <p:cNvSpPr txBox="1"/>
          <p:nvPr/>
        </p:nvSpPr>
        <p:spPr>
          <a:xfrm>
            <a:off x="1883226" y="5489540"/>
            <a:ext cx="8425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способ задания смысла — </a:t>
            </a:r>
            <a:r>
              <a:rPr lang="ru-RU" sz="2000" b="1" dirty="0"/>
              <a:t>дескрипция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EA4EDD-C1CC-77FB-0FAF-189DBE13B2D3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649445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57992" y="6195527"/>
            <a:ext cx="46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79EA8-F60A-42AD-B6CE-2CBAC76F014B}"/>
              </a:ext>
            </a:extLst>
          </p:cNvPr>
          <p:cNvSpPr txBox="1"/>
          <p:nvPr/>
        </p:nvSpPr>
        <p:spPr>
          <a:xfrm>
            <a:off x="6697824" y="2274838"/>
            <a:ext cx="4329405" cy="1826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«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единица многоаспектного знания, представленная в сознании человека одним словом, сложный тематический концепт»</a:t>
            </a:r>
            <a:br>
              <a:rPr lang="ru-RU" sz="2000" dirty="0">
                <a:effectLst/>
                <a:ea typeface="Times New Roman" panose="02020603050405020304" pitchFamily="18" charset="0"/>
              </a:rPr>
            </a:br>
            <a:r>
              <a:rPr lang="ru-RU" sz="2000" dirty="0">
                <a:effectLst/>
                <a:ea typeface="Calibri" panose="020F0502020204030204" pitchFamily="34" charset="0"/>
              </a:rPr>
              <a:t>(Болдырев, 2018:92)</a:t>
            </a:r>
            <a:endParaRPr lang="ru-RU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04713-DBA5-4474-83E0-F4C907641D66}"/>
              </a:ext>
            </a:extLst>
          </p:cNvPr>
          <p:cNvSpPr txBox="1"/>
          <p:nvPr/>
        </p:nvSpPr>
        <p:spPr>
          <a:xfrm>
            <a:off x="1164770" y="2274838"/>
            <a:ext cx="4329405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effectLst/>
                <a:ea typeface="Calibri" panose="020F0502020204030204" pitchFamily="34" charset="0"/>
              </a:rPr>
              <a:t>«Прямоугольная таблица, состоящая из </a:t>
            </a:r>
            <a:r>
              <a:rPr lang="en-US" sz="2000" i="1" dirty="0">
                <a:effectLst/>
                <a:ea typeface="Calibri" panose="020F0502020204030204" pitchFamily="34" charset="0"/>
              </a:rPr>
              <a:t>m</a:t>
            </a:r>
            <a:r>
              <a:rPr lang="ru-RU" sz="2000" dirty="0">
                <a:effectLst/>
                <a:ea typeface="Calibri" panose="020F0502020204030204" pitchFamily="34" charset="0"/>
              </a:rPr>
              <a:t> строк и </a:t>
            </a:r>
            <a:r>
              <a:rPr lang="en-US" sz="2000" i="1" dirty="0">
                <a:effectLst/>
                <a:ea typeface="Calibri" panose="020F0502020204030204" pitchFamily="34" charset="0"/>
              </a:rPr>
              <a:t>n</a:t>
            </a:r>
            <a:r>
              <a:rPr lang="ru-RU" sz="2000" dirty="0">
                <a:effectLst/>
                <a:ea typeface="Calibri" panose="020F0502020204030204" pitchFamily="34" charset="0"/>
              </a:rPr>
              <a:t> столбцов, элементы которой </a:t>
            </a:r>
            <a:r>
              <a:rPr lang="en-US" sz="2000" i="1" dirty="0">
                <a:effectLst/>
                <a:ea typeface="Calibri" panose="020F0502020204030204" pitchFamily="34" charset="0"/>
              </a:rPr>
              <a:t>a</a:t>
            </a:r>
            <a:r>
              <a:rPr lang="en-US" sz="2000" i="1" baseline="-25000" dirty="0">
                <a:effectLst/>
                <a:ea typeface="Calibri" panose="020F0502020204030204" pitchFamily="34" charset="0"/>
              </a:rPr>
              <a:t>ji</a:t>
            </a:r>
            <a:r>
              <a:rPr lang="en-US" sz="2000" dirty="0">
                <a:effectLst/>
                <a:ea typeface="Calibri" panose="020F0502020204030204" pitchFamily="34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</a:rPr>
              <a:t>принадлежат некоторому множеству </a:t>
            </a:r>
            <a:r>
              <a:rPr lang="ru-RU" sz="2000" i="1" dirty="0">
                <a:effectLst/>
                <a:ea typeface="Calibri" panose="020F0502020204030204" pitchFamily="34" charset="0"/>
              </a:rPr>
              <a:t>К</a:t>
            </a:r>
            <a:r>
              <a:rPr lang="ru-RU" sz="2000" dirty="0">
                <a:effectLst/>
                <a:ea typeface="Calibri" panose="020F0502020204030204" pitchFamily="34" charset="0"/>
              </a:rPr>
              <a:t>»</a:t>
            </a:r>
            <a:br>
              <a:rPr lang="ru-RU" sz="2000" dirty="0">
                <a:effectLst/>
                <a:ea typeface="Calibri" panose="020F0502020204030204" pitchFamily="34" charset="0"/>
              </a:rPr>
            </a:br>
            <a:r>
              <a:rPr lang="ru-RU" sz="2000" dirty="0">
                <a:effectLst/>
                <a:ea typeface="Calibri" panose="020F0502020204030204" pitchFamily="34" charset="0"/>
              </a:rPr>
              <a:t>(Математическая энциклопедия, 1982:613)</a:t>
            </a:r>
            <a:endParaRPr lang="ru-RU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D77B19-7E53-416F-BF95-9DBDD25F5948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Матрица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E4BB50-32DE-461C-ABD3-CDECC7D24470}"/>
              </a:ext>
            </a:extLst>
          </p:cNvPr>
          <p:cNvSpPr txBox="1"/>
          <p:nvPr/>
        </p:nvSpPr>
        <p:spPr>
          <a:xfrm>
            <a:off x="3628052" y="5479231"/>
            <a:ext cx="49358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ea typeface="Calibri" panose="020F0502020204030204" pitchFamily="34" charset="0"/>
              </a:rPr>
              <a:t>сема</a:t>
            </a:r>
            <a:r>
              <a:rPr lang="ru-RU" sz="2000" b="1" dirty="0">
                <a:effectLst/>
                <a:ea typeface="Calibri" panose="020F0502020204030204" pitchFamily="34" charset="0"/>
              </a:rPr>
              <a:t> ’несколько аспектов одного явления’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74309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Категория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99BB6-CD80-ED2A-AAF9-83901BDC5F44}"/>
              </a:ext>
            </a:extLst>
          </p:cNvPr>
          <p:cNvSpPr txBox="1"/>
          <p:nvPr/>
        </p:nvSpPr>
        <p:spPr>
          <a:xfrm>
            <a:off x="796211" y="1285521"/>
            <a:ext cx="10599575" cy="774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/>
              <a:t>Категория — одна из познавательных форм мышления человека, позволяющая обобщать его опыт и осуществлять его классификацию (</a:t>
            </a:r>
            <a:r>
              <a:rPr lang="ru-RU" sz="2000" dirty="0" err="1"/>
              <a:t>Кубрякова</a:t>
            </a:r>
            <a:r>
              <a:rPr lang="ru-RU" sz="2000" dirty="0"/>
              <a:t>, 1997:45).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DBD9E-CE21-40C5-A82D-FD2FD0189EA3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4104536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892351" y="456412"/>
            <a:ext cx="24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Категория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99BB6-CD80-ED2A-AAF9-83901BDC5F44}"/>
              </a:ext>
            </a:extLst>
          </p:cNvPr>
          <p:cNvSpPr txBox="1"/>
          <p:nvPr/>
        </p:nvSpPr>
        <p:spPr>
          <a:xfrm>
            <a:off x="796211" y="1285521"/>
            <a:ext cx="10599575" cy="774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Категория — одна из познавательных форм мышления человека, позволяющая обобщать его опыт и осуществлять его классификацию (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Кубрякова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1997:45).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3F92A3-6C10-941A-96B1-BB8C082C84FD}"/>
              </a:ext>
            </a:extLst>
          </p:cNvPr>
          <p:cNvSpPr txBox="1"/>
          <p:nvPr/>
        </p:nvSpPr>
        <p:spPr>
          <a:xfrm>
            <a:off x="1477345" y="2573317"/>
            <a:ext cx="9237306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&lt;fs type=“</a:t>
            </a:r>
            <a:r>
              <a:rPr lang="en-US" i="1" dirty="0" err="1">
                <a:solidFill>
                  <a:schemeClr val="bg2">
                    <a:lumMod val="50000"/>
                  </a:schemeClr>
                </a:solidFill>
              </a:rPr>
              <a:t>informativeStrategy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”&gt;&lt;f name=“</a:t>
            </a:r>
            <a:r>
              <a:rPr lang="en-US" i="1" dirty="0" err="1">
                <a:solidFill>
                  <a:schemeClr val="bg2">
                    <a:lumMod val="50000"/>
                  </a:schemeClr>
                </a:solidFill>
              </a:rPr>
              <a:t>infoBroadTactic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”&gt;</a:t>
            </a:r>
            <a:r>
              <a:rPr lang="ru-RU" i="1" dirty="0"/>
              <a:t>сравнивалась продолжительность жизни </a:t>
            </a:r>
            <a:r>
              <a:rPr lang="ru-RU" b="1" i="1" dirty="0"/>
              <a:t>четырех категорий </a:t>
            </a:r>
            <a:r>
              <a:rPr lang="ru-RU" i="1" dirty="0"/>
              <a:t>граждан значит человек в съемном жилье в городе человек в своем жилье в городе человек в съемном жилье в сельской местности и человек со своим домом  в сельской местности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&lt;/f&gt;&lt;/fs&gt;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/>
              <a:t>(Асадов, Хорошилов, 2021)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EF3594-39DA-AC29-4338-28738523B5A8}"/>
              </a:ext>
            </a:extLst>
          </p:cNvPr>
          <p:cNvSpPr txBox="1"/>
          <p:nvPr/>
        </p:nvSpPr>
        <p:spPr>
          <a:xfrm>
            <a:off x="1883227" y="5172369"/>
            <a:ext cx="8425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способ задания смысла — </a:t>
            </a:r>
            <a:r>
              <a:rPr lang="ru-RU" sz="2000" b="1" dirty="0"/>
              <a:t>предикация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BA4D2-844A-E5E9-6D75-A157AD5C2A53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205663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544007" y="392706"/>
            <a:ext cx="310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Картина мира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A8000-19E2-407A-A5E1-9E2FDA9B901D}"/>
              </a:ext>
            </a:extLst>
          </p:cNvPr>
          <p:cNvSpPr txBox="1"/>
          <p:nvPr/>
        </p:nvSpPr>
        <p:spPr>
          <a:xfrm>
            <a:off x="1883228" y="1039272"/>
            <a:ext cx="8425542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/>
              <a:t>Языковая КМ — языковой опыт освоения знаний (Болдырев, 2018:246). Научная КМ — представленное в языке научное знание (там же:303).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5B5D94-3DF5-E862-E25E-60779A623E30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587351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FA6EC0-CBA2-4F20-B042-D0A8E1D34DA5}"/>
              </a:ext>
            </a:extLst>
          </p:cNvPr>
          <p:cNvSpPr txBox="1"/>
          <p:nvPr/>
        </p:nvSpPr>
        <p:spPr>
          <a:xfrm>
            <a:off x="4544007" y="392706"/>
            <a:ext cx="310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Картина мира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A8000-19E2-407A-A5E1-9E2FDA9B901D}"/>
              </a:ext>
            </a:extLst>
          </p:cNvPr>
          <p:cNvSpPr txBox="1"/>
          <p:nvPr/>
        </p:nvSpPr>
        <p:spPr>
          <a:xfrm>
            <a:off x="1883228" y="1039272"/>
            <a:ext cx="8425542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/>
              <a:t>Языковая КМ — языковой опыт освоения знаний (Болдырев, 2018:246). Научная КМ — представленное в языке научное знание (там же:303).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3E0C2E-8C77-4717-80CA-438DA22F86B1}"/>
              </a:ext>
            </a:extLst>
          </p:cNvPr>
          <p:cNvSpPr txBox="1"/>
          <p:nvPr/>
        </p:nvSpPr>
        <p:spPr>
          <a:xfrm>
            <a:off x="1240193" y="2460321"/>
            <a:ext cx="9711611" cy="254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fs type</a:t>
            </a: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informativeStrategy</a:t>
            </a: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"&gt;&lt;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 name</a:t>
            </a: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amateurIllustrationTactic</a:t>
            </a: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"&gt; </a:t>
            </a:r>
            <a:r>
              <a:rPr lang="ru-RU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для абстрактных таких вещей довольно там каких-нибудь идей теорий которые мы пытаемся рассказывать действительно применение это по сути освоение укладывание там той или иной теории в свою </a:t>
            </a:r>
            <a:r>
              <a:rPr lang="ru-RU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ментальную картину мира</a:t>
            </a:r>
            <a:r>
              <a:rPr lang="ru-RU" sz="2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то есть грубо говоря у нас есть какая-то структура которая построена в голове нам дали новый кусочек мы его так потыкали так потыкали он не подходит не подходит ага вот теперь пристроили</a:t>
            </a: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&gt;&lt;/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fs</a:t>
            </a:r>
            <a:r>
              <a:rPr lang="ru-RU" sz="2000" i="1" dirty="0">
                <a:solidFill>
                  <a:schemeClr val="bg2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(Поздняков, 2017)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559419-620C-5260-F09A-95EDF3136E9C}"/>
              </a:ext>
            </a:extLst>
          </p:cNvPr>
          <p:cNvSpPr txBox="1"/>
          <p:nvPr/>
        </p:nvSpPr>
        <p:spPr>
          <a:xfrm>
            <a:off x="1883226" y="5574513"/>
            <a:ext cx="8425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способ задания смысла — </a:t>
            </a:r>
            <a:r>
              <a:rPr lang="ru-RU" sz="2000" b="1" dirty="0"/>
              <a:t>переключение кодов + метафора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932AA5-809B-DC25-372E-F0F7C19590FB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9840952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3618721" y="475862"/>
            <a:ext cx="495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Выводы и перспективы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FAE984-3DC2-1ACF-3A5F-6EF60F7A1A01}"/>
              </a:ext>
            </a:extLst>
          </p:cNvPr>
          <p:cNvSpPr txBox="1"/>
          <p:nvPr/>
        </p:nvSpPr>
        <p:spPr>
          <a:xfrm>
            <a:off x="1240971" y="1707502"/>
            <a:ext cx="9871788" cy="206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— Тенденция к сохранению и предметной спецификации значения</a:t>
            </a:r>
          </a:p>
          <a:p>
            <a:endParaRPr lang="ru-RU" sz="2400" dirty="0"/>
          </a:p>
          <a:p>
            <a:r>
              <a:rPr lang="ru-RU" sz="2400" dirty="0"/>
              <a:t>— Не дефиниция, а описание через свойства</a:t>
            </a:r>
          </a:p>
          <a:p>
            <a:endParaRPr lang="ru-RU" sz="2400" dirty="0"/>
          </a:p>
          <a:p>
            <a:pPr>
              <a:lnSpc>
                <a:spcPct val="150000"/>
              </a:lnSpc>
            </a:pPr>
            <a:r>
              <a:rPr lang="ru-RU" sz="2400" dirty="0"/>
              <a:t>— Необходимость расширить корпус</a:t>
            </a:r>
          </a:p>
        </p:txBody>
      </p:sp>
    </p:spTree>
    <p:extLst>
      <p:ext uri="{BB962C8B-B14F-4D97-AF65-F5344CB8AC3E}">
        <p14:creationId xmlns:p14="http://schemas.microsoft.com/office/powerpoint/2010/main" val="4132993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BA790C-A2C4-46E4-B038-2403D48093D0}"/>
              </a:ext>
            </a:extLst>
          </p:cNvPr>
          <p:cNvSpPr txBox="1"/>
          <p:nvPr/>
        </p:nvSpPr>
        <p:spPr>
          <a:xfrm>
            <a:off x="2774302" y="2617236"/>
            <a:ext cx="6643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4831702" y="360775"/>
            <a:ext cx="2528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Литература</a:t>
            </a:r>
            <a:endParaRPr lang="ru-RU" sz="3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57992" y="6195527"/>
            <a:ext cx="46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98C0E-C9F6-47E3-9DAC-09CDCE27EC88}"/>
              </a:ext>
            </a:extLst>
          </p:cNvPr>
          <p:cNvSpPr txBox="1"/>
          <p:nvPr/>
        </p:nvSpPr>
        <p:spPr>
          <a:xfrm>
            <a:off x="550506" y="1180448"/>
            <a:ext cx="10972800" cy="5314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Болдырев, Н. Н.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Язык и система знаний. Когнитивная теория языка [Текст] / Н. Н. </a:t>
            </a:r>
            <a:r>
              <a:rPr lang="ru-RU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Бодырев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М.:   Издательский Дом ЯСК, 2018. – 480 с. – </a:t>
            </a:r>
            <a:r>
              <a:rPr lang="ru-RU" sz="15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с. 441–463.</a:t>
            </a:r>
            <a:endParaRPr lang="ru-R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Воронцова, Т. А.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Стратегии и тактики презентации специальных знаний в научно-популярном дискурсе [Текст] / Т.А. Воронцова // Вестник Челябинского государственного университета. – 2013. – №. 37 (328). – С. 26–29. – </a:t>
            </a:r>
            <a:r>
              <a:rPr lang="ru-RU" sz="15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Библиогр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.: с. 28–29.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Караулов, Ю. Н., Филиппович, Ю. Н., Романова Т. В., Черкасова Г. А.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Информационная технология создания когнитивного тезауруса носителя русского языка и культуры: учеб. пособие. Сер. «Инфо-когнитивные технологии». – М.: Н. Новгород, 2013. – 241 с.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Кубрякова</a:t>
            </a:r>
            <a:r>
              <a:rPr lang="ru-RU" sz="1500" b="1" dirty="0">
                <a:ea typeface="Calibri" panose="020F0502020204030204" pitchFamily="34" charset="0"/>
                <a:cs typeface="Times New Roman" panose="02020603050405020304" pitchFamily="18" charset="0"/>
              </a:rPr>
              <a:t>, Е. С. </a:t>
            </a:r>
            <a:r>
              <a:rPr lang="ru-RU" sz="1500" dirty="0">
                <a:ea typeface="Calibri" panose="020F0502020204030204" pitchFamily="34" charset="0"/>
                <a:cs typeface="Times New Roman" panose="02020603050405020304" pitchFamily="18" charset="0"/>
              </a:rPr>
              <a:t>Краткий словарь когнитивных терминов / Е. С. </a:t>
            </a:r>
            <a:r>
              <a:rPr lang="ru-RU" sz="1500" dirty="0" err="1">
                <a:ea typeface="Calibri" panose="020F0502020204030204" pitchFamily="34" charset="0"/>
                <a:cs typeface="Times New Roman" panose="02020603050405020304" pitchFamily="18" charset="0"/>
              </a:rPr>
              <a:t>Кубрякова</a:t>
            </a:r>
            <a:r>
              <a:rPr lang="ru-RU" sz="1500" dirty="0">
                <a:ea typeface="Calibri" panose="020F0502020204030204" pitchFamily="34" charset="0"/>
                <a:cs typeface="Times New Roman" panose="02020603050405020304" pitchFamily="18" charset="0"/>
              </a:rPr>
              <a:t>. — Москва : Филологический факультет МГУ им. М. В. Ломоносова, 1997. — 245 c.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ru-RU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Словари</a:t>
            </a:r>
            <a:endParaRPr lang="ru-R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Виноградов, И. М.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Математическая энциклопедия [Текст]. В 5 т. Т. 3. Координаты — Одночлен / Иван Виноградов. – М. : Советская Энциклопедия, 1982. – 592 с</a:t>
            </a:r>
            <a:r>
              <a:rPr lang="ru-RU" sz="15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Словарь языка интернета.ru [Текст] </a:t>
            </a:r>
            <a:r>
              <a:rPr lang="ru-RU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 [М. А. Кронгауз и др.] ; под ред. М. А. Кронгауза. — Москва : Словари XXI века, 2018. — 287 с.</a:t>
            </a:r>
          </a:p>
        </p:txBody>
      </p:sp>
    </p:spTree>
    <p:extLst>
      <p:ext uri="{BB962C8B-B14F-4D97-AF65-F5344CB8AC3E}">
        <p14:creationId xmlns:p14="http://schemas.microsoft.com/office/powerpoint/2010/main" val="31362862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4831702" y="360775"/>
            <a:ext cx="2528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Литература</a:t>
            </a:r>
            <a:endParaRPr lang="ru-RU" sz="3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457992" y="6195527"/>
            <a:ext cx="46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29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698C0E-C9F6-47E3-9DAC-09CDCE27EC88}"/>
              </a:ext>
            </a:extLst>
          </p:cNvPr>
          <p:cNvSpPr txBox="1"/>
          <p:nvPr/>
        </p:nvSpPr>
        <p:spPr>
          <a:xfrm>
            <a:off x="609600" y="825885"/>
            <a:ext cx="10972800" cy="5332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Источники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Асадов, А., Хорошилов, Д.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Существует ли таблетка от старости? / А. Асадов, Д. Хорошилов. — Текст : электронный //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Яндекс.Музыка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[сайт]. — 2021. — URL: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https://music.yandex.ru/album/16148543/track/90296113?activeTab=about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(дата обращения: 17.05.2022).</a:t>
            </a: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Головин, А.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 машины понимают текст? — Виктория Земляк / А. Головин. — Текст : электронный //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Яндекс.Музыка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[сайт]. — 2021. — URL: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https://music.yandex.ru/album/6965541/track/81820725?dir=desc&amp;activeTab=about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(дата обращения: 17.05.2022).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Колмановский, И.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«Катюша» и дофамин. Как музыка делает нас людьми / И. Колмановский. — Текст : электронный //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Яндекс.Музыка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[сайт]. — 2020. — URL: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https://music.yandex.ru/album/10330389/track/69500458?activeTab=track-list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(дата обращения: 17.05.2022).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Плеханов, Д.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#9 Роман Бузунов - как с помощью сна изменить свою жизнь / Д. Плеханов. — Текст : электронный //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Яндекс.Музыка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[сайт]. —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2020. —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URL: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https://music.yandex.ru/album/10901278/track/68533894?activeTab=track-list&amp;dir=desc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(дата обращения: 17.05.2022).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Поздняков, А.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123: Какой должна быть система образования / А. Поздняков. — Текст : электронный //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Яндекс.Музыка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[сайт]. — 2017.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URL: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https://music.yandex.ru/album/6408431/track/47272913?dir=desc&amp;activeTab=about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(дата обращения: 17.05.2022).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Поздняков, А.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266: Как онлайн обучение изменит систему образования / А. Поздняков. — Текст : электронный // </a:t>
            </a:r>
            <a:r>
              <a:rPr lang="ru-RU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Яндекс.Музыка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 [сайт]. — 2020. —URL: 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https://music.yandex.ru/album/6408431/track/65163535?activeTab=track-list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(дата обращения: 17.05.2022).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4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4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3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CF54D86-B7B5-729A-F12F-4A33AE914C82}"/>
              </a:ext>
            </a:extLst>
          </p:cNvPr>
          <p:cNvGrpSpPr/>
          <p:nvPr/>
        </p:nvGrpSpPr>
        <p:grpSpPr>
          <a:xfrm>
            <a:off x="779106" y="2285998"/>
            <a:ext cx="10633788" cy="2010749"/>
            <a:chOff x="779106" y="2285998"/>
            <a:chExt cx="10633788" cy="2010749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53A75E41-8983-4216-8A46-0881E9E40E07}"/>
                </a:ext>
              </a:extLst>
            </p:cNvPr>
            <p:cNvGrpSpPr/>
            <p:nvPr/>
          </p:nvGrpSpPr>
          <p:grpSpPr>
            <a:xfrm>
              <a:off x="779106" y="2286000"/>
              <a:ext cx="2985796" cy="2010747"/>
              <a:chOff x="597159" y="2286000"/>
              <a:chExt cx="2985796" cy="2010747"/>
            </a:xfrm>
          </p:grpSpPr>
          <p:sp>
            <p:nvSpPr>
              <p:cNvPr id="5" name="Прямоугольник: скругленные углы 4">
                <a:extLst>
                  <a:ext uri="{FF2B5EF4-FFF2-40B4-BE49-F238E27FC236}">
                    <a16:creationId xmlns:a16="http://schemas.microsoft.com/office/drawing/2014/main" id="{1F1D87E8-7F4E-487F-8B99-E7B23651290C}"/>
                  </a:ext>
                </a:extLst>
              </p:cNvPr>
              <p:cNvSpPr/>
              <p:nvPr/>
            </p:nvSpPr>
            <p:spPr>
              <a:xfrm>
                <a:off x="597159" y="2286000"/>
                <a:ext cx="2985796" cy="201074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21D40A-6D6D-4F10-A3E3-33C7456B399C}"/>
                  </a:ext>
                </a:extLst>
              </p:cNvPr>
              <p:cNvSpPr txBox="1"/>
              <p:nvPr/>
            </p:nvSpPr>
            <p:spPr>
              <a:xfrm>
                <a:off x="779106" y="2668125"/>
                <a:ext cx="2621902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500" dirty="0"/>
                  <a:t>Терминосистема когнитивной лингвистики</a:t>
                </a:r>
              </a:p>
            </p:txBody>
          </p:sp>
        </p:grp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222DE978-40A8-4035-A51E-334518B9EAC5}"/>
                </a:ext>
              </a:extLst>
            </p:cNvPr>
            <p:cNvGrpSpPr/>
            <p:nvPr/>
          </p:nvGrpSpPr>
          <p:grpSpPr>
            <a:xfrm>
              <a:off x="4603102" y="2286000"/>
              <a:ext cx="2985796" cy="2010747"/>
              <a:chOff x="597159" y="2286000"/>
              <a:chExt cx="2985796" cy="2010747"/>
            </a:xfrm>
          </p:grpSpPr>
          <p:sp>
            <p:nvSpPr>
              <p:cNvPr id="9" name="Прямоугольник: скругленные углы 8">
                <a:extLst>
                  <a:ext uri="{FF2B5EF4-FFF2-40B4-BE49-F238E27FC236}">
                    <a16:creationId xmlns:a16="http://schemas.microsoft.com/office/drawing/2014/main" id="{EFC4C06E-40B8-4B5C-892C-49CB0684F8CB}"/>
                  </a:ext>
                </a:extLst>
              </p:cNvPr>
              <p:cNvSpPr/>
              <p:nvPr/>
            </p:nvSpPr>
            <p:spPr>
              <a:xfrm>
                <a:off x="597159" y="2286000"/>
                <a:ext cx="2985796" cy="201074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22A9F1-C346-4E30-95D6-6FE09B294F44}"/>
                  </a:ext>
                </a:extLst>
              </p:cNvPr>
              <p:cNvSpPr txBox="1"/>
              <p:nvPr/>
            </p:nvSpPr>
            <p:spPr>
              <a:xfrm>
                <a:off x="779106" y="2860485"/>
                <a:ext cx="2621902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500" dirty="0"/>
                  <a:t>Другие научные области</a:t>
                </a:r>
              </a:p>
            </p:txBody>
          </p:sp>
        </p:grp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AE001149-6035-4ACF-B642-D04736A41EA0}"/>
                </a:ext>
              </a:extLst>
            </p:cNvPr>
            <p:cNvGrpSpPr/>
            <p:nvPr/>
          </p:nvGrpSpPr>
          <p:grpSpPr>
            <a:xfrm>
              <a:off x="8427098" y="2285998"/>
              <a:ext cx="2985796" cy="2010747"/>
              <a:chOff x="597159" y="2286000"/>
              <a:chExt cx="2985796" cy="2010747"/>
            </a:xfrm>
          </p:grpSpPr>
          <p:sp>
            <p:nvSpPr>
              <p:cNvPr id="14" name="Прямоугольник: скругленные углы 13">
                <a:extLst>
                  <a:ext uri="{FF2B5EF4-FFF2-40B4-BE49-F238E27FC236}">
                    <a16:creationId xmlns:a16="http://schemas.microsoft.com/office/drawing/2014/main" id="{BCE23941-82DC-420B-AC88-27478349EC95}"/>
                  </a:ext>
                </a:extLst>
              </p:cNvPr>
              <p:cNvSpPr/>
              <p:nvPr/>
            </p:nvSpPr>
            <p:spPr>
              <a:xfrm>
                <a:off x="597159" y="2286000"/>
                <a:ext cx="2985796" cy="201074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DC5795-C11F-4754-8B3C-D98AC463BB3B}"/>
                  </a:ext>
                </a:extLst>
              </p:cNvPr>
              <p:cNvSpPr txBox="1"/>
              <p:nvPr/>
            </p:nvSpPr>
            <p:spPr>
              <a:xfrm>
                <a:off x="779106" y="2668125"/>
                <a:ext cx="2621902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500" dirty="0"/>
                  <a:t>Научно-популярные тексты</a:t>
                </a:r>
              </a:p>
            </p:txBody>
          </p:sp>
        </p:grpSp>
        <p:sp>
          <p:nvSpPr>
            <p:cNvPr id="18" name="Стрелка: шеврон 17">
              <a:extLst>
                <a:ext uri="{FF2B5EF4-FFF2-40B4-BE49-F238E27FC236}">
                  <a16:creationId xmlns:a16="http://schemas.microsoft.com/office/drawing/2014/main" id="{E7DE2B0E-2334-491F-8E46-8D8015C29E41}"/>
                </a:ext>
              </a:extLst>
            </p:cNvPr>
            <p:cNvSpPr/>
            <p:nvPr/>
          </p:nvSpPr>
          <p:spPr>
            <a:xfrm>
              <a:off x="3984171" y="3125755"/>
              <a:ext cx="436984" cy="303245"/>
            </a:xfrm>
            <a:prstGeom prst="chevron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Стрелка: шеврон 18">
              <a:extLst>
                <a:ext uri="{FF2B5EF4-FFF2-40B4-BE49-F238E27FC236}">
                  <a16:creationId xmlns:a16="http://schemas.microsoft.com/office/drawing/2014/main" id="{8492369F-B266-4C6E-A252-F49C125A1DCE}"/>
                </a:ext>
              </a:extLst>
            </p:cNvPr>
            <p:cNvSpPr/>
            <p:nvPr/>
          </p:nvSpPr>
          <p:spPr>
            <a:xfrm>
              <a:off x="7770845" y="3125754"/>
              <a:ext cx="436984" cy="303245"/>
            </a:xfrm>
            <a:prstGeom prst="chevron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39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5260132" y="503852"/>
            <a:ext cx="1671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79EA8-F60A-42AD-B6CE-2CBAC76F014B}"/>
              </a:ext>
            </a:extLst>
          </p:cNvPr>
          <p:cNvSpPr txBox="1"/>
          <p:nvPr/>
        </p:nvSpPr>
        <p:spPr>
          <a:xfrm>
            <a:off x="6226628" y="2644170"/>
            <a:ext cx="4329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/>
                <a:ea typeface="Calibri" panose="020F0502020204030204" pitchFamily="34" charset="0"/>
              </a:rPr>
              <a:t>Сопоставить </a:t>
            </a:r>
            <a:r>
              <a:rPr lang="ru-RU" sz="2400" b="1" dirty="0">
                <a:effectLst/>
                <a:ea typeface="Calibri" panose="020F0502020204030204" pitchFamily="34" charset="0"/>
              </a:rPr>
              <a:t>актуализированное</a:t>
            </a:r>
            <a:r>
              <a:rPr lang="ru-RU" sz="2400" dirty="0">
                <a:effectLst/>
                <a:ea typeface="Calibri" panose="020F0502020204030204" pitchFamily="34" charset="0"/>
              </a:rPr>
              <a:t> значение термина с «</a:t>
            </a:r>
            <a:r>
              <a:rPr lang="ru-RU" sz="2400" b="1" dirty="0">
                <a:effectLst/>
                <a:ea typeface="Calibri" panose="020F0502020204030204" pitchFamily="34" charset="0"/>
              </a:rPr>
              <a:t>когнитивным</a:t>
            </a:r>
            <a:r>
              <a:rPr lang="ru-RU" sz="2400" dirty="0">
                <a:ea typeface="Calibri" panose="020F0502020204030204" pitchFamily="34" charset="0"/>
              </a:rPr>
              <a:t>»</a:t>
            </a:r>
            <a:r>
              <a:rPr lang="ru-RU" sz="2400" dirty="0">
                <a:effectLst/>
                <a:ea typeface="Calibri" panose="020F0502020204030204" pitchFamily="34" charset="0"/>
              </a:rPr>
              <a:t> значением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104713-DBA5-4474-83E0-F4C907641D66}"/>
              </a:ext>
            </a:extLst>
          </p:cNvPr>
          <p:cNvSpPr txBox="1"/>
          <p:nvPr/>
        </p:nvSpPr>
        <p:spPr>
          <a:xfrm>
            <a:off x="1164770" y="2274838"/>
            <a:ext cx="43294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/>
                <a:ea typeface="Calibri" panose="020F0502020204030204" pitchFamily="34" charset="0"/>
              </a:rPr>
              <a:t>Рассмотреть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400" b="1" dirty="0">
                <a:effectLst/>
                <a:ea typeface="Calibri" panose="020F0502020204030204" pitchFamily="34" charset="0"/>
              </a:rPr>
              <a:t>речевые стратегии и тактики</a:t>
            </a:r>
            <a:endParaRPr lang="en-US" sz="2400" b="1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400" dirty="0">
                <a:effectLst/>
                <a:ea typeface="Calibri" panose="020F0502020204030204" pitchFamily="34" charset="0"/>
              </a:rPr>
              <a:t>введения терминов когнитивной лингвистики</a:t>
            </a:r>
            <a:br>
              <a:rPr lang="ru-RU" sz="2400" dirty="0">
                <a:effectLst/>
                <a:ea typeface="Calibri" panose="020F0502020204030204" pitchFamily="34" charset="0"/>
              </a:rPr>
            </a:br>
            <a:r>
              <a:rPr lang="ru-RU" sz="2400" dirty="0">
                <a:effectLst/>
                <a:ea typeface="Calibri" panose="020F0502020204030204" pitchFamily="34" charset="0"/>
              </a:rPr>
              <a:t>и терминов-омонимов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ru-RU" sz="2400" dirty="0">
                <a:effectLst/>
                <a:ea typeface="Calibri" panose="020F0502020204030204" pitchFamily="34" charset="0"/>
              </a:rPr>
              <a:t>в тексты научно-популярных подкастов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452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2FE9-11CE-43B9-A708-A52919593934}"/>
              </a:ext>
            </a:extLst>
          </p:cNvPr>
          <p:cNvSpPr txBox="1"/>
          <p:nvPr/>
        </p:nvSpPr>
        <p:spPr>
          <a:xfrm>
            <a:off x="5174601" y="503852"/>
            <a:ext cx="184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600" b="1" dirty="0"/>
              <a:t>Подкаст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20CC0-6BAF-41D1-8CC1-B532075F3630}"/>
              </a:ext>
            </a:extLst>
          </p:cNvPr>
          <p:cNvSpPr txBox="1"/>
          <p:nvPr/>
        </p:nvSpPr>
        <p:spPr>
          <a:xfrm>
            <a:off x="11523306" y="6195527"/>
            <a:ext cx="40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0EFE7-1B93-E859-084E-E22F1D86639A}"/>
              </a:ext>
            </a:extLst>
          </p:cNvPr>
          <p:cNvSpPr txBox="1"/>
          <p:nvPr/>
        </p:nvSpPr>
        <p:spPr>
          <a:xfrm>
            <a:off x="1107621" y="2644170"/>
            <a:ext cx="99767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effectLst/>
                <a:ea typeface="Calibri" panose="020F0502020204030204" pitchFamily="34" charset="0"/>
              </a:rPr>
              <a:t>блог, содержащий аудио- или видеофайлы, доступные для прослушивания, просмотра или скачивания (Словарь языка интернета</a:t>
            </a:r>
            <a:r>
              <a:rPr lang="en-US" sz="3200" dirty="0">
                <a:effectLst/>
                <a:ea typeface="Calibri" panose="020F0502020204030204" pitchFamily="34" charset="0"/>
              </a:rPr>
              <a:t>.</a:t>
            </a:r>
            <a:r>
              <a:rPr lang="en-US" sz="3200" dirty="0" err="1">
                <a:effectLst/>
                <a:ea typeface="Calibri" panose="020F0502020204030204" pitchFamily="34" charset="0"/>
              </a:rPr>
              <a:t>ru</a:t>
            </a:r>
            <a:r>
              <a:rPr lang="ru-RU" sz="3200" dirty="0">
                <a:effectLst/>
                <a:ea typeface="Calibri" panose="020F0502020204030204" pitchFamily="34" charset="0"/>
              </a:rPr>
              <a:t>, 2018:205)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6498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91D3C-48B2-2B06-204D-7BE0ABD3B541}"/>
              </a:ext>
            </a:extLst>
          </p:cNvPr>
          <p:cNvSpPr txBox="1"/>
          <p:nvPr/>
        </p:nvSpPr>
        <p:spPr>
          <a:xfrm>
            <a:off x="3293706" y="559837"/>
            <a:ext cx="5604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Конструирование корпуса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8C6F7-F310-5A2F-576E-F7B07866E8C7}"/>
              </a:ext>
            </a:extLst>
          </p:cNvPr>
          <p:cNvSpPr txBox="1"/>
          <p:nvPr/>
        </p:nvSpPr>
        <p:spPr>
          <a:xfrm>
            <a:off x="1303562" y="2538113"/>
            <a:ext cx="1025589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— Библиотека </a:t>
            </a:r>
            <a:r>
              <a:rPr lang="en-US" sz="2400" dirty="0"/>
              <a:t>Selenium </a:t>
            </a:r>
            <a:r>
              <a:rPr lang="ru-RU" sz="2400" dirty="0"/>
              <a:t>для сбора метаданных подкастов и эпизодов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— Тег научной области на базе классификатора научных направлений </a:t>
            </a:r>
            <a:r>
              <a:rPr lang="en-US" sz="2400" dirty="0"/>
              <a:t>OECD</a:t>
            </a:r>
            <a:endParaRPr lang="ru-RU" sz="2400" dirty="0"/>
          </a:p>
          <a:p>
            <a:pPr algn="just"/>
            <a:br>
              <a:rPr lang="ru-RU" sz="2400" dirty="0"/>
            </a:br>
            <a:endParaRPr lang="ru-RU" sz="2400" dirty="0"/>
          </a:p>
          <a:p>
            <a:pPr algn="just"/>
            <a:r>
              <a:rPr lang="ru-RU" sz="2200" dirty="0"/>
              <a:t>Математика, компьютерные науки, экономика и менеджмент, право, политология, физика, химия, биология, медицина и здравоохранение, психология, образование, социология, социальная и экономическая география, медиа и коммуникации, филология и лингвистика,  история и археология, искусствоведение, философия…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FA26E6-9002-8360-B75A-908C8D7E269B}"/>
              </a:ext>
            </a:extLst>
          </p:cNvPr>
          <p:cNvSpPr txBox="1"/>
          <p:nvPr/>
        </p:nvSpPr>
        <p:spPr>
          <a:xfrm>
            <a:off x="1303562" y="1206168"/>
            <a:ext cx="9584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на материале подкастов сервиса «</a:t>
            </a:r>
            <a:r>
              <a:rPr lang="ru-RU" sz="2400" dirty="0" err="1"/>
              <a:t>Яндекс.Музыка</a:t>
            </a:r>
            <a:r>
              <a:rPr lang="ru-RU" sz="2400" dirty="0"/>
              <a:t>», раздел «</a:t>
            </a:r>
            <a:r>
              <a:rPr lang="ru-RU" sz="2400" dirty="0" err="1"/>
              <a:t>Научпоп</a:t>
            </a:r>
            <a:r>
              <a:rPr lang="ru-RU" sz="2400" dirty="0"/>
              <a:t>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9D415F-D156-5E56-A5B0-C80FDA62A05D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857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91D3C-48B2-2B06-204D-7BE0ABD3B541}"/>
              </a:ext>
            </a:extLst>
          </p:cNvPr>
          <p:cNvSpPr txBox="1"/>
          <p:nvPr/>
        </p:nvSpPr>
        <p:spPr>
          <a:xfrm>
            <a:off x="3293706" y="559837"/>
            <a:ext cx="5604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Конструирование корпуса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8C6F7-F310-5A2F-576E-F7B07866E8C7}"/>
              </a:ext>
            </a:extLst>
          </p:cNvPr>
          <p:cNvSpPr txBox="1"/>
          <p:nvPr/>
        </p:nvSpPr>
        <p:spPr>
          <a:xfrm>
            <a:off x="968049" y="2459504"/>
            <a:ext cx="102558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3000" dirty="0"/>
              <a:t>— Библиотека </a:t>
            </a:r>
            <a:r>
              <a:rPr lang="en-US" sz="3000" dirty="0" err="1"/>
              <a:t>SpeechRecognition</a:t>
            </a:r>
            <a:r>
              <a:rPr lang="ru-RU" sz="3000" dirty="0"/>
              <a:t> для автоматической</a:t>
            </a:r>
            <a:endParaRPr lang="en-US" sz="3000" dirty="0"/>
          </a:p>
          <a:p>
            <a:pPr algn="l"/>
            <a:r>
              <a:rPr lang="ru-RU" sz="3000" dirty="0"/>
              <a:t>расшифровки аудио</a:t>
            </a:r>
          </a:p>
          <a:p>
            <a:pPr algn="l"/>
            <a:endParaRPr lang="ru-RU" sz="3000" dirty="0"/>
          </a:p>
          <a:p>
            <a:pPr algn="l"/>
            <a:r>
              <a:rPr lang="ru-RU" sz="3000" dirty="0"/>
              <a:t>— </a:t>
            </a:r>
            <a:r>
              <a:rPr lang="en-US" sz="3000" dirty="0"/>
              <a:t>XML-</a:t>
            </a:r>
            <a:r>
              <a:rPr lang="ru-RU" sz="3000" dirty="0"/>
              <a:t>разметка транскриптов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9D415F-D156-5E56-A5B0-C80FDA62A05D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1169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91D3C-48B2-2B06-204D-7BE0ABD3B541}"/>
              </a:ext>
            </a:extLst>
          </p:cNvPr>
          <p:cNvSpPr txBox="1"/>
          <p:nvPr/>
        </p:nvSpPr>
        <p:spPr>
          <a:xfrm>
            <a:off x="3293706" y="559837"/>
            <a:ext cx="5604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Конструирование корпуса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0846637-FD48-F5E7-8CCC-E3D7D21A4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929" y="1278294"/>
            <a:ext cx="3940139" cy="46186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DA7B14-0819-D7BB-29DB-5DF5A3A73023}"/>
              </a:ext>
            </a:extLst>
          </p:cNvPr>
          <p:cNvSpPr txBox="1"/>
          <p:nvPr/>
        </p:nvSpPr>
        <p:spPr>
          <a:xfrm>
            <a:off x="3238497" y="6111550"/>
            <a:ext cx="5715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/>
              <a:t>Рис. 1. </a:t>
            </a:r>
            <a:r>
              <a:rPr lang="en-US" sz="1200" i="1" dirty="0"/>
              <a:t>XML-</a:t>
            </a:r>
            <a:r>
              <a:rPr lang="ru-RU" sz="1200" i="1" dirty="0"/>
              <a:t>теги для разметки речевых стратегий и тактик (фрагмент корпуса)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ADF047-C2CE-FB49-73D0-598BEC4E6F7A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7330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91D3C-48B2-2B06-204D-7BE0ABD3B541}"/>
              </a:ext>
            </a:extLst>
          </p:cNvPr>
          <p:cNvSpPr txBox="1"/>
          <p:nvPr/>
        </p:nvSpPr>
        <p:spPr>
          <a:xfrm>
            <a:off x="3293706" y="559837"/>
            <a:ext cx="5604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Конструирование корпуса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20017D-0419-A8F4-DD48-745014EFD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541" y="1322420"/>
            <a:ext cx="5042916" cy="44718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654640-C4A5-7958-B713-2546905DECE9}"/>
              </a:ext>
            </a:extLst>
          </p:cNvPr>
          <p:cNvSpPr txBox="1"/>
          <p:nvPr/>
        </p:nvSpPr>
        <p:spPr>
          <a:xfrm>
            <a:off x="3238497" y="6021163"/>
            <a:ext cx="5715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/>
              <a:t>Рис. </a:t>
            </a:r>
            <a:r>
              <a:rPr lang="en-US" sz="1200" i="1" dirty="0"/>
              <a:t>2.</a:t>
            </a:r>
            <a:r>
              <a:rPr lang="ru-RU" sz="1200" i="1" dirty="0"/>
              <a:t> Фрагмент размеченного текста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BB0F6B-8555-B5CC-060F-E26D60A4CF09}"/>
              </a:ext>
            </a:extLst>
          </p:cNvPr>
          <p:cNvSpPr txBox="1"/>
          <p:nvPr/>
        </p:nvSpPr>
        <p:spPr>
          <a:xfrm>
            <a:off x="11439331" y="6195527"/>
            <a:ext cx="485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6902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1767</Words>
  <Application>Microsoft Office PowerPoint</Application>
  <PresentationFormat>Широкоэкранный</PresentationFormat>
  <Paragraphs>155</Paragraphs>
  <Slides>29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HSE Sans</vt:lpstr>
      <vt:lpstr>Office Theme</vt:lpstr>
      <vt:lpstr>Речевые стратегии и тактики презентации когнитивных терминов и их интерпретации в научно-популярных подкастах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Дарья Маликова</cp:lastModifiedBy>
  <cp:revision>77</cp:revision>
  <cp:lastPrinted>2021-11-11T13:08:42Z</cp:lastPrinted>
  <dcterms:created xsi:type="dcterms:W3CDTF">2021-11-11T08:52:47Z</dcterms:created>
  <dcterms:modified xsi:type="dcterms:W3CDTF">2022-05-17T10:08:22Z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