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72" r:id="rId6"/>
    <p:sldId id="274" r:id="rId7"/>
    <p:sldId id="264" r:id="rId8"/>
    <p:sldId id="257" r:id="rId9"/>
    <p:sldId id="269" r:id="rId10"/>
    <p:sldId id="261" r:id="rId11"/>
    <p:sldId id="271" r:id="rId12"/>
    <p:sldId id="268" r:id="rId13"/>
    <p:sldId id="275" r:id="rId14"/>
    <p:sldId id="273" r:id="rId15"/>
  </p:sldIdLst>
  <p:sldSz cx="18288000" cy="10287000"/>
  <p:notesSz cx="6858000" cy="9144000"/>
  <p:embeddedFontLst>
    <p:embeddedFont>
      <p:font typeface="Arimo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lear Sans Regular" panose="020B0604020202020204" charset="0"/>
      <p:regular r:id="rId21"/>
    </p:embeddedFont>
    <p:embeddedFont>
      <p:font typeface="Clear Sans Regular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вашенова Алена Дмитриевна" initials="КАД" lastIdx="1" clrIdx="0">
    <p:extLst>
      <p:ext uri="{19B8F6BF-5375-455C-9EA6-DF929625EA0E}">
        <p15:presenceInfo xmlns:p15="http://schemas.microsoft.com/office/powerpoint/2012/main" userId="Квашенова Алена Дмитри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3T08:57:41.119" idx="1">
    <p:pos x="-2743" y="443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31007" y="1525906"/>
            <a:ext cx="4138940" cy="105389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419601" y="4610100"/>
            <a:ext cx="8534400" cy="5676900"/>
            <a:chOff x="0" y="0"/>
            <a:chExt cx="1675130" cy="1134621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570990" cy="1015241"/>
            </a:xfrm>
            <a:custGeom>
              <a:avLst/>
              <a:gdLst/>
              <a:ahLst/>
              <a:cxnLst/>
              <a:rect l="l" t="t" r="r" b="b"/>
              <a:pathLst>
                <a:path w="1570990" h="1015241">
                  <a:moveTo>
                    <a:pt x="1544320" y="826011"/>
                  </a:moveTo>
                  <a:cubicBezTo>
                    <a:pt x="1544320" y="913641"/>
                    <a:pt x="1468120" y="984761"/>
                    <a:pt x="1386840" y="984761"/>
                  </a:cubicBezTo>
                  <a:lnTo>
                    <a:pt x="66040" y="984761"/>
                  </a:lnTo>
                  <a:cubicBezTo>
                    <a:pt x="43180" y="984761"/>
                    <a:pt x="20320" y="979681"/>
                    <a:pt x="0" y="970791"/>
                  </a:cubicBezTo>
                  <a:cubicBezTo>
                    <a:pt x="26670" y="998731"/>
                    <a:pt x="63500" y="1015241"/>
                    <a:pt x="104140" y="1015241"/>
                  </a:cubicBezTo>
                  <a:lnTo>
                    <a:pt x="1424940" y="1015241"/>
                  </a:lnTo>
                  <a:cubicBezTo>
                    <a:pt x="1504950" y="1015241"/>
                    <a:pt x="1570990" y="949201"/>
                    <a:pt x="1570990" y="869191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826011"/>
                  </a:lnTo>
                  <a:lnTo>
                    <a:pt x="1544320" y="8260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610360" cy="1066041"/>
            </a:xfrm>
            <a:custGeom>
              <a:avLst/>
              <a:gdLst/>
              <a:ahLst/>
              <a:cxnLst/>
              <a:rect l="l" t="t" r="r" b="b"/>
              <a:pathLst>
                <a:path w="1610360" h="1066041">
                  <a:moveTo>
                    <a:pt x="146050" y="1066041"/>
                  </a:moveTo>
                  <a:lnTo>
                    <a:pt x="1464310" y="1066041"/>
                  </a:lnTo>
                  <a:cubicBezTo>
                    <a:pt x="1544320" y="1066041"/>
                    <a:pt x="1610360" y="1000001"/>
                    <a:pt x="1610360" y="919991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919991"/>
                  </a:lnTo>
                  <a:cubicBezTo>
                    <a:pt x="0" y="1001271"/>
                    <a:pt x="66040" y="1066041"/>
                    <a:pt x="146050" y="1066041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675130" cy="1134621"/>
            </a:xfrm>
            <a:custGeom>
              <a:avLst/>
              <a:gdLst/>
              <a:ahLst/>
              <a:cxnLst/>
              <a:rect l="l" t="t" r="r" b="b"/>
              <a:pathLst>
                <a:path w="1675130" h="1134621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32691"/>
                  </a:lnTo>
                  <a:cubicBezTo>
                    <a:pt x="0" y="984761"/>
                    <a:pt x="25400" y="1030481"/>
                    <a:pt x="63500" y="1059691"/>
                  </a:cubicBezTo>
                  <a:cubicBezTo>
                    <a:pt x="91440" y="1104141"/>
                    <a:pt x="140970" y="1134621"/>
                    <a:pt x="198120" y="1134621"/>
                  </a:cubicBezTo>
                  <a:lnTo>
                    <a:pt x="1516380" y="1134621"/>
                  </a:lnTo>
                  <a:cubicBezTo>
                    <a:pt x="1604010" y="1134621"/>
                    <a:pt x="1675130" y="1063501"/>
                    <a:pt x="1675130" y="975871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93269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932691"/>
                  </a:lnTo>
                  <a:cubicBezTo>
                    <a:pt x="1623060" y="1012701"/>
                    <a:pt x="1557020" y="1078741"/>
                    <a:pt x="1477010" y="1078741"/>
                  </a:cubicBezTo>
                  <a:lnTo>
                    <a:pt x="158750" y="1078741"/>
                  </a:lnTo>
                  <a:cubicBezTo>
                    <a:pt x="78740" y="1078741"/>
                    <a:pt x="12700" y="1013971"/>
                    <a:pt x="12700" y="932691"/>
                  </a:cubicBezTo>
                  <a:close/>
                  <a:moveTo>
                    <a:pt x="1663700" y="975871"/>
                  </a:moveTo>
                  <a:cubicBezTo>
                    <a:pt x="1663700" y="1055881"/>
                    <a:pt x="1596390" y="1121921"/>
                    <a:pt x="1516380" y="1121921"/>
                  </a:cubicBezTo>
                  <a:lnTo>
                    <a:pt x="198120" y="1121921"/>
                  </a:lnTo>
                  <a:cubicBezTo>
                    <a:pt x="157480" y="1121921"/>
                    <a:pt x="120650" y="1105411"/>
                    <a:pt x="93980" y="1077471"/>
                  </a:cubicBezTo>
                  <a:cubicBezTo>
                    <a:pt x="114300" y="1086361"/>
                    <a:pt x="135890" y="1091441"/>
                    <a:pt x="160020" y="1091441"/>
                  </a:cubicBezTo>
                  <a:lnTo>
                    <a:pt x="1478280" y="1091441"/>
                  </a:lnTo>
                  <a:cubicBezTo>
                    <a:pt x="1565910" y="1091441"/>
                    <a:pt x="1637030" y="1020321"/>
                    <a:pt x="1637030" y="932691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975871"/>
                  </a:lnTo>
                  <a:cubicBezTo>
                    <a:pt x="1663700" y="975871"/>
                    <a:pt x="1663700" y="975871"/>
                    <a:pt x="1663700" y="9758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43000" y="1866900"/>
            <a:ext cx="10238043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97"/>
              </a:lnSpc>
            </a:pPr>
            <a:r>
              <a:rPr lang="ru-RU" sz="7597" spc="-75" dirty="0">
                <a:solidFill>
                  <a:srgbClr val="000000"/>
                </a:solidFill>
                <a:latin typeface="Clear Sans Regular Bold"/>
              </a:rPr>
              <a:t>Расписанные вручную </a:t>
            </a:r>
            <a:r>
              <a:rPr lang="ru-RU" sz="7597" spc="-75" dirty="0" err="1">
                <a:solidFill>
                  <a:srgbClr val="000000"/>
                </a:solidFill>
                <a:latin typeface="Clear Sans Regular Bold"/>
              </a:rPr>
              <a:t>джинсовки</a:t>
            </a:r>
            <a:r>
              <a:rPr lang="ru-RU" sz="7597" spc="-75" dirty="0">
                <a:solidFill>
                  <a:srgbClr val="000000"/>
                </a:solidFill>
                <a:latin typeface="Clear Sans Regular Bold"/>
              </a:rPr>
              <a:t> </a:t>
            </a:r>
          </a:p>
          <a:p>
            <a:pPr>
              <a:lnSpc>
                <a:spcPts val="7597"/>
              </a:lnSpc>
            </a:pPr>
            <a:r>
              <a:rPr lang="ru-RU" sz="7597" spc="-75" dirty="0">
                <a:solidFill>
                  <a:srgbClr val="000000"/>
                </a:solidFill>
                <a:latin typeface="Clear Sans Regular Bold"/>
              </a:rPr>
              <a:t>«</a:t>
            </a:r>
            <a:r>
              <a:rPr lang="en-US" sz="7597" spc="-75" dirty="0">
                <a:solidFill>
                  <a:srgbClr val="000000"/>
                </a:solidFill>
                <a:latin typeface="Clear Sans Regular Bold"/>
              </a:rPr>
              <a:t>STILL TRUE</a:t>
            </a:r>
            <a:r>
              <a:rPr lang="ru-RU" sz="7597" spc="-75" dirty="0">
                <a:solidFill>
                  <a:srgbClr val="000000"/>
                </a:solidFill>
                <a:latin typeface="Clear Sans Regular Bold"/>
              </a:rPr>
              <a:t>»</a:t>
            </a:r>
            <a:endParaRPr lang="en-US" sz="7597" spc="-75" dirty="0">
              <a:solidFill>
                <a:srgbClr val="000000"/>
              </a:solidFill>
              <a:latin typeface="Clear Sans Regular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56995" y="5376976"/>
            <a:ext cx="7598268" cy="4127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Пахомова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Юлия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Маркова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Екатерина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Квашенова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Алёна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Слизов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Валерий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Троицкий Никита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Пимонова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Светлана Александровна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0600" y="387542"/>
            <a:ext cx="16507553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0"/>
              </a:lnSpc>
            </a:pPr>
            <a:r>
              <a:rPr lang="en-US" sz="6093" dirty="0">
                <a:solidFill>
                  <a:srgbClr val="000000"/>
                </a:solidFill>
                <a:latin typeface="Clear Sans Regular"/>
              </a:rPr>
              <a:t>КОМАНДА</a:t>
            </a:r>
            <a:r>
              <a:rPr lang="ru-RU" sz="6093" dirty="0">
                <a:solidFill>
                  <a:srgbClr val="000000"/>
                </a:solidFill>
                <a:latin typeface="Clear Sans Regular"/>
              </a:rPr>
              <a:t> 3</a:t>
            </a:r>
            <a:r>
              <a:rPr lang="en-US" sz="6093" dirty="0">
                <a:solidFill>
                  <a:srgbClr val="000000"/>
                </a:solidFill>
                <a:latin typeface="Clear Sans Regular"/>
              </a:rPr>
              <a:t>: </a:t>
            </a:r>
            <a:r>
              <a:rPr lang="ru-RU" sz="6093" dirty="0" err="1">
                <a:solidFill>
                  <a:srgbClr val="000000"/>
                </a:solidFill>
                <a:latin typeface="Clear Sans Regular Bold"/>
              </a:rPr>
              <a:t>Краудфандинговый</a:t>
            </a:r>
            <a:r>
              <a:rPr lang="ru-RU" sz="6093" dirty="0">
                <a:solidFill>
                  <a:srgbClr val="000000"/>
                </a:solidFill>
                <a:latin typeface="Clear Sans Regular Bold"/>
              </a:rPr>
              <a:t> проект</a:t>
            </a:r>
            <a:endParaRPr lang="en-US" sz="6093" dirty="0">
              <a:solidFill>
                <a:srgbClr val="000000"/>
              </a:solidFill>
              <a:latin typeface="Clear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8748" y="2399899"/>
            <a:ext cx="16750504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88"/>
              </a:lnSpc>
              <a:spcBef>
                <a:spcPct val="0"/>
              </a:spcBef>
            </a:pPr>
            <a:r>
              <a:rPr lang="ru-RU" sz="4300" spc="-43" dirty="0">
                <a:solidFill>
                  <a:srgbClr val="43C466"/>
                </a:solidFill>
                <a:latin typeface="Clear Sans Regular Bold"/>
              </a:rPr>
              <a:t>Стратегия заключалась в следующем</a:t>
            </a:r>
            <a:r>
              <a:rPr lang="en-US" sz="4300" spc="-43" dirty="0">
                <a:solidFill>
                  <a:srgbClr val="000000"/>
                </a:solidFill>
                <a:latin typeface="Clear Sans Regular"/>
              </a:rPr>
              <a:t>— </a:t>
            </a:r>
            <a:r>
              <a:rPr lang="ru-RU" sz="4300" spc="-43" dirty="0">
                <a:solidFill>
                  <a:srgbClr val="000000"/>
                </a:solidFill>
                <a:latin typeface="Clear Sans Regular"/>
              </a:rPr>
              <a:t>деление нашей деятельности на два вектора: работа над аудиторией платформы и над аудиторией социальной сети проекта отдельно с целью максимизации прибыли</a:t>
            </a:r>
            <a:r>
              <a:rPr lang="en-US" sz="4300" spc="-43" dirty="0">
                <a:solidFill>
                  <a:srgbClr val="000000"/>
                </a:solidFill>
                <a:latin typeface="Clear Sans Regular"/>
              </a:rPr>
              <a:t>.</a:t>
            </a:r>
            <a:endParaRPr lang="ru-RU" sz="4300" spc="-43" dirty="0">
              <a:solidFill>
                <a:srgbClr val="000000"/>
              </a:solidFill>
              <a:latin typeface="Clear Sans Regular"/>
            </a:endParaRPr>
          </a:p>
          <a:p>
            <a:pPr marL="0" lvl="0" indent="0" algn="l">
              <a:lnSpc>
                <a:spcPts val="4988"/>
              </a:lnSpc>
              <a:spcBef>
                <a:spcPct val="0"/>
              </a:spcBef>
            </a:pPr>
            <a:endParaRPr lang="ru-RU" sz="4300" spc="-43" dirty="0">
              <a:solidFill>
                <a:srgbClr val="000000"/>
              </a:solidFill>
              <a:latin typeface="Clear Sans Regular"/>
            </a:endParaRPr>
          </a:p>
          <a:p>
            <a:pPr marL="0" lvl="0" indent="0" algn="l">
              <a:lnSpc>
                <a:spcPts val="4988"/>
              </a:lnSpc>
              <a:spcBef>
                <a:spcPct val="0"/>
              </a:spcBef>
            </a:pPr>
            <a:r>
              <a:rPr lang="ru-RU" sz="4300" spc="-43" dirty="0">
                <a:solidFill>
                  <a:srgbClr val="000000"/>
                </a:solidFill>
                <a:latin typeface="Clear Sans Regular"/>
              </a:rPr>
              <a:t>Итоговая выручка составила 61700 рублей (без учета налогов и трат на материалы и вознаграждения)</a:t>
            </a:r>
            <a:endParaRPr lang="en-US" sz="4300" spc="-43" dirty="0">
              <a:solidFill>
                <a:srgbClr val="000000"/>
              </a:solidFill>
              <a:latin typeface="Clear Sans Regular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684193" y="7289918"/>
            <a:ext cx="4575107" cy="2209013"/>
            <a:chOff x="0" y="0"/>
            <a:chExt cx="6100142" cy="294535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20" r="12720"/>
            <a:stretch>
              <a:fillRect/>
            </a:stretch>
          </p:blipFill>
          <p:spPr>
            <a:xfrm>
              <a:off x="0" y="0"/>
              <a:ext cx="6100142" cy="294535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562943" y="490909"/>
              <a:ext cx="4883103" cy="71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</a:pPr>
              <a:r>
                <a:rPr lang="ru-RU" sz="3200" dirty="0">
                  <a:solidFill>
                    <a:srgbClr val="FFFFFF"/>
                  </a:solidFill>
                  <a:latin typeface="Clear Sans Regular Bold"/>
                </a:rPr>
                <a:t>СТРАТЕГИЯ</a:t>
              </a:r>
              <a:endParaRPr lang="en-US" sz="3200" dirty="0">
                <a:solidFill>
                  <a:srgbClr val="FFFFFF"/>
                </a:solidFill>
                <a:latin typeface="Clear Sans Regular Bold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91800" y="695275"/>
            <a:ext cx="70866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176"/>
              </a:lnSpc>
            </a:pPr>
            <a:r>
              <a:rPr lang="ru-RU" sz="5176" spc="-51" dirty="0">
                <a:solidFill>
                  <a:srgbClr val="000000"/>
                </a:solidFill>
                <a:latin typeface="Clear Sans Regular Bold"/>
              </a:rPr>
              <a:t>РЕЗУЛЬТАТЫ РАБОТЫ НАД ПРОЕКТОМ</a:t>
            </a:r>
            <a:endParaRPr lang="en-US" sz="5176" spc="-51" dirty="0">
              <a:solidFill>
                <a:srgbClr val="000000"/>
              </a:solidFill>
              <a:latin typeface="Clear Sans Regular 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807"/>
            <a:ext cx="9829800" cy="9354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24100"/>
            <a:ext cx="7086600" cy="108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3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5080" y="2013414"/>
            <a:ext cx="17384733" cy="7373171"/>
            <a:chOff x="0" y="0"/>
            <a:chExt cx="9620467" cy="40802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20467" cy="4080209"/>
            </a:xfrm>
            <a:custGeom>
              <a:avLst/>
              <a:gdLst/>
              <a:ahLst/>
              <a:cxnLst/>
              <a:rect l="l" t="t" r="r" b="b"/>
              <a:pathLst>
                <a:path w="9620467" h="4080209">
                  <a:moveTo>
                    <a:pt x="9496007" y="4080209"/>
                  </a:moveTo>
                  <a:lnTo>
                    <a:pt x="124460" y="4080209"/>
                  </a:lnTo>
                  <a:cubicBezTo>
                    <a:pt x="55880" y="4080209"/>
                    <a:pt x="0" y="4024329"/>
                    <a:pt x="0" y="39557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96007" y="0"/>
                  </a:lnTo>
                  <a:cubicBezTo>
                    <a:pt x="9564587" y="0"/>
                    <a:pt x="9620467" y="55880"/>
                    <a:pt x="9620467" y="124460"/>
                  </a:cubicBezTo>
                  <a:lnTo>
                    <a:pt x="9620467" y="3955749"/>
                  </a:lnTo>
                  <a:cubicBezTo>
                    <a:pt x="9620467" y="4024329"/>
                    <a:pt x="9564587" y="4080209"/>
                    <a:pt x="9496007" y="4080209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66824" y="3233764"/>
            <a:ext cx="5757859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38"/>
              </a:lnSpc>
              <a:spcBef>
                <a:spcPct val="0"/>
              </a:spcBef>
            </a:pPr>
            <a:r>
              <a:rPr lang="ru-RU" sz="2384" dirty="0">
                <a:solidFill>
                  <a:srgbClr val="000000"/>
                </a:solidFill>
                <a:latin typeface="Clear Sans Regular"/>
              </a:rPr>
              <a:t>Геополитическая обстановка повлияла на потребительское поведение</a:t>
            </a:r>
            <a:endParaRPr lang="en-US" sz="2384" dirty="0">
              <a:solidFill>
                <a:srgbClr val="000000"/>
              </a:solidFill>
              <a:latin typeface="Clear Sans Regular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776253" y="3281389"/>
            <a:ext cx="735494" cy="73549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971903" y="3471889"/>
            <a:ext cx="360022" cy="40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991">
                <a:solidFill>
                  <a:srgbClr val="FFFFFF"/>
                </a:solidFill>
                <a:latin typeface="Clear Sans Regular Bold"/>
              </a:rPr>
              <a:t>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76253" y="5509499"/>
            <a:ext cx="735494" cy="73549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971903" y="5700000"/>
            <a:ext cx="360022" cy="40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991">
                <a:solidFill>
                  <a:srgbClr val="FFFFFF"/>
                </a:solidFill>
                <a:latin typeface="Clear Sans Regular Bold"/>
              </a:rPr>
              <a:t>2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776253" y="7890562"/>
            <a:ext cx="735494" cy="735494"/>
            <a:chOff x="0" y="0"/>
            <a:chExt cx="980659" cy="980659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80659" cy="980659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60867" y="241300"/>
              <a:ext cx="480029" cy="557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0"/>
                </a:lnSpc>
              </a:pPr>
              <a:r>
                <a:rPr lang="en-US" sz="2991">
                  <a:solidFill>
                    <a:srgbClr val="FFFFFF"/>
                  </a:solidFill>
                  <a:latin typeface="Clear Sans Regular Bold"/>
                </a:rPr>
                <a:t>3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1353" y="1257300"/>
            <a:ext cx="5500645" cy="31703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4441" y="5143500"/>
            <a:ext cx="2254471" cy="601921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88912" y="4791776"/>
            <a:ext cx="2456492" cy="619757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128755" y="1394697"/>
            <a:ext cx="5500645" cy="1900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699"/>
              </a:lnSpc>
              <a:spcBef>
                <a:spcPct val="0"/>
              </a:spcBef>
            </a:pPr>
            <a:r>
              <a:rPr lang="ru-RU" sz="5499" spc="-54" dirty="0">
                <a:solidFill>
                  <a:srgbClr val="000000"/>
                </a:solidFill>
                <a:latin typeface="Clear Sans Regular"/>
              </a:rPr>
              <a:t>Возникшие трудности</a:t>
            </a:r>
            <a:endParaRPr lang="en-US" sz="5499" spc="-54" dirty="0">
              <a:solidFill>
                <a:srgbClr val="000000"/>
              </a:solidFill>
              <a:latin typeface="Clear Sans Regula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66824" y="5461874"/>
            <a:ext cx="5757859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38"/>
              </a:lnSpc>
              <a:spcBef>
                <a:spcPct val="0"/>
              </a:spcBef>
            </a:pPr>
            <a:r>
              <a:rPr lang="ru-RU" sz="2384" dirty="0">
                <a:solidFill>
                  <a:srgbClr val="000000"/>
                </a:solidFill>
                <a:latin typeface="Clear Sans Regular"/>
              </a:rPr>
              <a:t>Невозможность создания и ведения </a:t>
            </a:r>
            <a:r>
              <a:rPr lang="en-US" sz="2384" dirty="0" err="1">
                <a:solidFill>
                  <a:srgbClr val="000000"/>
                </a:solidFill>
                <a:latin typeface="Clear Sans Regular"/>
              </a:rPr>
              <a:t>TikTok</a:t>
            </a:r>
            <a:r>
              <a:rPr lang="en-US" sz="2384" dirty="0">
                <a:solidFill>
                  <a:srgbClr val="000000"/>
                </a:solidFill>
                <a:latin typeface="Clear Sans Regular"/>
              </a:rPr>
              <a:t> </a:t>
            </a:r>
            <a:r>
              <a:rPr lang="ru-RU" sz="2384" dirty="0">
                <a:solidFill>
                  <a:srgbClr val="000000"/>
                </a:solidFill>
                <a:latin typeface="Clear Sans Regular"/>
              </a:rPr>
              <a:t>аккаунта из-за введенных ограничений</a:t>
            </a:r>
            <a:endParaRPr lang="en-US" sz="2384" dirty="0">
              <a:solidFill>
                <a:srgbClr val="000000"/>
              </a:solidFill>
              <a:latin typeface="Clear Sans Regula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66824" y="7842937"/>
            <a:ext cx="709834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38"/>
              </a:lnSpc>
              <a:spcBef>
                <a:spcPct val="0"/>
              </a:spcBef>
            </a:pPr>
            <a:r>
              <a:rPr lang="ru-RU" sz="2384" dirty="0">
                <a:solidFill>
                  <a:srgbClr val="000000"/>
                </a:solidFill>
                <a:latin typeface="Clear Sans Regular"/>
              </a:rPr>
              <a:t>Уход поставщика джинсовых курток с российского рынка</a:t>
            </a:r>
            <a:endParaRPr lang="en-US" sz="2384" dirty="0">
              <a:solidFill>
                <a:srgbClr val="000000"/>
              </a:solidFill>
              <a:latin typeface="Clear Sans Regula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4"/>
          <p:cNvGrpSpPr/>
          <p:nvPr/>
        </p:nvGrpSpPr>
        <p:grpSpPr>
          <a:xfrm flipV="1">
            <a:off x="-26523396" y="2069782"/>
            <a:ext cx="25221178" cy="1388095"/>
            <a:chOff x="-45039026" y="0"/>
            <a:chExt cx="56254019" cy="6404892"/>
          </a:xfrm>
        </p:grpSpPr>
        <p:grpSp>
          <p:nvGrpSpPr>
            <p:cNvPr id="48" name="Group 15"/>
            <p:cNvGrpSpPr/>
            <p:nvPr/>
          </p:nvGrpSpPr>
          <p:grpSpPr>
            <a:xfrm>
              <a:off x="0" y="0"/>
              <a:ext cx="11214993" cy="1496349"/>
              <a:chOff x="0" y="0"/>
              <a:chExt cx="14344420" cy="1913890"/>
            </a:xfrm>
          </p:grpSpPr>
          <p:sp>
            <p:nvSpPr>
              <p:cNvPr id="50" name="Freeform 16"/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49" name="TextBox 17"/>
            <p:cNvSpPr txBox="1"/>
            <p:nvPr/>
          </p:nvSpPr>
          <p:spPr>
            <a:xfrm>
              <a:off x="-45039026" y="5491215"/>
              <a:ext cx="9213171" cy="913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03"/>
                </a:lnSpc>
                <a:spcBef>
                  <a:spcPct val="0"/>
                </a:spcBef>
              </a:pPr>
              <a:r>
                <a:rPr lang="ru-RU" sz="3716" dirty="0">
                  <a:solidFill>
                    <a:srgbClr val="000000"/>
                  </a:solidFill>
                  <a:latin typeface="Clear Sans Regular"/>
                </a:rPr>
                <a:t>Продвижение от </a:t>
              </a:r>
              <a:r>
                <a:rPr lang="en-US" sz="3716" dirty="0">
                  <a:solidFill>
                    <a:srgbClr val="000000"/>
                  </a:solidFill>
                  <a:latin typeface="Clear Sans Regular"/>
                </a:rPr>
                <a:t>Planeta.ru</a:t>
              </a:r>
            </a:p>
          </p:txBody>
        </p:sp>
      </p:grpSp>
      <p:grpSp>
        <p:nvGrpSpPr>
          <p:cNvPr id="39" name="Group 14"/>
          <p:cNvGrpSpPr/>
          <p:nvPr/>
        </p:nvGrpSpPr>
        <p:grpSpPr>
          <a:xfrm>
            <a:off x="-8918491" y="2783120"/>
            <a:ext cx="6127001" cy="2871433"/>
            <a:chOff x="-38303524" y="-2968089"/>
            <a:chExt cx="11214993" cy="2484828"/>
          </a:xfrm>
        </p:grpSpPr>
        <p:grpSp>
          <p:nvGrpSpPr>
            <p:cNvPr id="40" name="Group 15"/>
            <p:cNvGrpSpPr/>
            <p:nvPr/>
          </p:nvGrpSpPr>
          <p:grpSpPr>
            <a:xfrm>
              <a:off x="-38303524" y="-2968089"/>
              <a:ext cx="11214993" cy="1496349"/>
              <a:chOff x="-48991723" y="-3796304"/>
              <a:chExt cx="14344420" cy="1913890"/>
            </a:xfrm>
          </p:grpSpPr>
          <p:sp>
            <p:nvSpPr>
              <p:cNvPr id="42" name="Freeform 16"/>
              <p:cNvSpPr/>
              <p:nvPr/>
            </p:nvSpPr>
            <p:spPr>
              <a:xfrm>
                <a:off x="-48991723" y="-3796304"/>
                <a:ext cx="1434442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41" name="TextBox 17"/>
            <p:cNvSpPr txBox="1"/>
            <p:nvPr/>
          </p:nvSpPr>
          <p:spPr>
            <a:xfrm>
              <a:off x="-36601490" y="-1471740"/>
              <a:ext cx="9213169" cy="988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03"/>
                </a:lnSpc>
                <a:spcBef>
                  <a:spcPct val="0"/>
                </a:spcBef>
              </a:pPr>
              <a:r>
                <a:rPr lang="ru-RU" sz="3716" dirty="0">
                  <a:solidFill>
                    <a:srgbClr val="000000"/>
                  </a:solidFill>
                  <a:latin typeface="Clear Sans Regular"/>
                </a:rPr>
                <a:t>Объявления на </a:t>
              </a:r>
              <a:r>
                <a:rPr lang="en-US" sz="3716" dirty="0" err="1">
                  <a:solidFill>
                    <a:srgbClr val="000000"/>
                  </a:solidFill>
                  <a:latin typeface="Clear Sans Regular"/>
                </a:rPr>
                <a:t>Avito</a:t>
              </a:r>
              <a:endParaRPr lang="en-US" sz="3716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43" name="Group 14"/>
          <p:cNvGrpSpPr/>
          <p:nvPr/>
        </p:nvGrpSpPr>
        <p:grpSpPr>
          <a:xfrm>
            <a:off x="-9573979" y="3498347"/>
            <a:ext cx="8053233" cy="2165017"/>
            <a:chOff x="-25729751" y="-6312350"/>
            <a:chExt cx="10737643" cy="2869496"/>
          </a:xfrm>
        </p:grpSpPr>
        <p:grpSp>
          <p:nvGrpSpPr>
            <p:cNvPr id="44" name="Group 15"/>
            <p:cNvGrpSpPr/>
            <p:nvPr/>
          </p:nvGrpSpPr>
          <p:grpSpPr>
            <a:xfrm>
              <a:off x="-24134751" y="-6312350"/>
              <a:ext cx="9142643" cy="880863"/>
              <a:chOff x="-30869301" y="-8073748"/>
              <a:chExt cx="11693802" cy="1126659"/>
            </a:xfrm>
          </p:grpSpPr>
          <p:sp>
            <p:nvSpPr>
              <p:cNvPr id="46" name="Freeform 16"/>
              <p:cNvSpPr/>
              <p:nvPr/>
            </p:nvSpPr>
            <p:spPr>
              <a:xfrm>
                <a:off x="-30869301" y="-8073748"/>
                <a:ext cx="11693802" cy="1126659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45" name="TextBox 17"/>
            <p:cNvSpPr txBox="1"/>
            <p:nvPr/>
          </p:nvSpPr>
          <p:spPr>
            <a:xfrm>
              <a:off x="-25729751" y="-4431333"/>
              <a:ext cx="9213170" cy="988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03"/>
                </a:lnSpc>
                <a:spcBef>
                  <a:spcPct val="0"/>
                </a:spcBef>
              </a:pPr>
              <a:r>
                <a:rPr lang="ru-RU" sz="3716" dirty="0">
                  <a:solidFill>
                    <a:srgbClr val="000000"/>
                  </a:solidFill>
                  <a:latin typeface="Clear Sans Regular"/>
                </a:rPr>
                <a:t>Реклама на аккаунтах друзей</a:t>
              </a:r>
              <a:endParaRPr lang="en-US" sz="3716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9570935" y="927341"/>
            <a:ext cx="8411245" cy="1122262"/>
            <a:chOff x="0" y="0"/>
            <a:chExt cx="11214993" cy="245661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214993" cy="2456619"/>
              <a:chOff x="0" y="0"/>
              <a:chExt cx="14344420" cy="314211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344421" cy="3142113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3142113">
                    <a:moveTo>
                      <a:pt x="14219960" y="3142113"/>
                    </a:moveTo>
                    <a:lnTo>
                      <a:pt x="124460" y="3142113"/>
                    </a:lnTo>
                    <a:cubicBezTo>
                      <a:pt x="55880" y="3142113"/>
                      <a:pt x="0" y="3086233"/>
                      <a:pt x="0" y="30176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3017653"/>
                    </a:lnTo>
                    <a:cubicBezTo>
                      <a:pt x="14344421" y="3086233"/>
                      <a:pt x="14288540" y="3142113"/>
                      <a:pt x="14219960" y="3142113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518479" y="438430"/>
              <a:ext cx="8930310" cy="1454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741"/>
                </a:lnSpc>
                <a:spcBef>
                  <a:spcPct val="0"/>
                </a:spcBef>
              </a:pPr>
              <a:r>
                <a:rPr lang="ru-RU" sz="3720" dirty="0">
                  <a:solidFill>
                    <a:srgbClr val="000000"/>
                  </a:solidFill>
                  <a:latin typeface="Clear Sans Regular"/>
                </a:rPr>
                <a:t>Расширение ассортимента</a:t>
              </a:r>
              <a:endParaRPr lang="en-US" sz="3720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70935" y="3856088"/>
            <a:ext cx="8574615" cy="1122261"/>
            <a:chOff x="0" y="0"/>
            <a:chExt cx="11432819" cy="245661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1214993" cy="2456619"/>
              <a:chOff x="0" y="0"/>
              <a:chExt cx="14344420" cy="314211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344420" cy="3142113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3142113">
                    <a:moveTo>
                      <a:pt x="14219960" y="3142113"/>
                    </a:moveTo>
                    <a:lnTo>
                      <a:pt x="124460" y="3142113"/>
                    </a:lnTo>
                    <a:cubicBezTo>
                      <a:pt x="55880" y="3142113"/>
                      <a:pt x="0" y="3086233"/>
                      <a:pt x="0" y="30176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3017653"/>
                    </a:lnTo>
                    <a:cubicBezTo>
                      <a:pt x="14344421" y="3086233"/>
                      <a:pt x="14288540" y="3142113"/>
                      <a:pt x="14219960" y="3142113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18479" y="275397"/>
              <a:ext cx="10914340" cy="14548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5741"/>
                </a:lnSpc>
                <a:spcBef>
                  <a:spcPct val="0"/>
                </a:spcBef>
              </a:pPr>
              <a:r>
                <a:rPr lang="ru-RU" sz="3720" dirty="0">
                  <a:solidFill>
                    <a:srgbClr val="000000"/>
                  </a:solidFill>
                  <a:latin typeface="Clear Sans Regular"/>
                </a:rPr>
                <a:t>Запуск таргетированной рекламы</a:t>
              </a:r>
              <a:endParaRPr lang="en-US" sz="3720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70935" y="2458335"/>
            <a:ext cx="8411245" cy="1122262"/>
            <a:chOff x="0" y="0"/>
            <a:chExt cx="11214993" cy="244034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1214993" cy="2440343"/>
              <a:chOff x="0" y="0"/>
              <a:chExt cx="14344420" cy="31212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344421" cy="3121296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3121296">
                    <a:moveTo>
                      <a:pt x="14219960" y="3121295"/>
                    </a:moveTo>
                    <a:lnTo>
                      <a:pt x="124460" y="3121295"/>
                    </a:lnTo>
                    <a:cubicBezTo>
                      <a:pt x="55880" y="3121295"/>
                      <a:pt x="0" y="3065415"/>
                      <a:pt x="0" y="299683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2996835"/>
                    </a:lnTo>
                    <a:cubicBezTo>
                      <a:pt x="14344421" y="3065415"/>
                      <a:pt x="14288540" y="3121296"/>
                      <a:pt x="14219960" y="3121296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89451" y="276836"/>
              <a:ext cx="10725542" cy="14242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5606"/>
                </a:lnSpc>
                <a:spcBef>
                  <a:spcPct val="0"/>
                </a:spcBef>
              </a:pPr>
              <a:r>
                <a:rPr lang="ru-RU" sz="3720" dirty="0">
                  <a:solidFill>
                    <a:srgbClr val="000000"/>
                  </a:solidFill>
                  <a:latin typeface="Clear Sans Regular"/>
                </a:rPr>
                <a:t>Развитие на доступных платформах</a:t>
              </a:r>
              <a:endParaRPr lang="en-US" sz="3720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2496500" y="4674026"/>
            <a:ext cx="10475974" cy="2304963"/>
            <a:chOff x="-17451007" y="0"/>
            <a:chExt cx="28666000" cy="197771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1214993" cy="1496349"/>
              <a:chOff x="0" y="0"/>
              <a:chExt cx="1434442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-17451007" y="833368"/>
              <a:ext cx="9213170" cy="1144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03"/>
                </a:lnSpc>
                <a:spcBef>
                  <a:spcPct val="0"/>
                </a:spcBef>
              </a:pPr>
              <a:r>
                <a:rPr lang="ru-RU" sz="3716" dirty="0">
                  <a:solidFill>
                    <a:srgbClr val="000000"/>
                  </a:solidFill>
                  <a:latin typeface="Clear Sans Regular"/>
                </a:rPr>
                <a:t>Контент</a:t>
              </a:r>
            </a:p>
            <a:p>
              <a:pPr marL="0" lvl="0" indent="0" algn="l">
                <a:lnSpc>
                  <a:spcPts val="5203"/>
                </a:lnSpc>
                <a:spcBef>
                  <a:spcPct val="0"/>
                </a:spcBef>
              </a:pPr>
              <a:r>
                <a:rPr lang="ru-RU" sz="3716" dirty="0">
                  <a:solidFill>
                    <a:srgbClr val="000000"/>
                  </a:solidFill>
                  <a:latin typeface="Clear Sans Regular"/>
                </a:rPr>
                <a:t>маркетинг</a:t>
              </a:r>
              <a:endParaRPr lang="en-US" sz="3716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721177" y="927341"/>
            <a:ext cx="1122262" cy="1122262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9029063" y="1166009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613" dirty="0">
                <a:solidFill>
                  <a:srgbClr val="FFFFFF"/>
                </a:solidFill>
                <a:latin typeface="Clear Sans Regular Bold"/>
              </a:rPr>
              <a:t>1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8745591" y="3856088"/>
            <a:ext cx="1122262" cy="1122262"/>
            <a:chOff x="0" y="0"/>
            <a:chExt cx="1913890" cy="19138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9029063" y="4102426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613" dirty="0">
                <a:solidFill>
                  <a:srgbClr val="FFFFFF"/>
                </a:solidFill>
                <a:latin typeface="Clear Sans Regular Bold"/>
              </a:rPr>
              <a:t>3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721177" y="2458335"/>
            <a:ext cx="1122262" cy="1122262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9004648" y="2694146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613" dirty="0">
                <a:solidFill>
                  <a:srgbClr val="FFFFFF"/>
                </a:solidFill>
                <a:latin typeface="Clear Sans Regular Bold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004647" y="5562362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613" dirty="0">
                <a:solidFill>
                  <a:srgbClr val="FFFFFF"/>
                </a:solidFill>
                <a:latin typeface="Clear Sans Regular Bold"/>
              </a:rPr>
              <a:t>4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5875" y="927341"/>
            <a:ext cx="6648450" cy="3061988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981200" y="1481428"/>
            <a:ext cx="52578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8"/>
              </a:lnSpc>
            </a:pPr>
            <a:r>
              <a:rPr lang="ru-RU" sz="4978" dirty="0">
                <a:solidFill>
                  <a:srgbClr val="FFFFFF"/>
                </a:solidFill>
                <a:latin typeface="Clear Sans Regular Bold"/>
              </a:rPr>
              <a:t>Перспективы проекта</a:t>
            </a:r>
            <a:endParaRPr lang="en-US" sz="4978" dirty="0">
              <a:solidFill>
                <a:srgbClr val="FFFFFF"/>
              </a:solidFill>
              <a:latin typeface="Clear Sans Regular Bold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638800" y="2299141"/>
            <a:ext cx="2711179" cy="7569282"/>
          </a:xfrm>
          <a:prstGeom prst="rect">
            <a:avLst/>
          </a:prstGeom>
        </p:spPr>
      </p:pic>
      <p:sp>
        <p:nvSpPr>
          <p:cNvPr id="51" name="TextBox 29"/>
          <p:cNvSpPr txBox="1"/>
          <p:nvPr/>
        </p:nvSpPr>
        <p:spPr>
          <a:xfrm>
            <a:off x="9015616" y="7010162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ru-RU" sz="4613" dirty="0">
                <a:solidFill>
                  <a:srgbClr val="FFFFFF"/>
                </a:solidFill>
                <a:latin typeface="Clear Sans Regular Bold"/>
              </a:rPr>
              <a:t>5</a:t>
            </a:r>
            <a:endParaRPr lang="en-US" sz="4613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52" name="TextBox 29"/>
          <p:cNvSpPr txBox="1"/>
          <p:nvPr/>
        </p:nvSpPr>
        <p:spPr>
          <a:xfrm>
            <a:off x="9015615" y="8440390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ru-RU" sz="4613" dirty="0">
                <a:solidFill>
                  <a:srgbClr val="FFFFFF"/>
                </a:solidFill>
                <a:latin typeface="Clear Sans Regular Bold"/>
              </a:rPr>
              <a:t>6</a:t>
            </a:r>
            <a:endParaRPr lang="en-US" sz="4613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53" name="TextBox 29"/>
          <p:cNvSpPr txBox="1"/>
          <p:nvPr/>
        </p:nvSpPr>
        <p:spPr>
          <a:xfrm>
            <a:off x="-6803886" y="4978349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ru-RU" sz="4613" dirty="0">
                <a:solidFill>
                  <a:srgbClr val="FFFFFF"/>
                </a:solidFill>
                <a:latin typeface="Clear Sans Regular Bold"/>
              </a:rPr>
              <a:t>7</a:t>
            </a:r>
            <a:endParaRPr lang="en-US" sz="4613" dirty="0">
              <a:solidFill>
                <a:srgbClr val="FFFFFF"/>
              </a:solidFill>
              <a:latin typeface="Clear Sans Regular Bold"/>
            </a:endParaRPr>
          </a:p>
        </p:txBody>
      </p:sp>
      <p:pic>
        <p:nvPicPr>
          <p:cNvPr id="55" name="Рисунок 54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6778489C-A52A-4674-BCD0-9EADA31D5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07579" y="6270757"/>
            <a:ext cx="2711178" cy="27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7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5695" y="1447799"/>
            <a:ext cx="135636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176"/>
              </a:lnSpc>
            </a:pPr>
            <a:r>
              <a:rPr lang="ru-RU" sz="5176" spc="-51" dirty="0">
                <a:solidFill>
                  <a:srgbClr val="000000"/>
                </a:solidFill>
                <a:latin typeface="Clear Sans Regular Bold"/>
              </a:rPr>
              <a:t>ГЛАВНЫЙ ВЫВОД:</a:t>
            </a:r>
            <a:endParaRPr lang="en-US" sz="5176" spc="-51" dirty="0">
              <a:solidFill>
                <a:srgbClr val="000000"/>
              </a:solidFill>
              <a:latin typeface="Clear Sans Regular Bold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809506" y="2184123"/>
            <a:ext cx="1615440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988"/>
              </a:lnSpc>
              <a:spcBef>
                <a:spcPct val="0"/>
              </a:spcBef>
            </a:pPr>
            <a:endParaRPr lang="ru-RU" sz="4300" spc="-43" dirty="0">
              <a:solidFill>
                <a:srgbClr val="000000"/>
              </a:solidFill>
              <a:latin typeface="Clear Sans Regular"/>
            </a:endParaRPr>
          </a:p>
          <a:p>
            <a:pPr marL="0" lvl="0" indent="0" algn="l">
              <a:lnSpc>
                <a:spcPts val="4988"/>
              </a:lnSpc>
              <a:spcBef>
                <a:spcPct val="0"/>
              </a:spcBef>
            </a:pPr>
            <a:r>
              <a:rPr lang="ru-RU" sz="4300" spc="-43" dirty="0">
                <a:solidFill>
                  <a:srgbClr val="000000"/>
                </a:solidFill>
                <a:latin typeface="Clear Sans Regular"/>
              </a:rPr>
              <a:t>В условиях неопределенности необходимо уметь быстро оценивать ситуацию, продумывать план действий, быстро реагировать на изменения и вносить корректировки в свою деятельность, чтобы в итоге все равно прийти к задуманному результату</a:t>
            </a:r>
            <a:endParaRPr lang="en-US" sz="4300" spc="-43" dirty="0">
              <a:solidFill>
                <a:srgbClr val="000000"/>
              </a:solidFill>
              <a:latin typeface="Clear Sans Regular"/>
            </a:endParaRPr>
          </a:p>
        </p:txBody>
      </p:sp>
      <p:grpSp>
        <p:nvGrpSpPr>
          <p:cNvPr id="12" name="Group 3"/>
          <p:cNvGrpSpPr/>
          <p:nvPr/>
        </p:nvGrpSpPr>
        <p:grpSpPr>
          <a:xfrm>
            <a:off x="8979907" y="7048500"/>
            <a:ext cx="7620000" cy="2449665"/>
            <a:chOff x="0" y="0"/>
            <a:chExt cx="6100142" cy="2945351"/>
          </a:xfrm>
        </p:grpSpPr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20" r="12720"/>
            <a:stretch>
              <a:fillRect/>
            </a:stretch>
          </p:blipFill>
          <p:spPr>
            <a:xfrm>
              <a:off x="0" y="0"/>
              <a:ext cx="6100142" cy="2945351"/>
            </a:xfrm>
            <a:prstGeom prst="rect">
              <a:avLst/>
            </a:prstGeom>
          </p:spPr>
        </p:pic>
        <p:sp>
          <p:nvSpPr>
            <p:cNvPr id="14" name="TextBox 5"/>
            <p:cNvSpPr txBox="1"/>
            <p:nvPr/>
          </p:nvSpPr>
          <p:spPr>
            <a:xfrm>
              <a:off x="562943" y="490909"/>
              <a:ext cx="4883103" cy="71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</a:pPr>
              <a:endParaRPr lang="en-US" sz="3200" dirty="0">
                <a:solidFill>
                  <a:srgbClr val="FFFFFF"/>
                </a:solidFill>
                <a:latin typeface="Clear Sans Regular Bold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9762954" y="7444677"/>
            <a:ext cx="6053905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176"/>
              </a:lnSpc>
            </a:pPr>
            <a:r>
              <a:rPr lang="ru-RU" sz="4000" spc="-51" dirty="0">
                <a:solidFill>
                  <a:srgbClr val="000000"/>
                </a:solidFill>
                <a:latin typeface="Clear Sans Regular" panose="020B0604020202020204" charset="0"/>
                <a:cs typeface="Clear Sans Regular" panose="020B0604020202020204" charset="0"/>
              </a:rPr>
              <a:t>СПАСИБО ЗА ВНИМАНИЕ</a:t>
            </a:r>
            <a:endParaRPr lang="en-US" sz="4000" spc="-51" dirty="0">
              <a:solidFill>
                <a:srgbClr val="000000"/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31511">
            <a:off x="2573632" y="5877434"/>
            <a:ext cx="6172301" cy="3749673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59782" y="6397528"/>
            <a:ext cx="1752600" cy="2118527"/>
          </a:xfrm>
          <a:prstGeom prst="rect">
            <a:avLst/>
          </a:prstGeom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81400" y="6992665"/>
            <a:ext cx="1517906" cy="15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0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82" r="1082"/>
          <a:stretch>
            <a:fillRect/>
          </a:stretch>
        </p:blipFill>
        <p:spPr>
          <a:xfrm>
            <a:off x="9557859" y="1281780"/>
            <a:ext cx="7637887" cy="28104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334588" y="1790700"/>
            <a:ext cx="54517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85"/>
              </a:lnSpc>
            </a:pPr>
            <a:r>
              <a:rPr lang="ru-RU" sz="5700" dirty="0">
                <a:solidFill>
                  <a:srgbClr val="000000"/>
                </a:solidFill>
                <a:latin typeface="Clear Sans Regular Bold"/>
              </a:rPr>
              <a:t>ЦЕЛЬ проекта</a:t>
            </a:r>
            <a:endParaRPr lang="en-US" sz="5700" dirty="0">
              <a:solidFill>
                <a:srgbClr val="000000"/>
              </a:solidFill>
              <a:latin typeface="Clear Sans Regular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00093" y="6307763"/>
            <a:ext cx="2980810" cy="79584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31511">
            <a:off x="4910384" y="1884624"/>
            <a:ext cx="6172301" cy="37496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7930" flipH="1">
            <a:off x="0" y="3955095"/>
            <a:ext cx="4204960" cy="25545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94504" y="3063567"/>
            <a:ext cx="1702031" cy="2057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0227" y="5073182"/>
            <a:ext cx="984506" cy="10140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157193" y="3920482"/>
            <a:ext cx="7637887" cy="617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54"/>
              </a:lnSpc>
            </a:pPr>
            <a:r>
              <a:rPr lang="ru-RU" sz="3600" dirty="0"/>
              <a:t>Создать 5 вручную расписанных джинсовых курток с художественными произведениями Эпохи Возрождения.</a:t>
            </a:r>
          </a:p>
          <a:p>
            <a:pPr algn="just">
              <a:lnSpc>
                <a:spcPts val="4354"/>
              </a:lnSpc>
            </a:pPr>
            <a:endParaRPr lang="ru-RU" sz="3600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4354"/>
              </a:lnSpc>
            </a:pPr>
            <a:r>
              <a:rPr lang="ru-RU" sz="3600" dirty="0">
                <a:solidFill>
                  <a:srgbClr val="00B050"/>
                </a:solidFill>
              </a:rPr>
              <a:t>Задачи: </a:t>
            </a:r>
            <a:r>
              <a:rPr lang="ru-RU" sz="3600" dirty="0">
                <a:solidFill>
                  <a:srgbClr val="000000"/>
                </a:solidFill>
              </a:rPr>
              <a:t>разработать и реализовать проект на хорошо освоенной платформе (в частности-</a:t>
            </a:r>
            <a:r>
              <a:rPr lang="en-US" sz="3600" dirty="0">
                <a:solidFill>
                  <a:srgbClr val="000000"/>
                </a:solidFill>
              </a:rPr>
              <a:t>Planeta.ru)</a:t>
            </a:r>
            <a:r>
              <a:rPr lang="ru-RU" sz="3600" dirty="0">
                <a:solidFill>
                  <a:srgbClr val="000000"/>
                </a:solidFill>
              </a:rPr>
              <a:t>, научиться привлекать акционеров и клиентов, а также научиться правильно оформлять и преподносить идею проекта.</a:t>
            </a:r>
            <a:endParaRPr lang="en-US" sz="3349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84382" y="1146704"/>
            <a:ext cx="8411245" cy="2929995"/>
            <a:chOff x="0" y="0"/>
            <a:chExt cx="11214993" cy="245661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214993" cy="2456619"/>
              <a:chOff x="0" y="0"/>
              <a:chExt cx="14344420" cy="314211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344421" cy="3142113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3142113">
                    <a:moveTo>
                      <a:pt x="14219960" y="3142113"/>
                    </a:moveTo>
                    <a:lnTo>
                      <a:pt x="124460" y="3142113"/>
                    </a:lnTo>
                    <a:cubicBezTo>
                      <a:pt x="55880" y="3142113"/>
                      <a:pt x="0" y="3086233"/>
                      <a:pt x="0" y="30176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3017653"/>
                    </a:lnTo>
                    <a:cubicBezTo>
                      <a:pt x="14344421" y="3086233"/>
                      <a:pt x="14288540" y="3142113"/>
                      <a:pt x="14219960" y="3142113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890651" y="212813"/>
              <a:ext cx="8930310" cy="901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741"/>
                </a:lnSpc>
                <a:spcBef>
                  <a:spcPct val="0"/>
                </a:spcBef>
              </a:pPr>
              <a:endParaRPr lang="en-US" sz="4100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60036" y="6730036"/>
            <a:ext cx="8411245" cy="1842464"/>
            <a:chOff x="0" y="0"/>
            <a:chExt cx="11214993" cy="245661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1214993" cy="2456619"/>
              <a:chOff x="0" y="0"/>
              <a:chExt cx="14344420" cy="314211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344420" cy="3142113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3142113">
                    <a:moveTo>
                      <a:pt x="14219960" y="3142113"/>
                    </a:moveTo>
                    <a:lnTo>
                      <a:pt x="124460" y="3142113"/>
                    </a:lnTo>
                    <a:cubicBezTo>
                      <a:pt x="55880" y="3142113"/>
                      <a:pt x="0" y="3086233"/>
                      <a:pt x="0" y="30176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3017653"/>
                    </a:lnTo>
                    <a:cubicBezTo>
                      <a:pt x="14344421" y="3086233"/>
                      <a:pt x="14288540" y="3142113"/>
                      <a:pt x="14219960" y="3142113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874375" y="275396"/>
              <a:ext cx="8930310" cy="901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741"/>
                </a:lnSpc>
                <a:spcBef>
                  <a:spcPct val="0"/>
                </a:spcBef>
              </a:pPr>
              <a:endParaRPr lang="en-US" sz="4100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50515" y="4313238"/>
            <a:ext cx="8411245" cy="1830257"/>
            <a:chOff x="0" y="0"/>
            <a:chExt cx="11214993" cy="244034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1214993" cy="2440343"/>
              <a:chOff x="0" y="0"/>
              <a:chExt cx="14344420" cy="31212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344421" cy="3121296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3121296">
                    <a:moveTo>
                      <a:pt x="14219960" y="3121295"/>
                    </a:moveTo>
                    <a:lnTo>
                      <a:pt x="124460" y="3121295"/>
                    </a:lnTo>
                    <a:cubicBezTo>
                      <a:pt x="55880" y="3121295"/>
                      <a:pt x="0" y="3065415"/>
                      <a:pt x="0" y="299683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2996835"/>
                    </a:lnTo>
                    <a:cubicBezTo>
                      <a:pt x="14344421" y="3065415"/>
                      <a:pt x="14288540" y="3121296"/>
                      <a:pt x="14219960" y="3121296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874375" y="276835"/>
              <a:ext cx="10340618" cy="885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606"/>
                </a:lnSpc>
                <a:spcBef>
                  <a:spcPct val="0"/>
                </a:spcBef>
              </a:pPr>
              <a:endParaRPr lang="en-US" sz="4004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745591" y="1938404"/>
            <a:ext cx="1122262" cy="1122262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9029062" y="2174215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613" dirty="0">
                <a:latin typeface="Clear Sans Regular Bold"/>
              </a:rPr>
              <a:t>1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8745591" y="7090137"/>
            <a:ext cx="1122262" cy="1122262"/>
            <a:chOff x="0" y="0"/>
            <a:chExt cx="1913890" cy="19138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9029063" y="7307958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613" dirty="0">
                <a:latin typeface="Clear Sans Regular Bold"/>
              </a:rPr>
              <a:t>3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727281" y="4645441"/>
            <a:ext cx="1122262" cy="1122262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9032818" y="4881252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613" dirty="0">
                <a:latin typeface="Clear Sans Regular Bold"/>
              </a:rPr>
              <a:t>2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3951" y="1146705"/>
            <a:ext cx="6648450" cy="4223766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981200" y="2093358"/>
            <a:ext cx="52578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8"/>
              </a:lnSpc>
            </a:pPr>
            <a:r>
              <a:rPr lang="ru-RU" sz="4978" dirty="0">
                <a:latin typeface="Clear Sans Regular Bold"/>
              </a:rPr>
              <a:t>Целевая аудитория</a:t>
            </a:r>
            <a:endParaRPr lang="en-US" sz="4978" dirty="0">
              <a:latin typeface="Clear Sans Regular Bold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767631" y="3728479"/>
            <a:ext cx="2711179" cy="756928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9982200" y="1334428"/>
            <a:ext cx="82318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Clear Sans Regular" panose="020B0604020202020204" charset="0"/>
                <a:cs typeface="Clear Sans Regular" panose="020B0604020202020204" charset="0"/>
              </a:rPr>
              <a:t>Мужчины и женщины, 18 -35 лет со средним заработком, которые стремятся создать свой уникальный стиль</a:t>
            </a:r>
            <a:endParaRPr lang="en-US" sz="4000" dirty="0">
              <a:latin typeface="Clear Sans Regular" panose="020B0604020202020204" charset="0"/>
              <a:cs typeface="Clear Sans Regular" panose="020B060402020202020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033598" y="4799971"/>
            <a:ext cx="6866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Clear Sans Regular" panose="020B0604020202020204" charset="0"/>
                <a:cs typeface="Clear Sans Regular" panose="020B0604020202020204" charset="0"/>
              </a:rPr>
              <a:t>Влюбленные пары, супруги </a:t>
            </a:r>
            <a:endParaRPr lang="en-US" sz="4000" dirty="0">
              <a:latin typeface="Clear Sans Regular" panose="020B0604020202020204" charset="0"/>
              <a:cs typeface="Clear Sans Regular" panose="020B060402020202020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033598" y="7020461"/>
            <a:ext cx="8100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Clear Sans Regular" panose="020B0604020202020204" charset="0"/>
                <a:cs typeface="Clear Sans Regular" panose="020B0604020202020204" charset="0"/>
              </a:rPr>
              <a:t>Люди, задействованные в сфере искусства </a:t>
            </a:r>
            <a:endParaRPr lang="en-US" sz="4000" dirty="0">
              <a:latin typeface="Clear Sans Regular" panose="020B0604020202020204" charset="0"/>
              <a:cs typeface="Clear Sans Regular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7400" y="342900"/>
            <a:ext cx="7128251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6"/>
              </a:lnSpc>
            </a:pPr>
            <a:r>
              <a:rPr lang="ru-RU" sz="5176" spc="-51" dirty="0">
                <a:solidFill>
                  <a:srgbClr val="000000"/>
                </a:solidFill>
                <a:latin typeface="Clear Sans Regular Bold"/>
              </a:rPr>
              <a:t>ВОЗНАГРАЖДЕНИЯ</a:t>
            </a:r>
            <a:endParaRPr lang="en-US" sz="5176" spc="-51" dirty="0">
              <a:solidFill>
                <a:srgbClr val="000000"/>
              </a:solidFill>
              <a:latin typeface="Clear Sans Regular Bold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00" y="876300"/>
            <a:ext cx="13827968" cy="94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9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39949" y="1252054"/>
            <a:ext cx="7128251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6"/>
              </a:lnSpc>
            </a:pPr>
            <a:r>
              <a:rPr lang="ru-RU" sz="5176" spc="-51" dirty="0">
                <a:solidFill>
                  <a:srgbClr val="000000"/>
                </a:solidFill>
                <a:latin typeface="Clear Sans Regular Bold"/>
              </a:rPr>
              <a:t>СМЕТА ПРОЕКТА</a:t>
            </a:r>
            <a:endParaRPr lang="en-US" sz="5176" spc="-51" dirty="0">
              <a:solidFill>
                <a:srgbClr val="000000"/>
              </a:solidFill>
              <a:latin typeface="Clear Sans Regular 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76500"/>
            <a:ext cx="11734800" cy="5867400"/>
          </a:xfrm>
          <a:prstGeom prst="rect">
            <a:avLst/>
          </a:prstGeom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954000" y="1556343"/>
            <a:ext cx="2942987" cy="82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39949" y="1252054"/>
            <a:ext cx="7128251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6"/>
              </a:lnSpc>
            </a:pPr>
            <a:r>
              <a:rPr lang="ru-RU" sz="5176" spc="-51" dirty="0">
                <a:solidFill>
                  <a:srgbClr val="000000"/>
                </a:solidFill>
                <a:latin typeface="Clear Sans Regular Bold"/>
              </a:rPr>
              <a:t>ЭТАПЫ РЕАЛИЗАЦИИ</a:t>
            </a:r>
            <a:endParaRPr lang="en-US" sz="5176" spc="-51" dirty="0">
              <a:solidFill>
                <a:srgbClr val="000000"/>
              </a:solidFill>
              <a:latin typeface="Clear Sans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63600" y="1561367"/>
            <a:ext cx="3655468" cy="9222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07771"/>
            <a:ext cx="1112371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0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633" y="2245121"/>
            <a:ext cx="17384733" cy="7639871"/>
            <a:chOff x="0" y="0"/>
            <a:chExt cx="9620467" cy="4227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20467" cy="4227797"/>
            </a:xfrm>
            <a:custGeom>
              <a:avLst/>
              <a:gdLst/>
              <a:ahLst/>
              <a:cxnLst/>
              <a:rect l="l" t="t" r="r" b="b"/>
              <a:pathLst>
                <a:path w="9620467" h="4227797">
                  <a:moveTo>
                    <a:pt x="9496007" y="4227797"/>
                  </a:moveTo>
                  <a:lnTo>
                    <a:pt x="124460" y="4227797"/>
                  </a:lnTo>
                  <a:cubicBezTo>
                    <a:pt x="55880" y="4227797"/>
                    <a:pt x="0" y="4171917"/>
                    <a:pt x="0" y="41033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96007" y="0"/>
                  </a:lnTo>
                  <a:cubicBezTo>
                    <a:pt x="9564587" y="0"/>
                    <a:pt x="9620467" y="55880"/>
                    <a:pt x="9620467" y="124460"/>
                  </a:cubicBezTo>
                  <a:lnTo>
                    <a:pt x="9620467" y="4103337"/>
                  </a:lnTo>
                  <a:cubicBezTo>
                    <a:pt x="9620467" y="4171917"/>
                    <a:pt x="9564587" y="4227797"/>
                    <a:pt x="9496007" y="4227797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179966" y="1998329"/>
            <a:ext cx="3551655" cy="3435640"/>
            <a:chOff x="0" y="0"/>
            <a:chExt cx="4498066" cy="4351136"/>
          </a:xfrm>
        </p:grpSpPr>
        <p:sp>
          <p:nvSpPr>
            <p:cNvPr id="5" name="Freeform 5"/>
            <p:cNvSpPr/>
            <p:nvPr/>
          </p:nvSpPr>
          <p:spPr>
            <a:xfrm>
              <a:off x="0" y="218440"/>
              <a:ext cx="4496796" cy="4132696"/>
            </a:xfrm>
            <a:custGeom>
              <a:avLst/>
              <a:gdLst/>
              <a:ahLst/>
              <a:cxnLst/>
              <a:rect l="l" t="t" r="r" b="b"/>
              <a:pathLst>
                <a:path w="4496796" h="4132696">
                  <a:moveTo>
                    <a:pt x="0" y="16510"/>
                  </a:moveTo>
                  <a:cubicBezTo>
                    <a:pt x="0" y="16510"/>
                    <a:pt x="2540" y="345440"/>
                    <a:pt x="2540" y="968884"/>
                  </a:cubicBezTo>
                  <a:cubicBezTo>
                    <a:pt x="2540" y="2166005"/>
                    <a:pt x="7620" y="2951596"/>
                    <a:pt x="7620" y="3211946"/>
                  </a:cubicBezTo>
                  <a:cubicBezTo>
                    <a:pt x="7620" y="3406256"/>
                    <a:pt x="16510" y="3805036"/>
                    <a:pt x="21590" y="3996806"/>
                  </a:cubicBezTo>
                  <a:lnTo>
                    <a:pt x="130810" y="4111106"/>
                  </a:lnTo>
                  <a:cubicBezTo>
                    <a:pt x="275590" y="4118726"/>
                    <a:pt x="543560" y="4132696"/>
                    <a:pt x="793750" y="4132696"/>
                  </a:cubicBezTo>
                  <a:lnTo>
                    <a:pt x="4496796" y="4132696"/>
                  </a:lnTo>
                  <a:lnTo>
                    <a:pt x="4496796" y="805302"/>
                  </a:lnTo>
                  <a:cubicBezTo>
                    <a:pt x="4496796" y="323850"/>
                    <a:pt x="4487906" y="46990"/>
                    <a:pt x="4487906" y="46990"/>
                  </a:cubicBezTo>
                  <a:cubicBezTo>
                    <a:pt x="4332966" y="26670"/>
                    <a:pt x="4176756" y="16510"/>
                    <a:pt x="4019276" y="17780"/>
                  </a:cubicBezTo>
                  <a:cubicBezTo>
                    <a:pt x="3746226" y="17780"/>
                    <a:pt x="944880" y="22860"/>
                    <a:pt x="694690" y="13970"/>
                  </a:cubicBezTo>
                  <a:cubicBezTo>
                    <a:pt x="360680" y="0"/>
                    <a:pt x="0" y="16510"/>
                    <a:pt x="0" y="16510"/>
                  </a:cubicBezTo>
                  <a:close/>
                </a:path>
              </a:pathLst>
            </a:custGeom>
            <a:solidFill>
              <a:srgbClr val="FFF6BB"/>
            </a:solidFill>
            <a:ln>
              <a:solidFill>
                <a:schemeClr val="tx1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21590" y="0"/>
              <a:ext cx="4007845" cy="4330816"/>
            </a:xfrm>
            <a:custGeom>
              <a:avLst/>
              <a:gdLst/>
              <a:ahLst/>
              <a:cxnLst/>
              <a:rect l="l" t="t" r="r" b="b"/>
              <a:pathLst>
                <a:path w="4007845" h="4330816">
                  <a:moveTo>
                    <a:pt x="0" y="4216516"/>
                  </a:moveTo>
                  <a:lnTo>
                    <a:pt x="109220" y="4330816"/>
                  </a:lnTo>
                  <a:lnTo>
                    <a:pt x="123190" y="4197466"/>
                  </a:lnTo>
                  <a:lnTo>
                    <a:pt x="0" y="4216516"/>
                  </a:lnTo>
                  <a:close/>
                  <a:moveTo>
                    <a:pt x="2808966" y="106680"/>
                  </a:moveTo>
                  <a:cubicBezTo>
                    <a:pt x="2808966" y="106680"/>
                    <a:pt x="3226795" y="64770"/>
                    <a:pt x="3363956" y="55880"/>
                  </a:cubicBezTo>
                  <a:cubicBezTo>
                    <a:pt x="3501116" y="46990"/>
                    <a:pt x="3981175" y="0"/>
                    <a:pt x="3981175" y="0"/>
                  </a:cubicBezTo>
                  <a:cubicBezTo>
                    <a:pt x="3974825" y="41910"/>
                    <a:pt x="3973555" y="86360"/>
                    <a:pt x="3978636" y="128270"/>
                  </a:cubicBezTo>
                  <a:cubicBezTo>
                    <a:pt x="3984986" y="167640"/>
                    <a:pt x="3987525" y="208280"/>
                    <a:pt x="3986255" y="248920"/>
                  </a:cubicBezTo>
                  <a:lnTo>
                    <a:pt x="4007845" y="318770"/>
                  </a:lnTo>
                  <a:lnTo>
                    <a:pt x="3997686" y="419100"/>
                  </a:lnTo>
                  <a:cubicBezTo>
                    <a:pt x="3997686" y="419100"/>
                    <a:pt x="3247116" y="454660"/>
                    <a:pt x="3109955" y="471170"/>
                  </a:cubicBezTo>
                  <a:cubicBezTo>
                    <a:pt x="2972795" y="487680"/>
                    <a:pt x="2768325" y="486410"/>
                    <a:pt x="2768325" y="486410"/>
                  </a:cubicBezTo>
                  <a:cubicBezTo>
                    <a:pt x="2768325" y="486410"/>
                    <a:pt x="2760705" y="365760"/>
                    <a:pt x="2773405" y="322580"/>
                  </a:cubicBezTo>
                  <a:cubicBezTo>
                    <a:pt x="2783566" y="288290"/>
                    <a:pt x="2787375" y="251460"/>
                    <a:pt x="2782295" y="214630"/>
                  </a:cubicBezTo>
                  <a:cubicBezTo>
                    <a:pt x="2782295" y="186690"/>
                    <a:pt x="2808966" y="106680"/>
                    <a:pt x="2808966" y="106680"/>
                  </a:cubicBezTo>
                  <a:close/>
                </a:path>
              </a:pathLst>
            </a:custGeom>
            <a:solidFill>
              <a:srgbClr val="97EDAA"/>
            </a:solidFill>
            <a:ln>
              <a:solidFill>
                <a:schemeClr val="tx1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0217048" y="1998329"/>
            <a:ext cx="3465240" cy="3697137"/>
            <a:chOff x="0" y="0"/>
            <a:chExt cx="4388624" cy="4682315"/>
          </a:xfrm>
        </p:grpSpPr>
        <p:sp>
          <p:nvSpPr>
            <p:cNvPr id="9" name="Freeform 9"/>
            <p:cNvSpPr/>
            <p:nvPr/>
          </p:nvSpPr>
          <p:spPr>
            <a:xfrm>
              <a:off x="0" y="218440"/>
              <a:ext cx="4387354" cy="4463875"/>
            </a:xfrm>
            <a:custGeom>
              <a:avLst/>
              <a:gdLst/>
              <a:ahLst/>
              <a:cxnLst/>
              <a:rect l="l" t="t" r="r" b="b"/>
              <a:pathLst>
                <a:path w="4387354" h="4463875">
                  <a:moveTo>
                    <a:pt x="0" y="16510"/>
                  </a:moveTo>
                  <a:cubicBezTo>
                    <a:pt x="0" y="16510"/>
                    <a:pt x="2540" y="345440"/>
                    <a:pt x="2540" y="1028195"/>
                  </a:cubicBezTo>
                  <a:cubicBezTo>
                    <a:pt x="2540" y="2443254"/>
                    <a:pt x="7620" y="3282775"/>
                    <a:pt x="7620" y="3543125"/>
                  </a:cubicBezTo>
                  <a:cubicBezTo>
                    <a:pt x="7620" y="3737435"/>
                    <a:pt x="16510" y="4136215"/>
                    <a:pt x="21590" y="4327985"/>
                  </a:cubicBezTo>
                  <a:lnTo>
                    <a:pt x="130810" y="4442285"/>
                  </a:lnTo>
                  <a:cubicBezTo>
                    <a:pt x="275590" y="4449905"/>
                    <a:pt x="543560" y="4463875"/>
                    <a:pt x="793750" y="4463875"/>
                  </a:cubicBezTo>
                  <a:lnTo>
                    <a:pt x="4387354" y="4463875"/>
                  </a:lnTo>
                  <a:lnTo>
                    <a:pt x="4387354" y="834833"/>
                  </a:lnTo>
                  <a:cubicBezTo>
                    <a:pt x="4387354" y="323850"/>
                    <a:pt x="4378464" y="46990"/>
                    <a:pt x="4378464" y="46990"/>
                  </a:cubicBezTo>
                  <a:cubicBezTo>
                    <a:pt x="4223524" y="26670"/>
                    <a:pt x="4067314" y="16510"/>
                    <a:pt x="3909833" y="17780"/>
                  </a:cubicBezTo>
                  <a:cubicBezTo>
                    <a:pt x="3636783" y="17780"/>
                    <a:pt x="944880" y="22860"/>
                    <a:pt x="694690" y="13970"/>
                  </a:cubicBezTo>
                  <a:cubicBezTo>
                    <a:pt x="360680" y="0"/>
                    <a:pt x="0" y="16510"/>
                    <a:pt x="0" y="16510"/>
                  </a:cubicBezTo>
                  <a:close/>
                </a:path>
              </a:pathLst>
            </a:custGeom>
            <a:solidFill>
              <a:srgbClr val="FFDC5D"/>
            </a:solidFill>
            <a:ln>
              <a:solidFill>
                <a:schemeClr val="tx1"/>
              </a:solidFill>
            </a:ln>
          </p:spPr>
        </p:sp>
        <p:sp>
          <p:nvSpPr>
            <p:cNvPr id="10" name="Freeform 10"/>
            <p:cNvSpPr/>
            <p:nvPr/>
          </p:nvSpPr>
          <p:spPr>
            <a:xfrm>
              <a:off x="21590" y="0"/>
              <a:ext cx="3898403" cy="4661995"/>
            </a:xfrm>
            <a:custGeom>
              <a:avLst/>
              <a:gdLst/>
              <a:ahLst/>
              <a:cxnLst/>
              <a:rect l="l" t="t" r="r" b="b"/>
              <a:pathLst>
                <a:path w="3898403" h="4661995">
                  <a:moveTo>
                    <a:pt x="0" y="4547695"/>
                  </a:moveTo>
                  <a:lnTo>
                    <a:pt x="109220" y="4661995"/>
                  </a:lnTo>
                  <a:lnTo>
                    <a:pt x="123190" y="4528645"/>
                  </a:lnTo>
                  <a:lnTo>
                    <a:pt x="0" y="4547695"/>
                  </a:lnTo>
                  <a:close/>
                  <a:moveTo>
                    <a:pt x="2699524" y="106680"/>
                  </a:moveTo>
                  <a:cubicBezTo>
                    <a:pt x="2699524" y="106680"/>
                    <a:pt x="3117353" y="64770"/>
                    <a:pt x="3254514" y="55880"/>
                  </a:cubicBezTo>
                  <a:cubicBezTo>
                    <a:pt x="3391673" y="46990"/>
                    <a:pt x="3871734" y="0"/>
                    <a:pt x="3871734" y="0"/>
                  </a:cubicBezTo>
                  <a:cubicBezTo>
                    <a:pt x="3865384" y="41910"/>
                    <a:pt x="3864114" y="86360"/>
                    <a:pt x="3869193" y="128270"/>
                  </a:cubicBezTo>
                  <a:cubicBezTo>
                    <a:pt x="3875543" y="167640"/>
                    <a:pt x="3878084" y="208280"/>
                    <a:pt x="3876814" y="248920"/>
                  </a:cubicBezTo>
                  <a:lnTo>
                    <a:pt x="3898403" y="318770"/>
                  </a:lnTo>
                  <a:lnTo>
                    <a:pt x="3888243" y="419100"/>
                  </a:lnTo>
                  <a:cubicBezTo>
                    <a:pt x="3888243" y="419100"/>
                    <a:pt x="3137673" y="454660"/>
                    <a:pt x="3000513" y="471170"/>
                  </a:cubicBezTo>
                  <a:cubicBezTo>
                    <a:pt x="2863353" y="487680"/>
                    <a:pt x="2658883" y="486410"/>
                    <a:pt x="2658883" y="486410"/>
                  </a:cubicBezTo>
                  <a:cubicBezTo>
                    <a:pt x="2658883" y="486410"/>
                    <a:pt x="2651263" y="365760"/>
                    <a:pt x="2663963" y="322580"/>
                  </a:cubicBezTo>
                  <a:cubicBezTo>
                    <a:pt x="2674123" y="288290"/>
                    <a:pt x="2677933" y="251460"/>
                    <a:pt x="2672853" y="214630"/>
                  </a:cubicBezTo>
                  <a:cubicBezTo>
                    <a:pt x="2672853" y="186690"/>
                    <a:pt x="2699524" y="106680"/>
                    <a:pt x="2699524" y="106680"/>
                  </a:cubicBezTo>
                  <a:close/>
                </a:path>
              </a:pathLst>
            </a:custGeom>
            <a:solidFill>
              <a:srgbClr val="43C466"/>
            </a:solidFill>
            <a:ln>
              <a:solidFill>
                <a:schemeClr val="tx1"/>
              </a:solidFill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6343183" y="1998329"/>
            <a:ext cx="3307535" cy="3145171"/>
            <a:chOff x="0" y="0"/>
            <a:chExt cx="4188895" cy="3983266"/>
          </a:xfrm>
        </p:grpSpPr>
        <p:sp>
          <p:nvSpPr>
            <p:cNvPr id="13" name="Freeform 13"/>
            <p:cNvSpPr/>
            <p:nvPr/>
          </p:nvSpPr>
          <p:spPr>
            <a:xfrm>
              <a:off x="0" y="218440"/>
              <a:ext cx="4187625" cy="3764825"/>
            </a:xfrm>
            <a:custGeom>
              <a:avLst/>
              <a:gdLst/>
              <a:ahLst/>
              <a:cxnLst/>
              <a:rect l="l" t="t" r="r" b="b"/>
              <a:pathLst>
                <a:path w="4187625" h="3764825">
                  <a:moveTo>
                    <a:pt x="0" y="16510"/>
                  </a:moveTo>
                  <a:cubicBezTo>
                    <a:pt x="0" y="16510"/>
                    <a:pt x="2540" y="345440"/>
                    <a:pt x="2540" y="903001"/>
                  </a:cubicBezTo>
                  <a:cubicBezTo>
                    <a:pt x="2540" y="1858039"/>
                    <a:pt x="7620" y="2583726"/>
                    <a:pt x="7620" y="2844076"/>
                  </a:cubicBezTo>
                  <a:cubicBezTo>
                    <a:pt x="7620" y="3038386"/>
                    <a:pt x="16510" y="3437166"/>
                    <a:pt x="21590" y="3628936"/>
                  </a:cubicBezTo>
                  <a:lnTo>
                    <a:pt x="130810" y="3743236"/>
                  </a:lnTo>
                  <a:cubicBezTo>
                    <a:pt x="275590" y="3750856"/>
                    <a:pt x="543560" y="3764825"/>
                    <a:pt x="793750" y="3764825"/>
                  </a:cubicBezTo>
                  <a:lnTo>
                    <a:pt x="4187625" y="3764825"/>
                  </a:lnTo>
                  <a:lnTo>
                    <a:pt x="4187625" y="772499"/>
                  </a:lnTo>
                  <a:cubicBezTo>
                    <a:pt x="4187625" y="323850"/>
                    <a:pt x="4178735" y="46990"/>
                    <a:pt x="4178735" y="46990"/>
                  </a:cubicBezTo>
                  <a:cubicBezTo>
                    <a:pt x="4023795" y="26670"/>
                    <a:pt x="3867585" y="16510"/>
                    <a:pt x="3710105" y="17780"/>
                  </a:cubicBezTo>
                  <a:cubicBezTo>
                    <a:pt x="3437055" y="17780"/>
                    <a:pt x="944880" y="22860"/>
                    <a:pt x="694690" y="13970"/>
                  </a:cubicBezTo>
                  <a:cubicBezTo>
                    <a:pt x="360680" y="0"/>
                    <a:pt x="0" y="16510"/>
                    <a:pt x="0" y="16510"/>
                  </a:cubicBezTo>
                  <a:close/>
                </a:path>
              </a:pathLst>
            </a:custGeom>
            <a:solidFill>
              <a:srgbClr val="FFF6BB"/>
            </a:solidFill>
            <a:ln>
              <a:solidFill>
                <a:schemeClr val="tx1"/>
              </a:solidFill>
            </a:ln>
          </p:spPr>
        </p:sp>
        <p:sp>
          <p:nvSpPr>
            <p:cNvPr id="14" name="Freeform 14"/>
            <p:cNvSpPr/>
            <p:nvPr/>
          </p:nvSpPr>
          <p:spPr>
            <a:xfrm>
              <a:off x="21590" y="0"/>
              <a:ext cx="3698675" cy="3962946"/>
            </a:xfrm>
            <a:custGeom>
              <a:avLst/>
              <a:gdLst/>
              <a:ahLst/>
              <a:cxnLst/>
              <a:rect l="l" t="t" r="r" b="b"/>
              <a:pathLst>
                <a:path w="3698675" h="3962946">
                  <a:moveTo>
                    <a:pt x="0" y="3848646"/>
                  </a:moveTo>
                  <a:lnTo>
                    <a:pt x="109220" y="3962946"/>
                  </a:lnTo>
                  <a:lnTo>
                    <a:pt x="123190" y="3829596"/>
                  </a:lnTo>
                  <a:lnTo>
                    <a:pt x="0" y="3848646"/>
                  </a:lnTo>
                  <a:close/>
                  <a:moveTo>
                    <a:pt x="2499795" y="106680"/>
                  </a:moveTo>
                  <a:cubicBezTo>
                    <a:pt x="2499795" y="106680"/>
                    <a:pt x="2917625" y="64770"/>
                    <a:pt x="3054785" y="55880"/>
                  </a:cubicBezTo>
                  <a:cubicBezTo>
                    <a:pt x="3191945" y="46990"/>
                    <a:pt x="3672005" y="0"/>
                    <a:pt x="3672005" y="0"/>
                  </a:cubicBezTo>
                  <a:cubicBezTo>
                    <a:pt x="3665655" y="41910"/>
                    <a:pt x="3664385" y="86360"/>
                    <a:pt x="3669465" y="128270"/>
                  </a:cubicBezTo>
                  <a:cubicBezTo>
                    <a:pt x="3675815" y="167640"/>
                    <a:pt x="3678355" y="208280"/>
                    <a:pt x="3677085" y="248920"/>
                  </a:cubicBezTo>
                  <a:lnTo>
                    <a:pt x="3698675" y="318770"/>
                  </a:lnTo>
                  <a:lnTo>
                    <a:pt x="3688515" y="419100"/>
                  </a:lnTo>
                  <a:cubicBezTo>
                    <a:pt x="3688515" y="419100"/>
                    <a:pt x="2937945" y="454660"/>
                    <a:pt x="2800785" y="471170"/>
                  </a:cubicBezTo>
                  <a:cubicBezTo>
                    <a:pt x="2663625" y="487680"/>
                    <a:pt x="2459155" y="486410"/>
                    <a:pt x="2459155" y="486410"/>
                  </a:cubicBezTo>
                  <a:cubicBezTo>
                    <a:pt x="2459155" y="486410"/>
                    <a:pt x="2451535" y="365760"/>
                    <a:pt x="2464235" y="322580"/>
                  </a:cubicBezTo>
                  <a:cubicBezTo>
                    <a:pt x="2474395" y="288290"/>
                    <a:pt x="2478205" y="251460"/>
                    <a:pt x="2473125" y="214630"/>
                  </a:cubicBezTo>
                  <a:cubicBezTo>
                    <a:pt x="2473125" y="186690"/>
                    <a:pt x="2499795" y="106680"/>
                    <a:pt x="2499795" y="106680"/>
                  </a:cubicBezTo>
                  <a:close/>
                </a:path>
              </a:pathLst>
            </a:custGeom>
            <a:solidFill>
              <a:srgbClr val="43C466"/>
            </a:solidFill>
            <a:ln>
              <a:solidFill>
                <a:schemeClr val="tx1"/>
              </a:solidFill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323431" y="2780351"/>
            <a:ext cx="5202907" cy="2363149"/>
            <a:chOff x="0" y="0"/>
            <a:chExt cx="3654056" cy="16596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54056" cy="1659664"/>
            </a:xfrm>
            <a:custGeom>
              <a:avLst/>
              <a:gdLst/>
              <a:ahLst/>
              <a:cxnLst/>
              <a:rect l="l" t="t" r="r" b="b"/>
              <a:pathLst>
                <a:path w="3654056" h="1659664">
                  <a:moveTo>
                    <a:pt x="3529596" y="1659664"/>
                  </a:moveTo>
                  <a:lnTo>
                    <a:pt x="124460" y="1659664"/>
                  </a:lnTo>
                  <a:cubicBezTo>
                    <a:pt x="55880" y="1659664"/>
                    <a:pt x="0" y="1603784"/>
                    <a:pt x="0" y="15352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29597" y="0"/>
                  </a:lnTo>
                  <a:cubicBezTo>
                    <a:pt x="3598176" y="0"/>
                    <a:pt x="3654056" y="55880"/>
                    <a:pt x="3654056" y="124460"/>
                  </a:cubicBezTo>
                  <a:lnTo>
                    <a:pt x="3654056" y="1535204"/>
                  </a:lnTo>
                  <a:cubicBezTo>
                    <a:pt x="3654056" y="1603784"/>
                    <a:pt x="3598176" y="1659664"/>
                    <a:pt x="3529597" y="1659664"/>
                  </a:cubicBezTo>
                  <a:close/>
                </a:path>
              </a:pathLst>
            </a:custGeom>
            <a:solidFill>
              <a:srgbClr val="97EDAA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521085" y="3160423"/>
            <a:ext cx="4753811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4"/>
              </a:lnSpc>
            </a:pPr>
            <a:r>
              <a:rPr lang="ru-RU" sz="1934" dirty="0">
                <a:solidFill>
                  <a:srgbClr val="000000"/>
                </a:solidFill>
                <a:latin typeface="Clear Sans Regular Bold"/>
              </a:rPr>
              <a:t>Конкурс был направлен на привлечение дополнительных денежных средств на страницу </a:t>
            </a:r>
            <a:r>
              <a:rPr lang="ru-RU" sz="1934" dirty="0" err="1">
                <a:solidFill>
                  <a:srgbClr val="000000"/>
                </a:solidFill>
                <a:latin typeface="Clear Sans Regular Bold"/>
              </a:rPr>
              <a:t>краудфантингового</a:t>
            </a:r>
            <a:r>
              <a:rPr lang="ru-RU" sz="1934" dirty="0">
                <a:solidFill>
                  <a:srgbClr val="000000"/>
                </a:solidFill>
                <a:latin typeface="Clear Sans Regular Bold"/>
              </a:rPr>
              <a:t> проекта на платформе </a:t>
            </a:r>
            <a:r>
              <a:rPr lang="en-US" sz="1934" dirty="0">
                <a:solidFill>
                  <a:srgbClr val="000000"/>
                </a:solidFill>
                <a:latin typeface="Clear Sans Regular Bold"/>
              </a:rPr>
              <a:t>Planeta.ru</a:t>
            </a:r>
          </a:p>
          <a:p>
            <a:pPr>
              <a:lnSpc>
                <a:spcPts val="2514"/>
              </a:lnSpc>
            </a:pPr>
            <a:endParaRPr lang="en-US" sz="1934" dirty="0">
              <a:solidFill>
                <a:srgbClr val="000000"/>
              </a:solidFill>
              <a:latin typeface="Clear Sans Regular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55914" y="574552"/>
            <a:ext cx="7045418" cy="888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459"/>
              </a:lnSpc>
              <a:spcBef>
                <a:spcPct val="0"/>
              </a:spcBef>
            </a:pPr>
            <a:r>
              <a:rPr lang="ru-RU" sz="5328" spc="-53" dirty="0">
                <a:solidFill>
                  <a:srgbClr val="000000"/>
                </a:solidFill>
                <a:latin typeface="Clear Sans Regular Bold"/>
              </a:rPr>
              <a:t>КОНКУРС</a:t>
            </a:r>
            <a:endParaRPr lang="en-US" sz="5328" spc="-53" dirty="0">
              <a:solidFill>
                <a:srgbClr val="000000"/>
              </a:solidFill>
              <a:latin typeface="Clear Sans Regular Bol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285750" y="8598335"/>
            <a:ext cx="6074480" cy="1066742"/>
            <a:chOff x="0" y="0"/>
            <a:chExt cx="4037443" cy="1422323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037443" cy="1346762"/>
              <a:chOff x="0" y="0"/>
              <a:chExt cx="2235599" cy="74572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235599" cy="745724"/>
              </a:xfrm>
              <a:custGeom>
                <a:avLst/>
                <a:gdLst/>
                <a:ahLst/>
                <a:cxnLst/>
                <a:rect l="l" t="t" r="r" b="b"/>
                <a:pathLst>
                  <a:path w="2235599" h="745724">
                    <a:moveTo>
                      <a:pt x="2111139" y="745724"/>
                    </a:moveTo>
                    <a:lnTo>
                      <a:pt x="124460" y="745724"/>
                    </a:lnTo>
                    <a:cubicBezTo>
                      <a:pt x="55880" y="745724"/>
                      <a:pt x="0" y="689844"/>
                      <a:pt x="0" y="62126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11139" y="0"/>
                    </a:lnTo>
                    <a:cubicBezTo>
                      <a:pt x="2179719" y="0"/>
                      <a:pt x="2235599" y="55880"/>
                      <a:pt x="2235599" y="124460"/>
                    </a:cubicBezTo>
                    <a:lnTo>
                      <a:pt x="2235599" y="621264"/>
                    </a:lnTo>
                    <a:cubicBezTo>
                      <a:pt x="2235599" y="689844"/>
                      <a:pt x="2179719" y="745724"/>
                      <a:pt x="2111139" y="745724"/>
                    </a:cubicBezTo>
                    <a:close/>
                  </a:path>
                </a:pathLst>
              </a:custGeom>
              <a:solidFill>
                <a:srgbClr val="359B50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308219" y="430599"/>
              <a:ext cx="342100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2900" dirty="0" err="1">
                  <a:solidFill>
                    <a:srgbClr val="FFFFFF"/>
                  </a:solidFill>
                  <a:latin typeface="Clear Sans Regular"/>
                </a:rPr>
                <a:t>Время</a:t>
              </a:r>
              <a:r>
                <a:rPr lang="ru-RU" sz="2900" dirty="0">
                  <a:solidFill>
                    <a:srgbClr val="FFFFFF"/>
                  </a:solidFill>
                  <a:latin typeface="Clear Sans Regular"/>
                </a:rPr>
                <a:t> проведения</a:t>
              </a:r>
              <a:r>
                <a:rPr lang="en-US" sz="2900" dirty="0">
                  <a:solidFill>
                    <a:srgbClr val="FFFFFF"/>
                  </a:solidFill>
                  <a:latin typeface="Clear Sans Regular"/>
                </a:rPr>
                <a:t>: </a:t>
              </a:r>
              <a:r>
                <a:rPr lang="ru-RU" sz="2900" dirty="0">
                  <a:solidFill>
                    <a:srgbClr val="FFFFFF"/>
                  </a:solidFill>
                  <a:latin typeface="Clear Sans Regular"/>
                </a:rPr>
                <a:t>1 неделя</a:t>
              </a:r>
              <a:endParaRPr lang="en-US" sz="2900" dirty="0">
                <a:solidFill>
                  <a:srgbClr val="FFFFFF"/>
                </a:solidFill>
                <a:latin typeface="Clear Sans Regular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524501" y="438999"/>
            <a:ext cx="4876616" cy="894501"/>
            <a:chOff x="0" y="0"/>
            <a:chExt cx="3600350" cy="660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00350" cy="660400"/>
            </a:xfrm>
            <a:custGeom>
              <a:avLst/>
              <a:gdLst/>
              <a:ahLst/>
              <a:cxnLst/>
              <a:rect l="l" t="t" r="r" b="b"/>
              <a:pathLst>
                <a:path w="3600350" h="660400">
                  <a:moveTo>
                    <a:pt x="347589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5890" y="0"/>
                  </a:lnTo>
                  <a:cubicBezTo>
                    <a:pt x="3544470" y="0"/>
                    <a:pt x="3600350" y="55880"/>
                    <a:pt x="3600350" y="124460"/>
                  </a:cubicBezTo>
                  <a:lnTo>
                    <a:pt x="3600350" y="535940"/>
                  </a:lnTo>
                  <a:cubicBezTo>
                    <a:pt x="3600350" y="604520"/>
                    <a:pt x="3544470" y="660400"/>
                    <a:pt x="3475890" y="66040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9353821" y="894199"/>
            <a:ext cx="521797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4000" dirty="0">
                <a:solidFill>
                  <a:srgbClr val="FFFFFF"/>
                </a:solidFill>
                <a:latin typeface="Clear Sans Regular Bold"/>
              </a:rPr>
              <a:t>ПРИЗЫ</a:t>
            </a:r>
            <a:endParaRPr lang="en-US" sz="4000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28700" y="5611335"/>
            <a:ext cx="5712073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ru-RU" sz="2293" dirty="0">
                <a:solidFill>
                  <a:srgbClr val="000000"/>
                </a:solidFill>
                <a:latin typeface="Clear Sans Regular Bold"/>
              </a:rPr>
              <a:t>УСЛОВИЕ</a:t>
            </a:r>
            <a:r>
              <a:rPr lang="en-US" sz="2293" dirty="0">
                <a:solidFill>
                  <a:srgbClr val="000000"/>
                </a:solidFill>
                <a:latin typeface="Clear Sans Regular Bold"/>
              </a:rPr>
              <a:t>: </a:t>
            </a:r>
          </a:p>
          <a:p>
            <a:pPr algn="just">
              <a:lnSpc>
                <a:spcPts val="2660"/>
              </a:lnSpc>
            </a:pPr>
            <a:endParaRPr lang="en-US" sz="2293" dirty="0">
              <a:solidFill>
                <a:srgbClr val="000000"/>
              </a:solidFill>
              <a:latin typeface="Clear Sans Regular Bold"/>
            </a:endParaRPr>
          </a:p>
          <a:p>
            <a:pPr algn="just">
              <a:lnSpc>
                <a:spcPts val="2660"/>
              </a:lnSpc>
            </a:pPr>
            <a:r>
              <a:rPr lang="ru-RU" sz="2293" dirty="0">
                <a:solidFill>
                  <a:srgbClr val="000000"/>
                </a:solidFill>
                <a:latin typeface="Clear Sans Regular"/>
              </a:rPr>
              <a:t>Участникам конкурса нужно было только внести 50 рублей в поддержку проекта удобным им способом</a:t>
            </a:r>
            <a:r>
              <a:rPr lang="en-US" sz="2293" dirty="0">
                <a:solidFill>
                  <a:srgbClr val="000000"/>
                </a:solidFill>
                <a:latin typeface="Arimo"/>
              </a:rPr>
              <a:t>. </a:t>
            </a:r>
          </a:p>
          <a:p>
            <a:pPr algn="just">
              <a:lnSpc>
                <a:spcPts val="2660"/>
              </a:lnSpc>
            </a:pPr>
            <a:endParaRPr lang="en-US" sz="2293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2660"/>
              </a:lnSpc>
            </a:pPr>
            <a:endParaRPr lang="en-US" sz="2293" dirty="0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727" y="2490415"/>
            <a:ext cx="3078163" cy="35746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755236" y="4685031"/>
            <a:ext cx="3050906" cy="85177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9" t="-9811" r="-146762" b="-188545"/>
          <a:stretch/>
        </p:blipFill>
        <p:spPr>
          <a:xfrm>
            <a:off x="6293223" y="2260378"/>
            <a:ext cx="6508377" cy="82171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618" y="2390935"/>
            <a:ext cx="3333348" cy="2895880"/>
          </a:xfrm>
          <a:prstGeom prst="rect">
            <a:avLst/>
          </a:prstGeom>
        </p:spPr>
      </p:pic>
      <p:grpSp>
        <p:nvGrpSpPr>
          <p:cNvPr id="54" name="Group 15"/>
          <p:cNvGrpSpPr/>
          <p:nvPr/>
        </p:nvGrpSpPr>
        <p:grpSpPr>
          <a:xfrm>
            <a:off x="11970344" y="7080059"/>
            <a:ext cx="5202907" cy="1518276"/>
            <a:chOff x="0" y="0"/>
            <a:chExt cx="3654056" cy="1659664"/>
          </a:xfrm>
        </p:grpSpPr>
        <p:sp>
          <p:nvSpPr>
            <p:cNvPr id="55" name="Freeform 16"/>
            <p:cNvSpPr/>
            <p:nvPr/>
          </p:nvSpPr>
          <p:spPr>
            <a:xfrm>
              <a:off x="0" y="0"/>
              <a:ext cx="3654056" cy="1659664"/>
            </a:xfrm>
            <a:custGeom>
              <a:avLst/>
              <a:gdLst/>
              <a:ahLst/>
              <a:cxnLst/>
              <a:rect l="l" t="t" r="r" b="b"/>
              <a:pathLst>
                <a:path w="3654056" h="1659664">
                  <a:moveTo>
                    <a:pt x="3529596" y="1659664"/>
                  </a:moveTo>
                  <a:lnTo>
                    <a:pt x="124460" y="1659664"/>
                  </a:lnTo>
                  <a:cubicBezTo>
                    <a:pt x="55880" y="1659664"/>
                    <a:pt x="0" y="1603784"/>
                    <a:pt x="0" y="15352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29597" y="0"/>
                  </a:lnTo>
                  <a:cubicBezTo>
                    <a:pt x="3598176" y="0"/>
                    <a:pt x="3654056" y="55880"/>
                    <a:pt x="3654056" y="124460"/>
                  </a:cubicBezTo>
                  <a:lnTo>
                    <a:pt x="3654056" y="1535204"/>
                  </a:lnTo>
                  <a:cubicBezTo>
                    <a:pt x="3654056" y="1603784"/>
                    <a:pt x="3598176" y="1659664"/>
                    <a:pt x="3529597" y="1659664"/>
                  </a:cubicBezTo>
                  <a:close/>
                </a:path>
              </a:pathLst>
            </a:custGeom>
            <a:solidFill>
              <a:srgbClr val="97EDAA"/>
            </a:solidFill>
          </p:spPr>
        </p:sp>
      </p:grpSp>
      <p:sp>
        <p:nvSpPr>
          <p:cNvPr id="56" name="Прямоугольник 55"/>
          <p:cNvSpPr/>
          <p:nvPr/>
        </p:nvSpPr>
        <p:spPr>
          <a:xfrm>
            <a:off x="13020732" y="7355298"/>
            <a:ext cx="31021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Clear Sans Regular" panose="020B0604020202020204" charset="0"/>
                <a:cs typeface="Clear Sans Regular" panose="020B0604020202020204" charset="0"/>
              </a:rPr>
              <a:t>Приняло участие </a:t>
            </a:r>
          </a:p>
          <a:p>
            <a:pPr algn="ctr"/>
            <a:r>
              <a:rPr lang="ru-RU" sz="2800" dirty="0">
                <a:latin typeface="Clear Sans Regular" panose="020B0604020202020204" charset="0"/>
                <a:cs typeface="Clear Sans Regular" panose="020B0604020202020204" charset="0"/>
              </a:rPr>
              <a:t>23 человека</a:t>
            </a:r>
            <a:endParaRPr lang="en-US" sz="2800" dirty="0">
              <a:latin typeface="Clear Sans Regular" panose="020B0604020202020204" charset="0"/>
              <a:cs typeface="Clear Sans Regular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5400" y="1333500"/>
            <a:ext cx="7128251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6"/>
              </a:lnSpc>
            </a:pPr>
            <a:r>
              <a:rPr lang="ru-RU" sz="5176" spc="-51" dirty="0">
                <a:solidFill>
                  <a:srgbClr val="000000"/>
                </a:solidFill>
                <a:latin typeface="Clear Sans Regular Bold"/>
              </a:rPr>
              <a:t>ПАРТНЁРЫ ПРОЕКТА</a:t>
            </a:r>
            <a:endParaRPr lang="en-US" sz="5176" spc="-51" dirty="0">
              <a:solidFill>
                <a:srgbClr val="000000"/>
              </a:solidFill>
              <a:latin typeface="Clear Sans Regula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851182" y="3387238"/>
            <a:ext cx="414835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lear Sans Regular"/>
              </a:rPr>
              <a:t>Кафе «</a:t>
            </a:r>
            <a:r>
              <a:rPr lang="ru-RU" sz="3200" dirty="0" err="1">
                <a:solidFill>
                  <a:srgbClr val="000000"/>
                </a:solidFill>
                <a:latin typeface="Clear Sans Regular"/>
              </a:rPr>
              <a:t>ДонБатон</a:t>
            </a:r>
            <a:r>
              <a:rPr lang="ru-RU" sz="3200" dirty="0">
                <a:solidFill>
                  <a:srgbClr val="000000"/>
                </a:solidFill>
                <a:latin typeface="Clear Sans Regular"/>
              </a:rPr>
              <a:t>»</a:t>
            </a:r>
            <a:endParaRPr lang="en-US" sz="3200" dirty="0">
              <a:solidFill>
                <a:srgbClr val="000000"/>
              </a:solidFill>
              <a:latin typeface="Clear Sans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51182" y="4893929"/>
            <a:ext cx="46834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ru-RU" sz="3200" dirty="0" err="1">
                <a:solidFill>
                  <a:srgbClr val="000000"/>
                </a:solidFill>
                <a:latin typeface="Clear Sans Regular"/>
              </a:rPr>
              <a:t>Квесты</a:t>
            </a:r>
            <a:r>
              <a:rPr lang="ru-RU" sz="3200" dirty="0">
                <a:solidFill>
                  <a:srgbClr val="000000"/>
                </a:solidFill>
                <a:latin typeface="Clear Sans Regular"/>
              </a:rPr>
              <a:t> «Пятый угол»</a:t>
            </a:r>
            <a:endParaRPr lang="en-US" sz="3200" dirty="0">
              <a:solidFill>
                <a:srgbClr val="000000"/>
              </a:solidFill>
              <a:latin typeface="Clear Sans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51182" y="6392180"/>
            <a:ext cx="4683485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lear Sans Regular"/>
              </a:rPr>
              <a:t>Размещение рекламных макетов на страницах друзей, сокурсников, знакомых</a:t>
            </a:r>
            <a:endParaRPr lang="en-US" sz="3200" dirty="0">
              <a:solidFill>
                <a:srgbClr val="000000"/>
              </a:solidFill>
              <a:latin typeface="Clear Sans Regula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609294" y="3142393"/>
            <a:ext cx="885228" cy="885228"/>
            <a:chOff x="0" y="0"/>
            <a:chExt cx="1180304" cy="11803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180304" cy="118030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313975" y="273143"/>
              <a:ext cx="577755" cy="687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Clear Sans Regular Bold"/>
                </a:rPr>
                <a:t>3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609294" y="4833566"/>
            <a:ext cx="885228" cy="885228"/>
            <a:chOff x="0" y="0"/>
            <a:chExt cx="1180304" cy="1180304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180304" cy="118030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13975" y="281006"/>
              <a:ext cx="577755" cy="687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Clear Sans Regular Bold"/>
                </a:rPr>
                <a:t>4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609294" y="6385811"/>
            <a:ext cx="885228" cy="885228"/>
            <a:chOff x="0" y="0"/>
            <a:chExt cx="1180304" cy="118030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180304" cy="118030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313975" y="281006"/>
              <a:ext cx="577755" cy="687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Clear Sans Regular Bold"/>
                </a:rPr>
                <a:t>5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013774" y="3571579"/>
            <a:ext cx="885228" cy="885228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239730" y="3759768"/>
            <a:ext cx="433316" cy="50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dirty="0">
                <a:solidFill>
                  <a:srgbClr val="FFFFFF"/>
                </a:solidFill>
                <a:latin typeface="Clear Sans Regular Bold"/>
              </a:rPr>
              <a:t>1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011799" y="5362329"/>
            <a:ext cx="885228" cy="885228"/>
            <a:chOff x="0" y="0"/>
            <a:chExt cx="1180304" cy="1180304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180304" cy="1180304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313975" y="281006"/>
              <a:ext cx="577755" cy="687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Clear Sans Regular Bold"/>
                </a:rPr>
                <a:t>2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260543" y="3759768"/>
            <a:ext cx="468348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ru-RU" sz="3200" dirty="0">
                <a:solidFill>
                  <a:srgbClr val="000000"/>
                </a:solidFill>
                <a:latin typeface="Clear Sans Regular"/>
              </a:rPr>
              <a:t>Кафе «</a:t>
            </a:r>
            <a:r>
              <a:rPr lang="en-US" sz="3200" dirty="0">
                <a:solidFill>
                  <a:srgbClr val="000000"/>
                </a:solidFill>
                <a:latin typeface="Clear Sans Regular"/>
              </a:rPr>
              <a:t>SHADE</a:t>
            </a:r>
            <a:r>
              <a:rPr lang="ru-RU" sz="3200" dirty="0">
                <a:solidFill>
                  <a:srgbClr val="000000"/>
                </a:solidFill>
                <a:latin typeface="Clear Sans Regular"/>
              </a:rPr>
              <a:t>»</a:t>
            </a:r>
            <a:endParaRPr lang="en-US" sz="3200" dirty="0">
              <a:solidFill>
                <a:srgbClr val="000000"/>
              </a:solidFill>
              <a:latin typeface="Clear Sans Regular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Clear Sans Regular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260542" y="5395990"/>
            <a:ext cx="4683485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ru-RU" sz="3200" dirty="0" err="1">
                <a:solidFill>
                  <a:srgbClr val="000000"/>
                </a:solidFill>
                <a:latin typeface="Clear Sans Regular"/>
              </a:rPr>
              <a:t>Краудфандинговая</a:t>
            </a:r>
            <a:r>
              <a:rPr lang="ru-RU" sz="3200" dirty="0">
                <a:solidFill>
                  <a:srgbClr val="000000"/>
                </a:solidFill>
                <a:latin typeface="Clear Sans Regular"/>
              </a:rPr>
              <a:t> платформа</a:t>
            </a:r>
          </a:p>
          <a:p>
            <a:pPr>
              <a:lnSpc>
                <a:spcPts val="3359"/>
              </a:lnSpc>
            </a:pPr>
            <a:r>
              <a:rPr lang="en-US" sz="3200" dirty="0">
                <a:solidFill>
                  <a:srgbClr val="000000"/>
                </a:solidFill>
                <a:latin typeface="Clear Sans Regular"/>
              </a:rPr>
              <a:t>Planeta.ru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Clear Sans Regular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Clear Sans Regular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20291" y="5362329"/>
            <a:ext cx="5257800" cy="85555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4"/>
          <p:cNvGrpSpPr/>
          <p:nvPr/>
        </p:nvGrpSpPr>
        <p:grpSpPr>
          <a:xfrm>
            <a:off x="9723335" y="5372100"/>
            <a:ext cx="8411245" cy="1122261"/>
            <a:chOff x="0" y="0"/>
            <a:chExt cx="11214993" cy="1496349"/>
          </a:xfrm>
        </p:grpSpPr>
        <p:grpSp>
          <p:nvGrpSpPr>
            <p:cNvPr id="48" name="Group 15"/>
            <p:cNvGrpSpPr/>
            <p:nvPr/>
          </p:nvGrpSpPr>
          <p:grpSpPr>
            <a:xfrm>
              <a:off x="0" y="0"/>
              <a:ext cx="11214993" cy="1496349"/>
              <a:chOff x="0" y="0"/>
              <a:chExt cx="14344420" cy="1913890"/>
            </a:xfrm>
          </p:grpSpPr>
          <p:sp>
            <p:nvSpPr>
              <p:cNvPr id="50" name="Freeform 16"/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49" name="TextBox 17"/>
            <p:cNvSpPr txBox="1"/>
            <p:nvPr/>
          </p:nvSpPr>
          <p:spPr>
            <a:xfrm>
              <a:off x="858099" y="270808"/>
              <a:ext cx="9213170" cy="913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03"/>
                </a:lnSpc>
                <a:spcBef>
                  <a:spcPct val="0"/>
                </a:spcBef>
              </a:pPr>
              <a:r>
                <a:rPr lang="ru-RU" sz="3716" dirty="0">
                  <a:solidFill>
                    <a:srgbClr val="000000"/>
                  </a:solidFill>
                  <a:latin typeface="Clear Sans Regular"/>
                </a:rPr>
                <a:t>Продвижение от </a:t>
              </a:r>
              <a:r>
                <a:rPr lang="en-US" sz="3716" dirty="0">
                  <a:solidFill>
                    <a:srgbClr val="000000"/>
                  </a:solidFill>
                  <a:latin typeface="Clear Sans Regular"/>
                </a:rPr>
                <a:t>Planeta.ru</a:t>
              </a:r>
            </a:p>
          </p:txBody>
        </p:sp>
      </p:grpSp>
      <p:grpSp>
        <p:nvGrpSpPr>
          <p:cNvPr id="39" name="Group 14"/>
          <p:cNvGrpSpPr/>
          <p:nvPr/>
        </p:nvGrpSpPr>
        <p:grpSpPr>
          <a:xfrm>
            <a:off x="9723335" y="6811250"/>
            <a:ext cx="8411245" cy="1130912"/>
            <a:chOff x="0" y="0"/>
            <a:chExt cx="11214993" cy="1496349"/>
          </a:xfrm>
        </p:grpSpPr>
        <p:grpSp>
          <p:nvGrpSpPr>
            <p:cNvPr id="40" name="Group 15"/>
            <p:cNvGrpSpPr/>
            <p:nvPr/>
          </p:nvGrpSpPr>
          <p:grpSpPr>
            <a:xfrm>
              <a:off x="0" y="0"/>
              <a:ext cx="11214993" cy="1496349"/>
              <a:chOff x="0" y="0"/>
              <a:chExt cx="14344420" cy="1913890"/>
            </a:xfrm>
          </p:grpSpPr>
          <p:sp>
            <p:nvSpPr>
              <p:cNvPr id="42" name="Freeform 16"/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41" name="TextBox 17"/>
            <p:cNvSpPr txBox="1"/>
            <p:nvPr/>
          </p:nvSpPr>
          <p:spPr>
            <a:xfrm>
              <a:off x="858099" y="270808"/>
              <a:ext cx="9213170" cy="988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03"/>
                </a:lnSpc>
                <a:spcBef>
                  <a:spcPct val="0"/>
                </a:spcBef>
              </a:pPr>
              <a:r>
                <a:rPr lang="ru-RU" sz="3716" dirty="0">
                  <a:solidFill>
                    <a:srgbClr val="000000"/>
                  </a:solidFill>
                  <a:latin typeface="Clear Sans Regular"/>
                </a:rPr>
                <a:t>Объявления на </a:t>
              </a:r>
              <a:r>
                <a:rPr lang="en-US" sz="3716" dirty="0" err="1">
                  <a:solidFill>
                    <a:srgbClr val="000000"/>
                  </a:solidFill>
                  <a:latin typeface="Clear Sans Regular"/>
                </a:rPr>
                <a:t>Avito</a:t>
              </a:r>
              <a:endParaRPr lang="en-US" sz="3716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43" name="Group 14"/>
          <p:cNvGrpSpPr/>
          <p:nvPr/>
        </p:nvGrpSpPr>
        <p:grpSpPr>
          <a:xfrm>
            <a:off x="9723336" y="8260976"/>
            <a:ext cx="8411245" cy="1128986"/>
            <a:chOff x="0" y="0"/>
            <a:chExt cx="11214993" cy="1496349"/>
          </a:xfrm>
        </p:grpSpPr>
        <p:grpSp>
          <p:nvGrpSpPr>
            <p:cNvPr id="44" name="Group 15"/>
            <p:cNvGrpSpPr/>
            <p:nvPr/>
          </p:nvGrpSpPr>
          <p:grpSpPr>
            <a:xfrm>
              <a:off x="0" y="0"/>
              <a:ext cx="11214993" cy="1496349"/>
              <a:chOff x="0" y="0"/>
              <a:chExt cx="14344420" cy="1913890"/>
            </a:xfrm>
          </p:grpSpPr>
          <p:sp>
            <p:nvSpPr>
              <p:cNvPr id="46" name="Freeform 16"/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45" name="TextBox 17"/>
            <p:cNvSpPr txBox="1"/>
            <p:nvPr/>
          </p:nvSpPr>
          <p:spPr>
            <a:xfrm>
              <a:off x="858099" y="270808"/>
              <a:ext cx="9213170" cy="988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03"/>
                </a:lnSpc>
                <a:spcBef>
                  <a:spcPct val="0"/>
                </a:spcBef>
              </a:pPr>
              <a:r>
                <a:rPr lang="ru-RU" sz="3716" dirty="0">
                  <a:solidFill>
                    <a:srgbClr val="000000"/>
                  </a:solidFill>
                  <a:latin typeface="Clear Sans Regular"/>
                </a:rPr>
                <a:t>Реклама на аккаунтах друзей</a:t>
              </a:r>
              <a:endParaRPr lang="en-US" sz="3716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9570935" y="927341"/>
            <a:ext cx="8411245" cy="1122262"/>
            <a:chOff x="0" y="0"/>
            <a:chExt cx="11214993" cy="245661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214993" cy="2456619"/>
              <a:chOff x="0" y="0"/>
              <a:chExt cx="14344420" cy="314211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344421" cy="3142113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3142113">
                    <a:moveTo>
                      <a:pt x="14219960" y="3142113"/>
                    </a:moveTo>
                    <a:lnTo>
                      <a:pt x="124460" y="3142113"/>
                    </a:lnTo>
                    <a:cubicBezTo>
                      <a:pt x="55880" y="3142113"/>
                      <a:pt x="0" y="3086233"/>
                      <a:pt x="0" y="30176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3017653"/>
                    </a:lnTo>
                    <a:cubicBezTo>
                      <a:pt x="14344421" y="3086233"/>
                      <a:pt x="14288540" y="3142113"/>
                      <a:pt x="14219960" y="3142113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14556" y="412632"/>
              <a:ext cx="8930310" cy="1440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741"/>
                </a:lnSpc>
                <a:spcBef>
                  <a:spcPct val="0"/>
                </a:spcBef>
              </a:pPr>
              <a:r>
                <a:rPr lang="ru-RU" sz="3720" dirty="0" err="1">
                  <a:solidFill>
                    <a:srgbClr val="000000"/>
                  </a:solidFill>
                  <a:latin typeface="Clear Sans Regular"/>
                </a:rPr>
                <a:t>Репостинг</a:t>
              </a:r>
              <a:r>
                <a:rPr lang="ru-RU" sz="3720" dirty="0">
                  <a:solidFill>
                    <a:srgbClr val="000000"/>
                  </a:solidFill>
                  <a:latin typeface="Clear Sans Regular"/>
                </a:rPr>
                <a:t> информации</a:t>
              </a:r>
              <a:endParaRPr lang="en-US" sz="3720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70935" y="3856088"/>
            <a:ext cx="8411245" cy="1122261"/>
            <a:chOff x="0" y="0"/>
            <a:chExt cx="11214993" cy="245661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1214993" cy="2456619"/>
              <a:chOff x="0" y="0"/>
              <a:chExt cx="14344420" cy="314211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344420" cy="3142113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3142113">
                    <a:moveTo>
                      <a:pt x="14219960" y="3142113"/>
                    </a:moveTo>
                    <a:lnTo>
                      <a:pt x="124460" y="3142113"/>
                    </a:lnTo>
                    <a:cubicBezTo>
                      <a:pt x="55880" y="3142113"/>
                      <a:pt x="0" y="3086233"/>
                      <a:pt x="0" y="30176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3017653"/>
                    </a:lnTo>
                    <a:cubicBezTo>
                      <a:pt x="14344421" y="3086233"/>
                      <a:pt x="14288540" y="3142113"/>
                      <a:pt x="14219960" y="3142113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874375" y="275397"/>
              <a:ext cx="8930310" cy="1807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741"/>
                </a:lnSpc>
                <a:spcBef>
                  <a:spcPct val="0"/>
                </a:spcBef>
              </a:pPr>
              <a:r>
                <a:rPr lang="ru-RU" sz="3720" dirty="0">
                  <a:solidFill>
                    <a:srgbClr val="000000"/>
                  </a:solidFill>
                  <a:latin typeface="Clear Sans Regular"/>
                </a:rPr>
                <a:t>Подписка на инвесторов</a:t>
              </a:r>
              <a:endParaRPr lang="en-US" sz="3720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70935" y="2458335"/>
            <a:ext cx="8411245" cy="1122262"/>
            <a:chOff x="0" y="0"/>
            <a:chExt cx="11214993" cy="244034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1214993" cy="2440343"/>
              <a:chOff x="0" y="0"/>
              <a:chExt cx="14344420" cy="31212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344421" cy="3121296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3121296">
                    <a:moveTo>
                      <a:pt x="14219960" y="3121295"/>
                    </a:moveTo>
                    <a:lnTo>
                      <a:pt x="124460" y="3121295"/>
                    </a:lnTo>
                    <a:cubicBezTo>
                      <a:pt x="55880" y="3121295"/>
                      <a:pt x="0" y="3065415"/>
                      <a:pt x="0" y="299683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2996835"/>
                    </a:lnTo>
                    <a:cubicBezTo>
                      <a:pt x="14344421" y="3065415"/>
                      <a:pt x="14288540" y="3121296"/>
                      <a:pt x="14219960" y="3121296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874375" y="276836"/>
              <a:ext cx="10340618" cy="1600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606"/>
                </a:lnSpc>
                <a:spcBef>
                  <a:spcPct val="0"/>
                </a:spcBef>
              </a:pPr>
              <a:r>
                <a:rPr lang="ru-RU" sz="3720" dirty="0">
                  <a:solidFill>
                    <a:srgbClr val="000000"/>
                  </a:solidFill>
                  <a:latin typeface="Clear Sans Regular"/>
                </a:rPr>
                <a:t>Публикации в </a:t>
              </a:r>
              <a:r>
                <a:rPr lang="ru-RU" sz="3720" dirty="0" err="1">
                  <a:solidFill>
                    <a:srgbClr val="000000"/>
                  </a:solidFill>
                  <a:latin typeface="Clear Sans Regular"/>
                </a:rPr>
                <a:t>пабликах</a:t>
              </a:r>
              <a:endParaRPr lang="en-US" sz="3720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00200" y="5067300"/>
            <a:ext cx="4098513" cy="1743950"/>
            <a:chOff x="0" y="0"/>
            <a:chExt cx="11214993" cy="1496349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1214993" cy="1496349"/>
              <a:chOff x="0" y="0"/>
              <a:chExt cx="1434442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042552" y="176003"/>
              <a:ext cx="9213170" cy="1144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03"/>
                </a:lnSpc>
                <a:spcBef>
                  <a:spcPct val="0"/>
                </a:spcBef>
              </a:pPr>
              <a:r>
                <a:rPr lang="ru-RU" sz="3716" dirty="0">
                  <a:solidFill>
                    <a:srgbClr val="000000"/>
                  </a:solidFill>
                  <a:latin typeface="Clear Sans Regular"/>
                </a:rPr>
                <a:t>Контент</a:t>
              </a:r>
            </a:p>
            <a:p>
              <a:pPr marL="0" lvl="0" indent="0" algn="l">
                <a:lnSpc>
                  <a:spcPts val="5203"/>
                </a:lnSpc>
                <a:spcBef>
                  <a:spcPct val="0"/>
                </a:spcBef>
              </a:pPr>
              <a:r>
                <a:rPr lang="ru-RU" sz="3716" dirty="0">
                  <a:solidFill>
                    <a:srgbClr val="000000"/>
                  </a:solidFill>
                  <a:latin typeface="Clear Sans Regular"/>
                </a:rPr>
                <a:t>маркетинг</a:t>
              </a:r>
              <a:endParaRPr lang="en-US" sz="3716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721177" y="927341"/>
            <a:ext cx="1122262" cy="1122262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9029063" y="1166009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613" dirty="0">
                <a:solidFill>
                  <a:srgbClr val="FFFFFF"/>
                </a:solidFill>
                <a:latin typeface="Clear Sans Regular Bold"/>
              </a:rPr>
              <a:t>1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8745591" y="3856088"/>
            <a:ext cx="1122262" cy="1122262"/>
            <a:chOff x="0" y="0"/>
            <a:chExt cx="1913890" cy="19138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9029063" y="4102426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613" dirty="0">
                <a:solidFill>
                  <a:srgbClr val="FFFFFF"/>
                </a:solidFill>
                <a:latin typeface="Clear Sans Regular Bold"/>
              </a:rPr>
              <a:t>3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721177" y="2458335"/>
            <a:ext cx="1122262" cy="1122262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9004648" y="2694146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613" dirty="0">
                <a:solidFill>
                  <a:srgbClr val="FFFFFF"/>
                </a:solidFill>
                <a:latin typeface="Clear Sans Regular Bold"/>
              </a:rPr>
              <a:t>2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745591" y="5372100"/>
            <a:ext cx="1122262" cy="1122262"/>
            <a:chOff x="0" y="0"/>
            <a:chExt cx="1913890" cy="191389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9004647" y="5562362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613" dirty="0">
                <a:solidFill>
                  <a:srgbClr val="FFFFFF"/>
                </a:solidFill>
                <a:latin typeface="Clear Sans Regular Bold"/>
              </a:rPr>
              <a:t>4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5875" y="927341"/>
            <a:ext cx="6648450" cy="3061988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981200" y="1481428"/>
            <a:ext cx="52578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8"/>
              </a:lnSpc>
            </a:pPr>
            <a:r>
              <a:rPr lang="ru-RU" sz="4978" dirty="0">
                <a:solidFill>
                  <a:srgbClr val="FFFFFF"/>
                </a:solidFill>
                <a:latin typeface="Clear Sans Regular Bold"/>
              </a:rPr>
              <a:t>Методы продвижения</a:t>
            </a:r>
            <a:endParaRPr lang="en-US" sz="4978" dirty="0">
              <a:solidFill>
                <a:srgbClr val="FFFFFF"/>
              </a:solidFill>
              <a:latin typeface="Clear Sans Regular Bold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638800" y="2299141"/>
            <a:ext cx="2711179" cy="7569282"/>
          </a:xfrm>
          <a:prstGeom prst="rect">
            <a:avLst/>
          </a:prstGeom>
        </p:spPr>
      </p:pic>
      <p:grpSp>
        <p:nvGrpSpPr>
          <p:cNvPr id="33" name="Group 21"/>
          <p:cNvGrpSpPr/>
          <p:nvPr/>
        </p:nvGrpSpPr>
        <p:grpSpPr>
          <a:xfrm>
            <a:off x="8745591" y="6819900"/>
            <a:ext cx="1122262" cy="1122262"/>
            <a:chOff x="0" y="0"/>
            <a:chExt cx="1913890" cy="1913890"/>
          </a:xfrm>
        </p:grpSpPr>
        <p:sp>
          <p:nvSpPr>
            <p:cNvPr id="34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grpSp>
        <p:nvGrpSpPr>
          <p:cNvPr id="35" name="Group 21"/>
          <p:cNvGrpSpPr/>
          <p:nvPr/>
        </p:nvGrpSpPr>
        <p:grpSpPr>
          <a:xfrm>
            <a:off x="8745591" y="8267700"/>
            <a:ext cx="1122262" cy="1122262"/>
            <a:chOff x="0" y="0"/>
            <a:chExt cx="1913890" cy="1913890"/>
          </a:xfrm>
        </p:grpSpPr>
        <p:sp>
          <p:nvSpPr>
            <p:cNvPr id="36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grpSp>
        <p:nvGrpSpPr>
          <p:cNvPr id="37" name="Group 21"/>
          <p:cNvGrpSpPr/>
          <p:nvPr/>
        </p:nvGrpSpPr>
        <p:grpSpPr>
          <a:xfrm>
            <a:off x="724744" y="5315703"/>
            <a:ext cx="1122262" cy="1122262"/>
            <a:chOff x="0" y="0"/>
            <a:chExt cx="1913890" cy="1913890"/>
          </a:xfrm>
        </p:grpSpPr>
        <p:sp>
          <p:nvSpPr>
            <p:cNvPr id="38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51" name="TextBox 29"/>
          <p:cNvSpPr txBox="1"/>
          <p:nvPr/>
        </p:nvSpPr>
        <p:spPr>
          <a:xfrm>
            <a:off x="9015616" y="7010162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ru-RU" sz="4613" dirty="0">
                <a:solidFill>
                  <a:srgbClr val="FFFFFF"/>
                </a:solidFill>
                <a:latin typeface="Clear Sans Regular Bold"/>
              </a:rPr>
              <a:t>5</a:t>
            </a:r>
            <a:endParaRPr lang="en-US" sz="4613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52" name="TextBox 29"/>
          <p:cNvSpPr txBox="1"/>
          <p:nvPr/>
        </p:nvSpPr>
        <p:spPr>
          <a:xfrm>
            <a:off x="9015615" y="8440390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ru-RU" sz="4613" dirty="0">
                <a:solidFill>
                  <a:srgbClr val="FFFFFF"/>
                </a:solidFill>
                <a:latin typeface="Clear Sans Regular Bold"/>
              </a:rPr>
              <a:t>6</a:t>
            </a:r>
            <a:endParaRPr lang="en-US" sz="4613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53" name="TextBox 29"/>
          <p:cNvSpPr txBox="1"/>
          <p:nvPr/>
        </p:nvSpPr>
        <p:spPr>
          <a:xfrm>
            <a:off x="1008215" y="5514471"/>
            <a:ext cx="555319" cy="6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ru-RU" sz="4613" dirty="0">
                <a:solidFill>
                  <a:srgbClr val="FFFFFF"/>
                </a:solidFill>
                <a:latin typeface="Clear Sans Regular Bold"/>
              </a:rPr>
              <a:t>7</a:t>
            </a:r>
            <a:endParaRPr lang="en-US" sz="4613" dirty="0">
              <a:solidFill>
                <a:srgbClr val="FFFFFF"/>
              </a:solidFill>
              <a:latin typeface="Clear Sans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413718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DADF6212B3FC84EAA6A17A613DD30FE" ma:contentTypeVersion="11" ma:contentTypeDescription="Создание документа." ma:contentTypeScope="" ma:versionID="ac9761385c959a62a6efe51355382618">
  <xsd:schema xmlns:xsd="http://www.w3.org/2001/XMLSchema" xmlns:xs="http://www.w3.org/2001/XMLSchema" xmlns:p="http://schemas.microsoft.com/office/2006/metadata/properties" xmlns:ns2="70f30ee2-06d3-4a01-9fd7-02194117e571" xmlns:ns3="15ce0f81-323c-4516-a76f-b1a68b74bd2a" targetNamespace="http://schemas.microsoft.com/office/2006/metadata/properties" ma:root="true" ma:fieldsID="e62f6c86c5d9ed26a5ea0e9732abd885" ns2:_="" ns3:_="">
    <xsd:import namespace="70f30ee2-06d3-4a01-9fd7-02194117e571"/>
    <xsd:import namespace="15ce0f81-323c-4516-a76f-b1a68b74bd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f30ee2-06d3-4a01-9fd7-02194117e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0f49e2ad-b3c7-4051-b79b-59f1dbf38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e0f81-323c-4516-a76f-b1a68b74bd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cea4fe1-d921-48ee-8357-fcc491c6e2ff}" ma:internalName="TaxCatchAll" ma:showField="CatchAllData" ma:web="15ce0f81-323c-4516-a76f-b1a68b74bd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ce0f81-323c-4516-a76f-b1a68b74bd2a" xsi:nil="true"/>
    <lcf76f155ced4ddcb4097134ff3c332f xmlns="70f30ee2-06d3-4a01-9fd7-02194117e5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EA1218-055B-4F8E-9E0D-67E587A5BD42}"/>
</file>

<file path=customXml/itemProps2.xml><?xml version="1.0" encoding="utf-8"?>
<ds:datastoreItem xmlns:ds="http://schemas.openxmlformats.org/officeDocument/2006/customXml" ds:itemID="{DAD245FE-64F2-4508-800E-34368A52470D}"/>
</file>

<file path=customXml/itemProps3.xml><?xml version="1.0" encoding="utf-8"?>
<ds:datastoreItem xmlns:ds="http://schemas.openxmlformats.org/officeDocument/2006/customXml" ds:itemID="{DF764A9E-D155-48CF-93DC-13FDF68D2440}"/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371</Words>
  <Application>Microsoft Office PowerPoint</Application>
  <PresentationFormat>Произвольный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Arimo</vt:lpstr>
      <vt:lpstr>Clear Sans Regular Bold</vt:lpstr>
      <vt:lpstr>Clear Sans Regular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4</dc:title>
  <cp:lastModifiedBy>Квашенова Алена Дмитриевна</cp:lastModifiedBy>
  <cp:revision>17</cp:revision>
  <dcterms:created xsi:type="dcterms:W3CDTF">2006-08-16T00:00:00Z</dcterms:created>
  <dcterms:modified xsi:type="dcterms:W3CDTF">2022-06-23T06:53:37Z</dcterms:modified>
  <dc:identifier>DAE_JcBNB1w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0x0101008DADF6212B3FC84EAA6A17A613DD30FE</vt:lpwstr>
  </property>
</Properties>
</file>