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sldIdLst>
    <p:sldId id="256" r:id="rId2"/>
    <p:sldId id="333" r:id="rId3"/>
    <p:sldId id="303" r:id="rId4"/>
    <p:sldId id="326" r:id="rId5"/>
    <p:sldId id="304" r:id="rId6"/>
    <p:sldId id="280" r:id="rId7"/>
    <p:sldId id="282" r:id="rId8"/>
    <p:sldId id="284" r:id="rId9"/>
    <p:sldId id="330" r:id="rId10"/>
    <p:sldId id="332" r:id="rId11"/>
    <p:sldId id="294" r:id="rId12"/>
    <p:sldId id="263" r:id="rId13"/>
    <p:sldId id="295" r:id="rId14"/>
    <p:sldId id="296" r:id="rId15"/>
    <p:sldId id="298" r:id="rId16"/>
    <p:sldId id="264" r:id="rId17"/>
    <p:sldId id="300" r:id="rId18"/>
    <p:sldId id="301" r:id="rId19"/>
    <p:sldId id="334" r:id="rId20"/>
    <p:sldId id="266" r:id="rId21"/>
    <p:sldId id="260" r:id="rId22"/>
    <p:sldId id="305" r:id="rId23"/>
    <p:sldId id="259" r:id="rId24"/>
    <p:sldId id="331" r:id="rId25"/>
    <p:sldId id="287" r:id="rId26"/>
    <p:sldId id="268" r:id="rId27"/>
    <p:sldId id="313" r:id="rId28"/>
    <p:sldId id="285" r:id="rId29"/>
    <p:sldId id="324" r:id="rId30"/>
    <p:sldId id="272" r:id="rId31"/>
    <p:sldId id="325" r:id="rId32"/>
    <p:sldId id="311" r:id="rId33"/>
    <p:sldId id="314" r:id="rId34"/>
    <p:sldId id="329" r:id="rId35"/>
    <p:sldId id="318" r:id="rId36"/>
    <p:sldId id="320" r:id="rId37"/>
    <p:sldId id="321" r:id="rId38"/>
    <p:sldId id="327" r:id="rId39"/>
    <p:sldId id="322" r:id="rId40"/>
    <p:sldId id="335" r:id="rId41"/>
    <p:sldId id="336" r:id="rId42"/>
    <p:sldId id="269" r:id="rId43"/>
    <p:sldId id="315" r:id="rId44"/>
    <p:sldId id="316" r:id="rId45"/>
    <p:sldId id="286" r:id="rId46"/>
    <p:sldId id="27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0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3425" autoAdjust="0"/>
  </p:normalViewPr>
  <p:slideViewPr>
    <p:cSldViewPr snapToGrid="0">
      <p:cViewPr varScale="1">
        <p:scale>
          <a:sx n="97" d="100"/>
          <a:sy n="97" d="100"/>
        </p:scale>
        <p:origin x="11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3656C-B58F-4140-97B3-9F7A9383EC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0A3288F-1D1A-46DD-91AC-F664A9CA9291}">
      <dgm:prSet/>
      <dgm:spPr/>
      <dgm:t>
        <a:bodyPr/>
        <a:lstStyle/>
        <a:p>
          <a:r>
            <a:rPr lang="ru-RU"/>
            <a:t>1 курс – 4 ч</a:t>
          </a:r>
          <a:r>
            <a:rPr lang="en-US"/>
            <a:t>/</a:t>
          </a:r>
          <a:r>
            <a:rPr lang="ru-RU"/>
            <a:t>нед., 1-4 модули</a:t>
          </a:r>
          <a:endParaRPr lang="ru-RU" dirty="0"/>
        </a:p>
      </dgm:t>
    </dgm:pt>
    <dgm:pt modelId="{9C4BA903-CEEF-4552-9921-43FF047B9ACA}" type="parTrans" cxnId="{14E29888-EEF4-4540-A6B2-FD89CEA9CA72}">
      <dgm:prSet/>
      <dgm:spPr/>
      <dgm:t>
        <a:bodyPr/>
        <a:lstStyle/>
        <a:p>
          <a:endParaRPr lang="ru-RU"/>
        </a:p>
      </dgm:t>
    </dgm:pt>
    <dgm:pt modelId="{8777F684-45C6-4C9A-BA5F-234C0BB67A7B}" type="sibTrans" cxnId="{14E29888-EEF4-4540-A6B2-FD89CEA9CA72}">
      <dgm:prSet/>
      <dgm:spPr/>
      <dgm:t>
        <a:bodyPr/>
        <a:lstStyle/>
        <a:p>
          <a:endParaRPr lang="ru-RU"/>
        </a:p>
      </dgm:t>
    </dgm:pt>
    <dgm:pt modelId="{0E954277-C2A5-4E30-BB75-E52726A660BF}">
      <dgm:prSet/>
      <dgm:spPr/>
      <dgm:t>
        <a:bodyPr/>
        <a:lstStyle/>
        <a:p>
          <a:r>
            <a:rPr lang="ru-RU"/>
            <a:t>2 курс – 4 ч</a:t>
          </a:r>
          <a:r>
            <a:rPr lang="en-US"/>
            <a:t>/</a:t>
          </a:r>
          <a:r>
            <a:rPr lang="ru-RU"/>
            <a:t> нед, 1-3 модули </a:t>
          </a:r>
          <a:endParaRPr lang="ru-RU" dirty="0"/>
        </a:p>
      </dgm:t>
    </dgm:pt>
    <dgm:pt modelId="{EFBB6576-5335-4802-BB59-743988ADCB03}" type="parTrans" cxnId="{6472998C-FA80-4D05-9B42-9131A848FA20}">
      <dgm:prSet/>
      <dgm:spPr/>
      <dgm:t>
        <a:bodyPr/>
        <a:lstStyle/>
        <a:p>
          <a:endParaRPr lang="ru-RU"/>
        </a:p>
      </dgm:t>
    </dgm:pt>
    <dgm:pt modelId="{E927B9B4-4144-44F3-9014-FD8082ABABC3}" type="sibTrans" cxnId="{6472998C-FA80-4D05-9B42-9131A848FA20}">
      <dgm:prSet/>
      <dgm:spPr/>
      <dgm:t>
        <a:bodyPr/>
        <a:lstStyle/>
        <a:p>
          <a:endParaRPr lang="ru-RU"/>
        </a:p>
      </dgm:t>
    </dgm:pt>
    <dgm:pt modelId="{E3506A64-C8FC-405E-8991-490A7D994E39}">
      <dgm:prSet/>
      <dgm:spPr/>
      <dgm:t>
        <a:bodyPr/>
        <a:lstStyle/>
        <a:p>
          <a:r>
            <a:rPr lang="ru-RU"/>
            <a:t>4 курс – 2 ч</a:t>
          </a:r>
          <a:r>
            <a:rPr lang="en-US"/>
            <a:t>/</a:t>
          </a:r>
          <a:r>
            <a:rPr lang="ru-RU"/>
            <a:t> нед, 1-3 модули</a:t>
          </a:r>
          <a:endParaRPr lang="ru-RU" dirty="0"/>
        </a:p>
      </dgm:t>
    </dgm:pt>
    <dgm:pt modelId="{58FA52DA-BFCD-4ED5-8755-E21FC7EC8C2B}" type="parTrans" cxnId="{5FCFCFCD-E0A8-4C58-8233-F251FD6A89D7}">
      <dgm:prSet/>
      <dgm:spPr/>
      <dgm:t>
        <a:bodyPr/>
        <a:lstStyle/>
        <a:p>
          <a:endParaRPr lang="ru-RU"/>
        </a:p>
      </dgm:t>
    </dgm:pt>
    <dgm:pt modelId="{4E597A14-8AEE-4D8F-AC03-703D8E8F17FA}" type="sibTrans" cxnId="{5FCFCFCD-E0A8-4C58-8233-F251FD6A89D7}">
      <dgm:prSet/>
      <dgm:spPr/>
      <dgm:t>
        <a:bodyPr/>
        <a:lstStyle/>
        <a:p>
          <a:endParaRPr lang="ru-RU"/>
        </a:p>
      </dgm:t>
    </dgm:pt>
    <dgm:pt modelId="{EEB570A9-9CFF-4EF2-AAE8-4862AF697FA3}" type="pres">
      <dgm:prSet presAssocID="{8A23656C-B58F-4140-97B3-9F7A9383ECCE}" presName="linear" presStyleCnt="0">
        <dgm:presLayoutVars>
          <dgm:dir/>
          <dgm:animLvl val="lvl"/>
          <dgm:resizeHandles val="exact"/>
        </dgm:presLayoutVars>
      </dgm:prSet>
      <dgm:spPr/>
      <dgm:t>
        <a:bodyPr/>
        <a:lstStyle/>
        <a:p>
          <a:endParaRPr lang="ru-RU"/>
        </a:p>
      </dgm:t>
    </dgm:pt>
    <dgm:pt modelId="{568253F0-1074-487D-9939-6F9E806638D5}" type="pres">
      <dgm:prSet presAssocID="{D0A3288F-1D1A-46DD-91AC-F664A9CA9291}" presName="parentLin" presStyleCnt="0"/>
      <dgm:spPr/>
    </dgm:pt>
    <dgm:pt modelId="{B86726B3-ADE9-47E9-A58B-27429331B61D}" type="pres">
      <dgm:prSet presAssocID="{D0A3288F-1D1A-46DD-91AC-F664A9CA9291}" presName="parentLeftMargin" presStyleLbl="node1" presStyleIdx="0" presStyleCnt="3"/>
      <dgm:spPr/>
      <dgm:t>
        <a:bodyPr/>
        <a:lstStyle/>
        <a:p>
          <a:endParaRPr lang="ru-RU"/>
        </a:p>
      </dgm:t>
    </dgm:pt>
    <dgm:pt modelId="{1F91CE62-5F19-44F6-933C-65206B279C04}" type="pres">
      <dgm:prSet presAssocID="{D0A3288F-1D1A-46DD-91AC-F664A9CA9291}" presName="parentText" presStyleLbl="node1" presStyleIdx="0" presStyleCnt="3">
        <dgm:presLayoutVars>
          <dgm:chMax val="0"/>
          <dgm:bulletEnabled val="1"/>
        </dgm:presLayoutVars>
      </dgm:prSet>
      <dgm:spPr/>
      <dgm:t>
        <a:bodyPr/>
        <a:lstStyle/>
        <a:p>
          <a:endParaRPr lang="ru-RU"/>
        </a:p>
      </dgm:t>
    </dgm:pt>
    <dgm:pt modelId="{AD49CA45-D445-4B97-BF36-19A27D825DA7}" type="pres">
      <dgm:prSet presAssocID="{D0A3288F-1D1A-46DD-91AC-F664A9CA9291}" presName="negativeSpace" presStyleCnt="0"/>
      <dgm:spPr/>
    </dgm:pt>
    <dgm:pt modelId="{61C0A9E0-86B1-4ED4-8F42-B353FDE9BE7D}" type="pres">
      <dgm:prSet presAssocID="{D0A3288F-1D1A-46DD-91AC-F664A9CA9291}" presName="childText" presStyleLbl="conFgAcc1" presStyleIdx="0" presStyleCnt="3">
        <dgm:presLayoutVars>
          <dgm:bulletEnabled val="1"/>
        </dgm:presLayoutVars>
      </dgm:prSet>
      <dgm:spPr/>
    </dgm:pt>
    <dgm:pt modelId="{624797FB-F0CC-46C6-83ED-BE0671080AA8}" type="pres">
      <dgm:prSet presAssocID="{8777F684-45C6-4C9A-BA5F-234C0BB67A7B}" presName="spaceBetweenRectangles" presStyleCnt="0"/>
      <dgm:spPr/>
    </dgm:pt>
    <dgm:pt modelId="{D328E3CB-A2E6-4502-BD3C-3FCDDCD7AAD4}" type="pres">
      <dgm:prSet presAssocID="{0E954277-C2A5-4E30-BB75-E52726A660BF}" presName="parentLin" presStyleCnt="0"/>
      <dgm:spPr/>
    </dgm:pt>
    <dgm:pt modelId="{AAAE4B84-4F36-485D-927B-A986C9080A17}" type="pres">
      <dgm:prSet presAssocID="{0E954277-C2A5-4E30-BB75-E52726A660BF}" presName="parentLeftMargin" presStyleLbl="node1" presStyleIdx="0" presStyleCnt="3"/>
      <dgm:spPr/>
      <dgm:t>
        <a:bodyPr/>
        <a:lstStyle/>
        <a:p>
          <a:endParaRPr lang="ru-RU"/>
        </a:p>
      </dgm:t>
    </dgm:pt>
    <dgm:pt modelId="{3796884B-438F-448D-BC77-6E087633662B}" type="pres">
      <dgm:prSet presAssocID="{0E954277-C2A5-4E30-BB75-E52726A660BF}" presName="parentText" presStyleLbl="node1" presStyleIdx="1" presStyleCnt="3">
        <dgm:presLayoutVars>
          <dgm:chMax val="0"/>
          <dgm:bulletEnabled val="1"/>
        </dgm:presLayoutVars>
      </dgm:prSet>
      <dgm:spPr/>
      <dgm:t>
        <a:bodyPr/>
        <a:lstStyle/>
        <a:p>
          <a:endParaRPr lang="ru-RU"/>
        </a:p>
      </dgm:t>
    </dgm:pt>
    <dgm:pt modelId="{11F8D977-E590-4C18-B789-993EE0FB75E1}" type="pres">
      <dgm:prSet presAssocID="{0E954277-C2A5-4E30-BB75-E52726A660BF}" presName="negativeSpace" presStyleCnt="0"/>
      <dgm:spPr/>
    </dgm:pt>
    <dgm:pt modelId="{85D2CEB9-3123-490F-A509-1F881F2E7A48}" type="pres">
      <dgm:prSet presAssocID="{0E954277-C2A5-4E30-BB75-E52726A660BF}" presName="childText" presStyleLbl="conFgAcc1" presStyleIdx="1" presStyleCnt="3">
        <dgm:presLayoutVars>
          <dgm:bulletEnabled val="1"/>
        </dgm:presLayoutVars>
      </dgm:prSet>
      <dgm:spPr/>
    </dgm:pt>
    <dgm:pt modelId="{7FF21A43-F2ED-4762-8DDA-E0C5FEDDEB79}" type="pres">
      <dgm:prSet presAssocID="{E927B9B4-4144-44F3-9014-FD8082ABABC3}" presName="spaceBetweenRectangles" presStyleCnt="0"/>
      <dgm:spPr/>
    </dgm:pt>
    <dgm:pt modelId="{F3EC05D2-946F-4E4C-B259-D2D6A4C7DF19}" type="pres">
      <dgm:prSet presAssocID="{E3506A64-C8FC-405E-8991-490A7D994E39}" presName="parentLin" presStyleCnt="0"/>
      <dgm:spPr/>
    </dgm:pt>
    <dgm:pt modelId="{734FEAC2-930F-4FDA-B472-FE329C683D05}" type="pres">
      <dgm:prSet presAssocID="{E3506A64-C8FC-405E-8991-490A7D994E39}" presName="parentLeftMargin" presStyleLbl="node1" presStyleIdx="1" presStyleCnt="3"/>
      <dgm:spPr/>
      <dgm:t>
        <a:bodyPr/>
        <a:lstStyle/>
        <a:p>
          <a:endParaRPr lang="ru-RU"/>
        </a:p>
      </dgm:t>
    </dgm:pt>
    <dgm:pt modelId="{D1875074-C647-45D5-8FAD-67C7F808A899}" type="pres">
      <dgm:prSet presAssocID="{E3506A64-C8FC-405E-8991-490A7D994E39}" presName="parentText" presStyleLbl="node1" presStyleIdx="2" presStyleCnt="3">
        <dgm:presLayoutVars>
          <dgm:chMax val="0"/>
          <dgm:bulletEnabled val="1"/>
        </dgm:presLayoutVars>
      </dgm:prSet>
      <dgm:spPr/>
      <dgm:t>
        <a:bodyPr/>
        <a:lstStyle/>
        <a:p>
          <a:endParaRPr lang="ru-RU"/>
        </a:p>
      </dgm:t>
    </dgm:pt>
    <dgm:pt modelId="{4DAD01CF-EB51-4A8F-91B1-44BC2A3E43E1}" type="pres">
      <dgm:prSet presAssocID="{E3506A64-C8FC-405E-8991-490A7D994E39}" presName="negativeSpace" presStyleCnt="0"/>
      <dgm:spPr/>
    </dgm:pt>
    <dgm:pt modelId="{BEC22562-DDE4-4A13-882B-E59C0A37FCCB}" type="pres">
      <dgm:prSet presAssocID="{E3506A64-C8FC-405E-8991-490A7D994E39}" presName="childText" presStyleLbl="conFgAcc1" presStyleIdx="2" presStyleCnt="3">
        <dgm:presLayoutVars>
          <dgm:bulletEnabled val="1"/>
        </dgm:presLayoutVars>
      </dgm:prSet>
      <dgm:spPr/>
    </dgm:pt>
  </dgm:ptLst>
  <dgm:cxnLst>
    <dgm:cxn modelId="{14E29888-EEF4-4540-A6B2-FD89CEA9CA72}" srcId="{8A23656C-B58F-4140-97B3-9F7A9383ECCE}" destId="{D0A3288F-1D1A-46DD-91AC-F664A9CA9291}" srcOrd="0" destOrd="0" parTransId="{9C4BA903-CEEF-4552-9921-43FF047B9ACA}" sibTransId="{8777F684-45C6-4C9A-BA5F-234C0BB67A7B}"/>
    <dgm:cxn modelId="{1E06A365-7E8B-4F33-A6FE-78A7242E7DC1}" type="presOf" srcId="{D0A3288F-1D1A-46DD-91AC-F664A9CA9291}" destId="{1F91CE62-5F19-44F6-933C-65206B279C04}" srcOrd="1" destOrd="0" presId="urn:microsoft.com/office/officeart/2005/8/layout/list1"/>
    <dgm:cxn modelId="{09808A0F-98E6-47BF-8AF7-24A17C0F5E39}" type="presOf" srcId="{0E954277-C2A5-4E30-BB75-E52726A660BF}" destId="{AAAE4B84-4F36-485D-927B-A986C9080A17}" srcOrd="0" destOrd="0" presId="urn:microsoft.com/office/officeart/2005/8/layout/list1"/>
    <dgm:cxn modelId="{5FCFCFCD-E0A8-4C58-8233-F251FD6A89D7}" srcId="{8A23656C-B58F-4140-97B3-9F7A9383ECCE}" destId="{E3506A64-C8FC-405E-8991-490A7D994E39}" srcOrd="2" destOrd="0" parTransId="{58FA52DA-BFCD-4ED5-8755-E21FC7EC8C2B}" sibTransId="{4E597A14-8AEE-4D8F-AC03-703D8E8F17FA}"/>
    <dgm:cxn modelId="{8470D3B2-EB55-4865-9334-5E85EB3C438B}" type="presOf" srcId="{E3506A64-C8FC-405E-8991-490A7D994E39}" destId="{D1875074-C647-45D5-8FAD-67C7F808A899}" srcOrd="1" destOrd="0" presId="urn:microsoft.com/office/officeart/2005/8/layout/list1"/>
    <dgm:cxn modelId="{C7437074-7ED0-4C65-AD20-812C724D9A69}" type="presOf" srcId="{E3506A64-C8FC-405E-8991-490A7D994E39}" destId="{734FEAC2-930F-4FDA-B472-FE329C683D05}" srcOrd="0" destOrd="0" presId="urn:microsoft.com/office/officeart/2005/8/layout/list1"/>
    <dgm:cxn modelId="{8BD78FEC-7D1D-4624-B922-8A5470077AB8}" type="presOf" srcId="{0E954277-C2A5-4E30-BB75-E52726A660BF}" destId="{3796884B-438F-448D-BC77-6E087633662B}" srcOrd="1" destOrd="0" presId="urn:microsoft.com/office/officeart/2005/8/layout/list1"/>
    <dgm:cxn modelId="{6472998C-FA80-4D05-9B42-9131A848FA20}" srcId="{8A23656C-B58F-4140-97B3-9F7A9383ECCE}" destId="{0E954277-C2A5-4E30-BB75-E52726A660BF}" srcOrd="1" destOrd="0" parTransId="{EFBB6576-5335-4802-BB59-743988ADCB03}" sibTransId="{E927B9B4-4144-44F3-9014-FD8082ABABC3}"/>
    <dgm:cxn modelId="{166514CD-3E72-4A29-A61A-56B279152679}" type="presOf" srcId="{8A23656C-B58F-4140-97B3-9F7A9383ECCE}" destId="{EEB570A9-9CFF-4EF2-AAE8-4862AF697FA3}" srcOrd="0" destOrd="0" presId="urn:microsoft.com/office/officeart/2005/8/layout/list1"/>
    <dgm:cxn modelId="{507BBFA3-1FD2-4AEC-B97D-070D4F65B387}" type="presOf" srcId="{D0A3288F-1D1A-46DD-91AC-F664A9CA9291}" destId="{B86726B3-ADE9-47E9-A58B-27429331B61D}" srcOrd="0" destOrd="0" presId="urn:microsoft.com/office/officeart/2005/8/layout/list1"/>
    <dgm:cxn modelId="{3C898596-E4A1-4648-8D71-7DD0E5403D9A}" type="presParOf" srcId="{EEB570A9-9CFF-4EF2-AAE8-4862AF697FA3}" destId="{568253F0-1074-487D-9939-6F9E806638D5}" srcOrd="0" destOrd="0" presId="urn:microsoft.com/office/officeart/2005/8/layout/list1"/>
    <dgm:cxn modelId="{C7198876-3E16-4D73-963B-1C570E3937AB}" type="presParOf" srcId="{568253F0-1074-487D-9939-6F9E806638D5}" destId="{B86726B3-ADE9-47E9-A58B-27429331B61D}" srcOrd="0" destOrd="0" presId="urn:microsoft.com/office/officeart/2005/8/layout/list1"/>
    <dgm:cxn modelId="{506C02F1-DB2A-43FB-B6EA-BF3E9272CDDF}" type="presParOf" srcId="{568253F0-1074-487D-9939-6F9E806638D5}" destId="{1F91CE62-5F19-44F6-933C-65206B279C04}" srcOrd="1" destOrd="0" presId="urn:microsoft.com/office/officeart/2005/8/layout/list1"/>
    <dgm:cxn modelId="{00A8FEB1-42B6-4887-A63A-FA5F475F9286}" type="presParOf" srcId="{EEB570A9-9CFF-4EF2-AAE8-4862AF697FA3}" destId="{AD49CA45-D445-4B97-BF36-19A27D825DA7}" srcOrd="1" destOrd="0" presId="urn:microsoft.com/office/officeart/2005/8/layout/list1"/>
    <dgm:cxn modelId="{35F1A693-E9D7-4F6B-9640-16AC98E313A3}" type="presParOf" srcId="{EEB570A9-9CFF-4EF2-AAE8-4862AF697FA3}" destId="{61C0A9E0-86B1-4ED4-8F42-B353FDE9BE7D}" srcOrd="2" destOrd="0" presId="urn:microsoft.com/office/officeart/2005/8/layout/list1"/>
    <dgm:cxn modelId="{70A1C8A3-D1F7-484A-A908-1AF070A11C1D}" type="presParOf" srcId="{EEB570A9-9CFF-4EF2-AAE8-4862AF697FA3}" destId="{624797FB-F0CC-46C6-83ED-BE0671080AA8}" srcOrd="3" destOrd="0" presId="urn:microsoft.com/office/officeart/2005/8/layout/list1"/>
    <dgm:cxn modelId="{C9680941-3EEE-4A3A-9D78-085895609B66}" type="presParOf" srcId="{EEB570A9-9CFF-4EF2-AAE8-4862AF697FA3}" destId="{D328E3CB-A2E6-4502-BD3C-3FCDDCD7AAD4}" srcOrd="4" destOrd="0" presId="urn:microsoft.com/office/officeart/2005/8/layout/list1"/>
    <dgm:cxn modelId="{866D8AAD-DB6A-4F63-9BBC-F2280AECA43C}" type="presParOf" srcId="{D328E3CB-A2E6-4502-BD3C-3FCDDCD7AAD4}" destId="{AAAE4B84-4F36-485D-927B-A986C9080A17}" srcOrd="0" destOrd="0" presId="urn:microsoft.com/office/officeart/2005/8/layout/list1"/>
    <dgm:cxn modelId="{225A2668-AF2A-4797-B966-D4DD30F21CD6}" type="presParOf" srcId="{D328E3CB-A2E6-4502-BD3C-3FCDDCD7AAD4}" destId="{3796884B-438F-448D-BC77-6E087633662B}" srcOrd="1" destOrd="0" presId="urn:microsoft.com/office/officeart/2005/8/layout/list1"/>
    <dgm:cxn modelId="{ECFA5841-CDC9-44F2-9285-3C1EC4831466}" type="presParOf" srcId="{EEB570A9-9CFF-4EF2-AAE8-4862AF697FA3}" destId="{11F8D977-E590-4C18-B789-993EE0FB75E1}" srcOrd="5" destOrd="0" presId="urn:microsoft.com/office/officeart/2005/8/layout/list1"/>
    <dgm:cxn modelId="{E6CD784A-70EA-42C5-A967-6A68551E96B9}" type="presParOf" srcId="{EEB570A9-9CFF-4EF2-AAE8-4862AF697FA3}" destId="{85D2CEB9-3123-490F-A509-1F881F2E7A48}" srcOrd="6" destOrd="0" presId="urn:microsoft.com/office/officeart/2005/8/layout/list1"/>
    <dgm:cxn modelId="{A5B3FEC0-CC00-40DF-82BF-C6BAAA811FBA}" type="presParOf" srcId="{EEB570A9-9CFF-4EF2-AAE8-4862AF697FA3}" destId="{7FF21A43-F2ED-4762-8DDA-E0C5FEDDEB79}" srcOrd="7" destOrd="0" presId="urn:microsoft.com/office/officeart/2005/8/layout/list1"/>
    <dgm:cxn modelId="{AD858F06-5FB2-4562-9158-16C23B6193B4}" type="presParOf" srcId="{EEB570A9-9CFF-4EF2-AAE8-4862AF697FA3}" destId="{F3EC05D2-946F-4E4C-B259-D2D6A4C7DF19}" srcOrd="8" destOrd="0" presId="urn:microsoft.com/office/officeart/2005/8/layout/list1"/>
    <dgm:cxn modelId="{B2F9225B-4875-4655-8241-4E08A9132643}" type="presParOf" srcId="{F3EC05D2-946F-4E4C-B259-D2D6A4C7DF19}" destId="{734FEAC2-930F-4FDA-B472-FE329C683D05}" srcOrd="0" destOrd="0" presId="urn:microsoft.com/office/officeart/2005/8/layout/list1"/>
    <dgm:cxn modelId="{41854D99-AB00-488D-97C8-D4C7F4A56AF7}" type="presParOf" srcId="{F3EC05D2-946F-4E4C-B259-D2D6A4C7DF19}" destId="{D1875074-C647-45D5-8FAD-67C7F808A899}" srcOrd="1" destOrd="0" presId="urn:microsoft.com/office/officeart/2005/8/layout/list1"/>
    <dgm:cxn modelId="{42D4925D-B8A0-41C9-A232-57FC42536038}" type="presParOf" srcId="{EEB570A9-9CFF-4EF2-AAE8-4862AF697FA3}" destId="{4DAD01CF-EB51-4A8F-91B1-44BC2A3E43E1}" srcOrd="9" destOrd="0" presId="urn:microsoft.com/office/officeart/2005/8/layout/list1"/>
    <dgm:cxn modelId="{714DA7DA-7DCD-4CF6-8F04-10D05008CF79}" type="presParOf" srcId="{EEB570A9-9CFF-4EF2-AAE8-4862AF697FA3}" destId="{BEC22562-DDE4-4A13-882B-E59C0A37FC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5BF40-FD32-4E78-848E-D6C7F6B7E1EF}" type="doc">
      <dgm:prSet loTypeId="urn:microsoft.com/office/officeart/2005/8/layout/vList3" loCatId="list" qsTypeId="urn:microsoft.com/office/officeart/2005/8/quickstyle/simple1" qsCatId="simple" csTypeId="urn:microsoft.com/office/officeart/2005/8/colors/accent1_2" csCatId="accent1" phldr="1"/>
      <dgm:spPr/>
    </dgm:pt>
    <dgm:pt modelId="{CFC28789-9C30-4CAA-A0BC-C43976384B2F}">
      <dgm:prSet/>
      <dgm:spPr/>
      <dgm:t>
        <a:bodyPr/>
        <a:lstStyle/>
        <a:p>
          <a:r>
            <a:rPr lang="ru-RU" dirty="0"/>
            <a:t>Продвинутый</a:t>
          </a:r>
          <a:r>
            <a:rPr lang="en-US" dirty="0"/>
            <a:t> </a:t>
          </a:r>
          <a:r>
            <a:rPr lang="ru-RU" dirty="0"/>
            <a:t>курс </a:t>
          </a:r>
          <a:r>
            <a:rPr lang="en-US" dirty="0"/>
            <a:t>Advanced</a:t>
          </a:r>
          <a:endParaRPr lang="ru-RU" dirty="0"/>
        </a:p>
      </dgm:t>
    </dgm:pt>
    <dgm:pt modelId="{B8EB1C3F-3E56-4343-94F3-A46D16A93FC3}" type="parTrans" cxnId="{33979615-593F-48F1-B4F1-9926584986DB}">
      <dgm:prSet/>
      <dgm:spPr/>
      <dgm:t>
        <a:bodyPr/>
        <a:lstStyle/>
        <a:p>
          <a:endParaRPr lang="ru-RU"/>
        </a:p>
      </dgm:t>
    </dgm:pt>
    <dgm:pt modelId="{4E250C8D-5013-4695-90AD-83D231266CF1}" type="sibTrans" cxnId="{33979615-593F-48F1-B4F1-9926584986DB}">
      <dgm:prSet/>
      <dgm:spPr/>
      <dgm:t>
        <a:bodyPr/>
        <a:lstStyle/>
        <a:p>
          <a:endParaRPr lang="ru-RU"/>
        </a:p>
      </dgm:t>
    </dgm:pt>
    <dgm:pt modelId="{B1013F93-69AD-4C27-AE9B-43C461A560F1}">
      <dgm:prSet/>
      <dgm:spPr/>
      <dgm:t>
        <a:bodyPr/>
        <a:lstStyle/>
        <a:p>
          <a:r>
            <a:rPr lang="ru-RU" dirty="0"/>
            <a:t>Основной</a:t>
          </a:r>
          <a:r>
            <a:rPr lang="en-US" dirty="0"/>
            <a:t> </a:t>
          </a:r>
          <a:r>
            <a:rPr lang="ru-RU" dirty="0"/>
            <a:t>курс      </a:t>
          </a:r>
          <a:r>
            <a:rPr lang="en-US" dirty="0"/>
            <a:t>Upper Intermediate</a:t>
          </a:r>
          <a:endParaRPr lang="ru-RU" dirty="0"/>
        </a:p>
      </dgm:t>
    </dgm:pt>
    <dgm:pt modelId="{2D226957-C135-4C03-9284-B14FEF6DD622}" type="parTrans" cxnId="{A99CA564-5222-4173-8D1E-79A0CE837A7C}">
      <dgm:prSet/>
      <dgm:spPr/>
      <dgm:t>
        <a:bodyPr/>
        <a:lstStyle/>
        <a:p>
          <a:endParaRPr lang="ru-RU"/>
        </a:p>
      </dgm:t>
    </dgm:pt>
    <dgm:pt modelId="{6BB65137-7918-435B-B020-4A11DAA4461B}" type="sibTrans" cxnId="{A99CA564-5222-4173-8D1E-79A0CE837A7C}">
      <dgm:prSet/>
      <dgm:spPr/>
      <dgm:t>
        <a:bodyPr/>
        <a:lstStyle/>
        <a:p>
          <a:endParaRPr lang="ru-RU"/>
        </a:p>
      </dgm:t>
    </dgm:pt>
    <dgm:pt modelId="{F510F01E-46E6-4E45-89F5-132AA9E5EB4D}">
      <dgm:prSet/>
      <dgm:spPr/>
      <dgm:t>
        <a:bodyPr/>
        <a:lstStyle/>
        <a:p>
          <a:r>
            <a:rPr lang="ru-RU" dirty="0"/>
            <a:t>Базовый курс </a:t>
          </a:r>
          <a:r>
            <a:rPr lang="en-US" dirty="0"/>
            <a:t>Intermediate</a:t>
          </a:r>
          <a:endParaRPr lang="ru-RU" dirty="0"/>
        </a:p>
      </dgm:t>
    </dgm:pt>
    <dgm:pt modelId="{DDAAFAA6-30FB-4685-99CB-E9F25F8F8B3E}" type="parTrans" cxnId="{87A6E6E5-8F60-4707-8CF4-23120716FB77}">
      <dgm:prSet/>
      <dgm:spPr/>
      <dgm:t>
        <a:bodyPr/>
        <a:lstStyle/>
        <a:p>
          <a:endParaRPr lang="ru-RU"/>
        </a:p>
      </dgm:t>
    </dgm:pt>
    <dgm:pt modelId="{B015A04B-40E8-4122-902F-C1DC71E932FB}" type="sibTrans" cxnId="{87A6E6E5-8F60-4707-8CF4-23120716FB77}">
      <dgm:prSet/>
      <dgm:spPr/>
      <dgm:t>
        <a:bodyPr/>
        <a:lstStyle/>
        <a:p>
          <a:endParaRPr lang="ru-RU"/>
        </a:p>
      </dgm:t>
    </dgm:pt>
    <dgm:pt modelId="{24FBDAB0-18D7-4B6F-B0C6-466204FDB4E2}" type="pres">
      <dgm:prSet presAssocID="{8E75BF40-FD32-4E78-848E-D6C7F6B7E1EF}" presName="linearFlow" presStyleCnt="0">
        <dgm:presLayoutVars>
          <dgm:dir/>
          <dgm:resizeHandles val="exact"/>
        </dgm:presLayoutVars>
      </dgm:prSet>
      <dgm:spPr/>
    </dgm:pt>
    <dgm:pt modelId="{DB738AA1-FAF2-47AF-8DBB-C0E41D82EFA6}" type="pres">
      <dgm:prSet presAssocID="{CFC28789-9C30-4CAA-A0BC-C43976384B2F}" presName="composite" presStyleCnt="0"/>
      <dgm:spPr/>
    </dgm:pt>
    <dgm:pt modelId="{63C8FA56-797D-4E24-A3C6-3E3C09213B24}" type="pres">
      <dgm:prSet presAssocID="{CFC28789-9C30-4CAA-A0BC-C43976384B2F}" presName="imgShp" presStyleLbl="fgImgPlace1" presStyleIdx="0" presStyleCnt="3" custFlipVert="1" custScaleY="2605" custLinFactNeighborX="-91944" custLinFactNeighborY="70831"/>
      <dgm:spPr/>
    </dgm:pt>
    <dgm:pt modelId="{A716565D-B7A1-4A65-A3CA-14F197F896D2}" type="pres">
      <dgm:prSet presAssocID="{CFC28789-9C30-4CAA-A0BC-C43976384B2F}" presName="txShp" presStyleLbl="node1" presStyleIdx="0" presStyleCnt="3" custAng="0" custScaleY="71829" custLinFactNeighborX="-2720" custLinFactNeighborY="-4488">
        <dgm:presLayoutVars>
          <dgm:bulletEnabled val="1"/>
        </dgm:presLayoutVars>
      </dgm:prSet>
      <dgm:spPr/>
      <dgm:t>
        <a:bodyPr/>
        <a:lstStyle/>
        <a:p>
          <a:endParaRPr lang="ru-RU"/>
        </a:p>
      </dgm:t>
    </dgm:pt>
    <dgm:pt modelId="{F6415ECA-E208-4657-A218-EA75B76C141C}" type="pres">
      <dgm:prSet presAssocID="{4E250C8D-5013-4695-90AD-83D231266CF1}" presName="spacing" presStyleCnt="0"/>
      <dgm:spPr/>
    </dgm:pt>
    <dgm:pt modelId="{71CBF642-15CB-411F-A28E-9C2DADC58BE1}" type="pres">
      <dgm:prSet presAssocID="{B1013F93-69AD-4C27-AE9B-43C461A560F1}" presName="composite" presStyleCnt="0"/>
      <dgm:spPr/>
    </dgm:pt>
    <dgm:pt modelId="{D5C2E390-49DA-4E53-8F6A-17B7E6384ADD}" type="pres">
      <dgm:prSet presAssocID="{B1013F93-69AD-4C27-AE9B-43C461A560F1}" presName="imgShp" presStyleLbl="fgImgPlace1" presStyleIdx="1" presStyleCnt="3" custFlipVert="1" custScaleY="4415" custLinFactNeighborX="-41319" custLinFactNeighborY="13391"/>
      <dgm:spPr/>
    </dgm:pt>
    <dgm:pt modelId="{869E86E9-B897-49E8-B825-A7C151FB543D}" type="pres">
      <dgm:prSet presAssocID="{B1013F93-69AD-4C27-AE9B-43C461A560F1}" presName="txShp" presStyleLbl="node1" presStyleIdx="1" presStyleCnt="3" custAng="0" custScaleY="66683" custLinFactNeighborX="-1259" custLinFactNeighborY="-31360">
        <dgm:presLayoutVars>
          <dgm:bulletEnabled val="1"/>
        </dgm:presLayoutVars>
      </dgm:prSet>
      <dgm:spPr/>
      <dgm:t>
        <a:bodyPr/>
        <a:lstStyle/>
        <a:p>
          <a:endParaRPr lang="ru-RU"/>
        </a:p>
      </dgm:t>
    </dgm:pt>
    <dgm:pt modelId="{3495AEFF-8E4A-4E28-B7BE-269F0E8A9D57}" type="pres">
      <dgm:prSet presAssocID="{6BB65137-7918-435B-B020-4A11DAA4461B}" presName="spacing" presStyleCnt="0"/>
      <dgm:spPr/>
    </dgm:pt>
    <dgm:pt modelId="{D06CA535-E93A-4FFF-8BC4-BF7BCC2C35BF}" type="pres">
      <dgm:prSet presAssocID="{F510F01E-46E6-4E45-89F5-132AA9E5EB4D}" presName="composite" presStyleCnt="0"/>
      <dgm:spPr/>
    </dgm:pt>
    <dgm:pt modelId="{E92090C0-FF7B-4DB7-B4DC-CE6C31E7440A}" type="pres">
      <dgm:prSet presAssocID="{F510F01E-46E6-4E45-89F5-132AA9E5EB4D}" presName="imgShp" presStyleLbl="fgImgPlace1" presStyleIdx="2" presStyleCnt="3" custFlipVert="1" custScaleY="8757" custLinFactNeighborX="-42946" custLinFactNeighborY="-38240"/>
      <dgm:spPr/>
    </dgm:pt>
    <dgm:pt modelId="{BC350B8C-9936-4A58-8AB8-D1BFBDD94166}" type="pres">
      <dgm:prSet presAssocID="{F510F01E-46E6-4E45-89F5-132AA9E5EB4D}" presName="txShp" presStyleLbl="node1" presStyleIdx="2" presStyleCnt="3" custAng="0" custScaleX="100156" custScaleY="72778" custLinFactNeighborX="-775" custLinFactNeighborY="-62380">
        <dgm:presLayoutVars>
          <dgm:bulletEnabled val="1"/>
        </dgm:presLayoutVars>
      </dgm:prSet>
      <dgm:spPr/>
      <dgm:t>
        <a:bodyPr/>
        <a:lstStyle/>
        <a:p>
          <a:endParaRPr lang="ru-RU"/>
        </a:p>
      </dgm:t>
    </dgm:pt>
  </dgm:ptLst>
  <dgm:cxnLst>
    <dgm:cxn modelId="{85915D1B-5F6B-42A6-92C7-BF003A5648D9}" type="presOf" srcId="{8E75BF40-FD32-4E78-848E-D6C7F6B7E1EF}" destId="{24FBDAB0-18D7-4B6F-B0C6-466204FDB4E2}" srcOrd="0" destOrd="0" presId="urn:microsoft.com/office/officeart/2005/8/layout/vList3"/>
    <dgm:cxn modelId="{33979615-593F-48F1-B4F1-9926584986DB}" srcId="{8E75BF40-FD32-4E78-848E-D6C7F6B7E1EF}" destId="{CFC28789-9C30-4CAA-A0BC-C43976384B2F}" srcOrd="0" destOrd="0" parTransId="{B8EB1C3F-3E56-4343-94F3-A46D16A93FC3}" sibTransId="{4E250C8D-5013-4695-90AD-83D231266CF1}"/>
    <dgm:cxn modelId="{B8F5A5E3-1034-4601-8725-FC83BDAF9D44}" type="presOf" srcId="{CFC28789-9C30-4CAA-A0BC-C43976384B2F}" destId="{A716565D-B7A1-4A65-A3CA-14F197F896D2}" srcOrd="0" destOrd="0" presId="urn:microsoft.com/office/officeart/2005/8/layout/vList3"/>
    <dgm:cxn modelId="{12630CFC-6696-4C35-BEC9-5173F3238C0F}" type="presOf" srcId="{F510F01E-46E6-4E45-89F5-132AA9E5EB4D}" destId="{BC350B8C-9936-4A58-8AB8-D1BFBDD94166}" srcOrd="0" destOrd="0" presId="urn:microsoft.com/office/officeart/2005/8/layout/vList3"/>
    <dgm:cxn modelId="{A99CA564-5222-4173-8D1E-79A0CE837A7C}" srcId="{8E75BF40-FD32-4E78-848E-D6C7F6B7E1EF}" destId="{B1013F93-69AD-4C27-AE9B-43C461A560F1}" srcOrd="1" destOrd="0" parTransId="{2D226957-C135-4C03-9284-B14FEF6DD622}" sibTransId="{6BB65137-7918-435B-B020-4A11DAA4461B}"/>
    <dgm:cxn modelId="{3FFCEE0D-BBF8-4153-B0E5-2A5A47CF0512}" type="presOf" srcId="{B1013F93-69AD-4C27-AE9B-43C461A560F1}" destId="{869E86E9-B897-49E8-B825-A7C151FB543D}" srcOrd="0" destOrd="0" presId="urn:microsoft.com/office/officeart/2005/8/layout/vList3"/>
    <dgm:cxn modelId="{87A6E6E5-8F60-4707-8CF4-23120716FB77}" srcId="{8E75BF40-FD32-4E78-848E-D6C7F6B7E1EF}" destId="{F510F01E-46E6-4E45-89F5-132AA9E5EB4D}" srcOrd="2" destOrd="0" parTransId="{DDAAFAA6-30FB-4685-99CB-E9F25F8F8B3E}" sibTransId="{B015A04B-40E8-4122-902F-C1DC71E932FB}"/>
    <dgm:cxn modelId="{C207B2A8-F86E-4866-928E-EED5C567457F}" type="presParOf" srcId="{24FBDAB0-18D7-4B6F-B0C6-466204FDB4E2}" destId="{DB738AA1-FAF2-47AF-8DBB-C0E41D82EFA6}" srcOrd="0" destOrd="0" presId="urn:microsoft.com/office/officeart/2005/8/layout/vList3"/>
    <dgm:cxn modelId="{E04534A1-6F40-4040-957F-354D75F3B927}" type="presParOf" srcId="{DB738AA1-FAF2-47AF-8DBB-C0E41D82EFA6}" destId="{63C8FA56-797D-4E24-A3C6-3E3C09213B24}" srcOrd="0" destOrd="0" presId="urn:microsoft.com/office/officeart/2005/8/layout/vList3"/>
    <dgm:cxn modelId="{A7CD608E-079C-48E5-A81B-FE9C54F5173B}" type="presParOf" srcId="{DB738AA1-FAF2-47AF-8DBB-C0E41D82EFA6}" destId="{A716565D-B7A1-4A65-A3CA-14F197F896D2}" srcOrd="1" destOrd="0" presId="urn:microsoft.com/office/officeart/2005/8/layout/vList3"/>
    <dgm:cxn modelId="{6BF50BDF-40AF-4999-9049-9FE54FDBA7C4}" type="presParOf" srcId="{24FBDAB0-18D7-4B6F-B0C6-466204FDB4E2}" destId="{F6415ECA-E208-4657-A218-EA75B76C141C}" srcOrd="1" destOrd="0" presId="urn:microsoft.com/office/officeart/2005/8/layout/vList3"/>
    <dgm:cxn modelId="{7002C9C8-C204-4BB5-99C6-C976A7751F26}" type="presParOf" srcId="{24FBDAB0-18D7-4B6F-B0C6-466204FDB4E2}" destId="{71CBF642-15CB-411F-A28E-9C2DADC58BE1}" srcOrd="2" destOrd="0" presId="urn:microsoft.com/office/officeart/2005/8/layout/vList3"/>
    <dgm:cxn modelId="{3C8F22DB-1282-45E9-9B9F-F42145E29882}" type="presParOf" srcId="{71CBF642-15CB-411F-A28E-9C2DADC58BE1}" destId="{D5C2E390-49DA-4E53-8F6A-17B7E6384ADD}" srcOrd="0" destOrd="0" presId="urn:microsoft.com/office/officeart/2005/8/layout/vList3"/>
    <dgm:cxn modelId="{14D1B83A-24E8-47D5-B77B-8FCA43E6FCE1}" type="presParOf" srcId="{71CBF642-15CB-411F-A28E-9C2DADC58BE1}" destId="{869E86E9-B897-49E8-B825-A7C151FB543D}" srcOrd="1" destOrd="0" presId="urn:microsoft.com/office/officeart/2005/8/layout/vList3"/>
    <dgm:cxn modelId="{0B99BC80-D732-4BF2-97A6-504A27224896}" type="presParOf" srcId="{24FBDAB0-18D7-4B6F-B0C6-466204FDB4E2}" destId="{3495AEFF-8E4A-4E28-B7BE-269F0E8A9D57}" srcOrd="3" destOrd="0" presId="urn:microsoft.com/office/officeart/2005/8/layout/vList3"/>
    <dgm:cxn modelId="{A19A694F-170D-41DA-A90A-545928744FBB}" type="presParOf" srcId="{24FBDAB0-18D7-4B6F-B0C6-466204FDB4E2}" destId="{D06CA535-E93A-4FFF-8BC4-BF7BCC2C35BF}" srcOrd="4" destOrd="0" presId="urn:microsoft.com/office/officeart/2005/8/layout/vList3"/>
    <dgm:cxn modelId="{3D292008-21D8-42B9-8C66-9F9F807FF3F7}" type="presParOf" srcId="{D06CA535-E93A-4FFF-8BC4-BF7BCC2C35BF}" destId="{E92090C0-FF7B-4DB7-B4DC-CE6C31E7440A}" srcOrd="0" destOrd="0" presId="urn:microsoft.com/office/officeart/2005/8/layout/vList3"/>
    <dgm:cxn modelId="{436C8A77-344C-4994-832E-B943718842F8}" type="presParOf" srcId="{D06CA535-E93A-4FFF-8BC4-BF7BCC2C35BF}" destId="{BC350B8C-9936-4A58-8AB8-D1BFBDD9416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8428E3-BEF0-4A1B-811B-342B2A0DD64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6E3218AA-2CD6-4F35-B9B5-A8B514A6197F}">
      <dgm:prSet phldrT="[Текст]"/>
      <dgm:spPr/>
      <dgm:t>
        <a:bodyPr/>
        <a:lstStyle/>
        <a:p>
          <a:r>
            <a:rPr lang="en-US" dirty="0"/>
            <a:t>B2</a:t>
          </a:r>
          <a:endParaRPr lang="ru-RU" dirty="0"/>
        </a:p>
      </dgm:t>
    </dgm:pt>
    <dgm:pt modelId="{6273FB16-8A3D-49A5-A7BA-4CD243C94488}" type="parTrans" cxnId="{7895A74C-575B-4F3C-A499-CA9141FD1AD1}">
      <dgm:prSet/>
      <dgm:spPr/>
      <dgm:t>
        <a:bodyPr/>
        <a:lstStyle/>
        <a:p>
          <a:endParaRPr lang="ru-RU"/>
        </a:p>
      </dgm:t>
    </dgm:pt>
    <dgm:pt modelId="{887F6CF4-EFB3-4C41-ACC5-4D6D916D0B58}" type="sibTrans" cxnId="{7895A74C-575B-4F3C-A499-CA9141FD1AD1}">
      <dgm:prSet/>
      <dgm:spPr/>
      <dgm:t>
        <a:bodyPr/>
        <a:lstStyle/>
        <a:p>
          <a:endParaRPr lang="ru-RU"/>
        </a:p>
      </dgm:t>
    </dgm:pt>
    <dgm:pt modelId="{CB665C01-3A6E-4ED0-84ED-D4B53A3BC2A0}">
      <dgm:prSet phldrT="[Текст]" custT="1"/>
      <dgm:spPr/>
      <dgm:t>
        <a:bodyPr/>
        <a:lstStyle/>
        <a:p>
          <a:r>
            <a:rPr lang="en-US" sz="2400" b="1" dirty="0"/>
            <a:t>General English </a:t>
          </a:r>
          <a:endParaRPr lang="ru-RU" sz="2400" b="1" dirty="0"/>
        </a:p>
      </dgm:t>
    </dgm:pt>
    <dgm:pt modelId="{8F6D99F5-76AE-45A2-B7CD-736612CEC14F}" type="parTrans" cxnId="{E93EDEA3-AAF8-4F0D-BDE2-D99D5EE896CE}">
      <dgm:prSet/>
      <dgm:spPr/>
      <dgm:t>
        <a:bodyPr/>
        <a:lstStyle/>
        <a:p>
          <a:endParaRPr lang="ru-RU"/>
        </a:p>
      </dgm:t>
    </dgm:pt>
    <dgm:pt modelId="{88FB06F8-80DD-4E36-B25D-0A8966E89869}" type="sibTrans" cxnId="{E93EDEA3-AAF8-4F0D-BDE2-D99D5EE896CE}">
      <dgm:prSet/>
      <dgm:spPr/>
      <dgm:t>
        <a:bodyPr/>
        <a:lstStyle/>
        <a:p>
          <a:endParaRPr lang="ru-RU"/>
        </a:p>
      </dgm:t>
    </dgm:pt>
    <dgm:pt modelId="{CB919C93-9021-4AF6-9F0B-F3A5DCF957B1}">
      <dgm:prSet phldrT="[Текст]" custT="1"/>
      <dgm:spPr/>
      <dgm:t>
        <a:bodyPr/>
        <a:lstStyle/>
        <a:p>
          <a:r>
            <a:rPr lang="en-US" sz="2400" b="1" dirty="0">
              <a:highlight>
                <a:srgbClr val="00FFFF"/>
              </a:highlight>
            </a:rPr>
            <a:t>or</a:t>
          </a:r>
          <a:r>
            <a:rPr lang="en-US" sz="2400" b="1" dirty="0"/>
            <a:t> ESP</a:t>
          </a:r>
          <a:endParaRPr lang="ru-RU" sz="2400" b="1" dirty="0"/>
        </a:p>
      </dgm:t>
    </dgm:pt>
    <dgm:pt modelId="{4605370D-F509-4AE1-8E33-F9C8813682C8}" type="parTrans" cxnId="{A3F00928-5FA7-4ACA-997B-989E15E849FE}">
      <dgm:prSet/>
      <dgm:spPr/>
      <dgm:t>
        <a:bodyPr/>
        <a:lstStyle/>
        <a:p>
          <a:endParaRPr lang="ru-RU"/>
        </a:p>
      </dgm:t>
    </dgm:pt>
    <dgm:pt modelId="{1FB532AD-6089-43B3-849F-1968522D81C5}" type="sibTrans" cxnId="{A3F00928-5FA7-4ACA-997B-989E15E849FE}">
      <dgm:prSet/>
      <dgm:spPr/>
      <dgm:t>
        <a:bodyPr/>
        <a:lstStyle/>
        <a:p>
          <a:endParaRPr lang="ru-RU"/>
        </a:p>
      </dgm:t>
    </dgm:pt>
    <dgm:pt modelId="{D4B43B5F-299B-41D5-ABA6-130A2C575235}">
      <dgm:prSet phldrT="[Текст]"/>
      <dgm:spPr/>
      <dgm:t>
        <a:bodyPr/>
        <a:lstStyle/>
        <a:p>
          <a:r>
            <a:rPr lang="en-US" dirty="0"/>
            <a:t>C1</a:t>
          </a:r>
          <a:endParaRPr lang="ru-RU" dirty="0"/>
        </a:p>
      </dgm:t>
    </dgm:pt>
    <dgm:pt modelId="{97A59F5D-F953-4552-A7FA-2810652D6C12}" type="parTrans" cxnId="{A0D1FE2D-B22D-40B3-BD70-4D06CC7E21DD}">
      <dgm:prSet/>
      <dgm:spPr/>
      <dgm:t>
        <a:bodyPr/>
        <a:lstStyle/>
        <a:p>
          <a:endParaRPr lang="ru-RU"/>
        </a:p>
      </dgm:t>
    </dgm:pt>
    <dgm:pt modelId="{EC72AABE-D572-4A5B-9EFF-F87FD8C77CF2}" type="sibTrans" cxnId="{A0D1FE2D-B22D-40B3-BD70-4D06CC7E21DD}">
      <dgm:prSet/>
      <dgm:spPr/>
      <dgm:t>
        <a:bodyPr/>
        <a:lstStyle/>
        <a:p>
          <a:endParaRPr lang="ru-RU"/>
        </a:p>
      </dgm:t>
    </dgm:pt>
    <dgm:pt modelId="{BD564780-AD2A-49E0-971E-DFD5781DB9BB}">
      <dgm:prSet phldrT="[Текст]" custT="1"/>
      <dgm:spPr/>
      <dgm:t>
        <a:bodyPr/>
        <a:lstStyle/>
        <a:p>
          <a:r>
            <a:rPr lang="en-US" sz="2400" b="1" dirty="0"/>
            <a:t>General English </a:t>
          </a:r>
          <a:endParaRPr lang="ru-RU" sz="2400" b="1" dirty="0"/>
        </a:p>
      </dgm:t>
    </dgm:pt>
    <dgm:pt modelId="{42FBE912-2078-42DE-AA9D-B7AEFB5F233A}" type="parTrans" cxnId="{4FDBF62D-2958-4665-A709-BEF4C2D81AD1}">
      <dgm:prSet/>
      <dgm:spPr/>
      <dgm:t>
        <a:bodyPr/>
        <a:lstStyle/>
        <a:p>
          <a:endParaRPr lang="ru-RU"/>
        </a:p>
      </dgm:t>
    </dgm:pt>
    <dgm:pt modelId="{7A6ED5BA-1BE9-4A63-9150-DCB8668B7D93}" type="sibTrans" cxnId="{4FDBF62D-2958-4665-A709-BEF4C2D81AD1}">
      <dgm:prSet/>
      <dgm:spPr/>
      <dgm:t>
        <a:bodyPr/>
        <a:lstStyle/>
        <a:p>
          <a:endParaRPr lang="ru-RU"/>
        </a:p>
      </dgm:t>
    </dgm:pt>
    <dgm:pt modelId="{54ACCBFB-8894-4A26-B12D-6D6762B1E308}">
      <dgm:prSet phldrT="[Текст]" custT="1"/>
      <dgm:spPr/>
      <dgm:t>
        <a:bodyPr/>
        <a:lstStyle/>
        <a:p>
          <a:r>
            <a:rPr lang="en-US" sz="2400" b="1" dirty="0">
              <a:highlight>
                <a:srgbClr val="00FFFF"/>
              </a:highlight>
            </a:rPr>
            <a:t>or</a:t>
          </a:r>
          <a:r>
            <a:rPr lang="en-US" sz="2400" b="1" dirty="0"/>
            <a:t> ESP</a:t>
          </a:r>
          <a:endParaRPr lang="ru-RU" sz="2400" b="1" dirty="0"/>
        </a:p>
      </dgm:t>
    </dgm:pt>
    <dgm:pt modelId="{A0265B83-AF3C-4139-A8BB-EC07E85033C0}" type="parTrans" cxnId="{5EB57383-B94B-41B1-8390-AC1D3FE8A3D6}">
      <dgm:prSet/>
      <dgm:spPr/>
      <dgm:t>
        <a:bodyPr/>
        <a:lstStyle/>
        <a:p>
          <a:endParaRPr lang="ru-RU"/>
        </a:p>
      </dgm:t>
    </dgm:pt>
    <dgm:pt modelId="{F6D1CD87-2A0E-4D69-8EAB-6D1A7AE4E058}" type="sibTrans" cxnId="{5EB57383-B94B-41B1-8390-AC1D3FE8A3D6}">
      <dgm:prSet/>
      <dgm:spPr/>
      <dgm:t>
        <a:bodyPr/>
        <a:lstStyle/>
        <a:p>
          <a:endParaRPr lang="ru-RU"/>
        </a:p>
      </dgm:t>
    </dgm:pt>
    <dgm:pt modelId="{D609D3AC-A301-4A3A-AA6E-D8BF758A743D}">
      <dgm:prSet phldrT="[Текст]"/>
      <dgm:spPr/>
      <dgm:t>
        <a:bodyPr/>
        <a:lstStyle/>
        <a:p>
          <a:r>
            <a:rPr lang="en-US" dirty="0"/>
            <a:t>B1</a:t>
          </a:r>
          <a:endParaRPr lang="ru-RU" dirty="0"/>
        </a:p>
      </dgm:t>
    </dgm:pt>
    <dgm:pt modelId="{0A8AA978-027E-4DEC-A90D-94CDA99AB2E0}" type="parTrans" cxnId="{B0E9446E-C410-4C44-9010-27A30C545F7E}">
      <dgm:prSet/>
      <dgm:spPr/>
      <dgm:t>
        <a:bodyPr/>
        <a:lstStyle/>
        <a:p>
          <a:endParaRPr lang="ru-RU"/>
        </a:p>
      </dgm:t>
    </dgm:pt>
    <dgm:pt modelId="{D62E61A8-68D1-4F50-A53B-2B6C0243EBA3}" type="sibTrans" cxnId="{B0E9446E-C410-4C44-9010-27A30C545F7E}">
      <dgm:prSet/>
      <dgm:spPr/>
      <dgm:t>
        <a:bodyPr/>
        <a:lstStyle/>
        <a:p>
          <a:endParaRPr lang="ru-RU"/>
        </a:p>
      </dgm:t>
    </dgm:pt>
    <dgm:pt modelId="{F53942E2-6133-4F56-B188-381F7CA85504}">
      <dgm:prSet phldrT="[Текст]" custT="1"/>
      <dgm:spPr/>
      <dgm:t>
        <a:bodyPr/>
        <a:lstStyle/>
        <a:p>
          <a:r>
            <a:rPr lang="en-US" sz="2400" b="1" dirty="0"/>
            <a:t>General English</a:t>
          </a:r>
          <a:endParaRPr lang="ru-RU" sz="2400" b="1" dirty="0"/>
        </a:p>
      </dgm:t>
    </dgm:pt>
    <dgm:pt modelId="{971B29BD-8A64-4956-B439-AC8A5FA4FCDF}" type="parTrans" cxnId="{120F6472-DB2E-475F-8D03-B14E41B4C52F}">
      <dgm:prSet/>
      <dgm:spPr/>
      <dgm:t>
        <a:bodyPr/>
        <a:lstStyle/>
        <a:p>
          <a:endParaRPr lang="ru-RU"/>
        </a:p>
      </dgm:t>
    </dgm:pt>
    <dgm:pt modelId="{BE357BCF-0140-486F-85A2-F2C9F86AD228}" type="sibTrans" cxnId="{120F6472-DB2E-475F-8D03-B14E41B4C52F}">
      <dgm:prSet/>
      <dgm:spPr/>
      <dgm:t>
        <a:bodyPr/>
        <a:lstStyle/>
        <a:p>
          <a:endParaRPr lang="ru-RU"/>
        </a:p>
      </dgm:t>
    </dgm:pt>
    <dgm:pt modelId="{73F63BAA-AB45-4A86-92C3-64B80590009F}" type="pres">
      <dgm:prSet presAssocID="{8E8428E3-BEF0-4A1B-811B-342B2A0DD64D}" presName="composite" presStyleCnt="0">
        <dgm:presLayoutVars>
          <dgm:chMax val="5"/>
          <dgm:dir/>
          <dgm:animLvl val="ctr"/>
          <dgm:resizeHandles val="exact"/>
        </dgm:presLayoutVars>
      </dgm:prSet>
      <dgm:spPr/>
      <dgm:t>
        <a:bodyPr/>
        <a:lstStyle/>
        <a:p>
          <a:endParaRPr lang="ru-RU"/>
        </a:p>
      </dgm:t>
    </dgm:pt>
    <dgm:pt modelId="{1BD8E5EA-9898-4863-87BF-60FAA268BFA0}" type="pres">
      <dgm:prSet presAssocID="{8E8428E3-BEF0-4A1B-811B-342B2A0DD64D}" presName="cycle" presStyleCnt="0"/>
      <dgm:spPr/>
    </dgm:pt>
    <dgm:pt modelId="{EB6749B3-58AE-433E-8E9B-62C825B9169B}" type="pres">
      <dgm:prSet presAssocID="{8E8428E3-BEF0-4A1B-811B-342B2A0DD64D}" presName="centerShape" presStyleCnt="0"/>
      <dgm:spPr/>
    </dgm:pt>
    <dgm:pt modelId="{DD4E4632-39EB-424E-ACA5-6A4069FB4356}" type="pres">
      <dgm:prSet presAssocID="{8E8428E3-BEF0-4A1B-811B-342B2A0DD64D}" presName="connSite" presStyleLbl="node1" presStyleIdx="0" presStyleCnt="4"/>
      <dgm:spPr/>
    </dgm:pt>
    <dgm:pt modelId="{6EC0E50B-38E1-4313-A499-B2BE64715DE9}" type="pres">
      <dgm:prSet presAssocID="{8E8428E3-BEF0-4A1B-811B-342B2A0DD64D}" presName="visible" presStyleLbl="node1" presStyleIdx="0" presStyleCnt="4" custScaleX="97439" custScaleY="89510" custLinFactNeighborX="-8973" custLinFactNeighborY="-31104"/>
      <dgm:spPr/>
    </dgm:pt>
    <dgm:pt modelId="{BCA0F217-DE90-4CE8-8A73-C671507A139B}" type="pres">
      <dgm:prSet presAssocID="{6273FB16-8A3D-49A5-A7BA-4CD243C94488}" presName="Name25" presStyleLbl="parChTrans1D1" presStyleIdx="0" presStyleCnt="3"/>
      <dgm:spPr/>
      <dgm:t>
        <a:bodyPr/>
        <a:lstStyle/>
        <a:p>
          <a:endParaRPr lang="ru-RU"/>
        </a:p>
      </dgm:t>
    </dgm:pt>
    <dgm:pt modelId="{6FE8F2C7-91A5-4C45-9A41-3E5C690D7025}" type="pres">
      <dgm:prSet presAssocID="{6E3218AA-2CD6-4F35-B9B5-A8B514A6197F}" presName="node" presStyleCnt="0"/>
      <dgm:spPr/>
    </dgm:pt>
    <dgm:pt modelId="{F134608E-B011-499E-902B-3F0CF100697A}" type="pres">
      <dgm:prSet presAssocID="{6E3218AA-2CD6-4F35-B9B5-A8B514A6197F}" presName="parentNode" presStyleLbl="node1" presStyleIdx="1" presStyleCnt="4" custLinFactY="1638" custLinFactNeighborX="12819" custLinFactNeighborY="100000">
        <dgm:presLayoutVars>
          <dgm:chMax val="1"/>
          <dgm:bulletEnabled val="1"/>
        </dgm:presLayoutVars>
      </dgm:prSet>
      <dgm:spPr/>
      <dgm:t>
        <a:bodyPr/>
        <a:lstStyle/>
        <a:p>
          <a:endParaRPr lang="ru-RU"/>
        </a:p>
      </dgm:t>
    </dgm:pt>
    <dgm:pt modelId="{78044E04-407C-45F3-BBE2-F4488F47E165}" type="pres">
      <dgm:prSet presAssocID="{6E3218AA-2CD6-4F35-B9B5-A8B514A6197F}" presName="childNode" presStyleLbl="revTx" presStyleIdx="0" presStyleCnt="3">
        <dgm:presLayoutVars>
          <dgm:bulletEnabled val="1"/>
        </dgm:presLayoutVars>
      </dgm:prSet>
      <dgm:spPr/>
      <dgm:t>
        <a:bodyPr/>
        <a:lstStyle/>
        <a:p>
          <a:endParaRPr lang="ru-RU"/>
        </a:p>
      </dgm:t>
    </dgm:pt>
    <dgm:pt modelId="{0D275B47-0A08-4B80-85EA-F6411A3C31DA}" type="pres">
      <dgm:prSet presAssocID="{97A59F5D-F953-4552-A7FA-2810652D6C12}" presName="Name25" presStyleLbl="parChTrans1D1" presStyleIdx="1" presStyleCnt="3"/>
      <dgm:spPr/>
      <dgm:t>
        <a:bodyPr/>
        <a:lstStyle/>
        <a:p>
          <a:endParaRPr lang="ru-RU"/>
        </a:p>
      </dgm:t>
    </dgm:pt>
    <dgm:pt modelId="{570A981B-7626-458C-9A3C-36FAF6BD590F}" type="pres">
      <dgm:prSet presAssocID="{D4B43B5F-299B-41D5-ABA6-130A2C575235}" presName="node" presStyleCnt="0"/>
      <dgm:spPr/>
    </dgm:pt>
    <dgm:pt modelId="{B96378B2-7862-4773-92DB-ECBCBBC412DD}" type="pres">
      <dgm:prSet presAssocID="{D4B43B5F-299B-41D5-ABA6-130A2C575235}" presName="parentNode" presStyleLbl="node1" presStyleIdx="2" presStyleCnt="4" custAng="0" custLinFactY="-33423" custLinFactNeighborX="-17526" custLinFactNeighborY="-100000">
        <dgm:presLayoutVars>
          <dgm:chMax val="1"/>
          <dgm:bulletEnabled val="1"/>
        </dgm:presLayoutVars>
      </dgm:prSet>
      <dgm:spPr/>
      <dgm:t>
        <a:bodyPr/>
        <a:lstStyle/>
        <a:p>
          <a:endParaRPr lang="ru-RU"/>
        </a:p>
      </dgm:t>
    </dgm:pt>
    <dgm:pt modelId="{EB9909FA-3BDB-4B6B-8A80-98EF6D21A4CA}" type="pres">
      <dgm:prSet presAssocID="{D4B43B5F-299B-41D5-ABA6-130A2C575235}" presName="childNode" presStyleLbl="revTx" presStyleIdx="1" presStyleCnt="3">
        <dgm:presLayoutVars>
          <dgm:bulletEnabled val="1"/>
        </dgm:presLayoutVars>
      </dgm:prSet>
      <dgm:spPr/>
      <dgm:t>
        <a:bodyPr/>
        <a:lstStyle/>
        <a:p>
          <a:endParaRPr lang="ru-RU"/>
        </a:p>
      </dgm:t>
    </dgm:pt>
    <dgm:pt modelId="{ECBD88E2-9BB5-47F0-A9DE-6D777D1E3064}" type="pres">
      <dgm:prSet presAssocID="{0A8AA978-027E-4DEC-A90D-94CDA99AB2E0}" presName="Name25" presStyleLbl="parChTrans1D1" presStyleIdx="2" presStyleCnt="3"/>
      <dgm:spPr/>
      <dgm:t>
        <a:bodyPr/>
        <a:lstStyle/>
        <a:p>
          <a:endParaRPr lang="ru-RU"/>
        </a:p>
      </dgm:t>
    </dgm:pt>
    <dgm:pt modelId="{98A47532-B665-4B9C-B77B-F64BCA774FC0}" type="pres">
      <dgm:prSet presAssocID="{D609D3AC-A301-4A3A-AA6E-D8BF758A743D}" presName="node" presStyleCnt="0"/>
      <dgm:spPr/>
    </dgm:pt>
    <dgm:pt modelId="{996622D5-8C4E-4770-A594-C485103A22FA}" type="pres">
      <dgm:prSet presAssocID="{D609D3AC-A301-4A3A-AA6E-D8BF758A743D}" presName="parentNode" presStyleLbl="node1" presStyleIdx="3" presStyleCnt="4" custAng="0" custLinFactNeighborX="11284" custLinFactNeighborY="-15401">
        <dgm:presLayoutVars>
          <dgm:chMax val="1"/>
          <dgm:bulletEnabled val="1"/>
        </dgm:presLayoutVars>
      </dgm:prSet>
      <dgm:spPr/>
      <dgm:t>
        <a:bodyPr/>
        <a:lstStyle/>
        <a:p>
          <a:endParaRPr lang="ru-RU"/>
        </a:p>
      </dgm:t>
    </dgm:pt>
    <dgm:pt modelId="{0D4FF56D-5EA1-4C57-A625-8D0CCC6D400D}" type="pres">
      <dgm:prSet presAssocID="{D609D3AC-A301-4A3A-AA6E-D8BF758A743D}" presName="childNode" presStyleLbl="revTx" presStyleIdx="2" presStyleCnt="3">
        <dgm:presLayoutVars>
          <dgm:bulletEnabled val="1"/>
        </dgm:presLayoutVars>
      </dgm:prSet>
      <dgm:spPr/>
      <dgm:t>
        <a:bodyPr/>
        <a:lstStyle/>
        <a:p>
          <a:endParaRPr lang="ru-RU"/>
        </a:p>
      </dgm:t>
    </dgm:pt>
  </dgm:ptLst>
  <dgm:cxnLst>
    <dgm:cxn modelId="{A3F00928-5FA7-4ACA-997B-989E15E849FE}" srcId="{6E3218AA-2CD6-4F35-B9B5-A8B514A6197F}" destId="{CB919C93-9021-4AF6-9F0B-F3A5DCF957B1}" srcOrd="1" destOrd="0" parTransId="{4605370D-F509-4AE1-8E33-F9C8813682C8}" sibTransId="{1FB532AD-6089-43B3-849F-1968522D81C5}"/>
    <dgm:cxn modelId="{E0FB3794-1F85-4DAB-B6D0-BE3EC93D1D5B}" type="presOf" srcId="{D4B43B5F-299B-41D5-ABA6-130A2C575235}" destId="{B96378B2-7862-4773-92DB-ECBCBBC412DD}" srcOrd="0" destOrd="0" presId="urn:microsoft.com/office/officeart/2005/8/layout/radial2"/>
    <dgm:cxn modelId="{2A928996-FED5-4AAB-A292-052C257D7629}" type="presOf" srcId="{CB919C93-9021-4AF6-9F0B-F3A5DCF957B1}" destId="{78044E04-407C-45F3-BBE2-F4488F47E165}" srcOrd="0" destOrd="1" presId="urn:microsoft.com/office/officeart/2005/8/layout/radial2"/>
    <dgm:cxn modelId="{D8B0BAC7-E01C-4934-B176-A9DC4649FE5C}" type="presOf" srcId="{D609D3AC-A301-4A3A-AA6E-D8BF758A743D}" destId="{996622D5-8C4E-4770-A594-C485103A22FA}" srcOrd="0" destOrd="0" presId="urn:microsoft.com/office/officeart/2005/8/layout/radial2"/>
    <dgm:cxn modelId="{4FDBF62D-2958-4665-A709-BEF4C2D81AD1}" srcId="{D4B43B5F-299B-41D5-ABA6-130A2C575235}" destId="{BD564780-AD2A-49E0-971E-DFD5781DB9BB}" srcOrd="0" destOrd="0" parTransId="{42FBE912-2078-42DE-AA9D-B7AEFB5F233A}" sibTransId="{7A6ED5BA-1BE9-4A63-9150-DCB8668B7D93}"/>
    <dgm:cxn modelId="{BE0E2971-C9B7-46F5-8C5C-F86EE9783B60}" type="presOf" srcId="{BD564780-AD2A-49E0-971E-DFD5781DB9BB}" destId="{EB9909FA-3BDB-4B6B-8A80-98EF6D21A4CA}" srcOrd="0" destOrd="0" presId="urn:microsoft.com/office/officeart/2005/8/layout/radial2"/>
    <dgm:cxn modelId="{7895A74C-575B-4F3C-A499-CA9141FD1AD1}" srcId="{8E8428E3-BEF0-4A1B-811B-342B2A0DD64D}" destId="{6E3218AA-2CD6-4F35-B9B5-A8B514A6197F}" srcOrd="0" destOrd="0" parTransId="{6273FB16-8A3D-49A5-A7BA-4CD243C94488}" sibTransId="{887F6CF4-EFB3-4C41-ACC5-4D6D916D0B58}"/>
    <dgm:cxn modelId="{E93EDEA3-AAF8-4F0D-BDE2-D99D5EE896CE}" srcId="{6E3218AA-2CD6-4F35-B9B5-A8B514A6197F}" destId="{CB665C01-3A6E-4ED0-84ED-D4B53A3BC2A0}" srcOrd="0" destOrd="0" parTransId="{8F6D99F5-76AE-45A2-B7CD-736612CEC14F}" sibTransId="{88FB06F8-80DD-4E36-B25D-0A8966E89869}"/>
    <dgm:cxn modelId="{A0D1FE2D-B22D-40B3-BD70-4D06CC7E21DD}" srcId="{8E8428E3-BEF0-4A1B-811B-342B2A0DD64D}" destId="{D4B43B5F-299B-41D5-ABA6-130A2C575235}" srcOrd="1" destOrd="0" parTransId="{97A59F5D-F953-4552-A7FA-2810652D6C12}" sibTransId="{EC72AABE-D572-4A5B-9EFF-F87FD8C77CF2}"/>
    <dgm:cxn modelId="{D7773773-928E-4FEA-9971-E1079327C2F5}" type="presOf" srcId="{54ACCBFB-8894-4A26-B12D-6D6762B1E308}" destId="{EB9909FA-3BDB-4B6B-8A80-98EF6D21A4CA}" srcOrd="0" destOrd="1" presId="urn:microsoft.com/office/officeart/2005/8/layout/radial2"/>
    <dgm:cxn modelId="{120F6472-DB2E-475F-8D03-B14E41B4C52F}" srcId="{D609D3AC-A301-4A3A-AA6E-D8BF758A743D}" destId="{F53942E2-6133-4F56-B188-381F7CA85504}" srcOrd="0" destOrd="0" parTransId="{971B29BD-8A64-4956-B439-AC8A5FA4FCDF}" sibTransId="{BE357BCF-0140-486F-85A2-F2C9F86AD228}"/>
    <dgm:cxn modelId="{9F5588FB-736E-45A1-84F4-E1B84648F25E}" type="presOf" srcId="{97A59F5D-F953-4552-A7FA-2810652D6C12}" destId="{0D275B47-0A08-4B80-85EA-F6411A3C31DA}" srcOrd="0" destOrd="0" presId="urn:microsoft.com/office/officeart/2005/8/layout/radial2"/>
    <dgm:cxn modelId="{149264EF-868E-47C1-BB20-1EA44614C680}" type="presOf" srcId="{6273FB16-8A3D-49A5-A7BA-4CD243C94488}" destId="{BCA0F217-DE90-4CE8-8A73-C671507A139B}" srcOrd="0" destOrd="0" presId="urn:microsoft.com/office/officeart/2005/8/layout/radial2"/>
    <dgm:cxn modelId="{72A20A91-D21C-4686-B652-155315888416}" type="presOf" srcId="{F53942E2-6133-4F56-B188-381F7CA85504}" destId="{0D4FF56D-5EA1-4C57-A625-8D0CCC6D400D}" srcOrd="0" destOrd="0" presId="urn:microsoft.com/office/officeart/2005/8/layout/radial2"/>
    <dgm:cxn modelId="{5EB57383-B94B-41B1-8390-AC1D3FE8A3D6}" srcId="{D4B43B5F-299B-41D5-ABA6-130A2C575235}" destId="{54ACCBFB-8894-4A26-B12D-6D6762B1E308}" srcOrd="1" destOrd="0" parTransId="{A0265B83-AF3C-4139-A8BB-EC07E85033C0}" sibTransId="{F6D1CD87-2A0E-4D69-8EAB-6D1A7AE4E058}"/>
    <dgm:cxn modelId="{0F262DBE-F919-4589-A8D1-C405904A86CD}" type="presOf" srcId="{CB665C01-3A6E-4ED0-84ED-D4B53A3BC2A0}" destId="{78044E04-407C-45F3-BBE2-F4488F47E165}" srcOrd="0" destOrd="0" presId="urn:microsoft.com/office/officeart/2005/8/layout/radial2"/>
    <dgm:cxn modelId="{794F8CA6-0C6F-44D3-8AD4-1C7B378ECF1C}" type="presOf" srcId="{0A8AA978-027E-4DEC-A90D-94CDA99AB2E0}" destId="{ECBD88E2-9BB5-47F0-A9DE-6D777D1E3064}" srcOrd="0" destOrd="0" presId="urn:microsoft.com/office/officeart/2005/8/layout/radial2"/>
    <dgm:cxn modelId="{B0E9446E-C410-4C44-9010-27A30C545F7E}" srcId="{8E8428E3-BEF0-4A1B-811B-342B2A0DD64D}" destId="{D609D3AC-A301-4A3A-AA6E-D8BF758A743D}" srcOrd="2" destOrd="0" parTransId="{0A8AA978-027E-4DEC-A90D-94CDA99AB2E0}" sibTransId="{D62E61A8-68D1-4F50-A53B-2B6C0243EBA3}"/>
    <dgm:cxn modelId="{C3A8E85A-EEAE-4FE4-A523-6E5E2FB8D1C7}" type="presOf" srcId="{8E8428E3-BEF0-4A1B-811B-342B2A0DD64D}" destId="{73F63BAA-AB45-4A86-92C3-64B80590009F}" srcOrd="0" destOrd="0" presId="urn:microsoft.com/office/officeart/2005/8/layout/radial2"/>
    <dgm:cxn modelId="{2A19D6FB-B330-4756-B452-6FDC644FD3C7}" type="presOf" srcId="{6E3218AA-2CD6-4F35-B9B5-A8B514A6197F}" destId="{F134608E-B011-499E-902B-3F0CF100697A}" srcOrd="0" destOrd="0" presId="urn:microsoft.com/office/officeart/2005/8/layout/radial2"/>
    <dgm:cxn modelId="{0699A710-C5F0-439D-9C10-13B08FE00D69}" type="presParOf" srcId="{73F63BAA-AB45-4A86-92C3-64B80590009F}" destId="{1BD8E5EA-9898-4863-87BF-60FAA268BFA0}" srcOrd="0" destOrd="0" presId="urn:microsoft.com/office/officeart/2005/8/layout/radial2"/>
    <dgm:cxn modelId="{906717B9-E8A6-480C-A154-1791EDF977FF}" type="presParOf" srcId="{1BD8E5EA-9898-4863-87BF-60FAA268BFA0}" destId="{EB6749B3-58AE-433E-8E9B-62C825B9169B}" srcOrd="0" destOrd="0" presId="urn:microsoft.com/office/officeart/2005/8/layout/radial2"/>
    <dgm:cxn modelId="{91302A5D-5CD3-4058-84A1-C811BA1C2774}" type="presParOf" srcId="{EB6749B3-58AE-433E-8E9B-62C825B9169B}" destId="{DD4E4632-39EB-424E-ACA5-6A4069FB4356}" srcOrd="0" destOrd="0" presId="urn:microsoft.com/office/officeart/2005/8/layout/radial2"/>
    <dgm:cxn modelId="{0723267F-6243-47AC-827E-4FBB2343EDD3}" type="presParOf" srcId="{EB6749B3-58AE-433E-8E9B-62C825B9169B}" destId="{6EC0E50B-38E1-4313-A499-B2BE64715DE9}" srcOrd="1" destOrd="0" presId="urn:microsoft.com/office/officeart/2005/8/layout/radial2"/>
    <dgm:cxn modelId="{275FC700-18AB-408F-A4CB-069B0B770992}" type="presParOf" srcId="{1BD8E5EA-9898-4863-87BF-60FAA268BFA0}" destId="{BCA0F217-DE90-4CE8-8A73-C671507A139B}" srcOrd="1" destOrd="0" presId="urn:microsoft.com/office/officeart/2005/8/layout/radial2"/>
    <dgm:cxn modelId="{6FBE4B2B-D696-460C-A6B4-DC75ABD80105}" type="presParOf" srcId="{1BD8E5EA-9898-4863-87BF-60FAA268BFA0}" destId="{6FE8F2C7-91A5-4C45-9A41-3E5C690D7025}" srcOrd="2" destOrd="0" presId="urn:microsoft.com/office/officeart/2005/8/layout/radial2"/>
    <dgm:cxn modelId="{8967A451-C8A4-470A-97E4-2812AAD13812}" type="presParOf" srcId="{6FE8F2C7-91A5-4C45-9A41-3E5C690D7025}" destId="{F134608E-B011-499E-902B-3F0CF100697A}" srcOrd="0" destOrd="0" presId="urn:microsoft.com/office/officeart/2005/8/layout/radial2"/>
    <dgm:cxn modelId="{5A5C8714-14E4-4CD2-8DF0-04C4788288D4}" type="presParOf" srcId="{6FE8F2C7-91A5-4C45-9A41-3E5C690D7025}" destId="{78044E04-407C-45F3-BBE2-F4488F47E165}" srcOrd="1" destOrd="0" presId="urn:microsoft.com/office/officeart/2005/8/layout/radial2"/>
    <dgm:cxn modelId="{C745E4C5-D56E-4711-BC9E-3C5152E62849}" type="presParOf" srcId="{1BD8E5EA-9898-4863-87BF-60FAA268BFA0}" destId="{0D275B47-0A08-4B80-85EA-F6411A3C31DA}" srcOrd="3" destOrd="0" presId="urn:microsoft.com/office/officeart/2005/8/layout/radial2"/>
    <dgm:cxn modelId="{976B9F7B-084F-48EE-9680-F461D751F5CA}" type="presParOf" srcId="{1BD8E5EA-9898-4863-87BF-60FAA268BFA0}" destId="{570A981B-7626-458C-9A3C-36FAF6BD590F}" srcOrd="4" destOrd="0" presId="urn:microsoft.com/office/officeart/2005/8/layout/radial2"/>
    <dgm:cxn modelId="{866176B5-2632-48B5-BF3E-0FB7E1FD0C55}" type="presParOf" srcId="{570A981B-7626-458C-9A3C-36FAF6BD590F}" destId="{B96378B2-7862-4773-92DB-ECBCBBC412DD}" srcOrd="0" destOrd="0" presId="urn:microsoft.com/office/officeart/2005/8/layout/radial2"/>
    <dgm:cxn modelId="{CC75D553-C1D3-43C8-81F6-D7A6F8333CDA}" type="presParOf" srcId="{570A981B-7626-458C-9A3C-36FAF6BD590F}" destId="{EB9909FA-3BDB-4B6B-8A80-98EF6D21A4CA}" srcOrd="1" destOrd="0" presId="urn:microsoft.com/office/officeart/2005/8/layout/radial2"/>
    <dgm:cxn modelId="{28ED4EAE-491A-4105-B3D9-C1F9651EB2EC}" type="presParOf" srcId="{1BD8E5EA-9898-4863-87BF-60FAA268BFA0}" destId="{ECBD88E2-9BB5-47F0-A9DE-6D777D1E3064}" srcOrd="5" destOrd="0" presId="urn:microsoft.com/office/officeart/2005/8/layout/radial2"/>
    <dgm:cxn modelId="{EAA573B9-C534-4D32-BB75-290B7E02204E}" type="presParOf" srcId="{1BD8E5EA-9898-4863-87BF-60FAA268BFA0}" destId="{98A47532-B665-4B9C-B77B-F64BCA774FC0}" srcOrd="6" destOrd="0" presId="urn:microsoft.com/office/officeart/2005/8/layout/radial2"/>
    <dgm:cxn modelId="{02C71BF8-EB06-44B2-8FE9-B7106A4543C0}" type="presParOf" srcId="{98A47532-B665-4B9C-B77B-F64BCA774FC0}" destId="{996622D5-8C4E-4770-A594-C485103A22FA}" srcOrd="0" destOrd="0" presId="urn:microsoft.com/office/officeart/2005/8/layout/radial2"/>
    <dgm:cxn modelId="{C832EE15-70AE-43BC-AE78-08B7E3B835B7}" type="presParOf" srcId="{98A47532-B665-4B9C-B77B-F64BCA774FC0}" destId="{0D4FF56D-5EA1-4C57-A625-8D0CCC6D400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723C5-FBAF-429F-B294-CA14CE037467}" type="datetimeFigureOut">
              <a:rPr lang="ru-RU" smtClean="0"/>
              <a:t>01.09.2022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748D6-0B8E-4E81-81C0-1D650014A1AB}" type="slidenum">
              <a:rPr lang="ru-RU" smtClean="0"/>
              <a:t>‹#›</a:t>
            </a:fld>
            <a:endParaRPr lang="ru-RU"/>
          </a:p>
        </p:txBody>
      </p:sp>
    </p:spTree>
    <p:extLst>
      <p:ext uri="{BB962C8B-B14F-4D97-AF65-F5344CB8AC3E}">
        <p14:creationId xmlns:p14="http://schemas.microsoft.com/office/powerpoint/2010/main" val="324440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39748D6-0B8E-4E81-81C0-1D650014A1AB}" type="slidenum">
              <a:rPr lang="ru-RU" smtClean="0"/>
              <a:t>1</a:t>
            </a:fld>
            <a:endParaRPr lang="ru-RU"/>
          </a:p>
        </p:txBody>
      </p:sp>
    </p:spTree>
    <p:extLst>
      <p:ext uri="{BB962C8B-B14F-4D97-AF65-F5344CB8AC3E}">
        <p14:creationId xmlns:p14="http://schemas.microsoft.com/office/powerpoint/2010/main" val="268359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39748D6-0B8E-4E81-81C0-1D650014A1AB}" type="slidenum">
              <a:rPr lang="ru-RU" smtClean="0"/>
              <a:t>6</a:t>
            </a:fld>
            <a:endParaRPr lang="ru-RU"/>
          </a:p>
        </p:txBody>
      </p:sp>
    </p:spTree>
    <p:extLst>
      <p:ext uri="{BB962C8B-B14F-4D97-AF65-F5344CB8AC3E}">
        <p14:creationId xmlns:p14="http://schemas.microsoft.com/office/powerpoint/2010/main" val="161769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39748D6-0B8E-4E81-81C0-1D650014A1AB}" type="slidenum">
              <a:rPr lang="ru-RU" smtClean="0"/>
              <a:t>7</a:t>
            </a:fld>
            <a:endParaRPr lang="ru-RU"/>
          </a:p>
        </p:txBody>
      </p:sp>
    </p:spTree>
    <p:extLst>
      <p:ext uri="{BB962C8B-B14F-4D97-AF65-F5344CB8AC3E}">
        <p14:creationId xmlns:p14="http://schemas.microsoft.com/office/powerpoint/2010/main" val="167532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39748D6-0B8E-4E81-81C0-1D650014A1AB}" type="slidenum">
              <a:rPr lang="ru-RU" smtClean="0"/>
              <a:t>23</a:t>
            </a:fld>
            <a:endParaRPr lang="ru-RU"/>
          </a:p>
        </p:txBody>
      </p:sp>
    </p:spTree>
    <p:extLst>
      <p:ext uri="{BB962C8B-B14F-4D97-AF65-F5344CB8AC3E}">
        <p14:creationId xmlns:p14="http://schemas.microsoft.com/office/powerpoint/2010/main" val="241238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39748D6-0B8E-4E81-81C0-1D650014A1AB}" type="slidenum">
              <a:rPr lang="ru-RU" smtClean="0"/>
              <a:t>33</a:t>
            </a:fld>
            <a:endParaRPr lang="ru-RU"/>
          </a:p>
        </p:txBody>
      </p:sp>
    </p:spTree>
    <p:extLst>
      <p:ext uri="{BB962C8B-B14F-4D97-AF65-F5344CB8AC3E}">
        <p14:creationId xmlns:p14="http://schemas.microsoft.com/office/powerpoint/2010/main" val="78850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Процветающая экономика, положительный торговый баланс, импорт и экспорт товаров, производство товаров, низкий уровень безработицы, сокращение штата, ВВП, стоимость товаров  услуг, доход, инвестиции</a:t>
            </a:r>
          </a:p>
        </p:txBody>
      </p:sp>
      <p:sp>
        <p:nvSpPr>
          <p:cNvPr id="4" name="Номер слайда 3"/>
          <p:cNvSpPr>
            <a:spLocks noGrp="1"/>
          </p:cNvSpPr>
          <p:nvPr>
            <p:ph type="sldNum" sz="quarter" idx="5"/>
          </p:nvPr>
        </p:nvSpPr>
        <p:spPr/>
        <p:txBody>
          <a:bodyPr/>
          <a:lstStyle/>
          <a:p>
            <a:fld id="{139748D6-0B8E-4E81-81C0-1D650014A1AB}" type="slidenum">
              <a:rPr lang="ru-RU" smtClean="0"/>
              <a:t>34</a:t>
            </a:fld>
            <a:endParaRPr lang="ru-RU"/>
          </a:p>
        </p:txBody>
      </p:sp>
    </p:spTree>
    <p:extLst>
      <p:ext uri="{BB962C8B-B14F-4D97-AF65-F5344CB8AC3E}">
        <p14:creationId xmlns:p14="http://schemas.microsoft.com/office/powerpoint/2010/main" val="118704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39748D6-0B8E-4E81-81C0-1D650014A1AB}" type="slidenum">
              <a:rPr lang="ru-RU" smtClean="0"/>
              <a:t>35</a:t>
            </a:fld>
            <a:endParaRPr lang="ru-RU"/>
          </a:p>
        </p:txBody>
      </p:sp>
    </p:spTree>
    <p:extLst>
      <p:ext uri="{BB962C8B-B14F-4D97-AF65-F5344CB8AC3E}">
        <p14:creationId xmlns:p14="http://schemas.microsoft.com/office/powerpoint/2010/main" val="7794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39748D6-0B8E-4E81-81C0-1D650014A1AB}" type="slidenum">
              <a:rPr lang="ru-RU" smtClean="0"/>
              <a:t>46</a:t>
            </a:fld>
            <a:endParaRPr lang="ru-RU"/>
          </a:p>
        </p:txBody>
      </p:sp>
    </p:spTree>
    <p:extLst>
      <p:ext uri="{BB962C8B-B14F-4D97-AF65-F5344CB8AC3E}">
        <p14:creationId xmlns:p14="http://schemas.microsoft.com/office/powerpoint/2010/main" val="392381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51A3B6F-3EDF-4B4B-A68B-9BBDFE9F5A5D}" type="datetimeFigureOut">
              <a:rPr lang="en-IE" smtClean="0"/>
              <a:t>01/09/2022</a:t>
            </a:fld>
            <a:endParaRPr lang="en-IE"/>
          </a:p>
        </p:txBody>
      </p:sp>
      <p:sp>
        <p:nvSpPr>
          <p:cNvPr id="5" name="Footer Placeholder 4"/>
          <p:cNvSpPr>
            <a:spLocks noGrp="1"/>
          </p:cNvSpPr>
          <p:nvPr>
            <p:ph type="ftr" sz="quarter" idx="11"/>
          </p:nvPr>
        </p:nvSpPr>
        <p:spPr/>
        <p:txBody>
          <a:bodyPr/>
          <a:lstStyle/>
          <a:p>
            <a:endParaRPr lang="en-I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6359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1A3B6F-3EDF-4B4B-A68B-9BBDFE9F5A5D}" type="datetimeFigureOut">
              <a:rPr lang="en-IE" smtClean="0"/>
              <a:t>01/09/2022</a:t>
            </a:fld>
            <a:endParaRPr lang="en-IE"/>
          </a:p>
        </p:txBody>
      </p:sp>
      <p:sp>
        <p:nvSpPr>
          <p:cNvPr id="5" name="Footer Placeholder 4"/>
          <p:cNvSpPr>
            <a:spLocks noGrp="1"/>
          </p:cNvSpPr>
          <p:nvPr>
            <p:ph type="ftr" sz="quarter" idx="11"/>
          </p:nvPr>
        </p:nvSpPr>
        <p:spPr/>
        <p:txBody>
          <a:bodyPr/>
          <a:lstStyle/>
          <a:p>
            <a:endParaRPr lang="en-I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225739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1A3B6F-3EDF-4B4B-A68B-9BBDFE9F5A5D}" type="datetimeFigureOut">
              <a:rPr lang="en-IE" smtClean="0"/>
              <a:t>01/09/2022</a:t>
            </a:fld>
            <a:endParaRPr lang="en-IE"/>
          </a:p>
        </p:txBody>
      </p:sp>
      <p:sp>
        <p:nvSpPr>
          <p:cNvPr id="5" name="Footer Placeholder 4"/>
          <p:cNvSpPr>
            <a:spLocks noGrp="1"/>
          </p:cNvSpPr>
          <p:nvPr>
            <p:ph type="ftr" sz="quarter" idx="11"/>
          </p:nvPr>
        </p:nvSpPr>
        <p:spPr/>
        <p:txBody>
          <a:bodyPr/>
          <a:lstStyle/>
          <a:p>
            <a:endParaRPr lang="en-I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CEE52B-6C96-47E2-951D-F290F30107ED}" type="slidenum">
              <a:rPr lang="en-IE" smtClean="0"/>
              <a:t>‹#›</a:t>
            </a:fld>
            <a:endParaRPr lang="en-I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601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51A3B6F-3EDF-4B4B-A68B-9BBDFE9F5A5D}" type="datetimeFigureOut">
              <a:rPr lang="en-IE" smtClean="0"/>
              <a:t>01/09/2022</a:t>
            </a:fld>
            <a:endParaRPr lang="en-IE"/>
          </a:p>
        </p:txBody>
      </p:sp>
      <p:sp>
        <p:nvSpPr>
          <p:cNvPr id="6" name="Footer Placeholder 5"/>
          <p:cNvSpPr>
            <a:spLocks noGrp="1"/>
          </p:cNvSpPr>
          <p:nvPr>
            <p:ph type="ftr" sz="quarter" idx="11"/>
          </p:nvPr>
        </p:nvSpPr>
        <p:spPr/>
        <p:txBody>
          <a:bodyPr/>
          <a:lstStyle/>
          <a:p>
            <a:endParaRPr lang="en-I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277821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51A3B6F-3EDF-4B4B-A68B-9BBDFE9F5A5D}" type="datetimeFigureOut">
              <a:rPr lang="en-IE" smtClean="0"/>
              <a:t>01/09/2022</a:t>
            </a:fld>
            <a:endParaRPr lang="en-IE"/>
          </a:p>
        </p:txBody>
      </p:sp>
      <p:sp>
        <p:nvSpPr>
          <p:cNvPr id="6" name="Footer Placeholder 5"/>
          <p:cNvSpPr>
            <a:spLocks noGrp="1"/>
          </p:cNvSpPr>
          <p:nvPr>
            <p:ph type="ftr" sz="quarter" idx="11"/>
          </p:nvPr>
        </p:nvSpPr>
        <p:spPr/>
        <p:txBody>
          <a:bodyPr/>
          <a:lstStyle/>
          <a:p>
            <a:endParaRPr lang="en-I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CEE52B-6C96-47E2-951D-F290F30107ED}" type="slidenum">
              <a:rPr lang="en-IE" smtClean="0"/>
              <a:t>‹#›</a:t>
            </a:fld>
            <a:endParaRPr lang="en-I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136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51A3B6F-3EDF-4B4B-A68B-9BBDFE9F5A5D}" type="datetimeFigureOut">
              <a:rPr lang="en-IE" smtClean="0"/>
              <a:t>01/09/2022</a:t>
            </a:fld>
            <a:endParaRPr lang="en-IE"/>
          </a:p>
        </p:txBody>
      </p:sp>
      <p:sp>
        <p:nvSpPr>
          <p:cNvPr id="6" name="Footer Placeholder 5"/>
          <p:cNvSpPr>
            <a:spLocks noGrp="1"/>
          </p:cNvSpPr>
          <p:nvPr>
            <p:ph type="ftr" sz="quarter" idx="11"/>
          </p:nvPr>
        </p:nvSpPr>
        <p:spPr/>
        <p:txBody>
          <a:bodyPr/>
          <a:lstStyle/>
          <a:p>
            <a:endParaRPr lang="en-I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3711799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1A3B6F-3EDF-4B4B-A68B-9BBDFE9F5A5D}" type="datetimeFigureOut">
              <a:rPr lang="en-IE" smtClean="0"/>
              <a:t>01/09/2022</a:t>
            </a:fld>
            <a:endParaRPr lang="en-IE"/>
          </a:p>
        </p:txBody>
      </p:sp>
      <p:sp>
        <p:nvSpPr>
          <p:cNvPr id="5" name="Footer Placeholder 4"/>
          <p:cNvSpPr>
            <a:spLocks noGrp="1"/>
          </p:cNvSpPr>
          <p:nvPr>
            <p:ph type="ftr" sz="quarter" idx="11"/>
          </p:nvPr>
        </p:nvSpPr>
        <p:spPr/>
        <p:txBody>
          <a:bodyPr/>
          <a:lstStyle/>
          <a:p>
            <a:endParaRPr lang="en-I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1977778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1A3B6F-3EDF-4B4B-A68B-9BBDFE9F5A5D}" type="datetimeFigureOut">
              <a:rPr lang="en-IE" smtClean="0"/>
              <a:t>01/09/2022</a:t>
            </a:fld>
            <a:endParaRPr lang="en-IE"/>
          </a:p>
        </p:txBody>
      </p:sp>
      <p:sp>
        <p:nvSpPr>
          <p:cNvPr id="5" name="Footer Placeholder 4"/>
          <p:cNvSpPr>
            <a:spLocks noGrp="1"/>
          </p:cNvSpPr>
          <p:nvPr>
            <p:ph type="ftr" sz="quarter" idx="11"/>
          </p:nvPr>
        </p:nvSpPr>
        <p:spPr/>
        <p:txBody>
          <a:bodyPr/>
          <a:lstStyle/>
          <a:p>
            <a:endParaRPr lang="en-I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286572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1A3B6F-3EDF-4B4B-A68B-9BBDFE9F5A5D}" type="datetimeFigureOut">
              <a:rPr lang="en-IE" smtClean="0"/>
              <a:t>01/09/2022</a:t>
            </a:fld>
            <a:endParaRPr lang="en-IE"/>
          </a:p>
        </p:txBody>
      </p:sp>
      <p:sp>
        <p:nvSpPr>
          <p:cNvPr id="5" name="Footer Placeholder 4"/>
          <p:cNvSpPr>
            <a:spLocks noGrp="1"/>
          </p:cNvSpPr>
          <p:nvPr>
            <p:ph type="ftr" sz="quarter" idx="11"/>
          </p:nvPr>
        </p:nvSpPr>
        <p:spPr/>
        <p:txBody>
          <a:bodyPr/>
          <a:lstStyle/>
          <a:p>
            <a:endParaRPr lang="en-I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67770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1A3B6F-3EDF-4B4B-A68B-9BBDFE9F5A5D}" type="datetimeFigureOut">
              <a:rPr lang="en-IE" smtClean="0"/>
              <a:t>01/09/2022</a:t>
            </a:fld>
            <a:endParaRPr lang="en-IE"/>
          </a:p>
        </p:txBody>
      </p:sp>
      <p:sp>
        <p:nvSpPr>
          <p:cNvPr id="5" name="Footer Placeholder 4"/>
          <p:cNvSpPr>
            <a:spLocks noGrp="1"/>
          </p:cNvSpPr>
          <p:nvPr>
            <p:ph type="ftr" sz="quarter" idx="11"/>
          </p:nvPr>
        </p:nvSpPr>
        <p:spPr/>
        <p:txBody>
          <a:bodyPr/>
          <a:lstStyle/>
          <a:p>
            <a:endParaRPr lang="en-I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93888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51A3B6F-3EDF-4B4B-A68B-9BBDFE9F5A5D}" type="datetimeFigureOut">
              <a:rPr lang="en-IE" smtClean="0"/>
              <a:t>01/09/2022</a:t>
            </a:fld>
            <a:endParaRPr lang="en-IE"/>
          </a:p>
        </p:txBody>
      </p:sp>
      <p:sp>
        <p:nvSpPr>
          <p:cNvPr id="6" name="Footer Placeholder 5"/>
          <p:cNvSpPr>
            <a:spLocks noGrp="1"/>
          </p:cNvSpPr>
          <p:nvPr>
            <p:ph type="ftr" sz="quarter" idx="11"/>
          </p:nvPr>
        </p:nvSpPr>
        <p:spPr/>
        <p:txBody>
          <a:bodyPr/>
          <a:lstStyle/>
          <a:p>
            <a:endParaRPr lang="en-I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241360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51A3B6F-3EDF-4B4B-A68B-9BBDFE9F5A5D}" type="datetimeFigureOut">
              <a:rPr lang="en-IE" smtClean="0"/>
              <a:t>01/09/2022</a:t>
            </a:fld>
            <a:endParaRPr lang="en-IE"/>
          </a:p>
        </p:txBody>
      </p:sp>
      <p:sp>
        <p:nvSpPr>
          <p:cNvPr id="8" name="Footer Placeholder 7"/>
          <p:cNvSpPr>
            <a:spLocks noGrp="1"/>
          </p:cNvSpPr>
          <p:nvPr>
            <p:ph type="ftr" sz="quarter" idx="11"/>
          </p:nvPr>
        </p:nvSpPr>
        <p:spPr/>
        <p:txBody>
          <a:bodyPr/>
          <a:lstStyle/>
          <a:p>
            <a:endParaRPr lang="en-I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47603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51A3B6F-3EDF-4B4B-A68B-9BBDFE9F5A5D}" type="datetimeFigureOut">
              <a:rPr lang="en-IE" smtClean="0"/>
              <a:t>01/09/2022</a:t>
            </a:fld>
            <a:endParaRPr lang="en-IE"/>
          </a:p>
        </p:txBody>
      </p:sp>
      <p:sp>
        <p:nvSpPr>
          <p:cNvPr id="4" name="Footer Placeholder 3"/>
          <p:cNvSpPr>
            <a:spLocks noGrp="1"/>
          </p:cNvSpPr>
          <p:nvPr>
            <p:ph type="ftr" sz="quarter" idx="11"/>
          </p:nvPr>
        </p:nvSpPr>
        <p:spPr/>
        <p:txBody>
          <a:bodyPr/>
          <a:lstStyle/>
          <a:p>
            <a:endParaRPr lang="en-I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223028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3B6F-3EDF-4B4B-A68B-9BBDFE9F5A5D}" type="datetimeFigureOut">
              <a:rPr lang="en-IE" smtClean="0"/>
              <a:t>01/09/2022</a:t>
            </a:fld>
            <a:endParaRPr lang="en-IE"/>
          </a:p>
        </p:txBody>
      </p:sp>
      <p:sp>
        <p:nvSpPr>
          <p:cNvPr id="3" name="Footer Placeholder 2"/>
          <p:cNvSpPr>
            <a:spLocks noGrp="1"/>
          </p:cNvSpPr>
          <p:nvPr>
            <p:ph type="ftr" sz="quarter" idx="11"/>
          </p:nvPr>
        </p:nvSpPr>
        <p:spPr/>
        <p:txBody>
          <a:bodyPr/>
          <a:lstStyle/>
          <a:p>
            <a:endParaRPr lang="en-I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68877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1A3B6F-3EDF-4B4B-A68B-9BBDFE9F5A5D}" type="datetimeFigureOut">
              <a:rPr lang="en-IE" smtClean="0"/>
              <a:t>01/09/2022</a:t>
            </a:fld>
            <a:endParaRPr lang="en-IE"/>
          </a:p>
        </p:txBody>
      </p:sp>
      <p:sp>
        <p:nvSpPr>
          <p:cNvPr id="6" name="Footer Placeholder 5"/>
          <p:cNvSpPr>
            <a:spLocks noGrp="1"/>
          </p:cNvSpPr>
          <p:nvPr>
            <p:ph type="ftr" sz="quarter" idx="11"/>
          </p:nvPr>
        </p:nvSpPr>
        <p:spPr/>
        <p:txBody>
          <a:bodyPr/>
          <a:lstStyle/>
          <a:p>
            <a:endParaRPr lang="en-I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194773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1A3B6F-3EDF-4B4B-A68B-9BBDFE9F5A5D}" type="datetimeFigureOut">
              <a:rPr lang="en-IE" smtClean="0"/>
              <a:t>01/09/2022</a:t>
            </a:fld>
            <a:endParaRPr lang="en-IE"/>
          </a:p>
        </p:txBody>
      </p:sp>
      <p:sp>
        <p:nvSpPr>
          <p:cNvPr id="6" name="Footer Placeholder 5"/>
          <p:cNvSpPr>
            <a:spLocks noGrp="1"/>
          </p:cNvSpPr>
          <p:nvPr>
            <p:ph type="ftr" sz="quarter" idx="11"/>
          </p:nvPr>
        </p:nvSpPr>
        <p:spPr/>
        <p:txBody>
          <a:bodyPr/>
          <a:lstStyle/>
          <a:p>
            <a:endParaRPr lang="en-I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CEE52B-6C96-47E2-951D-F290F30107ED}" type="slidenum">
              <a:rPr lang="en-IE" smtClean="0"/>
              <a:t>‹#›</a:t>
            </a:fld>
            <a:endParaRPr lang="en-IE"/>
          </a:p>
        </p:txBody>
      </p:sp>
    </p:spTree>
    <p:extLst>
      <p:ext uri="{BB962C8B-B14F-4D97-AF65-F5344CB8AC3E}">
        <p14:creationId xmlns:p14="http://schemas.microsoft.com/office/powerpoint/2010/main" val="184702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1A3B6F-3EDF-4B4B-A68B-9BBDFE9F5A5D}" type="datetimeFigureOut">
              <a:rPr lang="en-IE" smtClean="0"/>
              <a:t>01/09/2022</a:t>
            </a:fld>
            <a:endParaRPr lang="en-I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CEE52B-6C96-47E2-951D-F290F30107ED}" type="slidenum">
              <a:rPr lang="en-IE" smtClean="0"/>
              <a:t>‹#›</a:t>
            </a:fld>
            <a:endParaRPr lang="en-IE"/>
          </a:p>
        </p:txBody>
      </p:sp>
    </p:spTree>
    <p:extLst>
      <p:ext uri="{BB962C8B-B14F-4D97-AF65-F5344CB8AC3E}">
        <p14:creationId xmlns:p14="http://schemas.microsoft.com/office/powerpoint/2010/main" val="780395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edu.hse.ru/course/view.php?id=13294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pmo.hse.ru/servicedesk/customer/portal/28/create/36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tnenashea@hse.r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9235" y="905692"/>
            <a:ext cx="10555378" cy="2168434"/>
          </a:xfrm>
        </p:spPr>
        <p:txBody>
          <a:bodyPr>
            <a:normAutofit/>
          </a:bodyPr>
          <a:lstStyle/>
          <a:p>
            <a:pPr algn="ctr"/>
            <a:r>
              <a:rPr lang="en-US" sz="6600" b="1" dirty="0">
                <a:solidFill>
                  <a:schemeClr val="accent6">
                    <a:lumMod val="75000"/>
                  </a:schemeClr>
                </a:solidFill>
                <a:latin typeface="Bookman Old Style" panose="02050604050505020204" pitchFamily="18" charset="0"/>
              </a:rPr>
              <a:t>ENGLISH in HSE</a:t>
            </a:r>
            <a:r>
              <a:rPr lang="en-US" sz="4000" dirty="0"/>
              <a:t/>
            </a:r>
            <a:br>
              <a:rPr lang="en-US" sz="4000" dirty="0"/>
            </a:br>
            <a:endParaRPr lang="en-IE" sz="4000" dirty="0"/>
          </a:p>
        </p:txBody>
      </p:sp>
      <p:sp>
        <p:nvSpPr>
          <p:cNvPr id="3" name="Подзаголовок 2"/>
          <p:cNvSpPr>
            <a:spLocks noGrp="1"/>
          </p:cNvSpPr>
          <p:nvPr>
            <p:ph type="subTitle" idx="1"/>
          </p:nvPr>
        </p:nvSpPr>
        <p:spPr>
          <a:xfrm>
            <a:off x="2589213" y="3326674"/>
            <a:ext cx="8915399" cy="3100252"/>
          </a:xfrm>
        </p:spPr>
        <p:txBody>
          <a:bodyPr>
            <a:normAutofit fontScale="77500" lnSpcReduction="20000"/>
          </a:bodyPr>
          <a:lstStyle/>
          <a:p>
            <a:pPr marL="342900" lvl="0" indent="-342900">
              <a:buFont typeface="Arial" panose="020B0604020202020204" pitchFamily="34" charset="0"/>
              <a:buChar char="•"/>
            </a:pPr>
            <a:endParaRPr lang="ru-RU" sz="2400" dirty="0"/>
          </a:p>
          <a:p>
            <a:pPr marL="342900" lvl="0" indent="-342900">
              <a:buFont typeface="Arial" panose="020B0604020202020204" pitchFamily="34" charset="0"/>
              <a:buChar char="•"/>
            </a:pPr>
            <a:r>
              <a:rPr lang="ru-RU" sz="2400" dirty="0"/>
              <a:t>Организация изучения английского языка</a:t>
            </a:r>
            <a:r>
              <a:rPr lang="en-US" sz="2400" dirty="0"/>
              <a:t> </a:t>
            </a:r>
            <a:r>
              <a:rPr lang="ru-RU" sz="2400" dirty="0"/>
              <a:t>в ВШЭ</a:t>
            </a:r>
          </a:p>
          <a:p>
            <a:pPr marL="342900" lvl="0" indent="-342900">
              <a:buFont typeface="Arial" panose="020B0604020202020204" pitchFamily="34" charset="0"/>
              <a:buChar char="•"/>
            </a:pPr>
            <a:r>
              <a:rPr lang="ru-RU" sz="2400" dirty="0"/>
              <a:t>Входное тестирование</a:t>
            </a:r>
            <a:endParaRPr lang="en-IE" sz="2400" dirty="0"/>
          </a:p>
          <a:p>
            <a:pPr marL="342900" lvl="0" indent="-342900">
              <a:buFont typeface="Arial" panose="020B0604020202020204" pitchFamily="34" charset="0"/>
              <a:buChar char="•"/>
            </a:pPr>
            <a:r>
              <a:rPr lang="ru-RU" sz="2400" dirty="0"/>
              <a:t>Выбор курса и уровня обучения</a:t>
            </a:r>
          </a:p>
          <a:p>
            <a:pPr marL="342900" lvl="0" indent="-342900">
              <a:buFont typeface="Arial" panose="020B0604020202020204" pitchFamily="34" charset="0"/>
              <a:buChar char="•"/>
            </a:pPr>
            <a:r>
              <a:rPr lang="ru-RU" sz="2400" dirty="0"/>
              <a:t>Содержание обучения</a:t>
            </a:r>
            <a:endParaRPr lang="en-IE" sz="2400" dirty="0"/>
          </a:p>
          <a:p>
            <a:pPr marL="342900" lvl="0" indent="-342900">
              <a:buFont typeface="Arial" panose="020B0604020202020204" pitchFamily="34" charset="0"/>
              <a:buChar char="•"/>
            </a:pPr>
            <a:r>
              <a:rPr lang="ru-RU" sz="2400" dirty="0"/>
              <a:t>Система оценивания и экзамены</a:t>
            </a:r>
          </a:p>
          <a:p>
            <a:pPr lvl="0"/>
            <a:endParaRPr lang="ru-RU" dirty="0"/>
          </a:p>
          <a:p>
            <a:pPr lvl="0"/>
            <a:r>
              <a:rPr lang="ru-RU" dirty="0"/>
              <a:t>                                                              Доцент, канд. филолог. наук Т.А. Ненашева</a:t>
            </a:r>
          </a:p>
          <a:p>
            <a:pPr lvl="0"/>
            <a:r>
              <a:rPr lang="ru-RU" dirty="0"/>
              <a:t>                                                                                                  31.08.202</a:t>
            </a:r>
            <a:r>
              <a:rPr lang="en-US" dirty="0"/>
              <a:t>2</a:t>
            </a:r>
            <a:r>
              <a:rPr lang="ru-RU" dirty="0"/>
              <a:t> </a:t>
            </a:r>
          </a:p>
          <a:p>
            <a:pPr lvl="0"/>
            <a:endParaRPr lang="en-IE" dirty="0"/>
          </a:p>
        </p:txBody>
      </p:sp>
    </p:spTree>
    <p:extLst>
      <p:ext uri="{BB962C8B-B14F-4D97-AF65-F5344CB8AC3E}">
        <p14:creationId xmlns:p14="http://schemas.microsoft.com/office/powerpoint/2010/main" val="312135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9D242C-8D9F-46E3-8938-45B3D693DCE6}"/>
              </a:ext>
            </a:extLst>
          </p:cNvPr>
          <p:cNvSpPr>
            <a:spLocks noGrp="1"/>
          </p:cNvSpPr>
          <p:nvPr>
            <p:ph type="title"/>
          </p:nvPr>
        </p:nvSpPr>
        <p:spPr>
          <a:xfrm>
            <a:off x="2592924" y="2130251"/>
            <a:ext cx="8911687" cy="1567541"/>
          </a:xfrm>
        </p:spPr>
        <p:txBody>
          <a:bodyPr/>
          <a:lstStyle/>
          <a:p>
            <a:r>
              <a:rPr lang="ru-RU" dirty="0"/>
              <a:t>               </a:t>
            </a:r>
            <a:r>
              <a:rPr lang="en-US" dirty="0"/>
              <a:t>II</a:t>
            </a:r>
            <a:r>
              <a:rPr lang="ru-RU" dirty="0"/>
              <a:t>. Входное тестирование</a:t>
            </a:r>
            <a:r>
              <a:rPr lang="en-IE" dirty="0"/>
              <a:t/>
            </a:r>
            <a:br>
              <a:rPr lang="en-IE" dirty="0"/>
            </a:br>
            <a:endParaRPr lang="ru-RU" dirty="0"/>
          </a:p>
        </p:txBody>
      </p:sp>
    </p:spTree>
    <p:extLst>
      <p:ext uri="{BB962C8B-B14F-4D97-AF65-F5344CB8AC3E}">
        <p14:creationId xmlns:p14="http://schemas.microsoft.com/office/powerpoint/2010/main" val="283390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F27E59-D9CE-4387-A71E-8338B112635B}"/>
              </a:ext>
            </a:extLst>
          </p:cNvPr>
          <p:cNvSpPr>
            <a:spLocks noGrp="1"/>
          </p:cNvSpPr>
          <p:nvPr>
            <p:ph type="title"/>
          </p:nvPr>
        </p:nvSpPr>
        <p:spPr>
          <a:xfrm>
            <a:off x="2592925" y="624110"/>
            <a:ext cx="8911687" cy="842083"/>
          </a:xfrm>
        </p:spPr>
        <p:txBody>
          <a:bodyPr/>
          <a:lstStyle/>
          <a:p>
            <a:r>
              <a:rPr lang="ru-RU" dirty="0">
                <a:solidFill>
                  <a:prstClr val="black">
                    <a:lumMod val="85000"/>
                    <a:lumOff val="15000"/>
                  </a:prstClr>
                </a:solidFill>
              </a:rPr>
              <a:t>Входное тестирование (ВТ)</a:t>
            </a:r>
            <a:endParaRPr lang="ru-RU" dirty="0"/>
          </a:p>
        </p:txBody>
      </p:sp>
      <p:sp>
        <p:nvSpPr>
          <p:cNvPr id="3" name="Объект 2">
            <a:extLst>
              <a:ext uri="{FF2B5EF4-FFF2-40B4-BE49-F238E27FC236}">
                <a16:creationId xmlns:a16="http://schemas.microsoft.com/office/drawing/2014/main" xmlns="" id="{77176AE8-DEDD-4EA1-8536-1E1DFA1F1D27}"/>
              </a:ext>
            </a:extLst>
          </p:cNvPr>
          <p:cNvSpPr>
            <a:spLocks noGrp="1"/>
          </p:cNvSpPr>
          <p:nvPr>
            <p:ph idx="1"/>
          </p:nvPr>
        </p:nvSpPr>
        <p:spPr>
          <a:xfrm>
            <a:off x="1245476" y="1718441"/>
            <a:ext cx="10783614" cy="4515449"/>
          </a:xfrm>
        </p:spPr>
        <p:txBody>
          <a:bodyPr>
            <a:normAutofit fontScale="92500" lnSpcReduction="10000"/>
          </a:bodyPr>
          <a:lstStyle/>
          <a:p>
            <a:r>
              <a:rPr lang="ru-RU" dirty="0"/>
              <a:t>Входное тестирование проходит онлайн в письменной форме </a:t>
            </a:r>
            <a:r>
              <a:rPr lang="ru-RU" b="1" dirty="0"/>
              <a:t>на платформе </a:t>
            </a:r>
            <a:r>
              <a:rPr lang="ru-RU" b="1" dirty="0" err="1"/>
              <a:t>Smart</a:t>
            </a:r>
            <a:r>
              <a:rPr lang="ru-RU" b="1" dirty="0"/>
              <a:t> LMS</a:t>
            </a:r>
            <a:r>
              <a:rPr lang="ru-RU" dirty="0"/>
              <a:t>.</a:t>
            </a:r>
          </a:p>
          <a:p>
            <a:r>
              <a:rPr lang="ru-RU" dirty="0"/>
              <a:t> Доступ участникам ВТ </a:t>
            </a:r>
            <a:r>
              <a:rPr lang="ru-RU" b="1" dirty="0"/>
              <a:t>будет открыт 1 сентября в 15:00.</a:t>
            </a:r>
          </a:p>
          <a:p>
            <a:pPr marL="0" indent="0">
              <a:buNone/>
            </a:pPr>
            <a:r>
              <a:rPr lang="ru-RU" b="1" dirty="0"/>
              <a:t>                                                                                                   Доступ закроется 12 сентября в 18:00. </a:t>
            </a:r>
          </a:p>
          <a:p>
            <a:r>
              <a:rPr lang="ru-RU" dirty="0"/>
              <a:t>Зайти на платформу необходимо по ссылке: </a:t>
            </a:r>
            <a:r>
              <a:rPr lang="ru-RU" u="sng" dirty="0">
                <a:hlinkClick r:id="rId2"/>
              </a:rPr>
              <a:t>                                   </a:t>
            </a:r>
            <a:r>
              <a:rPr lang="ru-RU" dirty="0">
                <a:hlinkClick r:id="rId2"/>
              </a:rPr>
              <a:t> https://edu.hse.ru/course/view.php?id=132945</a:t>
            </a:r>
            <a:r>
              <a:rPr lang="ru-RU" dirty="0"/>
              <a:t> </a:t>
            </a:r>
          </a:p>
          <a:p>
            <a:r>
              <a:rPr lang="ru-RU" dirty="0"/>
              <a:t>Для входа студент должен использовать свой корпоративный </a:t>
            </a:r>
            <a:r>
              <a:rPr lang="ru-RU" b="1" dirty="0"/>
              <a:t>логин и пароль</a:t>
            </a:r>
            <a:r>
              <a:rPr lang="ru-RU" dirty="0"/>
              <a:t>.</a:t>
            </a:r>
          </a:p>
          <a:p>
            <a:r>
              <a:rPr lang="ru-RU" dirty="0"/>
              <a:t>Студентам будет разослана инструкция по прохождению тестирования на русском и английском языках.</a:t>
            </a:r>
          </a:p>
          <a:p>
            <a:r>
              <a:rPr lang="ru-RU" dirty="0"/>
              <a:t> Студентам с ограниченными возможностями по здоровью и необходимостью особых условий для прохождения тестирования необходимо  сообщить об этом в учебный офис.</a:t>
            </a:r>
          </a:p>
          <a:p>
            <a:r>
              <a:rPr lang="ru-RU" dirty="0"/>
              <a:t>По результатам Входного тестирования студенты получат персональные рекомендации и смогут сделать выбор дисциплины.</a:t>
            </a:r>
          </a:p>
          <a:p>
            <a:r>
              <a:rPr lang="ru-RU" dirty="0"/>
              <a:t> Кампании по выбору дисциплины курса "Английский язык</a:t>
            </a:r>
            <a:r>
              <a:rPr lang="ru-RU" b="1" dirty="0"/>
              <a:t>"</a:t>
            </a:r>
            <a:r>
              <a:rPr lang="ru-RU" dirty="0"/>
              <a:t> проводится  в три волны</a:t>
            </a:r>
          </a:p>
          <a:p>
            <a:pPr marL="0" indent="0">
              <a:buNone/>
            </a:pPr>
            <a:r>
              <a:rPr lang="ru-RU" dirty="0"/>
              <a:t>                                                                                                                       </a:t>
            </a:r>
            <a:r>
              <a:rPr lang="ru-RU" b="1" dirty="0"/>
              <a:t>с 6 сентября по 16 сентября</a:t>
            </a:r>
            <a:r>
              <a:rPr lang="ru-RU" dirty="0"/>
              <a:t>.</a:t>
            </a:r>
          </a:p>
          <a:p>
            <a:endParaRPr lang="ru-RU" dirty="0"/>
          </a:p>
          <a:p>
            <a:endParaRPr lang="ru-RU" dirty="0"/>
          </a:p>
        </p:txBody>
      </p:sp>
    </p:spTree>
    <p:extLst>
      <p:ext uri="{BB962C8B-B14F-4D97-AF65-F5344CB8AC3E}">
        <p14:creationId xmlns:p14="http://schemas.microsoft.com/office/powerpoint/2010/main" val="390687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Условия тестирования</a:t>
            </a:r>
            <a:endParaRPr lang="en-IE" dirty="0"/>
          </a:p>
        </p:txBody>
      </p:sp>
      <p:sp>
        <p:nvSpPr>
          <p:cNvPr id="3" name="Объект 2"/>
          <p:cNvSpPr>
            <a:spLocks noGrp="1"/>
          </p:cNvSpPr>
          <p:nvPr>
            <p:ph idx="1"/>
          </p:nvPr>
        </p:nvSpPr>
        <p:spPr/>
        <p:txBody>
          <a:bodyPr>
            <a:normAutofit/>
          </a:bodyPr>
          <a:lstStyle/>
          <a:p>
            <a:pPr lvl="0"/>
            <a:r>
              <a:rPr lang="ru-RU" dirty="0"/>
              <a:t>Тестирование состоит из трех разделов: </a:t>
            </a:r>
            <a:r>
              <a:rPr lang="ru-RU" b="1" dirty="0"/>
              <a:t>Чтение, Аудирование, Лексика и грамматика</a:t>
            </a:r>
            <a:r>
              <a:rPr lang="ru-RU" dirty="0"/>
              <a:t>. Каждый раздел обязателен для выполнения. </a:t>
            </a:r>
          </a:p>
          <a:p>
            <a:pPr lvl="0"/>
            <a:r>
              <a:rPr lang="ru-RU" dirty="0"/>
              <a:t>Продолжительность Входного тестирования – 60 минут. Общее количество вопросов – 89. Максимальный балл – 89. </a:t>
            </a:r>
          </a:p>
          <a:p>
            <a:pPr lvl="0"/>
            <a:endParaRPr lang="ru-RU" dirty="0"/>
          </a:p>
          <a:p>
            <a:pPr marL="0" indent="0">
              <a:buNone/>
            </a:pPr>
            <a:endParaRPr lang="en-IE" dirty="0"/>
          </a:p>
        </p:txBody>
      </p:sp>
    </p:spTree>
    <p:extLst>
      <p:ext uri="{BB962C8B-B14F-4D97-AF65-F5344CB8AC3E}">
        <p14:creationId xmlns:p14="http://schemas.microsoft.com/office/powerpoint/2010/main" val="306340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9D6471-A0DB-406D-B45C-FA1AD1D56268}"/>
              </a:ext>
            </a:extLst>
          </p:cNvPr>
          <p:cNvSpPr>
            <a:spLocks noGrp="1"/>
          </p:cNvSpPr>
          <p:nvPr>
            <p:ph type="title"/>
          </p:nvPr>
        </p:nvSpPr>
        <p:spPr/>
        <p:txBody>
          <a:bodyPr/>
          <a:lstStyle/>
          <a:p>
            <a:pPr algn="ctr"/>
            <a:r>
              <a:rPr lang="ru-RU" dirty="0"/>
              <a:t>Технические рекомендации к ВТ</a:t>
            </a:r>
          </a:p>
        </p:txBody>
      </p:sp>
      <p:sp>
        <p:nvSpPr>
          <p:cNvPr id="3" name="Объект 2">
            <a:extLst>
              <a:ext uri="{FF2B5EF4-FFF2-40B4-BE49-F238E27FC236}">
                <a16:creationId xmlns:a16="http://schemas.microsoft.com/office/drawing/2014/main" xmlns="" id="{5904AE87-CE00-4E40-A939-F050F1A75DC6}"/>
              </a:ext>
            </a:extLst>
          </p:cNvPr>
          <p:cNvSpPr>
            <a:spLocks noGrp="1"/>
          </p:cNvSpPr>
          <p:nvPr>
            <p:ph idx="1"/>
          </p:nvPr>
        </p:nvSpPr>
        <p:spPr/>
        <p:txBody>
          <a:bodyPr/>
          <a:lstStyle/>
          <a:p>
            <a:r>
              <a:rPr lang="ru-RU" sz="2000" dirty="0"/>
              <a:t>Рекомендуется выполнение ВТ на стационарном компьютере или ноутбуке. </a:t>
            </a:r>
          </a:p>
          <a:p>
            <a:r>
              <a:rPr lang="ru-RU" sz="2000" dirty="0"/>
              <a:t>Возможно выполнение ВТ на планшете или смартфоне. </a:t>
            </a:r>
          </a:p>
          <a:p>
            <a:r>
              <a:rPr lang="ru-RU" sz="2000" dirty="0"/>
              <a:t>Необходимо наличие динамиков</a:t>
            </a:r>
            <a:r>
              <a:rPr lang="en-US" sz="2000" dirty="0"/>
              <a:t>,</a:t>
            </a:r>
            <a:r>
              <a:rPr lang="ru-RU" sz="2000" dirty="0"/>
              <a:t> наушников или гарнитуры.</a:t>
            </a:r>
          </a:p>
          <a:p>
            <a:pPr lvl="0"/>
            <a:endParaRPr lang="ru-RU" sz="2000" dirty="0"/>
          </a:p>
          <a:p>
            <a:endParaRPr lang="ru-RU" dirty="0"/>
          </a:p>
        </p:txBody>
      </p:sp>
    </p:spTree>
    <p:extLst>
      <p:ext uri="{BB962C8B-B14F-4D97-AF65-F5344CB8AC3E}">
        <p14:creationId xmlns:p14="http://schemas.microsoft.com/office/powerpoint/2010/main" val="380183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FE6356-00E8-413E-95E1-BEDD621DF019}"/>
              </a:ext>
            </a:extLst>
          </p:cNvPr>
          <p:cNvSpPr>
            <a:spLocks noGrp="1"/>
          </p:cNvSpPr>
          <p:nvPr>
            <p:ph type="title"/>
          </p:nvPr>
        </p:nvSpPr>
        <p:spPr/>
        <p:txBody>
          <a:bodyPr>
            <a:normAutofit/>
          </a:bodyPr>
          <a:lstStyle/>
          <a:p>
            <a:pPr algn="ctr"/>
            <a:r>
              <a:rPr lang="ru-RU" dirty="0"/>
              <a:t> Содержание и особенности выполнения входного теста</a:t>
            </a:r>
          </a:p>
        </p:txBody>
      </p:sp>
      <p:sp>
        <p:nvSpPr>
          <p:cNvPr id="3" name="Объект 2">
            <a:extLst>
              <a:ext uri="{FF2B5EF4-FFF2-40B4-BE49-F238E27FC236}">
                <a16:creationId xmlns:a16="http://schemas.microsoft.com/office/drawing/2014/main" xmlns="" id="{8381AC06-9C23-4C09-92BB-C0733339211C}"/>
              </a:ext>
            </a:extLst>
          </p:cNvPr>
          <p:cNvSpPr>
            <a:spLocks noGrp="1"/>
          </p:cNvSpPr>
          <p:nvPr>
            <p:ph idx="1"/>
          </p:nvPr>
        </p:nvSpPr>
        <p:spPr>
          <a:xfrm>
            <a:off x="1608083" y="2133599"/>
            <a:ext cx="9896529" cy="4424855"/>
          </a:xfrm>
        </p:spPr>
        <p:txBody>
          <a:bodyPr>
            <a:normAutofit/>
          </a:bodyPr>
          <a:lstStyle/>
          <a:p>
            <a:pPr lvl="0"/>
            <a:r>
              <a:rPr lang="ru-RU" dirty="0"/>
              <a:t>Выполнение каждого раздела тестирования ограничено по времени: </a:t>
            </a:r>
          </a:p>
          <a:p>
            <a:pPr lvl="0"/>
            <a:r>
              <a:rPr lang="en-US" dirty="0"/>
              <a:t>I  </a:t>
            </a:r>
            <a:r>
              <a:rPr lang="ru-RU" dirty="0"/>
              <a:t>раздел </a:t>
            </a:r>
            <a:r>
              <a:rPr lang="ru-RU" b="1" dirty="0"/>
              <a:t>Чтение</a:t>
            </a:r>
            <a:r>
              <a:rPr lang="ru-RU" dirty="0"/>
              <a:t> – </a:t>
            </a:r>
            <a:r>
              <a:rPr lang="ru-RU" b="1" dirty="0"/>
              <a:t>не более 25 минут</a:t>
            </a:r>
            <a:r>
              <a:rPr lang="ru-RU" dirty="0"/>
              <a:t>, </a:t>
            </a:r>
          </a:p>
          <a:p>
            <a:pPr lvl="0"/>
            <a:r>
              <a:rPr lang="en-US" dirty="0"/>
              <a:t>II</a:t>
            </a:r>
            <a:r>
              <a:rPr lang="ru-RU" dirty="0"/>
              <a:t> раздел </a:t>
            </a:r>
            <a:r>
              <a:rPr lang="ru-RU" b="1" dirty="0"/>
              <a:t>Аудирование</a:t>
            </a:r>
            <a:r>
              <a:rPr lang="ru-RU" dirty="0"/>
              <a:t> – </a:t>
            </a:r>
            <a:r>
              <a:rPr lang="ru-RU" b="1" dirty="0"/>
              <a:t>не более 15 минут</a:t>
            </a:r>
            <a:r>
              <a:rPr lang="ru-RU" dirty="0"/>
              <a:t>, </a:t>
            </a:r>
          </a:p>
          <a:p>
            <a:pPr lvl="0"/>
            <a:r>
              <a:rPr lang="en-US" dirty="0"/>
              <a:t>III</a:t>
            </a:r>
            <a:r>
              <a:rPr lang="ru-RU" dirty="0"/>
              <a:t> раздел </a:t>
            </a:r>
            <a:r>
              <a:rPr lang="ru-RU" b="1" dirty="0"/>
              <a:t>Лексика и грамматика</a:t>
            </a:r>
            <a:r>
              <a:rPr lang="ru-RU" dirty="0"/>
              <a:t> – </a:t>
            </a:r>
            <a:r>
              <a:rPr lang="ru-RU" b="1" dirty="0"/>
              <a:t>не более 20 минут</a:t>
            </a:r>
            <a:r>
              <a:rPr lang="ru-RU" dirty="0"/>
              <a:t>. </a:t>
            </a:r>
          </a:p>
          <a:p>
            <a:pPr lvl="0"/>
            <a:r>
              <a:rPr lang="ru-RU" dirty="0"/>
              <a:t>По окончании указанного времени доступ к заданиям каждого раздела автоматически закрывается.</a:t>
            </a:r>
          </a:p>
          <a:p>
            <a:pPr lvl="0"/>
            <a:r>
              <a:rPr lang="ru-RU" dirty="0"/>
              <a:t>Задания тестирования открываются последовательно: </a:t>
            </a:r>
          </a:p>
          <a:p>
            <a:pPr marL="0" lvl="0" indent="0">
              <a:buNone/>
            </a:pPr>
            <a:r>
              <a:rPr lang="ru-RU" dirty="0"/>
              <a:t>сначала выполняются задания раздела </a:t>
            </a:r>
            <a:r>
              <a:rPr lang="ru-RU" b="1" dirty="0"/>
              <a:t>Чтение</a:t>
            </a:r>
            <a:r>
              <a:rPr lang="ru-RU" dirty="0"/>
              <a:t>, задания раздела </a:t>
            </a:r>
            <a:r>
              <a:rPr lang="ru-RU" b="1" dirty="0"/>
              <a:t>Аудирование</a:t>
            </a:r>
            <a:r>
              <a:rPr lang="ru-RU" dirty="0"/>
              <a:t> будут доступны после выполнения </a:t>
            </a:r>
            <a:r>
              <a:rPr lang="ru-RU" b="1" dirty="0"/>
              <a:t>Чтения</a:t>
            </a:r>
            <a:r>
              <a:rPr lang="ru-RU" dirty="0"/>
              <a:t>,  задания раздела </a:t>
            </a:r>
            <a:r>
              <a:rPr lang="ru-RU" b="1" dirty="0"/>
              <a:t>Лексика и грамматика</a:t>
            </a:r>
            <a:r>
              <a:rPr lang="ru-RU" dirty="0"/>
              <a:t> будут доступны после выполнения заданий раздела </a:t>
            </a:r>
            <a:r>
              <a:rPr lang="ru-RU" b="1" dirty="0"/>
              <a:t>Аудирование</a:t>
            </a:r>
            <a:r>
              <a:rPr lang="ru-RU" dirty="0"/>
              <a:t>. </a:t>
            </a:r>
          </a:p>
          <a:p>
            <a:pPr marL="0" lvl="0" indent="0">
              <a:buNone/>
            </a:pPr>
            <a:r>
              <a:rPr lang="ru-RU" dirty="0"/>
              <a:t>Перерыв в процессе выполнения заданий ВТ не предусмотрен.</a:t>
            </a:r>
          </a:p>
          <a:p>
            <a:endParaRPr lang="ru-RU" dirty="0"/>
          </a:p>
        </p:txBody>
      </p:sp>
    </p:spTree>
    <p:extLst>
      <p:ext uri="{BB962C8B-B14F-4D97-AF65-F5344CB8AC3E}">
        <p14:creationId xmlns:p14="http://schemas.microsoft.com/office/powerpoint/2010/main" val="123617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8B47CB-04CA-4C51-95E0-381D83D4B399}"/>
              </a:ext>
            </a:extLst>
          </p:cNvPr>
          <p:cNvSpPr>
            <a:spLocks noGrp="1"/>
          </p:cNvSpPr>
          <p:nvPr>
            <p:ph type="title"/>
          </p:nvPr>
        </p:nvSpPr>
        <p:spPr/>
        <p:txBody>
          <a:bodyPr/>
          <a:lstStyle/>
          <a:p>
            <a:pPr algn="ctr"/>
            <a:r>
              <a:rPr lang="ru-RU" dirty="0"/>
              <a:t>Порядок выполнения заданий </a:t>
            </a:r>
            <a:br>
              <a:rPr lang="ru-RU" dirty="0"/>
            </a:br>
            <a:r>
              <a:rPr lang="ru-RU" dirty="0"/>
              <a:t>внутри каждого раздела</a:t>
            </a:r>
          </a:p>
        </p:txBody>
      </p:sp>
      <p:sp>
        <p:nvSpPr>
          <p:cNvPr id="3" name="Объект 2">
            <a:extLst>
              <a:ext uri="{FF2B5EF4-FFF2-40B4-BE49-F238E27FC236}">
                <a16:creationId xmlns:a16="http://schemas.microsoft.com/office/drawing/2014/main" xmlns="" id="{E5ABBA75-80E9-4FC3-B788-D226DE26CDF1}"/>
              </a:ext>
            </a:extLst>
          </p:cNvPr>
          <p:cNvSpPr>
            <a:spLocks noGrp="1"/>
          </p:cNvSpPr>
          <p:nvPr>
            <p:ph idx="1"/>
          </p:nvPr>
        </p:nvSpPr>
        <p:spPr>
          <a:xfrm>
            <a:off x="1423110" y="1905000"/>
            <a:ext cx="9455095" cy="4314497"/>
          </a:xfrm>
        </p:spPr>
        <p:txBody>
          <a:bodyPr>
            <a:normAutofit/>
          </a:bodyPr>
          <a:lstStyle/>
          <a:p>
            <a:pPr marL="0" indent="0">
              <a:buNone/>
            </a:pPr>
            <a:endParaRPr lang="ru-RU" dirty="0"/>
          </a:p>
          <a:p>
            <a:pPr marL="0" indent="0">
              <a:buNone/>
            </a:pPr>
            <a:r>
              <a:rPr lang="en-US" sz="2800" dirty="0"/>
              <a:t> </a:t>
            </a:r>
            <a:r>
              <a:rPr lang="ru-RU" sz="2800" dirty="0"/>
              <a:t>Раздел 1. Чтение (2 текста</a:t>
            </a:r>
            <a:r>
              <a:rPr lang="en-US" sz="2800" dirty="0"/>
              <a:t>):</a:t>
            </a:r>
            <a:r>
              <a:rPr lang="ru-RU" sz="2800" dirty="0"/>
              <a:t> </a:t>
            </a:r>
          </a:p>
          <a:p>
            <a:pPr marL="0" indent="0">
              <a:buNone/>
            </a:pPr>
            <a:r>
              <a:rPr lang="ru-RU" sz="2000" dirty="0"/>
              <a:t>Выполнять задания в соответствие с информацией из текстов. Возможность возвращаться к выполненным заданиям раздела после перехода между страницами отсутствует.</a:t>
            </a:r>
          </a:p>
          <a:p>
            <a:pPr marL="0" indent="0">
              <a:buNone/>
            </a:pPr>
            <a:r>
              <a:rPr lang="ru-RU" sz="2000" dirty="0"/>
              <a:t>Выполнить оба задания раздела, затем нажать кнопку</a:t>
            </a:r>
          </a:p>
          <a:p>
            <a:pPr marL="0" indent="0">
              <a:buNone/>
            </a:pPr>
            <a:r>
              <a:rPr lang="ru-RU" dirty="0"/>
              <a:t> </a:t>
            </a:r>
          </a:p>
          <a:p>
            <a:pPr marL="0" indent="0">
              <a:buNone/>
            </a:pPr>
            <a:endParaRPr lang="ru-RU" dirty="0"/>
          </a:p>
        </p:txBody>
      </p:sp>
      <p:pic>
        <p:nvPicPr>
          <p:cNvPr id="4" name="Рисунок 3">
            <a:extLst>
              <a:ext uri="{FF2B5EF4-FFF2-40B4-BE49-F238E27FC236}">
                <a16:creationId xmlns:a16="http://schemas.microsoft.com/office/drawing/2014/main" xmlns="" id="{0AC9F09A-16EF-4307-B8C8-6B280B1F43B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771216" y="4863203"/>
            <a:ext cx="3106989" cy="827691"/>
          </a:xfrm>
          <a:prstGeom prst="rect">
            <a:avLst/>
          </a:prstGeom>
          <a:noFill/>
          <a:ln>
            <a:noFill/>
          </a:ln>
        </p:spPr>
      </p:pic>
    </p:spTree>
    <p:extLst>
      <p:ext uri="{BB962C8B-B14F-4D97-AF65-F5344CB8AC3E}">
        <p14:creationId xmlns:p14="http://schemas.microsoft.com/office/powerpoint/2010/main" val="107576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00193"/>
          </a:xfrm>
        </p:spPr>
        <p:txBody>
          <a:bodyPr/>
          <a:lstStyle/>
          <a:p>
            <a:r>
              <a:rPr lang="ru-RU" dirty="0"/>
              <a:t>            </a:t>
            </a:r>
            <a:endParaRPr lang="en-IE" dirty="0"/>
          </a:p>
        </p:txBody>
      </p:sp>
      <p:sp>
        <p:nvSpPr>
          <p:cNvPr id="3" name="Объект 2"/>
          <p:cNvSpPr>
            <a:spLocks noGrp="1"/>
          </p:cNvSpPr>
          <p:nvPr>
            <p:ph idx="1"/>
          </p:nvPr>
        </p:nvSpPr>
        <p:spPr>
          <a:xfrm>
            <a:off x="1056290" y="974206"/>
            <a:ext cx="11145181" cy="5029200"/>
          </a:xfrm>
        </p:spPr>
        <p:txBody>
          <a:bodyPr>
            <a:normAutofit fontScale="62500" lnSpcReduction="20000"/>
          </a:bodyPr>
          <a:lstStyle/>
          <a:p>
            <a:pPr marL="0" indent="0">
              <a:buNone/>
            </a:pPr>
            <a:r>
              <a:rPr lang="ru-RU" sz="2900" dirty="0"/>
              <a:t>       Переход к следующему разделу:</a:t>
            </a:r>
          </a:p>
          <a:p>
            <a:pPr marL="0" indent="0">
              <a:buNone/>
            </a:pPr>
            <a:endParaRPr lang="ru-RU" sz="2900" dirty="0">
              <a:highlight>
                <a:srgbClr val="FFFF00"/>
              </a:highlight>
            </a:endParaRPr>
          </a:p>
          <a:p>
            <a:pPr marL="0" indent="0">
              <a:buNone/>
            </a:pPr>
            <a:r>
              <a:rPr lang="ru-RU" sz="2800" dirty="0"/>
              <a:t>Нажать кнопку </a:t>
            </a:r>
          </a:p>
          <a:p>
            <a:pPr marL="0" indent="0">
              <a:buNone/>
            </a:pPr>
            <a:endParaRPr lang="ru-RU" sz="2800" dirty="0"/>
          </a:p>
          <a:p>
            <a:pPr marL="0" indent="0">
              <a:buNone/>
            </a:pPr>
            <a:endParaRPr lang="ru-RU" sz="2800" dirty="0"/>
          </a:p>
          <a:p>
            <a:pPr marL="0" indent="0">
              <a:buNone/>
            </a:pPr>
            <a:endParaRPr lang="ru-RU" sz="2800" dirty="0"/>
          </a:p>
          <a:p>
            <a:pPr marL="0" indent="0">
              <a:buNone/>
            </a:pPr>
            <a:r>
              <a:rPr lang="ru-RU" sz="2800" dirty="0"/>
              <a:t>Раздел 2. Аудирование (2 фрагмента аудиотекста).     </a:t>
            </a:r>
          </a:p>
          <a:p>
            <a:pPr marL="0" indent="0">
              <a:buNone/>
            </a:pPr>
            <a:endParaRPr lang="ru-RU" dirty="0"/>
          </a:p>
          <a:p>
            <a:pPr marL="0" indent="0">
              <a:buNone/>
            </a:pPr>
            <a:r>
              <a:rPr lang="ru-RU" dirty="0"/>
              <a:t>                   </a:t>
            </a:r>
            <a:r>
              <a:rPr lang="ru-RU" sz="2900" dirty="0"/>
              <a:t>Для прослушивания каждого фрагмента - нажать на кнопку   </a:t>
            </a:r>
            <a:r>
              <a:rPr lang="ru-RU" sz="3200" b="1" dirty="0"/>
              <a:t>«Воспроизвести».</a:t>
            </a:r>
          </a:p>
          <a:p>
            <a:pPr marL="0" indent="0" algn="r">
              <a:buNone/>
            </a:pPr>
            <a:endParaRPr lang="en-IE" sz="3200" b="1" dirty="0"/>
          </a:p>
          <a:p>
            <a:pPr marL="0" indent="0">
              <a:buNone/>
            </a:pPr>
            <a:r>
              <a:rPr lang="ru-RU" sz="2900" dirty="0"/>
              <a:t>           Выполнить оба задания раздела, затем нажать кнопку    </a:t>
            </a:r>
          </a:p>
          <a:p>
            <a:pPr marL="0" indent="0">
              <a:buNone/>
            </a:pPr>
            <a:r>
              <a:rPr lang="ru-RU" sz="2600" dirty="0"/>
              <a:t>                                                                                                    </a:t>
            </a:r>
          </a:p>
          <a:p>
            <a:pPr marL="0" indent="0">
              <a:buNone/>
            </a:pPr>
            <a:r>
              <a:rPr lang="ru-RU" sz="2600" dirty="0"/>
              <a:t> </a:t>
            </a:r>
          </a:p>
          <a:p>
            <a:pPr marL="0" indent="0">
              <a:buNone/>
            </a:pPr>
            <a:endParaRPr lang="ru-RU" dirty="0"/>
          </a:p>
          <a:p>
            <a:pPr marL="0" indent="0">
              <a:buNone/>
            </a:pPr>
            <a:r>
              <a:rPr lang="ru-RU" dirty="0"/>
              <a:t>                    </a:t>
            </a:r>
          </a:p>
          <a:p>
            <a:pPr marL="0" indent="0">
              <a:buNone/>
            </a:pPr>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4445877" y="1863584"/>
            <a:ext cx="4130564" cy="1210691"/>
          </a:xfrm>
          <a:prstGeom prst="rect">
            <a:avLst/>
          </a:prstGeom>
        </p:spPr>
      </p:pic>
      <p:pic>
        <p:nvPicPr>
          <p:cNvPr id="5" name="Рисунок 4">
            <a:extLst>
              <a:ext uri="{FF2B5EF4-FFF2-40B4-BE49-F238E27FC236}">
                <a16:creationId xmlns:a16="http://schemas.microsoft.com/office/drawing/2014/main" xmlns="" id="{112CF071-7830-43B7-920B-6F0F03BD5E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459717" y="5056103"/>
            <a:ext cx="3106989" cy="827691"/>
          </a:xfrm>
          <a:prstGeom prst="rect">
            <a:avLst/>
          </a:prstGeom>
          <a:noFill/>
          <a:ln>
            <a:noFill/>
          </a:ln>
        </p:spPr>
      </p:pic>
    </p:spTree>
    <p:extLst>
      <p:ext uri="{BB962C8B-B14F-4D97-AF65-F5344CB8AC3E}">
        <p14:creationId xmlns:p14="http://schemas.microsoft.com/office/powerpoint/2010/main" val="3998740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0B01A098-FFFE-463A-A9BB-EEB6756F2668}"/>
              </a:ext>
            </a:extLst>
          </p:cNvPr>
          <p:cNvSpPr/>
          <p:nvPr/>
        </p:nvSpPr>
        <p:spPr>
          <a:xfrm>
            <a:off x="1828800" y="898438"/>
            <a:ext cx="9475076" cy="3549690"/>
          </a:xfrm>
          <a:prstGeom prst="rect">
            <a:avLst/>
          </a:prstGeom>
        </p:spPr>
        <p:txBody>
          <a:bodyPr wrap="square">
            <a:spAutoFit/>
          </a:bodyPr>
          <a:lstStyle/>
          <a:p>
            <a:r>
              <a:rPr lang="ru-RU" sz="2400" dirty="0"/>
              <a:t>Переход к следующему разделу:</a:t>
            </a:r>
          </a:p>
          <a:p>
            <a:r>
              <a:rPr lang="ru-RU" sz="2400" dirty="0"/>
              <a:t>Нажать кнопку </a:t>
            </a:r>
          </a:p>
          <a:p>
            <a:endParaRPr lang="ru-RU" dirty="0"/>
          </a:p>
          <a:p>
            <a:endParaRPr lang="ru-RU" dirty="0"/>
          </a:p>
          <a:p>
            <a:endParaRPr lang="ru-RU" dirty="0"/>
          </a:p>
          <a:p>
            <a:endParaRPr lang="ru-RU" dirty="0"/>
          </a:p>
          <a:p>
            <a:endParaRPr lang="ru-RU" dirty="0"/>
          </a:p>
          <a:p>
            <a:pPr lvl="0">
              <a:spcBef>
                <a:spcPts val="1000"/>
              </a:spcBef>
              <a:buClr>
                <a:srgbClr val="A53010"/>
              </a:buClr>
            </a:pPr>
            <a:r>
              <a:rPr lang="ru-RU" sz="2800" dirty="0">
                <a:solidFill>
                  <a:prstClr val="black">
                    <a:lumMod val="75000"/>
                    <a:lumOff val="25000"/>
                  </a:prstClr>
                </a:solidFill>
              </a:rPr>
              <a:t>Раздел 3. Лексика и грамматика </a:t>
            </a:r>
            <a:r>
              <a:rPr lang="ru-RU" sz="2400" dirty="0">
                <a:solidFill>
                  <a:prstClr val="black">
                    <a:lumMod val="75000"/>
                    <a:lumOff val="25000"/>
                  </a:prstClr>
                </a:solidFill>
              </a:rPr>
              <a:t>(43 вопроса)</a:t>
            </a:r>
          </a:p>
          <a:p>
            <a:pPr lvl="0">
              <a:spcBef>
                <a:spcPts val="1000"/>
              </a:spcBef>
              <a:buClr>
                <a:srgbClr val="A53010"/>
              </a:buClr>
            </a:pPr>
            <a:r>
              <a:rPr lang="ru-RU" sz="2400" dirty="0">
                <a:solidFill>
                  <a:prstClr val="black">
                    <a:lumMod val="75000"/>
                    <a:lumOff val="25000"/>
                  </a:prstClr>
                </a:solidFill>
              </a:rPr>
              <a:t>Выполнить задания, затем нажать кнопку </a:t>
            </a:r>
          </a:p>
          <a:p>
            <a:endParaRPr lang="ru-RU" dirty="0"/>
          </a:p>
        </p:txBody>
      </p:sp>
      <p:pic>
        <p:nvPicPr>
          <p:cNvPr id="8" name="Рисунок 7">
            <a:extLst>
              <a:ext uri="{FF2B5EF4-FFF2-40B4-BE49-F238E27FC236}">
                <a16:creationId xmlns:a16="http://schemas.microsoft.com/office/drawing/2014/main" xmlns="" id="{CD5EF7D2-75B3-4481-8BC6-23A015D09A7D}"/>
              </a:ext>
            </a:extLst>
          </p:cNvPr>
          <p:cNvPicPr>
            <a:picLocks noChangeAspect="1"/>
          </p:cNvPicPr>
          <p:nvPr/>
        </p:nvPicPr>
        <p:blipFill>
          <a:blip r:embed="rId2"/>
          <a:stretch>
            <a:fillRect/>
          </a:stretch>
        </p:blipFill>
        <p:spPr>
          <a:xfrm>
            <a:off x="3610303" y="1781504"/>
            <a:ext cx="4303987" cy="1261242"/>
          </a:xfrm>
          <a:prstGeom prst="rect">
            <a:avLst/>
          </a:prstGeom>
        </p:spPr>
      </p:pic>
      <p:pic>
        <p:nvPicPr>
          <p:cNvPr id="9" name="Рисунок 8">
            <a:extLst>
              <a:ext uri="{FF2B5EF4-FFF2-40B4-BE49-F238E27FC236}">
                <a16:creationId xmlns:a16="http://schemas.microsoft.com/office/drawing/2014/main" xmlns="" id="{0FA04196-CF3A-4CC4-98C5-3B7DCB0F7E1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767479" y="4215494"/>
            <a:ext cx="3842713" cy="1261241"/>
          </a:xfrm>
          <a:prstGeom prst="rect">
            <a:avLst/>
          </a:prstGeom>
          <a:noFill/>
          <a:ln>
            <a:noFill/>
          </a:ln>
        </p:spPr>
      </p:pic>
    </p:spTree>
    <p:extLst>
      <p:ext uri="{BB962C8B-B14F-4D97-AF65-F5344CB8AC3E}">
        <p14:creationId xmlns:p14="http://schemas.microsoft.com/office/powerpoint/2010/main" val="311261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21E821-8965-4A03-8ED9-2EB8D4D460AF}"/>
              </a:ext>
            </a:extLst>
          </p:cNvPr>
          <p:cNvSpPr>
            <a:spLocks noGrp="1"/>
          </p:cNvSpPr>
          <p:nvPr>
            <p:ph type="title"/>
          </p:nvPr>
        </p:nvSpPr>
        <p:spPr/>
        <p:txBody>
          <a:bodyPr/>
          <a:lstStyle/>
          <a:p>
            <a:pPr algn="ctr"/>
            <a:r>
              <a:rPr lang="ru-RU" dirty="0"/>
              <a:t>Результаты тестирования</a:t>
            </a:r>
          </a:p>
        </p:txBody>
      </p:sp>
      <p:sp>
        <p:nvSpPr>
          <p:cNvPr id="3" name="Объект 2">
            <a:extLst>
              <a:ext uri="{FF2B5EF4-FFF2-40B4-BE49-F238E27FC236}">
                <a16:creationId xmlns:a16="http://schemas.microsoft.com/office/drawing/2014/main" xmlns="" id="{9E212F36-3AB2-47B6-81F7-01A798E869F7}"/>
              </a:ext>
            </a:extLst>
          </p:cNvPr>
          <p:cNvSpPr>
            <a:spLocks noGrp="1"/>
          </p:cNvSpPr>
          <p:nvPr>
            <p:ph idx="1"/>
          </p:nvPr>
        </p:nvSpPr>
        <p:spPr/>
        <p:txBody>
          <a:bodyPr>
            <a:normAutofit/>
          </a:bodyPr>
          <a:lstStyle/>
          <a:p>
            <a:pPr>
              <a:buFont typeface="Arial" panose="020B0604020202020204" pitchFamily="34" charset="0"/>
              <a:buChar char="•"/>
            </a:pPr>
            <a:r>
              <a:rPr lang="ru-RU" sz="2400" dirty="0"/>
              <a:t>Результаты ВТ формируются автоматически.</a:t>
            </a:r>
          </a:p>
          <a:p>
            <a:pPr>
              <a:buFont typeface="Arial" panose="020B0604020202020204" pitchFamily="34" charset="0"/>
              <a:buChar char="•"/>
            </a:pPr>
            <a:r>
              <a:rPr lang="ru-RU" sz="2400" dirty="0"/>
              <a:t>Результаты доступны в Личном кабинете в разделе </a:t>
            </a:r>
            <a:r>
              <a:rPr lang="ru-RU" sz="3200" dirty="0"/>
              <a:t>«</a:t>
            </a:r>
            <a:r>
              <a:rPr lang="ru-RU" sz="3200" b="1" dirty="0"/>
              <a:t>Оценка»</a:t>
            </a:r>
            <a:r>
              <a:rPr lang="ru-RU" sz="3200" dirty="0"/>
              <a:t> </a:t>
            </a:r>
            <a:r>
              <a:rPr lang="ru-RU" sz="2400" dirty="0"/>
              <a:t>сразу после завершения ВТ. </a:t>
            </a:r>
          </a:p>
        </p:txBody>
      </p:sp>
    </p:spTree>
    <p:extLst>
      <p:ext uri="{BB962C8B-B14F-4D97-AF65-F5344CB8AC3E}">
        <p14:creationId xmlns:p14="http://schemas.microsoft.com/office/powerpoint/2010/main" val="345276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AD685B-3706-42A1-B4A5-87E55A0BD5D4}"/>
              </a:ext>
            </a:extLst>
          </p:cNvPr>
          <p:cNvSpPr>
            <a:spLocks noGrp="1"/>
          </p:cNvSpPr>
          <p:nvPr>
            <p:ph type="title"/>
          </p:nvPr>
        </p:nvSpPr>
        <p:spPr>
          <a:xfrm>
            <a:off x="2592924" y="2170444"/>
            <a:ext cx="8911687" cy="1366576"/>
          </a:xfrm>
        </p:spPr>
        <p:txBody>
          <a:bodyPr/>
          <a:lstStyle/>
          <a:p>
            <a:r>
              <a:rPr lang="en-US" dirty="0"/>
              <a:t>III. </a:t>
            </a:r>
            <a:r>
              <a:rPr lang="ru-RU" dirty="0"/>
              <a:t>Выбор курса и уровня обучения</a:t>
            </a:r>
            <a:br>
              <a:rPr lang="ru-RU" dirty="0"/>
            </a:br>
            <a:endParaRPr lang="ru-RU" dirty="0"/>
          </a:p>
        </p:txBody>
      </p:sp>
    </p:spTree>
    <p:extLst>
      <p:ext uri="{BB962C8B-B14F-4D97-AF65-F5344CB8AC3E}">
        <p14:creationId xmlns:p14="http://schemas.microsoft.com/office/powerpoint/2010/main" val="156267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7434E8-05C5-4DEF-A529-EFA20C01A748}"/>
              </a:ext>
            </a:extLst>
          </p:cNvPr>
          <p:cNvSpPr>
            <a:spLocks noGrp="1"/>
          </p:cNvSpPr>
          <p:nvPr>
            <p:ph type="title"/>
          </p:nvPr>
        </p:nvSpPr>
        <p:spPr>
          <a:xfrm>
            <a:off x="2592924" y="1979525"/>
            <a:ext cx="8911687" cy="1537397"/>
          </a:xfrm>
        </p:spPr>
        <p:txBody>
          <a:bodyPr>
            <a:normAutofit fontScale="90000"/>
          </a:bodyPr>
          <a:lstStyle/>
          <a:p>
            <a:r>
              <a:rPr lang="en-US" dirty="0"/>
              <a:t>I. </a:t>
            </a:r>
            <a:r>
              <a:rPr lang="ru-RU" dirty="0"/>
              <a:t>Организация изучения английского языка</a:t>
            </a:r>
            <a:r>
              <a:rPr lang="en-US" dirty="0"/>
              <a:t> </a:t>
            </a:r>
            <a:r>
              <a:rPr lang="ru-RU" dirty="0"/>
              <a:t>в ВШЭ</a:t>
            </a:r>
            <a:br>
              <a:rPr lang="ru-RU" dirty="0"/>
            </a:br>
            <a:endParaRPr lang="ru-RU" dirty="0"/>
          </a:p>
        </p:txBody>
      </p:sp>
    </p:spTree>
    <p:extLst>
      <p:ext uri="{BB962C8B-B14F-4D97-AF65-F5344CB8AC3E}">
        <p14:creationId xmlns:p14="http://schemas.microsoft.com/office/powerpoint/2010/main" val="213420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Персональные рекомендации </a:t>
            </a:r>
            <a:br>
              <a:rPr lang="ru-RU" dirty="0"/>
            </a:br>
            <a:r>
              <a:rPr lang="ru-RU" dirty="0"/>
              <a:t>по выбору курса</a:t>
            </a:r>
            <a:endParaRPr lang="en-IE" dirty="0"/>
          </a:p>
        </p:txBody>
      </p:sp>
      <p:sp>
        <p:nvSpPr>
          <p:cNvPr id="3" name="Объект 2"/>
          <p:cNvSpPr>
            <a:spLocks noGrp="1"/>
          </p:cNvSpPr>
          <p:nvPr>
            <p:ph idx="1"/>
          </p:nvPr>
        </p:nvSpPr>
        <p:spPr>
          <a:xfrm>
            <a:off x="1308537" y="1904999"/>
            <a:ext cx="10026869" cy="3833649"/>
          </a:xfrm>
        </p:spPr>
        <p:txBody>
          <a:bodyPr>
            <a:noAutofit/>
          </a:bodyPr>
          <a:lstStyle/>
          <a:p>
            <a:r>
              <a:rPr lang="ru-RU" sz="2000" dirty="0"/>
              <a:t>Зайти в раздел «Оценка» Личного кабинета</a:t>
            </a:r>
          </a:p>
          <a:p>
            <a:r>
              <a:rPr lang="ru-RU" sz="2000" dirty="0"/>
              <a:t>В верхнем меню выбрать «Входное тестирование по английскому языку»  </a:t>
            </a:r>
          </a:p>
          <a:p>
            <a:r>
              <a:rPr lang="ru-RU" sz="2000" dirty="0"/>
              <a:t>Персональные рекомендации расположены после перечня всех разделов ВТ.</a:t>
            </a:r>
          </a:p>
        </p:txBody>
      </p:sp>
    </p:spTree>
    <p:extLst>
      <p:ext uri="{BB962C8B-B14F-4D97-AF65-F5344CB8AC3E}">
        <p14:creationId xmlns:p14="http://schemas.microsoft.com/office/powerpoint/2010/main" val="376262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  Выбор курса</a:t>
            </a:r>
            <a:br>
              <a:rPr lang="ru-RU" dirty="0"/>
            </a:br>
            <a:r>
              <a:rPr lang="ru-RU" dirty="0"/>
              <a:t>2-6</a:t>
            </a:r>
            <a:r>
              <a:rPr lang="ru-RU" sz="2800" b="1" dirty="0"/>
              <a:t> </a:t>
            </a:r>
            <a:r>
              <a:rPr lang="ru-RU" sz="2800" dirty="0"/>
              <a:t>сентября 2022</a:t>
            </a:r>
            <a:endParaRPr lang="en-IE" sz="2800"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7800" y="2572230"/>
            <a:ext cx="11468100" cy="1999770"/>
          </a:xfrm>
          <a:prstGeom prst="rect">
            <a:avLst/>
          </a:prstGeom>
        </p:spPr>
      </p:pic>
    </p:spTree>
    <p:extLst>
      <p:ext uri="{BB962C8B-B14F-4D97-AF65-F5344CB8AC3E}">
        <p14:creationId xmlns:p14="http://schemas.microsoft.com/office/powerpoint/2010/main" val="101092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5F7090-DDAD-4EC7-8A35-6301332DCACF}"/>
              </a:ext>
            </a:extLst>
          </p:cNvPr>
          <p:cNvSpPr>
            <a:spLocks noGrp="1"/>
          </p:cNvSpPr>
          <p:nvPr>
            <p:ph type="title"/>
          </p:nvPr>
        </p:nvSpPr>
        <p:spPr/>
        <p:txBody>
          <a:bodyPr/>
          <a:lstStyle/>
          <a:p>
            <a:pPr algn="ctr"/>
            <a:r>
              <a:rPr lang="ru-RU" dirty="0"/>
              <a:t>Выбор</a:t>
            </a:r>
          </a:p>
        </p:txBody>
      </p:sp>
      <p:sp>
        <p:nvSpPr>
          <p:cNvPr id="3" name="Объект 2">
            <a:extLst>
              <a:ext uri="{FF2B5EF4-FFF2-40B4-BE49-F238E27FC236}">
                <a16:creationId xmlns:a16="http://schemas.microsoft.com/office/drawing/2014/main" xmlns="" id="{8481C162-7C41-48B3-B076-BC30867599DF}"/>
              </a:ext>
            </a:extLst>
          </p:cNvPr>
          <p:cNvSpPr>
            <a:spLocks noGrp="1"/>
          </p:cNvSpPr>
          <p:nvPr>
            <p:ph sz="half" idx="1"/>
          </p:nvPr>
        </p:nvSpPr>
        <p:spPr>
          <a:xfrm>
            <a:off x="2592924" y="2243959"/>
            <a:ext cx="4313864" cy="3777622"/>
          </a:xfrm>
        </p:spPr>
        <p:txBody>
          <a:bodyPr>
            <a:normAutofit/>
          </a:bodyPr>
          <a:lstStyle/>
          <a:p>
            <a:pPr marL="0" indent="0">
              <a:buNone/>
            </a:pPr>
            <a:r>
              <a:rPr lang="ru-RU" sz="2800" dirty="0"/>
              <a:t>Выбор уровня:</a:t>
            </a:r>
          </a:p>
          <a:p>
            <a:pPr>
              <a:buFont typeface="Wingdings" panose="05000000000000000000" pitchFamily="2" charset="2"/>
              <a:buChar char="Ø"/>
            </a:pPr>
            <a:r>
              <a:rPr lang="ru-RU" sz="2400" b="1" dirty="0">
                <a:solidFill>
                  <a:srgbClr val="00B0F0"/>
                </a:solidFill>
              </a:rPr>
              <a:t>Базовый уровень</a:t>
            </a:r>
          </a:p>
          <a:p>
            <a:pPr>
              <a:buFont typeface="Wingdings" panose="05000000000000000000" pitchFamily="2" charset="2"/>
              <a:buChar char="Ø"/>
            </a:pPr>
            <a:r>
              <a:rPr lang="ru-RU" sz="2400" b="1" dirty="0">
                <a:solidFill>
                  <a:srgbClr val="00B0F0"/>
                </a:solidFill>
              </a:rPr>
              <a:t>Основной уровень</a:t>
            </a:r>
          </a:p>
          <a:p>
            <a:pPr>
              <a:buFont typeface="Wingdings" panose="05000000000000000000" pitchFamily="2" charset="2"/>
              <a:buChar char="Ø"/>
            </a:pPr>
            <a:r>
              <a:rPr lang="ru-RU" sz="2400" b="1" dirty="0">
                <a:solidFill>
                  <a:srgbClr val="00B0F0"/>
                </a:solidFill>
              </a:rPr>
              <a:t>Продвинутый уровень</a:t>
            </a:r>
          </a:p>
          <a:p>
            <a:pPr marL="0" indent="0">
              <a:buNone/>
            </a:pPr>
            <a:endParaRPr lang="ru-RU" b="1" dirty="0">
              <a:solidFill>
                <a:srgbClr val="00B0F0"/>
              </a:solidFill>
            </a:endParaRPr>
          </a:p>
          <a:p>
            <a:pPr marL="0" indent="0">
              <a:buNone/>
            </a:pPr>
            <a:endParaRPr lang="ru-RU" dirty="0"/>
          </a:p>
        </p:txBody>
      </p:sp>
      <p:sp>
        <p:nvSpPr>
          <p:cNvPr id="4" name="Объект 3">
            <a:extLst>
              <a:ext uri="{FF2B5EF4-FFF2-40B4-BE49-F238E27FC236}">
                <a16:creationId xmlns:a16="http://schemas.microsoft.com/office/drawing/2014/main" xmlns="" id="{D8B4FA07-3E1E-4B3E-BFF0-459F06BF2E00}"/>
              </a:ext>
            </a:extLst>
          </p:cNvPr>
          <p:cNvSpPr>
            <a:spLocks noGrp="1"/>
          </p:cNvSpPr>
          <p:nvPr>
            <p:ph sz="half" idx="2"/>
          </p:nvPr>
        </p:nvSpPr>
        <p:spPr/>
        <p:txBody>
          <a:bodyPr>
            <a:normAutofit/>
          </a:bodyPr>
          <a:lstStyle/>
          <a:p>
            <a:pPr marL="0" indent="0">
              <a:buNone/>
            </a:pPr>
            <a:r>
              <a:rPr lang="ru-RU" sz="2800" dirty="0"/>
              <a:t>Выбор направления</a:t>
            </a:r>
            <a:r>
              <a:rPr lang="ru-RU" dirty="0"/>
              <a:t>:</a:t>
            </a:r>
          </a:p>
          <a:p>
            <a:pPr>
              <a:buFont typeface="Wingdings" panose="05000000000000000000" pitchFamily="2" charset="2"/>
              <a:buChar char="Ø"/>
            </a:pPr>
            <a:r>
              <a:rPr lang="ru-RU" dirty="0"/>
              <a:t> </a:t>
            </a:r>
            <a:r>
              <a:rPr lang="ru-RU" sz="2400" b="1" dirty="0">
                <a:solidFill>
                  <a:srgbClr val="00B050"/>
                </a:solidFill>
              </a:rPr>
              <a:t>Английский язык для общих коммуникативных целей</a:t>
            </a:r>
          </a:p>
          <a:p>
            <a:pPr>
              <a:buFont typeface="Wingdings" panose="05000000000000000000" pitchFamily="2" charset="2"/>
              <a:buChar char="Ø"/>
            </a:pPr>
            <a:endParaRPr lang="ru-RU" sz="2400" b="1" dirty="0">
              <a:solidFill>
                <a:srgbClr val="00B050"/>
              </a:solidFill>
            </a:endParaRPr>
          </a:p>
          <a:p>
            <a:pPr>
              <a:buFont typeface="Wingdings" panose="05000000000000000000" pitchFamily="2" charset="2"/>
              <a:buChar char="Ø"/>
            </a:pPr>
            <a:r>
              <a:rPr lang="ru-RU" sz="2400" b="1" dirty="0">
                <a:solidFill>
                  <a:srgbClr val="00B050"/>
                </a:solidFill>
              </a:rPr>
              <a:t>Английский язык               для специальных целей</a:t>
            </a:r>
          </a:p>
          <a:p>
            <a:endParaRPr lang="ru-RU" dirty="0"/>
          </a:p>
        </p:txBody>
      </p:sp>
    </p:spTree>
    <p:extLst>
      <p:ext uri="{BB962C8B-B14F-4D97-AF65-F5344CB8AC3E}">
        <p14:creationId xmlns:p14="http://schemas.microsoft.com/office/powerpoint/2010/main" val="1849380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Горячая линия</a:t>
            </a:r>
            <a:br>
              <a:rPr lang="ru-RU" dirty="0"/>
            </a:br>
            <a:r>
              <a:rPr lang="ru-RU" sz="2800" dirty="0"/>
              <a:t>в период тестирования</a:t>
            </a:r>
            <a:endParaRPr lang="en-IE" sz="2800" dirty="0"/>
          </a:p>
        </p:txBody>
      </p:sp>
      <p:sp>
        <p:nvSpPr>
          <p:cNvPr id="3" name="Объект 2"/>
          <p:cNvSpPr>
            <a:spLocks noGrp="1"/>
          </p:cNvSpPr>
          <p:nvPr>
            <p:ph idx="1"/>
          </p:nvPr>
        </p:nvSpPr>
        <p:spPr>
          <a:xfrm>
            <a:off x="2065283" y="2133599"/>
            <a:ext cx="9439329" cy="4219903"/>
          </a:xfrm>
        </p:spPr>
        <p:txBody>
          <a:bodyPr>
            <a:normAutofit lnSpcReduction="10000"/>
          </a:bodyPr>
          <a:lstStyle/>
          <a:p>
            <a:pPr marL="0" lvl="0" indent="0">
              <a:buNone/>
            </a:pPr>
            <a:endParaRPr lang="ru-RU" b="1" dirty="0">
              <a:highlight>
                <a:srgbClr val="FFFF00"/>
              </a:highlight>
            </a:endParaRPr>
          </a:p>
          <a:p>
            <a:pPr lvl="0"/>
            <a:r>
              <a:rPr lang="ru-RU" sz="2800" dirty="0"/>
              <a:t>структура и содержание </a:t>
            </a:r>
            <a:r>
              <a:rPr lang="ru-RU" sz="2800" u="sng" dirty="0"/>
              <a:t>ВТ – </a:t>
            </a:r>
          </a:p>
          <a:p>
            <a:pPr marL="0" lvl="0" indent="0">
              <a:buNone/>
            </a:pPr>
            <a:r>
              <a:rPr lang="ru-RU" sz="2800" b="1" dirty="0">
                <a:solidFill>
                  <a:srgbClr val="00B0F0"/>
                </a:solidFill>
              </a:rPr>
              <a:t>                                                    </a:t>
            </a:r>
            <a:r>
              <a:rPr lang="en-US" sz="3900" b="1" dirty="0">
                <a:solidFill>
                  <a:srgbClr val="00B0F0"/>
                </a:solidFill>
              </a:rPr>
              <a:t>ceat_sofl@hse.ru</a:t>
            </a:r>
            <a:endParaRPr lang="ru-RU" sz="3900" b="1" dirty="0">
              <a:solidFill>
                <a:srgbClr val="00B0F0"/>
              </a:solidFill>
            </a:endParaRPr>
          </a:p>
          <a:p>
            <a:pPr marL="0" lvl="0" indent="0">
              <a:buNone/>
            </a:pPr>
            <a:endParaRPr lang="ru-RU" sz="2800" b="1" dirty="0">
              <a:solidFill>
                <a:srgbClr val="00B0F0"/>
              </a:solidFill>
            </a:endParaRPr>
          </a:p>
          <a:p>
            <a:pPr lvl="0"/>
            <a:r>
              <a:rPr lang="ru-RU" sz="2800" dirty="0"/>
              <a:t>технические вопросы ВТ, </a:t>
            </a:r>
          </a:p>
          <a:p>
            <a:pPr marL="0" lvl="0" indent="0">
              <a:buNone/>
            </a:pPr>
            <a:r>
              <a:rPr lang="ru-RU" sz="2800" dirty="0"/>
              <a:t>проблемы авторизации –</a:t>
            </a:r>
          </a:p>
          <a:p>
            <a:pPr marL="0" lvl="0" indent="0">
              <a:buNone/>
            </a:pPr>
            <a:r>
              <a:rPr lang="ru-RU" sz="3000" b="1" dirty="0">
                <a:solidFill>
                  <a:srgbClr val="0070C0"/>
                </a:solidFill>
                <a:hlinkClick r:id="rId3" tooltip="https://pmo.hse.ru/servicedesk/customer/portal/28/create/362">
                  <a:extLst>
                    <a:ext uri="{A12FA001-AC4F-418D-AE19-62706E023703}">
                      <ahyp:hlinkClr xmlns:ahyp="http://schemas.microsoft.com/office/drawing/2018/hyperlinkcolor" xmlns="" val="tx"/>
                    </a:ext>
                  </a:extLst>
                </a:hlinkClick>
              </a:rPr>
              <a:t>https://pmo.hse.ru/servicedesk/customer/portal/28/create/362</a:t>
            </a:r>
            <a:endParaRPr lang="ru-RU" sz="3000" b="1" dirty="0">
              <a:solidFill>
                <a:srgbClr val="0070C0"/>
              </a:solidFill>
            </a:endParaRPr>
          </a:p>
          <a:p>
            <a:endParaRPr lang="ru-RU" sz="2800" dirty="0"/>
          </a:p>
          <a:p>
            <a:pPr marL="0" lvl="0" indent="0">
              <a:buNone/>
            </a:pPr>
            <a:endParaRPr lang="en-IE" dirty="0">
              <a:highlight>
                <a:srgbClr val="FFFF00"/>
              </a:highlight>
            </a:endParaRPr>
          </a:p>
        </p:txBody>
      </p:sp>
    </p:spTree>
    <p:extLst>
      <p:ext uri="{BB962C8B-B14F-4D97-AF65-F5344CB8AC3E}">
        <p14:creationId xmlns:p14="http://schemas.microsoft.com/office/powerpoint/2010/main" val="389276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300F13-BA12-4687-83A8-ECA4657E4324}"/>
              </a:ext>
            </a:extLst>
          </p:cNvPr>
          <p:cNvSpPr>
            <a:spLocks noGrp="1"/>
          </p:cNvSpPr>
          <p:nvPr>
            <p:ph type="title"/>
          </p:nvPr>
        </p:nvSpPr>
        <p:spPr>
          <a:xfrm>
            <a:off x="2592924" y="1406768"/>
            <a:ext cx="8911687" cy="2341267"/>
          </a:xfrm>
        </p:spPr>
        <p:txBody>
          <a:bodyPr>
            <a:normAutofit/>
          </a:bodyPr>
          <a:lstStyle/>
          <a:p>
            <a:pPr algn="ctr"/>
            <a:r>
              <a:rPr lang="en-US" dirty="0"/>
              <a:t>IV. </a:t>
            </a:r>
            <a:r>
              <a:rPr lang="ru-RU" dirty="0"/>
              <a:t>Содержание обучения</a:t>
            </a:r>
            <a:r>
              <a:rPr lang="en-IE" dirty="0"/>
              <a:t/>
            </a:r>
            <a:br>
              <a:rPr lang="en-IE" dirty="0"/>
            </a:br>
            <a:endParaRPr lang="ru-RU" dirty="0"/>
          </a:p>
        </p:txBody>
      </p:sp>
    </p:spTree>
    <p:extLst>
      <p:ext uri="{BB962C8B-B14F-4D97-AF65-F5344CB8AC3E}">
        <p14:creationId xmlns:p14="http://schemas.microsoft.com/office/powerpoint/2010/main" val="188952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2DD9D6-6C1C-469E-A84A-DDD030BC9EB4}"/>
              </a:ext>
            </a:extLst>
          </p:cNvPr>
          <p:cNvSpPr>
            <a:spLocks noGrp="1"/>
          </p:cNvSpPr>
          <p:nvPr>
            <p:ph type="title"/>
          </p:nvPr>
        </p:nvSpPr>
        <p:spPr>
          <a:xfrm>
            <a:off x="1315454" y="624110"/>
            <a:ext cx="10189158" cy="1280890"/>
          </a:xfrm>
        </p:spPr>
        <p:txBody>
          <a:bodyPr>
            <a:normAutofit fontScale="90000"/>
          </a:bodyPr>
          <a:lstStyle/>
          <a:p>
            <a:pPr algn="ctr"/>
            <a:r>
              <a:rPr lang="en-US" altLang="ru-RU" dirty="0">
                <a:ea typeface="ＭＳ Ｐゴシック" panose="020B0600070205080204" pitchFamily="34" charset="-128"/>
              </a:rPr>
              <a:t>      </a:t>
            </a:r>
            <a:r>
              <a:rPr lang="ru-RU" altLang="ru-RU" dirty="0">
                <a:ea typeface="ＭＳ Ｐゴシック" panose="020B0600070205080204" pitchFamily="34" charset="-128"/>
              </a:rPr>
              <a:t>Общее в программах всех курсов: обучение всем видам речевой деятельности</a:t>
            </a:r>
            <a:endParaRPr lang="ru-RU" dirty="0"/>
          </a:p>
        </p:txBody>
      </p:sp>
      <p:sp>
        <p:nvSpPr>
          <p:cNvPr id="3" name="Объект 2">
            <a:extLst>
              <a:ext uri="{FF2B5EF4-FFF2-40B4-BE49-F238E27FC236}">
                <a16:creationId xmlns:a16="http://schemas.microsoft.com/office/drawing/2014/main" xmlns="" id="{AA7EF07D-0B0D-4833-83D8-A9A5E35D122B}"/>
              </a:ext>
            </a:extLst>
          </p:cNvPr>
          <p:cNvSpPr>
            <a:spLocks noGrp="1"/>
          </p:cNvSpPr>
          <p:nvPr>
            <p:ph sz="half" idx="1"/>
          </p:nvPr>
        </p:nvSpPr>
        <p:spPr/>
        <p:txBody>
          <a:bodyPr>
            <a:normAutofit lnSpcReduction="10000"/>
          </a:bodyPr>
          <a:lstStyle/>
          <a:p>
            <a:pPr marL="0" indent="0">
              <a:buNone/>
            </a:pPr>
            <a:r>
              <a:rPr lang="en-US" altLang="en-US" sz="2400" dirty="0">
                <a:ea typeface="ＭＳ Ｐゴシック" panose="020B0600070205080204" pitchFamily="34" charset="-128"/>
              </a:rPr>
              <a:t>Listening: </a:t>
            </a:r>
          </a:p>
          <a:p>
            <a:pPr>
              <a:buFont typeface="Wingdings" panose="05000000000000000000" pitchFamily="2" charset="2"/>
              <a:buChar char="§"/>
            </a:pPr>
            <a:r>
              <a:rPr lang="en-US" altLang="en-US" dirty="0">
                <a:ea typeface="ＭＳ Ｐゴシック" panose="020B0600070205080204" pitchFamily="34" charset="-128"/>
              </a:rPr>
              <a:t> Lectures </a:t>
            </a:r>
          </a:p>
          <a:p>
            <a:pPr>
              <a:buFont typeface="Wingdings" panose="05000000000000000000" pitchFamily="2" charset="2"/>
              <a:buChar char="§"/>
            </a:pPr>
            <a:r>
              <a:rPr lang="en-US" altLang="en-US" dirty="0">
                <a:ea typeface="ＭＳ Ｐゴシック" panose="020B0600070205080204" pitchFamily="34" charset="-128"/>
              </a:rPr>
              <a:t> Presentations</a:t>
            </a:r>
          </a:p>
          <a:p>
            <a:pPr>
              <a:buFont typeface="Wingdings" panose="05000000000000000000" pitchFamily="2" charset="2"/>
              <a:buChar char="§"/>
            </a:pPr>
            <a:r>
              <a:rPr lang="en-US" altLang="en-US" dirty="0">
                <a:ea typeface="ＭＳ Ｐゴシック" panose="020B0600070205080204" pitchFamily="34" charset="-128"/>
              </a:rPr>
              <a:t> Dialogues</a:t>
            </a:r>
          </a:p>
          <a:p>
            <a:pPr>
              <a:buFont typeface="Wingdings" panose="05000000000000000000" pitchFamily="2" charset="2"/>
              <a:buChar char="§"/>
            </a:pPr>
            <a:r>
              <a:rPr lang="en-US" altLang="en-US" dirty="0">
                <a:ea typeface="ＭＳ Ｐゴシック" panose="020B0600070205080204" pitchFamily="34" charset="-128"/>
              </a:rPr>
              <a:t> Podcasts</a:t>
            </a:r>
            <a:endParaRPr lang="ru-RU" altLang="en-US" dirty="0">
              <a:ea typeface="ＭＳ Ｐゴシック" panose="020B0600070205080204" pitchFamily="34" charset="-128"/>
            </a:endParaRPr>
          </a:p>
          <a:p>
            <a:pPr>
              <a:buFont typeface="Wingdings" panose="05000000000000000000" pitchFamily="2" charset="2"/>
              <a:buChar char="§"/>
            </a:pPr>
            <a:endParaRPr lang="en-US" altLang="en-US" dirty="0">
              <a:ea typeface="ＭＳ Ｐゴシック" panose="020B0600070205080204" pitchFamily="34" charset="-128"/>
            </a:endParaRPr>
          </a:p>
          <a:p>
            <a:pPr marL="0" indent="0">
              <a:buNone/>
            </a:pPr>
            <a:r>
              <a:rPr lang="en-US" altLang="en-US" sz="2800" dirty="0">
                <a:ea typeface="ＭＳ Ｐゴシック" panose="020B0600070205080204" pitchFamily="34" charset="-128"/>
              </a:rPr>
              <a:t>Reading: </a:t>
            </a:r>
          </a:p>
          <a:p>
            <a:pPr>
              <a:buFont typeface="Wingdings" panose="05000000000000000000" pitchFamily="2" charset="2"/>
              <a:buChar char="§"/>
            </a:pPr>
            <a:r>
              <a:rPr lang="en-US" altLang="en-US" dirty="0">
                <a:ea typeface="ＭＳ Ｐゴシック" panose="020B0600070205080204" pitchFamily="34" charset="-128"/>
              </a:rPr>
              <a:t>Coursebook texts </a:t>
            </a:r>
          </a:p>
          <a:p>
            <a:pPr>
              <a:buFont typeface="Wingdings" panose="05000000000000000000" pitchFamily="2" charset="2"/>
              <a:buChar char="§"/>
            </a:pPr>
            <a:r>
              <a:rPr lang="en-US" altLang="en-US" dirty="0">
                <a:ea typeface="ＭＳ Ｐゴシック" panose="020B0600070205080204" pitchFamily="34" charset="-128"/>
              </a:rPr>
              <a:t>Authentic articles from magazines</a:t>
            </a:r>
            <a:endParaRPr lang="ru-RU"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endParaRPr lang="ru-RU" dirty="0"/>
          </a:p>
        </p:txBody>
      </p:sp>
      <p:sp>
        <p:nvSpPr>
          <p:cNvPr id="4" name="Объект 3">
            <a:extLst>
              <a:ext uri="{FF2B5EF4-FFF2-40B4-BE49-F238E27FC236}">
                <a16:creationId xmlns:a16="http://schemas.microsoft.com/office/drawing/2014/main" xmlns="" id="{3FABE8FA-F8F0-4D9B-A0FC-FC6A346DB09A}"/>
              </a:ext>
            </a:extLst>
          </p:cNvPr>
          <p:cNvSpPr>
            <a:spLocks noGrp="1"/>
          </p:cNvSpPr>
          <p:nvPr>
            <p:ph sz="half" idx="2"/>
          </p:nvPr>
        </p:nvSpPr>
        <p:spPr>
          <a:xfrm>
            <a:off x="7364895" y="2126222"/>
            <a:ext cx="4139715" cy="3777622"/>
          </a:xfrm>
        </p:spPr>
        <p:txBody>
          <a:bodyPr>
            <a:normAutofit lnSpcReduction="10000"/>
          </a:bodyPr>
          <a:lstStyle/>
          <a:p>
            <a:pPr marL="0" indent="0">
              <a:buNone/>
            </a:pPr>
            <a:r>
              <a:rPr lang="en-US" sz="2800" dirty="0"/>
              <a:t>Speaking</a:t>
            </a:r>
          </a:p>
          <a:p>
            <a:r>
              <a:rPr lang="en-US" dirty="0"/>
              <a:t>Monologues</a:t>
            </a:r>
          </a:p>
          <a:p>
            <a:r>
              <a:rPr lang="en-US" dirty="0"/>
              <a:t>Discussions</a:t>
            </a:r>
          </a:p>
          <a:p>
            <a:r>
              <a:rPr lang="en-US" dirty="0"/>
              <a:t>Role plays</a:t>
            </a:r>
          </a:p>
          <a:p>
            <a:pPr marL="0" indent="0">
              <a:buNone/>
            </a:pPr>
            <a:endParaRPr lang="en-US" dirty="0"/>
          </a:p>
          <a:p>
            <a:pPr marL="0" indent="0">
              <a:buNone/>
            </a:pPr>
            <a:r>
              <a:rPr lang="en-US" sz="2800" dirty="0"/>
              <a:t>Writing</a:t>
            </a:r>
          </a:p>
          <a:p>
            <a:r>
              <a:rPr lang="en-US" dirty="0"/>
              <a:t>Paragraph</a:t>
            </a:r>
          </a:p>
          <a:p>
            <a:r>
              <a:rPr lang="en-US" dirty="0"/>
              <a:t>Essay</a:t>
            </a:r>
          </a:p>
          <a:p>
            <a:r>
              <a:rPr lang="en-US" dirty="0"/>
              <a:t>Graph description</a:t>
            </a:r>
            <a:endParaRPr lang="ru-RU" dirty="0"/>
          </a:p>
        </p:txBody>
      </p:sp>
    </p:spTree>
    <p:extLst>
      <p:ext uri="{BB962C8B-B14F-4D97-AF65-F5344CB8AC3E}">
        <p14:creationId xmlns:p14="http://schemas.microsoft.com/office/powerpoint/2010/main" val="360317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t>Курс английского языка </a:t>
            </a:r>
            <a:br>
              <a:rPr lang="ru-RU" sz="2800" dirty="0"/>
            </a:br>
            <a:r>
              <a:rPr lang="ru-RU" sz="2800" dirty="0"/>
              <a:t>для общих коммуникативных целей</a:t>
            </a:r>
            <a:r>
              <a:rPr lang="en-US" sz="2800" dirty="0"/>
              <a:t>             </a:t>
            </a:r>
            <a:endParaRPr lang="en-IE" sz="2800" dirty="0"/>
          </a:p>
        </p:txBody>
      </p:sp>
      <p:pic>
        <p:nvPicPr>
          <p:cNvPr id="8" name="Рисунок 7" descr="New Language Leader Advanced Coursebook">
            <a:extLst>
              <a:ext uri="{FF2B5EF4-FFF2-40B4-BE49-F238E27FC236}">
                <a16:creationId xmlns:a16="http://schemas.microsoft.com/office/drawing/2014/main" xmlns="" id="{08A18351-A834-4B29-B6B2-2522E3A800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6600" y="2397811"/>
            <a:ext cx="3558012" cy="3904974"/>
          </a:xfrm>
          <a:prstGeom prst="rect">
            <a:avLst/>
          </a:prstGeom>
          <a:noFill/>
          <a:ln>
            <a:noFill/>
          </a:ln>
        </p:spPr>
      </p:pic>
      <p:pic>
        <p:nvPicPr>
          <p:cNvPr id="9" name="Рисунок 8" descr="New Language Leader Upper Intermediate Coursebook">
            <a:extLst>
              <a:ext uri="{FF2B5EF4-FFF2-40B4-BE49-F238E27FC236}">
                <a16:creationId xmlns:a16="http://schemas.microsoft.com/office/drawing/2014/main" xmlns="" id="{06AD4547-7EEC-467E-B444-D37D900D7C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62500" y="2715599"/>
            <a:ext cx="3068748" cy="3610234"/>
          </a:xfrm>
          <a:prstGeom prst="rect">
            <a:avLst/>
          </a:prstGeom>
          <a:noFill/>
          <a:ln>
            <a:noFill/>
          </a:ln>
        </p:spPr>
      </p:pic>
      <p:pic>
        <p:nvPicPr>
          <p:cNvPr id="10" name="Рисунок 9">
            <a:extLst>
              <a:ext uri="{FF2B5EF4-FFF2-40B4-BE49-F238E27FC236}">
                <a16:creationId xmlns:a16="http://schemas.microsoft.com/office/drawing/2014/main" xmlns="" id="{6FD78617-06E7-419B-81CD-A7B5D82C24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60155" y="2133600"/>
            <a:ext cx="2686993" cy="3691716"/>
          </a:xfrm>
          <a:prstGeom prst="rect">
            <a:avLst/>
          </a:prstGeom>
          <a:noFill/>
          <a:ln>
            <a:noFill/>
          </a:ln>
        </p:spPr>
      </p:pic>
      <p:sp>
        <p:nvSpPr>
          <p:cNvPr id="5" name="Объект 4">
            <a:extLst>
              <a:ext uri="{FF2B5EF4-FFF2-40B4-BE49-F238E27FC236}">
                <a16:creationId xmlns:a16="http://schemas.microsoft.com/office/drawing/2014/main" xmlns="" id="{472EE4DE-1828-4F79-AC88-B775D89F0EAE}"/>
              </a:ext>
            </a:extLst>
          </p:cNvPr>
          <p:cNvSpPr>
            <a:spLocks noGrp="1"/>
          </p:cNvSpPr>
          <p:nvPr>
            <p:ph idx="1"/>
          </p:nvPr>
        </p:nvSpPr>
        <p:spPr/>
        <p:txBody>
          <a:bodyPr/>
          <a:lstStyle/>
          <a:p>
            <a:endParaRPr lang="ru-RU" dirty="0"/>
          </a:p>
        </p:txBody>
      </p:sp>
    </p:spTree>
    <p:extLst>
      <p:ext uri="{BB962C8B-B14F-4D97-AF65-F5344CB8AC3E}">
        <p14:creationId xmlns:p14="http://schemas.microsoft.com/office/powerpoint/2010/main" val="145503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048A2A-A793-4C3F-9302-1AF9C82B75FC}"/>
              </a:ext>
            </a:extLst>
          </p:cNvPr>
          <p:cNvSpPr>
            <a:spLocks noGrp="1"/>
          </p:cNvSpPr>
          <p:nvPr>
            <p:ph type="title"/>
          </p:nvPr>
        </p:nvSpPr>
        <p:spPr/>
        <p:txBody>
          <a:bodyPr/>
          <a:lstStyle/>
          <a:p>
            <a:pPr algn="ctr"/>
            <a:r>
              <a:rPr lang="ru-RU" dirty="0"/>
              <a:t>Темы коммуникативного курса </a:t>
            </a:r>
            <a:br>
              <a:rPr lang="ru-RU" dirty="0"/>
            </a:br>
            <a:r>
              <a:rPr lang="ru-RU" dirty="0"/>
              <a:t>Модули 1-2</a:t>
            </a:r>
          </a:p>
        </p:txBody>
      </p:sp>
      <p:sp>
        <p:nvSpPr>
          <p:cNvPr id="3" name="Объект 2">
            <a:extLst>
              <a:ext uri="{FF2B5EF4-FFF2-40B4-BE49-F238E27FC236}">
                <a16:creationId xmlns:a16="http://schemas.microsoft.com/office/drawing/2014/main" xmlns="" id="{0103D44D-6284-4A3A-8210-3A60D99665F8}"/>
              </a:ext>
            </a:extLst>
          </p:cNvPr>
          <p:cNvSpPr>
            <a:spLocks noGrp="1"/>
          </p:cNvSpPr>
          <p:nvPr>
            <p:ph sz="half" idx="1"/>
          </p:nvPr>
        </p:nvSpPr>
        <p:spPr>
          <a:xfrm>
            <a:off x="2589212" y="2133600"/>
            <a:ext cx="4313864" cy="3777622"/>
          </a:xfrm>
        </p:spPr>
        <p:txBody>
          <a:bodyPr>
            <a:normAutofit lnSpcReduction="10000"/>
          </a:bodyPr>
          <a:lstStyle/>
          <a:p>
            <a:pPr marL="0" indent="0">
              <a:buNone/>
            </a:pPr>
            <a:r>
              <a:rPr lang="ru-RU" sz="2800" dirty="0"/>
              <a:t>Основной курс</a:t>
            </a:r>
          </a:p>
          <a:p>
            <a:r>
              <a:rPr lang="en-US" dirty="0"/>
              <a:t>Communication</a:t>
            </a:r>
            <a:endParaRPr lang="ru-RU" dirty="0"/>
          </a:p>
          <a:p>
            <a:r>
              <a:rPr lang="en-US" dirty="0"/>
              <a:t>Environment</a:t>
            </a:r>
          </a:p>
          <a:p>
            <a:r>
              <a:rPr lang="en-US" dirty="0"/>
              <a:t>Sports</a:t>
            </a:r>
          </a:p>
          <a:p>
            <a:endParaRPr lang="en-US" dirty="0"/>
          </a:p>
          <a:p>
            <a:pPr marL="0" indent="0">
              <a:buNone/>
            </a:pPr>
            <a:r>
              <a:rPr lang="ru-RU" sz="2800" dirty="0"/>
              <a:t>Базовый курс</a:t>
            </a:r>
          </a:p>
          <a:p>
            <a:r>
              <a:rPr lang="en-US" dirty="0"/>
              <a:t>Personality</a:t>
            </a:r>
          </a:p>
          <a:p>
            <a:r>
              <a:rPr lang="en-US" dirty="0"/>
              <a:t>Travel</a:t>
            </a:r>
          </a:p>
          <a:p>
            <a:r>
              <a:rPr lang="en-US" dirty="0"/>
              <a:t>Work</a:t>
            </a:r>
          </a:p>
          <a:p>
            <a:endParaRPr lang="en-US" dirty="0"/>
          </a:p>
          <a:p>
            <a:endParaRPr lang="en-US" dirty="0"/>
          </a:p>
          <a:p>
            <a:endParaRPr lang="ru-RU" dirty="0"/>
          </a:p>
        </p:txBody>
      </p:sp>
      <p:sp>
        <p:nvSpPr>
          <p:cNvPr id="4" name="Объект 3">
            <a:extLst>
              <a:ext uri="{FF2B5EF4-FFF2-40B4-BE49-F238E27FC236}">
                <a16:creationId xmlns:a16="http://schemas.microsoft.com/office/drawing/2014/main" xmlns="" id="{BC7817D7-3114-4FD0-972C-1383F6715014}"/>
              </a:ext>
            </a:extLst>
          </p:cNvPr>
          <p:cNvSpPr>
            <a:spLocks noGrp="1"/>
          </p:cNvSpPr>
          <p:nvPr>
            <p:ph sz="half" idx="2"/>
          </p:nvPr>
        </p:nvSpPr>
        <p:spPr/>
        <p:txBody>
          <a:bodyPr>
            <a:normAutofit lnSpcReduction="10000"/>
          </a:bodyPr>
          <a:lstStyle/>
          <a:p>
            <a:pPr marL="0" indent="0">
              <a:buNone/>
            </a:pPr>
            <a:r>
              <a:rPr lang="ru-RU" sz="2800" dirty="0"/>
              <a:t>Продвинутый курс</a:t>
            </a:r>
          </a:p>
          <a:p>
            <a:r>
              <a:rPr lang="en-US" dirty="0"/>
              <a:t>Education &amp; Employment</a:t>
            </a:r>
          </a:p>
          <a:p>
            <a:r>
              <a:rPr lang="en-US" dirty="0"/>
              <a:t>Tourism &amp; Conservation</a:t>
            </a:r>
          </a:p>
          <a:p>
            <a:r>
              <a:rPr lang="en-US" dirty="0"/>
              <a:t>International Relations</a:t>
            </a:r>
          </a:p>
          <a:p>
            <a:endParaRPr lang="ru-RU" dirty="0"/>
          </a:p>
        </p:txBody>
      </p:sp>
    </p:spTree>
    <p:extLst>
      <p:ext uri="{BB962C8B-B14F-4D97-AF65-F5344CB8AC3E}">
        <p14:creationId xmlns:p14="http://schemas.microsoft.com/office/powerpoint/2010/main" val="109461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0D0AE6-0373-483F-99FC-9A9E35A76FCD}"/>
              </a:ext>
            </a:extLst>
          </p:cNvPr>
          <p:cNvSpPr>
            <a:spLocks noGrp="1"/>
          </p:cNvSpPr>
          <p:nvPr>
            <p:ph type="title"/>
          </p:nvPr>
        </p:nvSpPr>
        <p:spPr>
          <a:xfrm>
            <a:off x="2592925" y="624110"/>
            <a:ext cx="8911687" cy="857849"/>
          </a:xfrm>
        </p:spPr>
        <p:txBody>
          <a:bodyPr>
            <a:normAutofit/>
          </a:bodyPr>
          <a:lstStyle/>
          <a:p>
            <a:r>
              <a:rPr lang="ru-RU" altLang="ru-RU" dirty="0">
                <a:ea typeface="ＭＳ Ｐゴシック" panose="020B0600070205080204" pitchFamily="34" charset="-128"/>
              </a:rPr>
              <a:t>                 </a:t>
            </a:r>
            <a:r>
              <a:rPr lang="en-US" altLang="ru-RU" dirty="0">
                <a:ea typeface="ＭＳ Ｐゴシック" panose="020B0600070205080204" pitchFamily="34" charset="-128"/>
              </a:rPr>
              <a:t>Sample monologue</a:t>
            </a:r>
            <a:endParaRPr lang="ru-RU" dirty="0"/>
          </a:p>
        </p:txBody>
      </p:sp>
      <p:sp>
        <p:nvSpPr>
          <p:cNvPr id="3" name="Объект 2">
            <a:extLst>
              <a:ext uri="{FF2B5EF4-FFF2-40B4-BE49-F238E27FC236}">
                <a16:creationId xmlns:a16="http://schemas.microsoft.com/office/drawing/2014/main" xmlns="" id="{60D6766A-6A75-4B41-858C-093CA093A8CB}"/>
              </a:ext>
            </a:extLst>
          </p:cNvPr>
          <p:cNvSpPr>
            <a:spLocks noGrp="1"/>
          </p:cNvSpPr>
          <p:nvPr>
            <p:ph idx="1"/>
          </p:nvPr>
        </p:nvSpPr>
        <p:spPr>
          <a:xfrm>
            <a:off x="2589212" y="1481959"/>
            <a:ext cx="8915400" cy="4429263"/>
          </a:xfrm>
        </p:spPr>
        <p:txBody>
          <a:bodyPr>
            <a:normAutofit/>
          </a:bodyPr>
          <a:lstStyle/>
          <a:p>
            <a:endParaRPr lang="en-US" dirty="0">
              <a:ea typeface="ＭＳ Ｐゴシック" panose="020B0600070205080204" pitchFamily="34" charset="-128"/>
            </a:endParaRPr>
          </a:p>
          <a:p>
            <a:pPr marL="0" indent="0">
              <a:buNone/>
            </a:pPr>
            <a:r>
              <a:rPr lang="en-US" sz="2000" b="1" i="1" dirty="0"/>
              <a:t>Expand on</a:t>
            </a:r>
            <a:r>
              <a:rPr lang="en-US" sz="2000" dirty="0"/>
              <a:t> </a:t>
            </a:r>
            <a:r>
              <a:rPr lang="en-US" sz="2000" b="1" i="1" dirty="0"/>
              <a:t>a global environmental problem.</a:t>
            </a:r>
            <a:endParaRPr lang="en-IE" sz="2000" b="1" i="1" dirty="0"/>
          </a:p>
          <a:p>
            <a:pPr marL="0" indent="0">
              <a:buNone/>
            </a:pPr>
            <a:r>
              <a:rPr lang="en-US" sz="2000" dirty="0"/>
              <a:t>You should:</a:t>
            </a:r>
            <a:endParaRPr lang="en-IE" sz="2000" dirty="0"/>
          </a:p>
          <a:p>
            <a:pPr lvl="0"/>
            <a:r>
              <a:rPr lang="en-US" sz="2000" dirty="0"/>
              <a:t>express your attitude towards the given problem</a:t>
            </a:r>
            <a:endParaRPr lang="en-IE" sz="2000" dirty="0"/>
          </a:p>
          <a:p>
            <a:pPr lvl="0"/>
            <a:r>
              <a:rPr lang="en-US" sz="2000" dirty="0"/>
              <a:t>speculate on the problem and justify your statement, providing at least 2 supporting arguments</a:t>
            </a:r>
            <a:endParaRPr lang="en-IE" sz="2000" dirty="0"/>
          </a:p>
          <a:p>
            <a:pPr lvl="0"/>
            <a:r>
              <a:rPr lang="en-US" sz="2000" dirty="0"/>
              <a:t>summarise your ideas</a:t>
            </a:r>
            <a:endParaRPr lang="en-IE" sz="2000" dirty="0"/>
          </a:p>
          <a:p>
            <a:pPr marL="0" indent="0">
              <a:buNone/>
            </a:pPr>
            <a:r>
              <a:rPr lang="en-US" sz="2000" dirty="0"/>
              <a:t> You should speak for no less than 2 minutes and no longer than 3 minutes.</a:t>
            </a:r>
            <a:endParaRPr lang="en-IE" sz="2000" dirty="0"/>
          </a:p>
          <a:p>
            <a:pPr marL="0" indent="0">
              <a:buNone/>
            </a:pPr>
            <a:endParaRPr lang="ru-RU" dirty="0"/>
          </a:p>
        </p:txBody>
      </p:sp>
    </p:spTree>
    <p:extLst>
      <p:ext uri="{BB962C8B-B14F-4D97-AF65-F5344CB8AC3E}">
        <p14:creationId xmlns:p14="http://schemas.microsoft.com/office/powerpoint/2010/main" val="1088631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894D16-3E19-4E7F-93B1-49613B641D4A}"/>
              </a:ext>
            </a:extLst>
          </p:cNvPr>
          <p:cNvSpPr>
            <a:spLocks noGrp="1"/>
          </p:cNvSpPr>
          <p:nvPr>
            <p:ph type="title"/>
          </p:nvPr>
        </p:nvSpPr>
        <p:spPr>
          <a:xfrm>
            <a:off x="1292772" y="-1"/>
            <a:ext cx="10211840" cy="1379621"/>
          </a:xfrm>
        </p:spPr>
        <p:txBody>
          <a:bodyPr>
            <a:noAutofit/>
          </a:bodyPr>
          <a:lstStyle/>
          <a:p>
            <a:r>
              <a:rPr lang="en-US" sz="2800" i="1" dirty="0"/>
              <a:t>Sample paragraph. Do you think living in a place that is a popular tourist destination has more advantages or disadvantages?</a:t>
            </a:r>
            <a:r>
              <a:rPr lang="ru-RU" sz="2800" i="1" dirty="0"/>
              <a:t/>
            </a:r>
            <a:br>
              <a:rPr lang="ru-RU" sz="2800" i="1" dirty="0"/>
            </a:br>
            <a:endParaRPr lang="ru-RU" sz="2800" i="1" dirty="0"/>
          </a:p>
        </p:txBody>
      </p:sp>
      <p:sp>
        <p:nvSpPr>
          <p:cNvPr id="3" name="Объект 2">
            <a:extLst>
              <a:ext uri="{FF2B5EF4-FFF2-40B4-BE49-F238E27FC236}">
                <a16:creationId xmlns:a16="http://schemas.microsoft.com/office/drawing/2014/main" xmlns="" id="{2CFE4AD2-9F81-45F0-8AA3-8B2B2414C8A4}"/>
              </a:ext>
            </a:extLst>
          </p:cNvPr>
          <p:cNvSpPr>
            <a:spLocks noGrp="1"/>
          </p:cNvSpPr>
          <p:nvPr>
            <p:ph idx="1"/>
          </p:nvPr>
        </p:nvSpPr>
        <p:spPr>
          <a:xfrm>
            <a:off x="1292772" y="1592317"/>
            <a:ext cx="10211840" cy="4950373"/>
          </a:xfrm>
        </p:spPr>
        <p:txBody>
          <a:bodyPr>
            <a:normAutofit/>
          </a:bodyPr>
          <a:lstStyle/>
          <a:p>
            <a:pPr marL="0" indent="0">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buNone/>
            </a:pPr>
            <a:r>
              <a:rPr lang="ru-RU" sz="2000" dirty="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There is a widespread assumption that living in a tourist town is a dream come true. However, there are numerous negative aspects that can spoil your impression of living in those places, such as buzz and higher prices. First of all, it is obvious that popular touristic destinations</a:t>
            </a:r>
            <a:r>
              <a:rPr lang="en-US" sz="2000" dirty="0">
                <a:solidFill>
                  <a:srgbClr val="1A1D26"/>
                </a:solidFill>
                <a:latin typeface="Arial" panose="020B0604020202020204" pitchFamily="34" charset="0"/>
                <a:ea typeface="Times New Roman" panose="02020603050405020304" pitchFamily="18" charset="0"/>
                <a:cs typeface="Arial" panose="020B0604020202020204" pitchFamily="34" charset="0"/>
              </a:rPr>
              <a:t> often come with tourist annoyances, such as a constant stream of vendors, tour guides, and even thieves. Touristic zones are a huge attraction for pickpockets and tend to be boisterous and crowded.</a:t>
            </a:r>
            <a:r>
              <a:rPr lang="ru-RU" sz="2000" dirty="0">
                <a:solidFill>
                  <a:srgbClr val="1A1D26"/>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1A1D26"/>
                </a:solidFill>
                <a:latin typeface="Arial" panose="020B0604020202020204" pitchFamily="34" charset="0"/>
                <a:ea typeface="Times New Roman" panose="02020603050405020304" pitchFamily="18" charset="0"/>
                <a:cs typeface="Arial" panose="020B0604020202020204" pitchFamily="34" charset="0"/>
              </a:rPr>
              <a:t>Traffic and parking can be daily irritations. In addition, prices in cities where tourism is widespread are above average. This happens because  tourists rarely know where to buy goods at a lower price and are led to the tricks of sellers. However, this is a problem for local residents, since some goods are sold exclusively at a high price, and the problem of being able to afford to buy this product becomes crucial. All things considered, not only is living in a tourist destination a constant vacation, but it can also be a living hell for local citizens in certain aspects.</a:t>
            </a:r>
            <a:endParaRPr lang="ru-RU" sz="2000" dirty="0">
              <a:solidFill>
                <a:srgbClr val="1A1D26"/>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(работа студентки 1 курса 2021)</a:t>
            </a:r>
            <a:endParaRPr lang="ru-RU" sz="2000" dirty="0"/>
          </a:p>
        </p:txBody>
      </p:sp>
    </p:spTree>
    <p:extLst>
      <p:ext uri="{BB962C8B-B14F-4D97-AF65-F5344CB8AC3E}">
        <p14:creationId xmlns:p14="http://schemas.microsoft.com/office/powerpoint/2010/main" val="266424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1308C8-C585-4F45-87DB-11C6731ADA43}"/>
              </a:ext>
            </a:extLst>
          </p:cNvPr>
          <p:cNvSpPr>
            <a:spLocks noGrp="1"/>
          </p:cNvSpPr>
          <p:nvPr>
            <p:ph type="title"/>
          </p:nvPr>
        </p:nvSpPr>
        <p:spPr>
          <a:xfrm>
            <a:off x="1308538" y="624110"/>
            <a:ext cx="10196073" cy="1280890"/>
          </a:xfrm>
        </p:spPr>
        <p:txBody>
          <a:bodyPr>
            <a:normAutofit/>
          </a:bodyPr>
          <a:lstStyle/>
          <a:p>
            <a:pPr algn="ctr"/>
            <a:r>
              <a:rPr lang="ru-RU" sz="2800" dirty="0">
                <a:solidFill>
                  <a:prstClr val="black">
                    <a:lumMod val="85000"/>
                    <a:lumOff val="15000"/>
                  </a:prstClr>
                </a:solidFill>
              </a:rPr>
              <a:t>Английский язык:</a:t>
            </a:r>
            <a:br>
              <a:rPr lang="ru-RU" sz="2800" dirty="0">
                <a:solidFill>
                  <a:prstClr val="black">
                    <a:lumMod val="85000"/>
                    <a:lumOff val="15000"/>
                  </a:prstClr>
                </a:solidFill>
              </a:rPr>
            </a:br>
            <a:r>
              <a:rPr lang="ru-RU" sz="2800" dirty="0">
                <a:solidFill>
                  <a:prstClr val="black">
                    <a:lumMod val="85000"/>
                    <a:lumOff val="15000"/>
                  </a:prstClr>
                </a:solidFill>
              </a:rPr>
              <a:t>Компоненты образовательной программы</a:t>
            </a:r>
            <a:endParaRPr lang="ru-RU" sz="2800" dirty="0"/>
          </a:p>
        </p:txBody>
      </p:sp>
      <p:sp>
        <p:nvSpPr>
          <p:cNvPr id="3" name="Объект 2">
            <a:extLst>
              <a:ext uri="{FF2B5EF4-FFF2-40B4-BE49-F238E27FC236}">
                <a16:creationId xmlns:a16="http://schemas.microsoft.com/office/drawing/2014/main" xmlns="" id="{ED30C513-5B5E-43BA-81AC-8F1B98852868}"/>
              </a:ext>
            </a:extLst>
          </p:cNvPr>
          <p:cNvSpPr>
            <a:spLocks noGrp="1"/>
          </p:cNvSpPr>
          <p:nvPr>
            <p:ph sz="half" idx="1"/>
          </p:nvPr>
        </p:nvSpPr>
        <p:spPr>
          <a:xfrm>
            <a:off x="1529255" y="2133600"/>
            <a:ext cx="4566745" cy="3777622"/>
          </a:xfrm>
        </p:spPr>
        <p:txBody>
          <a:bodyPr>
            <a:normAutofit/>
          </a:bodyPr>
          <a:lstStyle/>
          <a:p>
            <a:pPr marL="0" indent="0">
              <a:buNone/>
            </a:pPr>
            <a:r>
              <a:rPr lang="ru-RU" sz="2000" i="1" dirty="0"/>
              <a:t>Обязательные:</a:t>
            </a:r>
          </a:p>
          <a:p>
            <a:pPr lvl="1"/>
            <a:r>
              <a:rPr lang="ru-RU" sz="1800" b="1" dirty="0"/>
              <a:t>Внутренний экзамен </a:t>
            </a:r>
            <a:r>
              <a:rPr lang="ru-RU" sz="1800" dirty="0"/>
              <a:t>по английскому языку – </a:t>
            </a:r>
            <a:r>
              <a:rPr lang="en-US" sz="1800" dirty="0"/>
              <a:t>I </a:t>
            </a:r>
            <a:r>
              <a:rPr lang="ru-RU" sz="1800" dirty="0"/>
              <a:t>курс</a:t>
            </a:r>
          </a:p>
          <a:p>
            <a:pPr lvl="1"/>
            <a:r>
              <a:rPr lang="ru-RU" sz="1800" b="1" dirty="0"/>
              <a:t>Независимый экзамен </a:t>
            </a:r>
            <a:r>
              <a:rPr lang="ru-RU" sz="1800" dirty="0"/>
              <a:t>по английскому языку – </a:t>
            </a:r>
            <a:r>
              <a:rPr lang="en-US" sz="1800" dirty="0"/>
              <a:t>II </a:t>
            </a:r>
            <a:r>
              <a:rPr lang="ru-RU" sz="1800" dirty="0"/>
              <a:t>курс</a:t>
            </a:r>
          </a:p>
          <a:p>
            <a:endParaRPr lang="ru-RU" dirty="0"/>
          </a:p>
        </p:txBody>
      </p:sp>
      <p:sp>
        <p:nvSpPr>
          <p:cNvPr id="4" name="Объект 3">
            <a:extLst>
              <a:ext uri="{FF2B5EF4-FFF2-40B4-BE49-F238E27FC236}">
                <a16:creationId xmlns:a16="http://schemas.microsoft.com/office/drawing/2014/main" xmlns="" id="{819F5509-75FD-4880-9EF5-E29A0ED24F79}"/>
              </a:ext>
            </a:extLst>
          </p:cNvPr>
          <p:cNvSpPr>
            <a:spLocks noGrp="1"/>
          </p:cNvSpPr>
          <p:nvPr>
            <p:ph sz="half" idx="2"/>
          </p:nvPr>
        </p:nvSpPr>
        <p:spPr>
          <a:xfrm>
            <a:off x="6306207" y="2126222"/>
            <a:ext cx="5198404" cy="4107668"/>
          </a:xfrm>
        </p:spPr>
        <p:txBody>
          <a:bodyPr>
            <a:normAutofit/>
          </a:bodyPr>
          <a:lstStyle/>
          <a:p>
            <a:pPr marL="0" indent="0">
              <a:buNone/>
            </a:pPr>
            <a:r>
              <a:rPr lang="ru-RU" sz="2000" dirty="0"/>
              <a:t>Факультативный:</a:t>
            </a:r>
            <a:endParaRPr lang="en-US" sz="2000" dirty="0"/>
          </a:p>
          <a:p>
            <a:r>
              <a:rPr lang="ru-RU" sz="2000" b="1" dirty="0"/>
              <a:t>Английский язык </a:t>
            </a:r>
            <a:r>
              <a:rPr lang="ru-RU" sz="2000" dirty="0"/>
              <a:t>с выбором направления </a:t>
            </a:r>
          </a:p>
          <a:p>
            <a:pPr marL="0" indent="0">
              <a:buNone/>
            </a:pPr>
            <a:r>
              <a:rPr lang="ru-RU" sz="2000" dirty="0"/>
              <a:t>           - </a:t>
            </a:r>
            <a:r>
              <a:rPr lang="ru-RU" sz="2000" b="1" dirty="0"/>
              <a:t>АЯ для общих коммуникативных целей</a:t>
            </a:r>
            <a:r>
              <a:rPr lang="ru-RU" sz="2000" dirty="0"/>
              <a:t> </a:t>
            </a:r>
            <a:r>
              <a:rPr lang="en-US" sz="2000" dirty="0"/>
              <a:t>(I </a:t>
            </a:r>
            <a:r>
              <a:rPr lang="ru-RU" sz="2000" dirty="0"/>
              <a:t>и</a:t>
            </a:r>
            <a:r>
              <a:rPr lang="en-US" sz="2000" dirty="0"/>
              <a:t> II </a:t>
            </a:r>
            <a:r>
              <a:rPr lang="ru-RU" sz="2000" dirty="0"/>
              <a:t>курс</a:t>
            </a:r>
            <a:r>
              <a:rPr lang="en-US" sz="2000" dirty="0"/>
              <a:t>)</a:t>
            </a:r>
            <a:endParaRPr lang="ru-RU" sz="2000" dirty="0"/>
          </a:p>
          <a:p>
            <a:pPr marL="0" indent="0">
              <a:buNone/>
            </a:pPr>
            <a:r>
              <a:rPr lang="ru-RU" sz="2000" dirty="0"/>
              <a:t>           - </a:t>
            </a:r>
            <a:r>
              <a:rPr lang="ru-RU" sz="2000" b="1" dirty="0"/>
              <a:t>АЯ для специальных целей </a:t>
            </a:r>
            <a:r>
              <a:rPr lang="ru-RU" sz="2000" dirty="0"/>
              <a:t>(</a:t>
            </a:r>
            <a:r>
              <a:rPr lang="en-US" sz="2000" dirty="0"/>
              <a:t>I </a:t>
            </a:r>
            <a:r>
              <a:rPr lang="ru-RU" sz="2000" dirty="0"/>
              <a:t>и </a:t>
            </a:r>
            <a:r>
              <a:rPr lang="en-US" sz="2000" dirty="0"/>
              <a:t>II </a:t>
            </a:r>
            <a:r>
              <a:rPr lang="ru-RU" sz="2000" dirty="0"/>
              <a:t>курс)</a:t>
            </a:r>
          </a:p>
          <a:p>
            <a:pPr marL="0" indent="0">
              <a:buNone/>
            </a:pPr>
            <a:r>
              <a:rPr lang="ru-RU" sz="2000" dirty="0"/>
              <a:t>           - </a:t>
            </a:r>
            <a:r>
              <a:rPr lang="ru-RU" sz="2000" b="1" dirty="0"/>
              <a:t>АЯ для международных экзаменов </a:t>
            </a:r>
            <a:r>
              <a:rPr lang="ru-RU" sz="2000" dirty="0"/>
              <a:t>(</a:t>
            </a:r>
            <a:r>
              <a:rPr lang="en-US" sz="2000" dirty="0"/>
              <a:t>II </a:t>
            </a:r>
            <a:r>
              <a:rPr lang="ru-RU" sz="2000" dirty="0"/>
              <a:t>курс)</a:t>
            </a:r>
          </a:p>
          <a:p>
            <a:pPr marL="0" indent="0">
              <a:buNone/>
            </a:pPr>
            <a:r>
              <a:rPr lang="ru-RU" sz="2000" dirty="0"/>
              <a:t>           - </a:t>
            </a:r>
            <a:r>
              <a:rPr lang="ru-RU" sz="2000" b="1" dirty="0"/>
              <a:t>Академическое письмо </a:t>
            </a:r>
            <a:r>
              <a:rPr lang="ru-RU" sz="2000" dirty="0"/>
              <a:t>(</a:t>
            </a:r>
            <a:r>
              <a:rPr lang="en-US" sz="2000" dirty="0"/>
              <a:t>IV </a:t>
            </a:r>
            <a:r>
              <a:rPr lang="ru-RU" sz="2000" dirty="0"/>
              <a:t>кур</a:t>
            </a:r>
            <a:r>
              <a:rPr lang="ru-RU" dirty="0"/>
              <a:t>с)</a:t>
            </a:r>
          </a:p>
        </p:txBody>
      </p:sp>
    </p:spTree>
    <p:extLst>
      <p:ext uri="{BB962C8B-B14F-4D97-AF65-F5344CB8AC3E}">
        <p14:creationId xmlns:p14="http://schemas.microsoft.com/office/powerpoint/2010/main" val="732772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ELTS writing bar chart"/>
          <p:cNvPicPr/>
          <p:nvPr/>
        </p:nvPicPr>
        <p:blipFill>
          <a:blip r:embed="rId2" cstate="print"/>
          <a:srcRect/>
          <a:stretch>
            <a:fillRect/>
          </a:stretch>
        </p:blipFill>
        <p:spPr bwMode="auto">
          <a:xfrm>
            <a:off x="3684842" y="3550073"/>
            <a:ext cx="7524126" cy="2892287"/>
          </a:xfrm>
          <a:prstGeom prst="rect">
            <a:avLst/>
          </a:prstGeom>
          <a:noFill/>
          <a:ln w="9525">
            <a:noFill/>
            <a:miter lim="800000"/>
            <a:headEnd/>
            <a:tailEnd/>
          </a:ln>
        </p:spPr>
      </p:pic>
      <p:pic>
        <p:nvPicPr>
          <p:cNvPr id="9" name="Рисунок 8" descr="line graph"/>
          <p:cNvPicPr/>
          <p:nvPr/>
        </p:nvPicPr>
        <p:blipFill>
          <a:blip r:embed="rId3">
            <a:extLst>
              <a:ext uri="{28A0092B-C50C-407E-A947-70E740481C1C}">
                <a14:useLocalDpi xmlns:a14="http://schemas.microsoft.com/office/drawing/2010/main" val="0"/>
              </a:ext>
            </a:extLst>
          </a:blip>
          <a:srcRect/>
          <a:stretch>
            <a:fillRect/>
          </a:stretch>
        </p:blipFill>
        <p:spPr bwMode="auto">
          <a:xfrm>
            <a:off x="1122917" y="295966"/>
            <a:ext cx="7524126" cy="2671823"/>
          </a:xfrm>
          <a:prstGeom prst="rect">
            <a:avLst/>
          </a:prstGeom>
          <a:noFill/>
          <a:ln>
            <a:noFill/>
          </a:ln>
        </p:spPr>
      </p:pic>
      <p:sp>
        <p:nvSpPr>
          <p:cNvPr id="10" name="AutoShape 2" descr="ÐÐ°ÑÑÐ¸Ð½ÐºÐ¸ Ð¿Ð¾ Ð·Ð°Ð¿ÑÐ¾ÑÑ pie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4" descr="ÐÐ°ÑÑÐ¸Ð½ÐºÐ¸ Ð¿Ð¾ Ð·Ð°Ð¿ÑÐ¾ÑÑ pie chart"/>
          <p:cNvSpPr>
            <a:spLocks noChangeAspect="1" noChangeArrowheads="1"/>
          </p:cNvSpPr>
          <p:nvPr/>
        </p:nvSpPr>
        <p:spPr bwMode="auto">
          <a:xfrm>
            <a:off x="7446905" y="12871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ÐÐ°ÑÑÐ¸Ð½ÐºÐ¸ Ð¿Ð¾ Ð·Ð°Ð¿ÑÐ¾ÑÑ pie ch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77430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54C70C-0EC4-4B89-B449-5F3E549C4ACB}"/>
              </a:ext>
            </a:extLst>
          </p:cNvPr>
          <p:cNvSpPr>
            <a:spLocks noGrp="1"/>
          </p:cNvSpPr>
          <p:nvPr>
            <p:ph type="title"/>
          </p:nvPr>
        </p:nvSpPr>
        <p:spPr>
          <a:xfrm>
            <a:off x="1524000" y="640152"/>
            <a:ext cx="10070969" cy="867806"/>
          </a:xfrm>
        </p:spPr>
        <p:txBody>
          <a:bodyPr>
            <a:normAutofit/>
          </a:bodyPr>
          <a:lstStyle/>
          <a:p>
            <a:pPr algn="ctr"/>
            <a:r>
              <a:rPr lang="en-US" sz="2800" i="1" dirty="0"/>
              <a:t>Sample graph description</a:t>
            </a:r>
            <a:endParaRPr lang="ru-RU" sz="2800" i="1" dirty="0"/>
          </a:p>
        </p:txBody>
      </p:sp>
      <p:sp>
        <p:nvSpPr>
          <p:cNvPr id="3" name="Объект 2">
            <a:extLst>
              <a:ext uri="{FF2B5EF4-FFF2-40B4-BE49-F238E27FC236}">
                <a16:creationId xmlns:a16="http://schemas.microsoft.com/office/drawing/2014/main" xmlns="" id="{0BE086EC-F9CC-4FB0-B592-B9F899CE8705}"/>
              </a:ext>
            </a:extLst>
          </p:cNvPr>
          <p:cNvSpPr>
            <a:spLocks noGrp="1"/>
          </p:cNvSpPr>
          <p:nvPr>
            <p:ph idx="1"/>
          </p:nvPr>
        </p:nvSpPr>
        <p:spPr>
          <a:xfrm>
            <a:off x="850232" y="2133600"/>
            <a:ext cx="10654380" cy="4299284"/>
          </a:xfrm>
        </p:spPr>
        <p:txBody>
          <a:bodyPr>
            <a:normAutofit fontScale="32500" lnSpcReduction="20000"/>
          </a:bodyPr>
          <a:lstStyle/>
          <a:p>
            <a:pPr marL="0" indent="0">
              <a:lnSpc>
                <a:spcPct val="107000"/>
              </a:lnSpc>
              <a:spcAft>
                <a:spcPts val="800"/>
              </a:spcAft>
              <a:buNone/>
            </a:pPr>
            <a:r>
              <a:rPr lang="en-US" sz="55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graphs represent the figures of the Earth’s heat content in the 50 year period and people’s awareness of climate change. Overall, the climate change has increased in numbers in both ocean heating and land, ice heating. </a:t>
            </a:r>
          </a:p>
          <a:p>
            <a:pPr marL="0" indent="0">
              <a:lnSpc>
                <a:spcPct val="107000"/>
              </a:lnSpc>
              <a:spcAft>
                <a:spcPts val="800"/>
              </a:spcAft>
              <a:buNone/>
            </a:pPr>
            <a:r>
              <a:rPr lang="en-US" sz="5500" dirty="0">
                <a:solidFill>
                  <a:srgbClr val="000000"/>
                </a:solidFill>
                <a:latin typeface="Times New Roman" panose="02020603050405020304" pitchFamily="18" charset="0"/>
                <a:ea typeface="Calibri" panose="020F0502020204030204" pitchFamily="34" charset="0"/>
                <a:cs typeface="Arial" panose="020B0604020202020204" pitchFamily="34" charset="0"/>
              </a:rPr>
              <a:t>According to the line graph, it can be seen that the period between 1970 and 2010 was marked by an escalating growth in numbers of world’s ocean heating. Starting with approximately the year of 1970 the figures rose and reached the point of around 250 10 21 Joules in 2010. However, it is noticeable that there were fluctuations involving downturns comparing to the overall upward trend of ocean heating. Meanwhile, the heating of land, atmosphere and ice appeared to steadily growth throughout the whole period starting from 1961 and finishing with 2010. During this period of time the figures have reached approximately 20 10 21 Joules in 2010. </a:t>
            </a:r>
          </a:p>
          <a:p>
            <a:pPr marL="0" indent="0">
              <a:lnSpc>
                <a:spcPct val="107000"/>
              </a:lnSpc>
              <a:spcAft>
                <a:spcPts val="800"/>
              </a:spcAft>
              <a:buNone/>
            </a:pPr>
            <a:r>
              <a:rPr lang="en-US" sz="5500" dirty="0">
                <a:solidFill>
                  <a:srgbClr val="000000"/>
                </a:solidFill>
                <a:latin typeface="Times New Roman" panose="02020603050405020304" pitchFamily="18" charset="0"/>
                <a:ea typeface="Calibri" panose="020F0502020204030204" pitchFamily="34" charset="0"/>
                <a:cs typeface="Arial" panose="020B0604020202020204" pitchFamily="34" charset="0"/>
              </a:rPr>
              <a:t>It is noticeable that the world awareness of the global warming and climate change is slightly more than 50%. The table based on the survey has shown that the 61% of world population is conscious about the climate issues. Taking into account Europe and Americans, the tables depicts that the respondents in these countries are more aware, with numbers being at 88% and 82% correspondingly. Meanwhile, such countries as Asia , Middle East and Sub-Saharan Africa are also conscious, however the figures are fluctuation in the middle of 40% and 50%.</a:t>
            </a:r>
            <a:endParaRPr lang="ru-RU" sz="55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Aft>
                <a:spcPts val="800"/>
              </a:spcAft>
              <a:buNone/>
            </a:pPr>
            <a:r>
              <a:rPr lang="ru-RU" sz="5500" dirty="0">
                <a:solidFill>
                  <a:srgbClr val="000000"/>
                </a:solidFill>
                <a:latin typeface="Times New Roman" panose="02020603050405020304" pitchFamily="18" charset="0"/>
                <a:ea typeface="Calibri" panose="020F0502020204030204" pitchFamily="34" charset="0"/>
                <a:cs typeface="Arial" panose="020B0604020202020204" pitchFamily="34" charset="0"/>
              </a:rPr>
              <a:t>   (работа студентки 1 курса 2021)</a:t>
            </a:r>
            <a:endParaRPr lang="en-US" sz="55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Aft>
                <a:spcPts val="800"/>
              </a:spcAft>
              <a:buNone/>
            </a:pPr>
            <a:endParaRPr lang="en-US" sz="55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Aft>
                <a:spcPts val="800"/>
              </a:spcAft>
              <a:buNone/>
            </a:pPr>
            <a:endParaRPr lang="en-US" sz="55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03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65DC1E-C754-4C0C-8F0A-989C862B5703}"/>
              </a:ext>
            </a:extLst>
          </p:cNvPr>
          <p:cNvSpPr>
            <a:spLocks noGrp="1"/>
          </p:cNvSpPr>
          <p:nvPr>
            <p:ph type="title"/>
          </p:nvPr>
        </p:nvSpPr>
        <p:spPr/>
        <p:txBody>
          <a:bodyPr/>
          <a:lstStyle/>
          <a:p>
            <a:pPr algn="ctr"/>
            <a:r>
              <a:rPr lang="ru-RU" dirty="0"/>
              <a:t>Курс английского языка для специальных целей (</a:t>
            </a:r>
            <a:r>
              <a:rPr lang="en-US" dirty="0"/>
              <a:t>ESP</a:t>
            </a:r>
            <a:r>
              <a:rPr lang="ru-RU" dirty="0"/>
              <a:t>)</a:t>
            </a:r>
          </a:p>
        </p:txBody>
      </p:sp>
      <p:pic>
        <p:nvPicPr>
          <p:cNvPr id="4" name="Объект 3">
            <a:extLst>
              <a:ext uri="{FF2B5EF4-FFF2-40B4-BE49-F238E27FC236}">
                <a16:creationId xmlns:a16="http://schemas.microsoft.com/office/drawing/2014/main" xmlns="" id="{07081579-6975-479F-A140-340B51E7FA1D}"/>
              </a:ext>
            </a:extLst>
          </p:cNvPr>
          <p:cNvPicPr>
            <a:picLocks noGrp="1" noChangeAspect="1"/>
          </p:cNvPicPr>
          <p:nvPr>
            <p:ph idx="1"/>
          </p:nvPr>
        </p:nvPicPr>
        <p:blipFill>
          <a:blip r:embed="rId2"/>
          <a:stretch>
            <a:fillRect/>
          </a:stretch>
        </p:blipFill>
        <p:spPr>
          <a:xfrm rot="20036520">
            <a:off x="3446761" y="2097765"/>
            <a:ext cx="2824253" cy="4030170"/>
          </a:xfrm>
          <a:prstGeom prst="rect">
            <a:avLst/>
          </a:prstGeom>
        </p:spPr>
      </p:pic>
      <p:pic>
        <p:nvPicPr>
          <p:cNvPr id="6" name="Рисунок 5">
            <a:extLst>
              <a:ext uri="{FF2B5EF4-FFF2-40B4-BE49-F238E27FC236}">
                <a16:creationId xmlns:a16="http://schemas.microsoft.com/office/drawing/2014/main" xmlns="" id="{D9C8948F-AD5E-433E-BC59-944B24C6A887}"/>
              </a:ext>
            </a:extLst>
          </p:cNvPr>
          <p:cNvPicPr>
            <a:picLocks noChangeAspect="1"/>
          </p:cNvPicPr>
          <p:nvPr/>
        </p:nvPicPr>
        <p:blipFill>
          <a:blip r:embed="rId3"/>
          <a:stretch>
            <a:fillRect/>
          </a:stretch>
        </p:blipFill>
        <p:spPr>
          <a:xfrm rot="1099401">
            <a:off x="7670780" y="2281871"/>
            <a:ext cx="3475021" cy="4517528"/>
          </a:xfrm>
          <a:prstGeom prst="rect">
            <a:avLst/>
          </a:prstGeom>
        </p:spPr>
      </p:pic>
      <p:pic>
        <p:nvPicPr>
          <p:cNvPr id="7" name="Рисунок 6">
            <a:extLst>
              <a:ext uri="{FF2B5EF4-FFF2-40B4-BE49-F238E27FC236}">
                <a16:creationId xmlns:a16="http://schemas.microsoft.com/office/drawing/2014/main" xmlns="" id="{39184F31-3EB0-45F3-85C5-BF55987CEA17}"/>
              </a:ext>
            </a:extLst>
          </p:cNvPr>
          <p:cNvPicPr>
            <a:picLocks noChangeAspect="1"/>
          </p:cNvPicPr>
          <p:nvPr/>
        </p:nvPicPr>
        <p:blipFill>
          <a:blip r:embed="rId4"/>
          <a:stretch>
            <a:fillRect/>
          </a:stretch>
        </p:blipFill>
        <p:spPr>
          <a:xfrm rot="20811558">
            <a:off x="4533118" y="1662046"/>
            <a:ext cx="3944454" cy="4901609"/>
          </a:xfrm>
          <a:prstGeom prst="rect">
            <a:avLst/>
          </a:prstGeom>
        </p:spPr>
      </p:pic>
    </p:spTree>
    <p:extLst>
      <p:ext uri="{BB962C8B-B14F-4D97-AF65-F5344CB8AC3E}">
        <p14:creationId xmlns:p14="http://schemas.microsoft.com/office/powerpoint/2010/main" val="4052309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CCDA6E-C8AE-446D-8C5D-256BF454C25E}"/>
              </a:ext>
            </a:extLst>
          </p:cNvPr>
          <p:cNvSpPr>
            <a:spLocks noGrp="1"/>
          </p:cNvSpPr>
          <p:nvPr>
            <p:ph type="title"/>
          </p:nvPr>
        </p:nvSpPr>
        <p:spPr/>
        <p:txBody>
          <a:bodyPr>
            <a:normAutofit fontScale="90000"/>
          </a:bodyPr>
          <a:lstStyle/>
          <a:p>
            <a:pPr algn="ctr"/>
            <a:r>
              <a:rPr lang="ru-RU" dirty="0"/>
              <a:t>Темы курса </a:t>
            </a:r>
            <a:r>
              <a:rPr lang="en-US" dirty="0"/>
              <a:t>ESP </a:t>
            </a:r>
            <a:br>
              <a:rPr lang="en-US" dirty="0"/>
            </a:br>
            <a:r>
              <a:rPr lang="en-US" dirty="0"/>
              <a:t>(English for Specific Purposes). </a:t>
            </a:r>
            <a:r>
              <a:rPr lang="ru-RU" dirty="0"/>
              <a:t>Модули 1-2</a:t>
            </a:r>
          </a:p>
        </p:txBody>
      </p:sp>
      <p:sp>
        <p:nvSpPr>
          <p:cNvPr id="3" name="Объект 2">
            <a:extLst>
              <a:ext uri="{FF2B5EF4-FFF2-40B4-BE49-F238E27FC236}">
                <a16:creationId xmlns:a16="http://schemas.microsoft.com/office/drawing/2014/main" xmlns="" id="{5F2D0A12-2B01-4B4E-914C-9D3DFBE79652}"/>
              </a:ext>
            </a:extLst>
          </p:cNvPr>
          <p:cNvSpPr>
            <a:spLocks noGrp="1"/>
          </p:cNvSpPr>
          <p:nvPr>
            <p:ph idx="1"/>
          </p:nvPr>
        </p:nvSpPr>
        <p:spPr>
          <a:xfrm>
            <a:off x="1395663" y="2133600"/>
            <a:ext cx="10108949" cy="4100290"/>
          </a:xfrm>
        </p:spPr>
        <p:txBody>
          <a:bodyPr>
            <a:normAutofit lnSpcReduction="10000"/>
          </a:bodyPr>
          <a:lstStyle/>
          <a:p>
            <a:r>
              <a:rPr lang="ru-RU" b="1" dirty="0"/>
              <a:t>Managing the </a:t>
            </a:r>
            <a:r>
              <a:rPr lang="en-US" b="1" dirty="0"/>
              <a:t>E</a:t>
            </a:r>
            <a:r>
              <a:rPr lang="ru-RU" b="1" dirty="0"/>
              <a:t>conomy</a:t>
            </a:r>
            <a:endParaRPr lang="en-US" b="1" dirty="0"/>
          </a:p>
          <a:p>
            <a:pPr marL="0" indent="0">
              <a:buNone/>
            </a:pPr>
            <a:r>
              <a:rPr lang="ru-RU" dirty="0"/>
              <a:t>Цели и инструменты управления экономикой. Налогово-бюджетная и кредитно-денежная политика. Рабочая сила и занятость. Цены. Экономический рост. Понятие шока в экономике.</a:t>
            </a:r>
          </a:p>
          <a:p>
            <a:r>
              <a:rPr lang="en-US" b="1" dirty="0"/>
              <a:t>Firms Objectives and Behaviour</a:t>
            </a:r>
          </a:p>
          <a:p>
            <a:pPr marL="0" indent="0">
              <a:buNone/>
            </a:pPr>
            <a:r>
              <a:rPr lang="ru-RU" dirty="0"/>
              <a:t>Цели компании. Максимизация прибыли. Альтернативные цели компании. Поведение компании на рынке. </a:t>
            </a:r>
          </a:p>
          <a:p>
            <a:r>
              <a:rPr lang="en-IE" b="1" dirty="0"/>
              <a:t>Decision Making</a:t>
            </a:r>
          </a:p>
          <a:p>
            <a:pPr marL="0" indent="0">
              <a:buNone/>
            </a:pPr>
            <a:r>
              <a:rPr lang="ru-RU" dirty="0"/>
              <a:t>Роль менеджмента. Принятие управленческих решений, их схемы и стили.</a:t>
            </a:r>
          </a:p>
          <a:p>
            <a:r>
              <a:rPr lang="en-IE" b="1" dirty="0"/>
              <a:t>Business Planning</a:t>
            </a:r>
          </a:p>
          <a:p>
            <a:pPr marL="0" indent="0">
              <a:buNone/>
            </a:pPr>
            <a:r>
              <a:rPr lang="ru-RU" dirty="0"/>
              <a:t>Целеполагание. Система, стратегии  и технологии бизнес-планирования. Практика написания бизнес-планов. </a:t>
            </a:r>
          </a:p>
          <a:p>
            <a:pPr marL="0" indent="0">
              <a:buNone/>
            </a:pPr>
            <a:endParaRPr lang="ru-RU" dirty="0"/>
          </a:p>
          <a:p>
            <a:pPr marL="0" indent="0">
              <a:buNone/>
            </a:pPr>
            <a:endParaRPr lang="ru-RU" dirty="0"/>
          </a:p>
          <a:p>
            <a:endParaRPr lang="ru-RU" dirty="0"/>
          </a:p>
        </p:txBody>
      </p:sp>
    </p:spTree>
    <p:extLst>
      <p:ext uri="{BB962C8B-B14F-4D97-AF65-F5344CB8AC3E}">
        <p14:creationId xmlns:p14="http://schemas.microsoft.com/office/powerpoint/2010/main" val="1118384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F3105A-3176-41E2-853A-1FF959FF1E25}"/>
              </a:ext>
            </a:extLst>
          </p:cNvPr>
          <p:cNvSpPr>
            <a:spLocks noGrp="1"/>
          </p:cNvSpPr>
          <p:nvPr>
            <p:ph type="title"/>
          </p:nvPr>
        </p:nvSpPr>
        <p:spPr>
          <a:xfrm>
            <a:off x="1219201" y="624110"/>
            <a:ext cx="10285412" cy="1280890"/>
          </a:xfrm>
        </p:spPr>
        <p:txBody>
          <a:bodyPr>
            <a:normAutofit/>
          </a:bodyPr>
          <a:lstStyle/>
          <a:p>
            <a:r>
              <a:rPr lang="en-US" dirty="0"/>
              <a:t>                 Sample monologue. </a:t>
            </a:r>
            <a:br>
              <a:rPr lang="en-US" dirty="0"/>
            </a:br>
            <a:r>
              <a:rPr lang="en-US" sz="3100" dirty="0"/>
              <a:t>What features characterise  a prosperous economy?</a:t>
            </a:r>
            <a:endParaRPr lang="ru-RU" sz="3100" dirty="0"/>
          </a:p>
        </p:txBody>
      </p:sp>
      <p:pic>
        <p:nvPicPr>
          <p:cNvPr id="4" name="Video ______ _ 01032021 08_37_21">
            <a:hlinkClick r:id="" action="ppaction://media"/>
            <a:extLst>
              <a:ext uri="{FF2B5EF4-FFF2-40B4-BE49-F238E27FC236}">
                <a16:creationId xmlns:a16="http://schemas.microsoft.com/office/drawing/2014/main" xmlns="" id="{5FCB719C-0557-4EC0-8DFC-C9AB35DF1F9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18611" y="2133599"/>
            <a:ext cx="7890627" cy="3834063"/>
          </a:xfrm>
        </p:spPr>
      </p:pic>
    </p:spTree>
    <p:extLst>
      <p:ext uri="{BB962C8B-B14F-4D97-AF65-F5344CB8AC3E}">
        <p14:creationId xmlns:p14="http://schemas.microsoft.com/office/powerpoint/2010/main" val="14352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1DC8E2-88CD-4B90-8EAE-11019A03CF9A}"/>
              </a:ext>
            </a:extLst>
          </p:cNvPr>
          <p:cNvSpPr>
            <a:spLocks noGrp="1"/>
          </p:cNvSpPr>
          <p:nvPr>
            <p:ph type="title"/>
          </p:nvPr>
        </p:nvSpPr>
        <p:spPr/>
        <p:txBody>
          <a:bodyPr>
            <a:normAutofit/>
          </a:bodyPr>
          <a:lstStyle/>
          <a:p>
            <a:r>
              <a:rPr lang="en-US" sz="2400" dirty="0"/>
              <a:t>Exercise. </a:t>
            </a:r>
            <a:br>
              <a:rPr lang="en-US" sz="2400" dirty="0"/>
            </a:br>
            <a:r>
              <a:rPr lang="en-US" sz="2400" b="1" i="1" dirty="0"/>
              <a:t>Match the term with its definition.</a:t>
            </a:r>
            <a:endParaRPr lang="ru-RU" sz="2400" b="1" i="1" dirty="0"/>
          </a:p>
        </p:txBody>
      </p:sp>
      <p:sp>
        <p:nvSpPr>
          <p:cNvPr id="3" name="Объект 2">
            <a:extLst>
              <a:ext uri="{FF2B5EF4-FFF2-40B4-BE49-F238E27FC236}">
                <a16:creationId xmlns:a16="http://schemas.microsoft.com/office/drawing/2014/main" xmlns="" id="{3C4F5E90-7567-4334-8B28-5EA81E09674F}"/>
              </a:ext>
            </a:extLst>
          </p:cNvPr>
          <p:cNvSpPr>
            <a:spLocks noGrp="1"/>
          </p:cNvSpPr>
          <p:nvPr>
            <p:ph idx="1"/>
          </p:nvPr>
        </p:nvSpPr>
        <p:spPr>
          <a:xfrm>
            <a:off x="709448" y="1529255"/>
            <a:ext cx="10795164" cy="4824247"/>
          </a:xfrm>
        </p:spPr>
        <p:txBody>
          <a:bodyPr>
            <a:normAutofit fontScale="47500" lnSpcReduction="20000"/>
          </a:bodyPr>
          <a:lstStyle/>
          <a:p>
            <a:pPr marL="0" indent="0">
              <a:lnSpc>
                <a:spcPct val="120000"/>
              </a:lnSpc>
              <a:buNone/>
            </a:pPr>
            <a:r>
              <a:rPr lang="en-US" sz="2900" dirty="0"/>
              <a:t>1) resources</a:t>
            </a:r>
          </a:p>
          <a:p>
            <a:pPr marL="0" indent="0">
              <a:lnSpc>
                <a:spcPct val="120000"/>
              </a:lnSpc>
              <a:buNone/>
            </a:pPr>
            <a:r>
              <a:rPr lang="en-US" sz="2900" dirty="0"/>
              <a:t>2) human labour</a:t>
            </a:r>
          </a:p>
          <a:p>
            <a:pPr marL="0" indent="0">
              <a:lnSpc>
                <a:spcPct val="120000"/>
              </a:lnSpc>
              <a:buNone/>
            </a:pPr>
            <a:r>
              <a:rPr lang="en-US" sz="2900" dirty="0"/>
              <a:t>3) banking </a:t>
            </a:r>
          </a:p>
          <a:p>
            <a:pPr marL="0" indent="0">
              <a:lnSpc>
                <a:spcPct val="120000"/>
              </a:lnSpc>
              <a:buNone/>
            </a:pPr>
            <a:r>
              <a:rPr lang="en-US" sz="2900" dirty="0"/>
              <a:t>4) insurance</a:t>
            </a:r>
          </a:p>
          <a:p>
            <a:pPr marL="0" indent="0">
              <a:lnSpc>
                <a:spcPct val="120000"/>
              </a:lnSpc>
              <a:buNone/>
            </a:pPr>
            <a:r>
              <a:rPr lang="en-US" sz="2900" dirty="0"/>
              <a:t>5) </a:t>
            </a:r>
            <a:r>
              <a:rPr lang="ru-RU" sz="2900" dirty="0"/>
              <a:t>с</a:t>
            </a:r>
            <a:r>
              <a:rPr lang="en-US" sz="2900" dirty="0" err="1"/>
              <a:t>onsumer</a:t>
            </a:r>
            <a:r>
              <a:rPr lang="en-US" sz="2900" dirty="0"/>
              <a:t>  choice </a:t>
            </a:r>
          </a:p>
          <a:p>
            <a:pPr marL="0" indent="0">
              <a:lnSpc>
                <a:spcPct val="120000"/>
              </a:lnSpc>
              <a:buNone/>
            </a:pPr>
            <a:r>
              <a:rPr lang="en-US" sz="2900" dirty="0"/>
              <a:t>                  a) the provision of payments facilities, credit and capital to individuals, firms and the government</a:t>
            </a:r>
          </a:p>
          <a:p>
            <a:pPr marL="0" indent="0">
              <a:lnSpc>
                <a:spcPct val="120000"/>
              </a:lnSpc>
              <a:buNone/>
            </a:pPr>
            <a:r>
              <a:rPr lang="en-US" sz="2900" dirty="0"/>
              <a:t>                   b) society’s decision on the kind, quality, and quantity of goods for consumption</a:t>
            </a:r>
          </a:p>
          <a:p>
            <a:pPr marL="0" indent="0">
              <a:lnSpc>
                <a:spcPct val="120000"/>
              </a:lnSpc>
              <a:buNone/>
            </a:pPr>
            <a:r>
              <a:rPr lang="en-US" sz="2900" dirty="0"/>
              <a:t>                   c) anything which can contribute to economic activity. This includes  natural resources, capital goods, labour force etc.</a:t>
            </a:r>
          </a:p>
          <a:p>
            <a:pPr marL="0" indent="0">
              <a:lnSpc>
                <a:spcPct val="120000"/>
              </a:lnSpc>
              <a:buNone/>
            </a:pPr>
            <a:r>
              <a:rPr lang="en-US" sz="2900" dirty="0"/>
              <a:t>                    d) human beings as factors of production</a:t>
            </a:r>
          </a:p>
          <a:p>
            <a:pPr marL="0" indent="0">
              <a:lnSpc>
                <a:spcPct val="120000"/>
              </a:lnSpc>
              <a:buNone/>
            </a:pPr>
            <a:r>
              <a:rPr lang="en-US" sz="2900" dirty="0"/>
              <a:t>                    e) the use of contracts to reduce and redistribute risk</a:t>
            </a:r>
            <a:endParaRPr lang="ru-RU" sz="2900" dirty="0"/>
          </a:p>
          <a:p>
            <a:pPr marL="0" indent="0">
              <a:lnSpc>
                <a:spcPct val="120000"/>
              </a:lnSpc>
              <a:buNone/>
            </a:pPr>
            <a:r>
              <a:rPr lang="ru-RU" sz="2900" dirty="0"/>
              <a:t>                   </a:t>
            </a:r>
          </a:p>
          <a:p>
            <a:pPr marL="0" indent="0">
              <a:lnSpc>
                <a:spcPct val="120000"/>
              </a:lnSpc>
              <a:buNone/>
            </a:pPr>
            <a:r>
              <a:rPr lang="ru-RU" sz="2900" dirty="0"/>
              <a:t>                    ( упражнение из учебника </a:t>
            </a:r>
            <a:r>
              <a:rPr lang="en-US" sz="2900" dirty="0"/>
              <a:t>“Applied Economics”)</a:t>
            </a:r>
          </a:p>
          <a:p>
            <a:pPr marL="0" indent="0">
              <a:buNone/>
            </a:pPr>
            <a:r>
              <a:rPr lang="en-US" sz="2900" dirty="0"/>
              <a:t>          </a:t>
            </a:r>
          </a:p>
          <a:p>
            <a:endParaRPr lang="en-US" dirty="0"/>
          </a:p>
        </p:txBody>
      </p:sp>
    </p:spTree>
    <p:extLst>
      <p:ext uri="{BB962C8B-B14F-4D97-AF65-F5344CB8AC3E}">
        <p14:creationId xmlns:p14="http://schemas.microsoft.com/office/powerpoint/2010/main" val="347956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D5171F-CABC-46D2-A460-3F3E5E7C6E59}"/>
              </a:ext>
            </a:extLst>
          </p:cNvPr>
          <p:cNvSpPr>
            <a:spLocks noGrp="1"/>
          </p:cNvSpPr>
          <p:nvPr>
            <p:ph type="title"/>
          </p:nvPr>
        </p:nvSpPr>
        <p:spPr>
          <a:xfrm>
            <a:off x="1576553" y="624110"/>
            <a:ext cx="9928060" cy="1782206"/>
          </a:xfrm>
        </p:spPr>
        <p:txBody>
          <a:bodyPr>
            <a:normAutofit fontScale="90000"/>
          </a:bodyPr>
          <a:lstStyle/>
          <a:p>
            <a:r>
              <a:rPr lang="en-US" sz="3100" dirty="0"/>
              <a:t>Task.  </a:t>
            </a:r>
            <a:br>
              <a:rPr lang="en-US" sz="3100" dirty="0"/>
            </a:br>
            <a:r>
              <a:rPr lang="en-US" sz="3100" dirty="0"/>
              <a:t>What styles of business decision-making do you know? Complete the test  and identify what your decision-making style is. </a:t>
            </a:r>
            <a:r>
              <a:rPr lang="en-US" dirty="0"/>
              <a:t/>
            </a:r>
            <a:br>
              <a:rPr lang="en-US" dirty="0"/>
            </a:br>
            <a:endParaRPr lang="ru-RU" dirty="0"/>
          </a:p>
        </p:txBody>
      </p:sp>
      <p:sp>
        <p:nvSpPr>
          <p:cNvPr id="3" name="Объект 2">
            <a:extLst>
              <a:ext uri="{FF2B5EF4-FFF2-40B4-BE49-F238E27FC236}">
                <a16:creationId xmlns:a16="http://schemas.microsoft.com/office/drawing/2014/main" xmlns="" id="{3422F560-6575-4020-9FA3-22D3DFDB6ADD}"/>
              </a:ext>
            </a:extLst>
          </p:cNvPr>
          <p:cNvSpPr>
            <a:spLocks noGrp="1"/>
          </p:cNvSpPr>
          <p:nvPr>
            <p:ph idx="1"/>
          </p:nvPr>
        </p:nvSpPr>
        <p:spPr>
          <a:xfrm>
            <a:off x="1119352" y="2406316"/>
            <a:ext cx="10385260" cy="4120608"/>
          </a:xfrm>
        </p:spPr>
        <p:txBody>
          <a:bodyPr>
            <a:normAutofit/>
          </a:bodyPr>
          <a:lstStyle/>
          <a:p>
            <a:pPr marL="0" indent="0">
              <a:buNone/>
            </a:pPr>
            <a:endParaRPr lang="en-US" dirty="0"/>
          </a:p>
          <a:p>
            <a:pPr>
              <a:buAutoNum type="arabicPeriod"/>
            </a:pPr>
            <a:r>
              <a:rPr lang="en-US" sz="2000" dirty="0"/>
              <a:t>Your boss asks you to develop a proposal to launch a new product. You: </a:t>
            </a:r>
          </a:p>
          <a:p>
            <a:pPr>
              <a:buAutoNum type="alphaUcPeriod"/>
            </a:pPr>
            <a:r>
              <a:rPr lang="en-US" sz="2000" dirty="0"/>
              <a:t>Dig up data to generate some initial ideas, talk with your colleagues and write the proposal. </a:t>
            </a:r>
          </a:p>
          <a:p>
            <a:pPr>
              <a:buAutoNum type="alphaUcPeriod"/>
            </a:pPr>
            <a:r>
              <a:rPr lang="en-US" sz="2000" dirty="0"/>
              <a:t>Draft the proposal, add some supporting charts and get it to the boss as soon as possible. </a:t>
            </a:r>
          </a:p>
          <a:p>
            <a:pPr>
              <a:buAutoNum type="alphaUcPeriod"/>
            </a:pPr>
            <a:r>
              <a:rPr lang="en-US" sz="2000" dirty="0"/>
              <a:t>Find your group’s last product launch proposal, take a look at recent data and model the new proposal on the old one.</a:t>
            </a:r>
            <a:endParaRPr lang="ru-RU" sz="2000" dirty="0"/>
          </a:p>
          <a:p>
            <a:pPr marL="0" indent="0">
              <a:buNone/>
            </a:pPr>
            <a:endParaRPr lang="ru-RU" sz="2000" dirty="0"/>
          </a:p>
          <a:p>
            <a:pPr marL="0" indent="0">
              <a:buNone/>
            </a:pPr>
            <a:r>
              <a:rPr lang="ru-RU" sz="1600" dirty="0"/>
              <a:t>(задание из учебника «Английский для менеджеров»)</a:t>
            </a:r>
          </a:p>
        </p:txBody>
      </p:sp>
    </p:spTree>
    <p:extLst>
      <p:ext uri="{BB962C8B-B14F-4D97-AF65-F5344CB8AC3E}">
        <p14:creationId xmlns:p14="http://schemas.microsoft.com/office/powerpoint/2010/main" val="2179496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048D72-6B3F-45A6-B2FD-D3A43B12C1B9}"/>
              </a:ext>
            </a:extLst>
          </p:cNvPr>
          <p:cNvSpPr>
            <a:spLocks noGrp="1"/>
          </p:cNvSpPr>
          <p:nvPr>
            <p:ph type="title"/>
          </p:nvPr>
        </p:nvSpPr>
        <p:spPr/>
        <p:txBody>
          <a:bodyPr>
            <a:normAutofit/>
          </a:bodyPr>
          <a:lstStyle/>
          <a:p>
            <a:pPr algn="ctr"/>
            <a:r>
              <a:rPr lang="en-US" sz="2800" dirty="0"/>
              <a:t>Interpreting the results</a:t>
            </a:r>
            <a:endParaRPr lang="ru-RU" sz="2800" dirty="0"/>
          </a:p>
        </p:txBody>
      </p:sp>
      <p:sp>
        <p:nvSpPr>
          <p:cNvPr id="3" name="Объект 2">
            <a:extLst>
              <a:ext uri="{FF2B5EF4-FFF2-40B4-BE49-F238E27FC236}">
                <a16:creationId xmlns:a16="http://schemas.microsoft.com/office/drawing/2014/main" xmlns="" id="{BA0C218B-B52D-4B62-8672-BC2846DA8BF5}"/>
              </a:ext>
            </a:extLst>
          </p:cNvPr>
          <p:cNvSpPr>
            <a:spLocks noGrp="1"/>
          </p:cNvSpPr>
          <p:nvPr>
            <p:ph idx="1"/>
          </p:nvPr>
        </p:nvSpPr>
        <p:spPr>
          <a:xfrm>
            <a:off x="1970690" y="2133600"/>
            <a:ext cx="9533922" cy="3777622"/>
          </a:xfrm>
        </p:spPr>
        <p:txBody>
          <a:bodyPr>
            <a:normAutofit/>
          </a:bodyPr>
          <a:lstStyle/>
          <a:p>
            <a:pPr marL="0" indent="0">
              <a:buNone/>
            </a:pPr>
            <a:r>
              <a:rPr lang="en-US" sz="2000" dirty="0"/>
              <a:t>If most of your answers are: </a:t>
            </a:r>
          </a:p>
          <a:p>
            <a:pPr marL="0" indent="0">
              <a:buNone/>
            </a:pPr>
            <a:endParaRPr lang="en-US" sz="2000" dirty="0"/>
          </a:p>
          <a:p>
            <a:r>
              <a:rPr lang="en-US" sz="2000" dirty="0"/>
              <a:t>A — You’re an informed skeptic. </a:t>
            </a:r>
          </a:p>
          <a:p>
            <a:r>
              <a:rPr lang="en-US" sz="2000" dirty="0"/>
              <a:t>B — You’re a visceral decision maker.</a:t>
            </a:r>
          </a:p>
          <a:p>
            <a:r>
              <a:rPr lang="en-US" sz="2000" dirty="0"/>
              <a:t> C — You’re an unquestioning empiricist</a:t>
            </a:r>
            <a:endParaRPr lang="ru-RU" sz="2000" dirty="0"/>
          </a:p>
        </p:txBody>
      </p:sp>
    </p:spTree>
    <p:extLst>
      <p:ext uri="{BB962C8B-B14F-4D97-AF65-F5344CB8AC3E}">
        <p14:creationId xmlns:p14="http://schemas.microsoft.com/office/powerpoint/2010/main" val="3027996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202047-D30F-4D5C-9A94-08C042AE7DEF}"/>
              </a:ext>
            </a:extLst>
          </p:cNvPr>
          <p:cNvSpPr>
            <a:spLocks noGrp="1"/>
          </p:cNvSpPr>
          <p:nvPr>
            <p:ph type="title"/>
          </p:nvPr>
        </p:nvSpPr>
        <p:spPr>
          <a:xfrm>
            <a:off x="2592925" y="624110"/>
            <a:ext cx="8911687" cy="819679"/>
          </a:xfrm>
        </p:spPr>
        <p:txBody>
          <a:bodyPr>
            <a:normAutofit/>
          </a:bodyPr>
          <a:lstStyle/>
          <a:p>
            <a:r>
              <a:rPr lang="ru-RU" dirty="0"/>
              <a:t>                </a:t>
            </a:r>
            <a:r>
              <a:rPr lang="en-US" dirty="0"/>
              <a:t>Sample monologue</a:t>
            </a:r>
            <a:endParaRPr lang="ru-RU" sz="2800" i="1" dirty="0"/>
          </a:p>
        </p:txBody>
      </p:sp>
      <p:sp>
        <p:nvSpPr>
          <p:cNvPr id="3" name="Объект 2">
            <a:extLst>
              <a:ext uri="{FF2B5EF4-FFF2-40B4-BE49-F238E27FC236}">
                <a16:creationId xmlns:a16="http://schemas.microsoft.com/office/drawing/2014/main" xmlns="" id="{97752CD1-84DE-4802-9AEB-35D9A906FE72}"/>
              </a:ext>
            </a:extLst>
          </p:cNvPr>
          <p:cNvSpPr>
            <a:spLocks noGrp="1"/>
          </p:cNvSpPr>
          <p:nvPr>
            <p:ph idx="1"/>
          </p:nvPr>
        </p:nvSpPr>
        <p:spPr>
          <a:xfrm>
            <a:off x="1122947" y="1443789"/>
            <a:ext cx="10381665" cy="4467433"/>
          </a:xfrm>
        </p:spPr>
        <p:txBody>
          <a:bodyPr/>
          <a:lstStyle/>
          <a:p>
            <a:pPr marL="0" indent="0">
              <a:buNone/>
            </a:pPr>
            <a:endParaRPr lang="en-US" sz="2000" b="1" i="1" dirty="0"/>
          </a:p>
          <a:p>
            <a:pPr marL="0" indent="0">
              <a:buNone/>
            </a:pPr>
            <a:r>
              <a:rPr lang="en-US" sz="2000" b="1" i="1" dirty="0"/>
              <a:t>Expand on</a:t>
            </a:r>
            <a:r>
              <a:rPr lang="en-US" sz="2000" dirty="0"/>
              <a:t> </a:t>
            </a:r>
            <a:r>
              <a:rPr lang="en-US" sz="2000" b="1" dirty="0"/>
              <a:t>how </a:t>
            </a:r>
            <a:r>
              <a:rPr lang="en-US" sz="2000" b="1" i="1" dirty="0">
                <a:ea typeface="Calibri" panose="020F0502020204030204" pitchFamily="34" charset="0"/>
              </a:rPr>
              <a:t>scarcity of resources influence resources prices and investment</a:t>
            </a:r>
            <a:r>
              <a:rPr lang="en-US" sz="2000" b="1" i="1" dirty="0"/>
              <a:t>. </a:t>
            </a:r>
          </a:p>
          <a:p>
            <a:pPr marL="0" indent="0">
              <a:buNone/>
            </a:pPr>
            <a:endParaRPr lang="en-IE" sz="2000" b="1" i="1" dirty="0"/>
          </a:p>
          <a:p>
            <a:pPr marL="0" indent="0">
              <a:buNone/>
            </a:pPr>
            <a:r>
              <a:rPr lang="en-US" dirty="0"/>
              <a:t>You should:</a:t>
            </a:r>
            <a:endParaRPr lang="en-IE" dirty="0"/>
          </a:p>
          <a:p>
            <a:pPr lvl="0"/>
            <a:r>
              <a:rPr lang="en-US" dirty="0"/>
              <a:t>express your attitude towards the given problem</a:t>
            </a:r>
            <a:endParaRPr lang="en-IE" dirty="0"/>
          </a:p>
          <a:p>
            <a:pPr lvl="0"/>
            <a:r>
              <a:rPr lang="en-US" dirty="0"/>
              <a:t>speculate on the problem and justify your statement, providing at least 2 supporting arguments</a:t>
            </a:r>
            <a:endParaRPr lang="en-IE" dirty="0"/>
          </a:p>
          <a:p>
            <a:pPr lvl="0"/>
            <a:r>
              <a:rPr lang="en-US" dirty="0"/>
              <a:t>summarise your ideas</a:t>
            </a:r>
            <a:endParaRPr lang="en-IE" dirty="0"/>
          </a:p>
          <a:p>
            <a:pPr marL="0" indent="0">
              <a:buNone/>
            </a:pPr>
            <a:r>
              <a:rPr lang="en-US" dirty="0"/>
              <a:t> You should speak for no less than 2 minutes and no longer than 3 minutes.</a:t>
            </a:r>
            <a:endParaRPr lang="en-IE" dirty="0"/>
          </a:p>
          <a:p>
            <a:endParaRPr lang="ru-RU" dirty="0"/>
          </a:p>
        </p:txBody>
      </p:sp>
    </p:spTree>
    <p:extLst>
      <p:ext uri="{BB962C8B-B14F-4D97-AF65-F5344CB8AC3E}">
        <p14:creationId xmlns:p14="http://schemas.microsoft.com/office/powerpoint/2010/main" val="2515908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A91558-21DD-4921-8B1D-91C9BB946BF9}"/>
              </a:ext>
            </a:extLst>
          </p:cNvPr>
          <p:cNvSpPr>
            <a:spLocks noGrp="1"/>
          </p:cNvSpPr>
          <p:nvPr>
            <p:ph type="title"/>
          </p:nvPr>
        </p:nvSpPr>
        <p:spPr>
          <a:xfrm>
            <a:off x="1278390" y="624110"/>
            <a:ext cx="10769232" cy="1280890"/>
          </a:xfrm>
        </p:spPr>
        <p:txBody>
          <a:bodyPr>
            <a:noAutofit/>
          </a:bodyPr>
          <a:lstStyle/>
          <a:p>
            <a:r>
              <a:rPr lang="en-US" sz="2800" dirty="0"/>
              <a:t>Sample paragraph. </a:t>
            </a:r>
            <a:br>
              <a:rPr lang="en-US" sz="2800" dirty="0"/>
            </a:br>
            <a:r>
              <a:rPr lang="en-US" sz="2800" dirty="0"/>
              <a:t>Non-</a:t>
            </a:r>
            <a:r>
              <a:rPr lang="en-US" sz="2800" dirty="0" err="1"/>
              <a:t>maximising</a:t>
            </a:r>
            <a:r>
              <a:rPr lang="en-US" sz="2800" dirty="0"/>
              <a:t> goals can ensure a company prosperity.</a:t>
            </a:r>
            <a:r>
              <a:rPr lang="ru-RU" sz="2800" dirty="0"/>
              <a:t/>
            </a:r>
            <a:br>
              <a:rPr lang="ru-RU" sz="2800" dirty="0"/>
            </a:br>
            <a:endParaRPr lang="ru-RU" sz="2800" dirty="0"/>
          </a:p>
        </p:txBody>
      </p:sp>
      <p:sp>
        <p:nvSpPr>
          <p:cNvPr id="3" name="Объект 2">
            <a:extLst>
              <a:ext uri="{FF2B5EF4-FFF2-40B4-BE49-F238E27FC236}">
                <a16:creationId xmlns:a16="http://schemas.microsoft.com/office/drawing/2014/main" xmlns="" id="{F508F75D-0BE8-4E74-AD40-8CCF3605EF30}"/>
              </a:ext>
            </a:extLst>
          </p:cNvPr>
          <p:cNvSpPr>
            <a:spLocks noGrp="1"/>
          </p:cNvSpPr>
          <p:nvPr>
            <p:ph idx="1"/>
          </p:nvPr>
        </p:nvSpPr>
        <p:spPr>
          <a:xfrm>
            <a:off x="840308" y="1739462"/>
            <a:ext cx="10511384" cy="4494428"/>
          </a:xfrm>
        </p:spPr>
        <p:txBody>
          <a:bodyPr>
            <a:normAutofit fontScale="70000" lnSpcReduction="20000"/>
          </a:bodyPr>
          <a:lstStyle/>
          <a:p>
            <a:pPr marL="0" indent="0">
              <a:buNone/>
            </a:pPr>
            <a:r>
              <a:rPr lang="en-US" dirty="0"/>
              <a:t> </a:t>
            </a:r>
            <a:endParaRPr lang="ru-RU" dirty="0"/>
          </a:p>
          <a:p>
            <a:pPr marL="0" indent="0">
              <a:lnSpc>
                <a:spcPct val="120000"/>
              </a:lnSpc>
              <a:buNone/>
            </a:pPr>
            <a:r>
              <a:rPr lang="en-US" sz="2400" dirty="0"/>
              <a:t>      </a:t>
            </a:r>
            <a:r>
              <a:rPr lang="en-US" sz="2600" dirty="0">
                <a:latin typeface="Arial" panose="020B0604020202020204" pitchFamily="34" charset="0"/>
                <a:cs typeface="Arial" panose="020B0604020202020204" pitchFamily="34" charset="0"/>
              </a:rPr>
              <a:t>Non-</a:t>
            </a:r>
            <a:r>
              <a:rPr lang="en-US" sz="2600" dirty="0" err="1">
                <a:latin typeface="Arial" panose="020B0604020202020204" pitchFamily="34" charset="0"/>
                <a:cs typeface="Arial" panose="020B0604020202020204" pitchFamily="34" charset="0"/>
              </a:rPr>
              <a:t>maximising</a:t>
            </a:r>
            <a:r>
              <a:rPr lang="en-US" sz="2600" dirty="0">
                <a:latin typeface="Arial" panose="020B0604020202020204" pitchFamily="34" charset="0"/>
                <a:cs typeface="Arial" panose="020B0604020202020204" pitchFamily="34" charset="0"/>
              </a:rPr>
              <a:t> objectives can possibly provide a company with economic prosperity. Firstly, satisficing, as one of the non-maximizing targets, suggests that the company sets minimum acceptable levels of achievement. Therefore, accomplishing those minimal values becomes an incentive to improving management performance. For example, a company has two options after setting a goal, either achieve it or not. If the objective is achieved, the firm sets a higher goal, if not - a lower one until the goal is achieved. Secondly, goal setting is rather significant </a:t>
            </a:r>
            <a:r>
              <a:rPr lang="ru-RU"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in the behaviouralist theory. Indeed, this point of view suggests that the company is an organization with several groups, that have their own sets of goals. More-over, it is important to acknowledge that each group is capable of leading the firm to progress in its goal. In short, setting a minimum goal, which is also called satisficing, and having various groups in the firm, which are trying to achieve each own goal, can lead to a firm’s prosperity. </a:t>
            </a:r>
            <a:endParaRPr lang="ru-RU" sz="2600" dirty="0">
              <a:latin typeface="Arial" panose="020B0604020202020204" pitchFamily="34" charset="0"/>
              <a:cs typeface="Arial" panose="020B0604020202020204" pitchFamily="34" charset="0"/>
            </a:endParaRPr>
          </a:p>
          <a:p>
            <a:pPr marL="0" indent="0">
              <a:lnSpc>
                <a:spcPct val="120000"/>
              </a:lnSpc>
              <a:buNone/>
            </a:pPr>
            <a:endParaRPr lang="ru-RU" sz="2600" dirty="0">
              <a:latin typeface="Arial" panose="020B0604020202020204" pitchFamily="34" charset="0"/>
              <a:cs typeface="Arial" panose="020B0604020202020204" pitchFamily="34" charset="0"/>
            </a:endParaRPr>
          </a:p>
          <a:p>
            <a:pPr marL="0" indent="0">
              <a:buNone/>
            </a:pPr>
            <a:r>
              <a:rPr lang="en-US" dirty="0"/>
              <a:t> </a:t>
            </a:r>
            <a:r>
              <a:rPr lang="ru-RU" dirty="0">
                <a:solidFill>
                  <a:srgbClr val="000000"/>
                </a:solidFill>
                <a:latin typeface="Times New Roman" panose="02020603050405020304" pitchFamily="18" charset="0"/>
                <a:ea typeface="Calibri" panose="020F0502020204030204" pitchFamily="34" charset="0"/>
                <a:cs typeface="Arial" panose="020B0604020202020204" pitchFamily="34" charset="0"/>
              </a:rPr>
              <a:t>( (работа студента 1 курса 2020)</a:t>
            </a:r>
            <a:endParaRPr lang="ru-RU" dirty="0"/>
          </a:p>
          <a:p>
            <a:pPr marL="0" indent="0">
              <a:buNone/>
            </a:pPr>
            <a:endParaRPr lang="ru-RU" dirty="0"/>
          </a:p>
        </p:txBody>
      </p:sp>
    </p:spTree>
    <p:extLst>
      <p:ext uri="{BB962C8B-B14F-4D97-AF65-F5344CB8AC3E}">
        <p14:creationId xmlns:p14="http://schemas.microsoft.com/office/powerpoint/2010/main" val="307065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984F12-6610-4102-B48C-12E10C365FA0}"/>
              </a:ext>
            </a:extLst>
          </p:cNvPr>
          <p:cNvSpPr>
            <a:spLocks noGrp="1"/>
          </p:cNvSpPr>
          <p:nvPr>
            <p:ph type="title"/>
          </p:nvPr>
        </p:nvSpPr>
        <p:spPr/>
        <p:txBody>
          <a:bodyPr>
            <a:normAutofit/>
          </a:bodyPr>
          <a:lstStyle/>
          <a:p>
            <a:pPr algn="ctr"/>
            <a:r>
              <a:rPr lang="ru-RU" sz="2800" dirty="0"/>
              <a:t>Результаты Внутреннего экзамена </a:t>
            </a:r>
            <a:br>
              <a:rPr lang="ru-RU" sz="2800" dirty="0"/>
            </a:br>
            <a:r>
              <a:rPr lang="ru-RU" sz="2800" dirty="0"/>
              <a:t>июнь 2022</a:t>
            </a:r>
          </a:p>
        </p:txBody>
      </p:sp>
      <p:sp>
        <p:nvSpPr>
          <p:cNvPr id="3" name="Объект 2">
            <a:extLst>
              <a:ext uri="{FF2B5EF4-FFF2-40B4-BE49-F238E27FC236}">
                <a16:creationId xmlns:a16="http://schemas.microsoft.com/office/drawing/2014/main" xmlns="" id="{BFEBA663-C75A-4F51-92B2-4CC5AB35E0B8}"/>
              </a:ext>
            </a:extLst>
          </p:cNvPr>
          <p:cNvSpPr>
            <a:spLocks noGrp="1"/>
          </p:cNvSpPr>
          <p:nvPr>
            <p:ph idx="1"/>
          </p:nvPr>
        </p:nvSpPr>
        <p:spPr/>
        <p:txBody>
          <a:bodyPr>
            <a:normAutofit/>
          </a:bodyPr>
          <a:lstStyle/>
          <a:p>
            <a:r>
              <a:rPr lang="en-US" sz="2000" dirty="0"/>
              <a:t>‘</a:t>
            </a:r>
            <a:r>
              <a:rPr lang="ru-RU" sz="2000" dirty="0"/>
              <a:t>Хорошо</a:t>
            </a:r>
            <a:r>
              <a:rPr lang="en-US" sz="2000" dirty="0"/>
              <a:t>’</a:t>
            </a:r>
            <a:r>
              <a:rPr lang="ru-RU" sz="2000" dirty="0"/>
              <a:t> и </a:t>
            </a:r>
            <a:r>
              <a:rPr lang="en-US" sz="2000" dirty="0"/>
              <a:t>‘</a:t>
            </a:r>
            <a:r>
              <a:rPr lang="ru-RU" sz="2000" dirty="0"/>
              <a:t>отлично</a:t>
            </a:r>
            <a:r>
              <a:rPr lang="en-US" sz="2000" dirty="0"/>
              <a:t>’</a:t>
            </a:r>
            <a:r>
              <a:rPr lang="ru-RU" sz="2000" dirty="0"/>
              <a:t> – 47%</a:t>
            </a:r>
          </a:p>
          <a:p>
            <a:r>
              <a:rPr lang="en-US" sz="2000" dirty="0"/>
              <a:t>‘</a:t>
            </a:r>
            <a:r>
              <a:rPr lang="ru-RU" sz="2000" dirty="0"/>
              <a:t>Удовлетворительно</a:t>
            </a:r>
            <a:r>
              <a:rPr lang="en-US" sz="2000" dirty="0"/>
              <a:t>’</a:t>
            </a:r>
            <a:r>
              <a:rPr lang="ru-RU" sz="2000" dirty="0"/>
              <a:t> – 39%</a:t>
            </a:r>
          </a:p>
          <a:p>
            <a:r>
              <a:rPr lang="en-US" sz="2000" dirty="0"/>
              <a:t>‘</a:t>
            </a:r>
            <a:r>
              <a:rPr lang="ru-RU" sz="2000" dirty="0"/>
              <a:t>Неудовлетворительно</a:t>
            </a:r>
            <a:r>
              <a:rPr lang="en-US" sz="2000" dirty="0"/>
              <a:t>’</a:t>
            </a:r>
            <a:r>
              <a:rPr lang="ru-RU" sz="2000" dirty="0"/>
              <a:t> – 14%</a:t>
            </a:r>
          </a:p>
        </p:txBody>
      </p:sp>
    </p:spTree>
    <p:extLst>
      <p:ext uri="{BB962C8B-B14F-4D97-AF65-F5344CB8AC3E}">
        <p14:creationId xmlns:p14="http://schemas.microsoft.com/office/powerpoint/2010/main" val="3601418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3655DC-2047-470D-8EAD-499E08EC1DE3}"/>
              </a:ext>
            </a:extLst>
          </p:cNvPr>
          <p:cNvSpPr>
            <a:spLocks noGrp="1"/>
          </p:cNvSpPr>
          <p:nvPr>
            <p:ph type="title"/>
          </p:nvPr>
        </p:nvSpPr>
        <p:spPr>
          <a:xfrm>
            <a:off x="2592924" y="2110154"/>
            <a:ext cx="8911687" cy="1318846"/>
          </a:xfrm>
        </p:spPr>
        <p:txBody>
          <a:bodyPr/>
          <a:lstStyle/>
          <a:p>
            <a:r>
              <a:rPr lang="en-US" dirty="0"/>
              <a:t>V. </a:t>
            </a:r>
            <a:r>
              <a:rPr lang="ru-RU" dirty="0"/>
              <a:t>Система оценивания и экзамены</a:t>
            </a:r>
            <a:br>
              <a:rPr lang="ru-RU" dirty="0"/>
            </a:br>
            <a:endParaRPr lang="ru-RU" dirty="0"/>
          </a:p>
        </p:txBody>
      </p:sp>
    </p:spTree>
    <p:extLst>
      <p:ext uri="{BB962C8B-B14F-4D97-AF65-F5344CB8AC3E}">
        <p14:creationId xmlns:p14="http://schemas.microsoft.com/office/powerpoint/2010/main" val="3777206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15AC33-5A02-41E7-9032-7730FBAB8499}"/>
              </a:ext>
            </a:extLst>
          </p:cNvPr>
          <p:cNvSpPr>
            <a:spLocks noGrp="1"/>
          </p:cNvSpPr>
          <p:nvPr>
            <p:ph type="title"/>
          </p:nvPr>
        </p:nvSpPr>
        <p:spPr/>
        <p:txBody>
          <a:bodyPr>
            <a:normAutofit/>
          </a:bodyPr>
          <a:lstStyle/>
          <a:p>
            <a:pPr algn="ctr"/>
            <a:r>
              <a:rPr lang="ru-RU" sz="2800" dirty="0"/>
              <a:t>Правила оценивания</a:t>
            </a:r>
          </a:p>
        </p:txBody>
      </p:sp>
      <p:sp>
        <p:nvSpPr>
          <p:cNvPr id="3" name="Объект 2">
            <a:extLst>
              <a:ext uri="{FF2B5EF4-FFF2-40B4-BE49-F238E27FC236}">
                <a16:creationId xmlns:a16="http://schemas.microsoft.com/office/drawing/2014/main" xmlns="" id="{A23DE7D2-635E-4560-80D4-1F53151D7C62}"/>
              </a:ext>
            </a:extLst>
          </p:cNvPr>
          <p:cNvSpPr>
            <a:spLocks noGrp="1"/>
          </p:cNvSpPr>
          <p:nvPr>
            <p:ph idx="1"/>
          </p:nvPr>
        </p:nvSpPr>
        <p:spPr>
          <a:xfrm>
            <a:off x="934497" y="1527349"/>
            <a:ext cx="10573828" cy="5014128"/>
          </a:xfrm>
        </p:spPr>
        <p:txBody>
          <a:bodyPr>
            <a:normAutofit/>
          </a:bodyPr>
          <a:lstStyle/>
          <a:p>
            <a:endParaRPr lang="ru-RU" dirty="0"/>
          </a:p>
          <a:p>
            <a:r>
              <a:rPr lang="ru-RU" sz="2100" dirty="0"/>
              <a:t>10-балльная система: </a:t>
            </a:r>
          </a:p>
          <a:p>
            <a:pPr marL="0" indent="0">
              <a:buNone/>
            </a:pPr>
            <a:r>
              <a:rPr lang="ru-RU" sz="2100" dirty="0"/>
              <a:t>              2-3 – «неудовлетворительно»</a:t>
            </a:r>
          </a:p>
          <a:p>
            <a:pPr marL="0" indent="0">
              <a:buNone/>
            </a:pPr>
            <a:r>
              <a:rPr lang="ru-RU" sz="2100" dirty="0"/>
              <a:t>             4-5 – «удовлетворительно»</a:t>
            </a:r>
          </a:p>
          <a:p>
            <a:pPr marL="0" indent="0">
              <a:buNone/>
            </a:pPr>
            <a:r>
              <a:rPr lang="ru-RU" sz="2100" dirty="0"/>
              <a:t>             6-7- «хорошо»</a:t>
            </a:r>
          </a:p>
          <a:p>
            <a:pPr marL="0" indent="0">
              <a:buNone/>
            </a:pPr>
            <a:r>
              <a:rPr lang="ru-RU" sz="2100" dirty="0"/>
              <a:t>             8 – «отлично»</a:t>
            </a:r>
          </a:p>
          <a:p>
            <a:pPr marL="0" indent="0">
              <a:buNone/>
            </a:pPr>
            <a:r>
              <a:rPr lang="ru-RU" sz="2100" dirty="0"/>
              <a:t>             9 и 10 – ставятся, если студент демонстрирует знания, умения и навыки, выходящие за пределы программы.     </a:t>
            </a:r>
          </a:p>
          <a:p>
            <a:r>
              <a:rPr lang="ru-RU" sz="2100" dirty="0"/>
              <a:t>накопительная система оценки</a:t>
            </a:r>
          </a:p>
          <a:p>
            <a:r>
              <a:rPr lang="ru-RU" sz="2100" dirty="0"/>
              <a:t>часть оценки, составляющая 20% и 25%, передаче не подлежит</a:t>
            </a:r>
          </a:p>
          <a:p>
            <a:r>
              <a:rPr lang="ru-RU" sz="2100" dirty="0"/>
              <a:t>часть оценки, составляющая 30%, может пересдаваться.</a:t>
            </a:r>
          </a:p>
          <a:p>
            <a:endParaRPr lang="ru-RU" dirty="0"/>
          </a:p>
        </p:txBody>
      </p:sp>
    </p:spTree>
    <p:extLst>
      <p:ext uri="{BB962C8B-B14F-4D97-AF65-F5344CB8AC3E}">
        <p14:creationId xmlns:p14="http://schemas.microsoft.com/office/powerpoint/2010/main" val="3014543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204953"/>
            <a:ext cx="8911687" cy="1229710"/>
          </a:xfrm>
        </p:spPr>
        <p:txBody>
          <a:bodyPr>
            <a:normAutofit/>
          </a:bodyPr>
          <a:lstStyle/>
          <a:p>
            <a:pPr algn="ctr"/>
            <a:r>
              <a:rPr lang="ru-RU" sz="2800" dirty="0">
                <a:latin typeface="Century Gothic" panose="020B0502020202020204" pitchFamily="34" charset="0"/>
                <a:cs typeface="Arial" panose="020B0604020202020204" pitchFamily="34" charset="0"/>
              </a:rPr>
              <a:t>Декабрьская сессия</a:t>
            </a:r>
            <a:br>
              <a:rPr lang="ru-RU" sz="2800" dirty="0">
                <a:latin typeface="Century Gothic" panose="020B0502020202020204" pitchFamily="34" charset="0"/>
                <a:cs typeface="Arial" panose="020B0604020202020204" pitchFamily="34" charset="0"/>
              </a:rPr>
            </a:br>
            <a:r>
              <a:rPr lang="ru-RU" altLang="ru-RU" sz="2800" dirty="0">
                <a:solidFill>
                  <a:srgbClr val="000000"/>
                </a:solidFill>
                <a:latin typeface="Century Gothic" panose="020B0502020202020204" pitchFamily="34" charset="0"/>
                <a:cs typeface="Arial" panose="020B0604020202020204" pitchFamily="34" charset="0"/>
              </a:rPr>
              <a:t>Формула оценки за курс английского языка </a:t>
            </a:r>
            <a:endParaRPr lang="ru-RU" sz="2800" dirty="0">
              <a:latin typeface="Century Gothic" panose="020B0502020202020204" pitchFamily="34" charset="0"/>
              <a:cs typeface="Arial" panose="020B0604020202020204" pitchFamily="34" charset="0"/>
            </a:endParaRPr>
          </a:p>
        </p:txBody>
      </p:sp>
      <p:sp>
        <p:nvSpPr>
          <p:cNvPr id="3" name="Объект 2"/>
          <p:cNvSpPr>
            <a:spLocks noGrp="1"/>
          </p:cNvSpPr>
          <p:nvPr>
            <p:ph idx="1"/>
          </p:nvPr>
        </p:nvSpPr>
        <p:spPr>
          <a:xfrm>
            <a:off x="1340069" y="1434663"/>
            <a:ext cx="10164543" cy="5218384"/>
          </a:xfrm>
        </p:spPr>
        <p:txBody>
          <a:bodyPr>
            <a:normAutofit/>
          </a:bodyPr>
          <a:lstStyle/>
          <a:p>
            <a:pPr>
              <a:spcBef>
                <a:spcPts val="500"/>
              </a:spcBef>
              <a:buNone/>
            </a:pPr>
            <a:endParaRPr lang="ru-RU" altLang="ru-RU" sz="1400" dirty="0">
              <a:latin typeface="Times New Roman" panose="02020603050405020304" pitchFamily="18" charset="0"/>
              <a:cs typeface="Times New Roman" panose="02020603050405020304" pitchFamily="18" charset="0"/>
            </a:endParaRPr>
          </a:p>
          <a:p>
            <a:pPr>
              <a:spcBef>
                <a:spcPts val="500"/>
              </a:spcBef>
              <a:buFont typeface="Wingdings" panose="05000000000000000000" pitchFamily="2" charset="2"/>
              <a:buChar char="Ø"/>
            </a:pPr>
            <a:r>
              <a:rPr lang="ru-RU" altLang="ru-RU" dirty="0">
                <a:solidFill>
                  <a:srgbClr val="000000"/>
                </a:solidFill>
                <a:latin typeface="Times New Roman" panose="02020603050405020304" pitchFamily="18" charset="0"/>
                <a:cs typeface="Times New Roman" panose="02020603050405020304" pitchFamily="18" charset="0"/>
              </a:rPr>
              <a:t> </a:t>
            </a:r>
            <a:r>
              <a:rPr lang="en-US" altLang="ru-RU" sz="2000" dirty="0">
                <a:solidFill>
                  <a:srgbClr val="000000"/>
                </a:solidFill>
                <a:latin typeface="Times New Roman" panose="02020603050405020304" pitchFamily="18" charset="0"/>
                <a:cs typeface="Times New Roman" panose="02020603050405020304" pitchFamily="18" charset="0"/>
              </a:rPr>
              <a:t>Oral Assessment - </a:t>
            </a:r>
            <a:r>
              <a:rPr lang="ru-RU" altLang="ru-RU" sz="2000" dirty="0">
                <a:solidFill>
                  <a:srgbClr val="000000"/>
                </a:solidFill>
                <a:latin typeface="Times New Roman" panose="02020603050405020304" pitchFamily="18" charset="0"/>
                <a:cs typeface="Times New Roman" panose="02020603050405020304" pitchFamily="18" charset="0"/>
              </a:rPr>
              <a:t>устный контроль</a:t>
            </a:r>
            <a:endParaRPr lang="ru-RU" altLang="ru-RU" sz="2000" dirty="0">
              <a:latin typeface="Times New Roman" panose="02020603050405020304" pitchFamily="18" charset="0"/>
              <a:cs typeface="Times New Roman" panose="02020603050405020304" pitchFamily="18" charset="0"/>
            </a:endParaRPr>
          </a:p>
          <a:p>
            <a:pPr>
              <a:spcBef>
                <a:spcPts val="500"/>
              </a:spcBef>
              <a:buFont typeface="Wingdings" panose="05000000000000000000" pitchFamily="2" charset="2"/>
              <a:buChar char="Ø"/>
            </a:pPr>
            <a:r>
              <a:rPr lang="en-US" altLang="ru-RU" sz="2000" dirty="0">
                <a:solidFill>
                  <a:srgbClr val="000000"/>
                </a:solidFill>
                <a:latin typeface="Times New Roman" panose="02020603050405020304" pitchFamily="18" charset="0"/>
                <a:cs typeface="Times New Roman" panose="02020603050405020304" pitchFamily="18" charset="0"/>
              </a:rPr>
              <a:t>Individual Work Assessment - </a:t>
            </a:r>
            <a:r>
              <a:rPr lang="ru-RU" altLang="ru-RU" sz="2000" dirty="0">
                <a:solidFill>
                  <a:srgbClr val="000000"/>
                </a:solidFill>
                <a:latin typeface="Times New Roman" panose="02020603050405020304" pitchFamily="18" charset="0"/>
                <a:cs typeface="Times New Roman" panose="02020603050405020304" pitchFamily="18" charset="0"/>
              </a:rPr>
              <a:t>самостоятельная работа </a:t>
            </a:r>
            <a:endParaRPr lang="en-US" altLang="ru-RU" sz="2000" dirty="0">
              <a:solidFill>
                <a:srgbClr val="000000"/>
              </a:solidFill>
              <a:latin typeface="Times New Roman" panose="02020603050405020304" pitchFamily="18" charset="0"/>
              <a:cs typeface="Times New Roman" panose="02020603050405020304" pitchFamily="18" charset="0"/>
            </a:endParaRPr>
          </a:p>
          <a:p>
            <a:pPr>
              <a:spcBef>
                <a:spcPts val="500"/>
              </a:spcBef>
              <a:buFont typeface="Wingdings" panose="05000000000000000000" pitchFamily="2" charset="2"/>
              <a:buChar char="Ø"/>
            </a:pPr>
            <a:r>
              <a:rPr lang="en-US" altLang="ru-RU" sz="2000" dirty="0">
                <a:solidFill>
                  <a:srgbClr val="000000"/>
                </a:solidFill>
                <a:latin typeface="Times New Roman" panose="02020603050405020304" pitchFamily="18" charset="0"/>
                <a:cs typeface="Times New Roman" panose="02020603050405020304" pitchFamily="18" charset="0"/>
              </a:rPr>
              <a:t>Written assessment – </a:t>
            </a:r>
            <a:r>
              <a:rPr lang="ru-RU" altLang="ru-RU" sz="2000" dirty="0">
                <a:solidFill>
                  <a:srgbClr val="000000"/>
                </a:solidFill>
                <a:latin typeface="Times New Roman" panose="02020603050405020304" pitchFamily="18" charset="0"/>
                <a:cs typeface="Times New Roman" panose="02020603050405020304" pitchFamily="18" charset="0"/>
              </a:rPr>
              <a:t>аудиторные контрольные работы</a:t>
            </a:r>
            <a:r>
              <a:rPr lang="en-IE" altLang="ru-RU" sz="2000" dirty="0">
                <a:solidFill>
                  <a:srgbClr val="000000"/>
                </a:solidFill>
                <a:latin typeface="Times New Roman" panose="02020603050405020304" pitchFamily="18" charset="0"/>
                <a:cs typeface="Times New Roman" panose="02020603050405020304" pitchFamily="18" charset="0"/>
              </a:rPr>
              <a:t> (</a:t>
            </a:r>
            <a:r>
              <a:rPr lang="ru-RU" altLang="ru-RU" sz="2000" dirty="0">
                <a:solidFill>
                  <a:srgbClr val="000000"/>
                </a:solidFill>
                <a:latin typeface="Times New Roman" panose="02020603050405020304" pitchFamily="18" charset="0"/>
                <a:cs typeface="Times New Roman" panose="02020603050405020304" pitchFamily="18" charset="0"/>
              </a:rPr>
              <a:t>аудирование, чтение, л</a:t>
            </a:r>
            <a:r>
              <a:rPr lang="en-US" altLang="ru-RU" sz="2000" dirty="0">
                <a:solidFill>
                  <a:srgbClr val="000000"/>
                </a:solidFill>
                <a:latin typeface="Times New Roman" panose="02020603050405020304" pitchFamily="18" charset="0"/>
                <a:cs typeface="Times New Roman" panose="02020603050405020304" pitchFamily="18" charset="0"/>
              </a:rPr>
              <a:t>/</a:t>
            </a:r>
            <a:r>
              <a:rPr lang="ru-RU" altLang="ru-RU" sz="2000" dirty="0">
                <a:solidFill>
                  <a:srgbClr val="000000"/>
                </a:solidFill>
                <a:latin typeface="Times New Roman" panose="02020603050405020304" pitchFamily="18" charset="0"/>
                <a:cs typeface="Times New Roman" panose="02020603050405020304" pitchFamily="18" charset="0"/>
              </a:rPr>
              <a:t>г тесты, письмо</a:t>
            </a:r>
            <a:r>
              <a:rPr lang="en-IE" altLang="ru-RU" sz="2000" dirty="0">
                <a:solidFill>
                  <a:srgbClr val="000000"/>
                </a:solidFill>
                <a:latin typeface="Times New Roman" panose="02020603050405020304" pitchFamily="18" charset="0"/>
                <a:cs typeface="Times New Roman" panose="02020603050405020304" pitchFamily="18" charset="0"/>
              </a:rPr>
              <a:t>)</a:t>
            </a:r>
            <a:endParaRPr lang="ru-RU" altLang="ru-RU" sz="2000" dirty="0">
              <a:solidFill>
                <a:srgbClr val="000000"/>
              </a:solidFill>
              <a:latin typeface="Times New Roman" panose="02020603050405020304" pitchFamily="18" charset="0"/>
              <a:cs typeface="Times New Roman" panose="02020603050405020304" pitchFamily="18" charset="0"/>
            </a:endParaRPr>
          </a:p>
          <a:p>
            <a:pPr>
              <a:spcBef>
                <a:spcPts val="500"/>
              </a:spcBef>
              <a:buFont typeface="Wingdings" panose="05000000000000000000" pitchFamily="2" charset="2"/>
              <a:buChar char="Ø"/>
            </a:pPr>
            <a:r>
              <a:rPr lang="ru-RU" altLang="ru-RU" sz="2000" dirty="0">
                <a:solidFill>
                  <a:srgbClr val="000000"/>
                </a:solidFill>
                <a:latin typeface="Times New Roman" panose="02020603050405020304" pitchFamily="18" charset="0"/>
                <a:cs typeface="Times New Roman" panose="02020603050405020304" pitchFamily="18" charset="0"/>
              </a:rPr>
              <a:t>Итоговая контрольная работа (за 10 дней до сессии: аудирование и письмо (абзац)</a:t>
            </a:r>
            <a:r>
              <a:rPr lang="en-US" altLang="ru-RU" sz="2000" dirty="0">
                <a:solidFill>
                  <a:srgbClr val="000000"/>
                </a:solidFill>
                <a:latin typeface="Times New Roman" panose="02020603050405020304" pitchFamily="18" charset="0"/>
                <a:cs typeface="Times New Roman" panose="02020603050405020304" pitchFamily="18" charset="0"/>
              </a:rPr>
              <a:t>.</a:t>
            </a:r>
          </a:p>
          <a:p>
            <a:pPr marL="0" indent="0">
              <a:spcBef>
                <a:spcPts val="500"/>
              </a:spcBef>
              <a:buNone/>
            </a:pPr>
            <a:endParaRPr lang="en-US" altLang="ru-RU" sz="2000" dirty="0">
              <a:solidFill>
                <a:srgbClr val="000000"/>
              </a:solidFill>
              <a:latin typeface="Times New Roman" panose="02020603050405020304" pitchFamily="18" charset="0"/>
              <a:cs typeface="Times New Roman" panose="02020603050405020304" pitchFamily="18" charset="0"/>
            </a:endParaRPr>
          </a:p>
          <a:p>
            <a:pPr marL="0" indent="0">
              <a:spcBef>
                <a:spcPts val="500"/>
              </a:spcBef>
              <a:buNone/>
            </a:pPr>
            <a:r>
              <a:rPr lang="ru-RU" b="1" dirty="0">
                <a:latin typeface="Arial" panose="020B0604020202020204" pitchFamily="34" charset="0"/>
                <a:cs typeface="Arial" panose="020B0604020202020204" pitchFamily="34" charset="0"/>
              </a:rPr>
              <a:t>                                          Формула оценивания</a:t>
            </a:r>
            <a:r>
              <a:rPr lang="en-US" b="1" dirty="0">
                <a:latin typeface="Arial" panose="020B0604020202020204" pitchFamily="34" charset="0"/>
                <a:cs typeface="Arial" panose="020B0604020202020204" pitchFamily="34" charset="0"/>
              </a:rPr>
              <a:t>: </a:t>
            </a:r>
            <a:endParaRPr lang="ru-RU" b="1" dirty="0">
              <a:latin typeface="Arial" panose="020B0604020202020204" pitchFamily="34" charset="0"/>
              <a:cs typeface="Arial" panose="020B0604020202020204" pitchFamily="34" charset="0"/>
            </a:endParaRPr>
          </a:p>
          <a:p>
            <a:pPr marL="0" indent="0">
              <a:spcBef>
                <a:spcPts val="500"/>
              </a:spcBef>
              <a:buNone/>
            </a:pPr>
            <a:r>
              <a:rPr lang="en-US" sz="2000" b="1" dirty="0">
                <a:latin typeface="Arial" panose="020B0604020202020204" pitchFamily="34" charset="0"/>
                <a:cs typeface="Arial" panose="020B0604020202020204" pitchFamily="34" charset="0"/>
              </a:rPr>
              <a:t>0 Final = 0,2 Oral Assessment + 0,25 Written Assessment +0,25 Individual Work Assessment+ 0,3 Final Assessment</a:t>
            </a:r>
            <a:endParaRPr lang="ru-RU" sz="2000" b="1" dirty="0">
              <a:latin typeface="Arial" panose="020B0604020202020204" pitchFamily="34" charset="0"/>
              <a:cs typeface="Arial" panose="020B0604020202020204" pitchFamily="34" charset="0"/>
            </a:endParaRPr>
          </a:p>
          <a:p>
            <a:pPr marL="0" indent="0">
              <a:spcBef>
                <a:spcPts val="500"/>
              </a:spcBef>
              <a:buNone/>
            </a:pPr>
            <a:endParaRPr lang="en-US" altLang="ru-RU" dirty="0">
              <a:solidFill>
                <a:srgbClr val="000000"/>
              </a:solidFill>
              <a:latin typeface="Times New Roman" panose="02020603050405020304" pitchFamily="18" charset="0"/>
              <a:cs typeface="Times New Roman" panose="02020603050405020304" pitchFamily="18" charset="0"/>
            </a:endParaRPr>
          </a:p>
          <a:p>
            <a:pPr>
              <a:spcBef>
                <a:spcPts val="500"/>
              </a:spcBef>
              <a:buFont typeface="Wingdings" panose="05000000000000000000" pitchFamily="2" charset="2"/>
              <a:buChar char="Ø"/>
            </a:pPr>
            <a:r>
              <a:rPr lang="en-US" altLang="ru-RU" dirty="0">
                <a:solidFill>
                  <a:srgbClr val="000000"/>
                </a:solidFill>
                <a:latin typeface="Times New Roman" panose="02020603050405020304" pitchFamily="18" charset="0"/>
                <a:cs typeface="Times New Roman" panose="02020603050405020304" pitchFamily="18" charset="0"/>
              </a:rPr>
              <a:t>25</a:t>
            </a:r>
            <a:r>
              <a:rPr lang="ru-RU" altLang="ru-RU" dirty="0">
                <a:solidFill>
                  <a:srgbClr val="000000"/>
                </a:solidFill>
                <a:latin typeface="Times New Roman" panose="02020603050405020304" pitchFamily="18" charset="0"/>
                <a:cs typeface="Times New Roman" panose="02020603050405020304" pitchFamily="18" charset="0"/>
              </a:rPr>
              <a:t>%</a:t>
            </a:r>
            <a:r>
              <a:rPr lang="en-US" altLang="ru-RU" dirty="0">
                <a:solidFill>
                  <a:srgbClr val="000000"/>
                </a:solidFill>
                <a:latin typeface="Times New Roman" panose="02020603050405020304" pitchFamily="18" charset="0"/>
                <a:cs typeface="Times New Roman" panose="02020603050405020304" pitchFamily="18" charset="0"/>
              </a:rPr>
              <a:t>+20</a:t>
            </a:r>
            <a:r>
              <a:rPr lang="ru-RU" altLang="ru-RU" dirty="0">
                <a:solidFill>
                  <a:srgbClr val="000000"/>
                </a:solidFill>
                <a:latin typeface="Times New Roman" panose="02020603050405020304" pitchFamily="18" charset="0"/>
                <a:cs typeface="Times New Roman" panose="02020603050405020304" pitchFamily="18" charset="0"/>
              </a:rPr>
              <a:t>%</a:t>
            </a:r>
            <a:r>
              <a:rPr lang="en-US" altLang="ru-RU" dirty="0">
                <a:solidFill>
                  <a:srgbClr val="000000"/>
                </a:solidFill>
                <a:latin typeface="Times New Roman" panose="02020603050405020304" pitchFamily="18" charset="0"/>
                <a:cs typeface="Times New Roman" panose="02020603050405020304" pitchFamily="18" charset="0"/>
              </a:rPr>
              <a:t>+25</a:t>
            </a:r>
            <a:r>
              <a:rPr lang="ru-RU" altLang="ru-RU" dirty="0">
                <a:solidFill>
                  <a:srgbClr val="000000"/>
                </a:solidFill>
                <a:latin typeface="Times New Roman" panose="02020603050405020304" pitchFamily="18" charset="0"/>
                <a:cs typeface="Times New Roman" panose="02020603050405020304" pitchFamily="18" charset="0"/>
              </a:rPr>
              <a:t>%</a:t>
            </a:r>
            <a:r>
              <a:rPr lang="en-US" altLang="ru-RU" dirty="0">
                <a:solidFill>
                  <a:srgbClr val="000000"/>
                </a:solidFill>
                <a:latin typeface="Times New Roman" panose="02020603050405020304" pitchFamily="18" charset="0"/>
                <a:cs typeface="Times New Roman" panose="02020603050405020304" pitchFamily="18" charset="0"/>
              </a:rPr>
              <a:t> – </a:t>
            </a:r>
            <a:r>
              <a:rPr lang="ru-RU" altLang="ru-RU" dirty="0">
                <a:solidFill>
                  <a:srgbClr val="000000"/>
                </a:solidFill>
                <a:latin typeface="Times New Roman" panose="02020603050405020304" pitchFamily="18" charset="0"/>
                <a:cs typeface="Times New Roman" panose="02020603050405020304" pitchFamily="18" charset="0"/>
              </a:rPr>
              <a:t>не подлежит пересдаче</a:t>
            </a:r>
            <a:endParaRPr lang="en-US" altLang="ru-RU" dirty="0">
              <a:solidFill>
                <a:srgbClr val="000000"/>
              </a:solidFill>
              <a:latin typeface="Times New Roman" panose="02020603050405020304" pitchFamily="18" charset="0"/>
              <a:cs typeface="Times New Roman" panose="02020603050405020304" pitchFamily="18" charset="0"/>
            </a:endParaRPr>
          </a:p>
          <a:p>
            <a:pPr>
              <a:spcBef>
                <a:spcPts val="500"/>
              </a:spcBef>
              <a:buFont typeface="Wingdings" panose="05000000000000000000" pitchFamily="2" charset="2"/>
              <a:buChar char="Ø"/>
            </a:pPr>
            <a:r>
              <a:rPr lang="en-US" altLang="ru-RU" dirty="0">
                <a:solidFill>
                  <a:srgbClr val="000000"/>
                </a:solidFill>
                <a:latin typeface="Times New Roman" panose="02020603050405020304" pitchFamily="18" charset="0"/>
                <a:cs typeface="Times New Roman" panose="02020603050405020304" pitchFamily="18" charset="0"/>
              </a:rPr>
              <a:t>30</a:t>
            </a:r>
            <a:r>
              <a:rPr lang="ru-RU" altLang="ru-RU" dirty="0">
                <a:solidFill>
                  <a:srgbClr val="000000"/>
                </a:solidFill>
                <a:latin typeface="Times New Roman" panose="02020603050405020304" pitchFamily="18" charset="0"/>
                <a:cs typeface="Times New Roman" panose="02020603050405020304" pitchFamily="18" charset="0"/>
              </a:rPr>
              <a:t>% – можно пересдать при получении общей неудовлетворительной оценки</a:t>
            </a:r>
          </a:p>
        </p:txBody>
      </p:sp>
    </p:spTree>
    <p:extLst>
      <p:ext uri="{BB962C8B-B14F-4D97-AF65-F5344CB8AC3E}">
        <p14:creationId xmlns:p14="http://schemas.microsoft.com/office/powerpoint/2010/main" val="4283503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F2D63A-A9ED-4A16-B09A-7047A3BEB53D}"/>
              </a:ext>
            </a:extLst>
          </p:cNvPr>
          <p:cNvSpPr>
            <a:spLocks noGrp="1"/>
          </p:cNvSpPr>
          <p:nvPr>
            <p:ph type="title"/>
          </p:nvPr>
        </p:nvSpPr>
        <p:spPr>
          <a:xfrm>
            <a:off x="2592925" y="529516"/>
            <a:ext cx="8911687" cy="920912"/>
          </a:xfrm>
        </p:spPr>
        <p:txBody>
          <a:bodyPr>
            <a:normAutofit/>
          </a:bodyPr>
          <a:lstStyle/>
          <a:p>
            <a:pPr algn="ctr"/>
            <a:r>
              <a:rPr lang="ru-RU" sz="2800" dirty="0"/>
              <a:t>Декабрьское тестирование</a:t>
            </a:r>
          </a:p>
        </p:txBody>
      </p:sp>
      <p:sp>
        <p:nvSpPr>
          <p:cNvPr id="3" name="Объект 2">
            <a:extLst>
              <a:ext uri="{FF2B5EF4-FFF2-40B4-BE49-F238E27FC236}">
                <a16:creationId xmlns:a16="http://schemas.microsoft.com/office/drawing/2014/main" xmlns="" id="{D4A5511A-31B0-42D3-AEE8-072BEC9DB288}"/>
              </a:ext>
            </a:extLst>
          </p:cNvPr>
          <p:cNvSpPr>
            <a:spLocks noGrp="1"/>
          </p:cNvSpPr>
          <p:nvPr>
            <p:ph idx="1"/>
          </p:nvPr>
        </p:nvSpPr>
        <p:spPr>
          <a:xfrm>
            <a:off x="1592317" y="2133600"/>
            <a:ext cx="9912295" cy="3777622"/>
          </a:xfrm>
        </p:spPr>
        <p:txBody>
          <a:bodyPr>
            <a:normAutofit/>
          </a:bodyPr>
          <a:lstStyle/>
          <a:p>
            <a:r>
              <a:rPr lang="ru-RU" sz="2000" dirty="0"/>
              <a:t>Промежуточное тестирование (ПТ) проходит онлайн в письменной форме на платформе </a:t>
            </a:r>
            <a:r>
              <a:rPr lang="en-US" sz="2000" dirty="0"/>
              <a:t>Smart</a:t>
            </a:r>
            <a:r>
              <a:rPr lang="ru-RU" sz="2000" dirty="0"/>
              <a:t> </a:t>
            </a:r>
            <a:r>
              <a:rPr lang="en-US" sz="2000" dirty="0"/>
              <a:t>LMS</a:t>
            </a:r>
            <a:endParaRPr lang="ru-RU" sz="2000" dirty="0"/>
          </a:p>
          <a:p>
            <a:pPr marL="0" indent="0">
              <a:buNone/>
            </a:pPr>
            <a:endParaRPr lang="ru-RU" sz="2000" dirty="0"/>
          </a:p>
          <a:p>
            <a:r>
              <a:rPr lang="ru-RU" dirty="0"/>
              <a:t>ПТ состоит из трех разделов: </a:t>
            </a:r>
            <a:r>
              <a:rPr lang="ru-RU" i="1" dirty="0"/>
              <a:t>Чтение, Аудирование, Лексика и Грамматика</a:t>
            </a:r>
            <a:r>
              <a:rPr lang="ru-RU" dirty="0"/>
              <a:t>.</a:t>
            </a:r>
          </a:p>
          <a:p>
            <a:pPr marL="0" indent="0">
              <a:buNone/>
            </a:pPr>
            <a:endParaRPr lang="ru-RU" dirty="0"/>
          </a:p>
          <a:p>
            <a:r>
              <a:rPr lang="ru-RU" sz="2000" dirty="0"/>
              <a:t>По результатам ПТ студент может вновь выбрать направление и уровень обучения - в 3 и 4 модулях.</a:t>
            </a:r>
          </a:p>
        </p:txBody>
      </p:sp>
    </p:spTree>
    <p:extLst>
      <p:ext uri="{BB962C8B-B14F-4D97-AF65-F5344CB8AC3E}">
        <p14:creationId xmlns:p14="http://schemas.microsoft.com/office/powerpoint/2010/main" val="1851978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21C630-9CE7-42F4-B79E-1EFD04968EA9}"/>
              </a:ext>
            </a:extLst>
          </p:cNvPr>
          <p:cNvSpPr>
            <a:spLocks noGrp="1"/>
          </p:cNvSpPr>
          <p:nvPr>
            <p:ph type="title"/>
          </p:nvPr>
        </p:nvSpPr>
        <p:spPr/>
        <p:txBody>
          <a:bodyPr>
            <a:normAutofit/>
          </a:bodyPr>
          <a:lstStyle/>
          <a:p>
            <a:pPr algn="ctr"/>
            <a:r>
              <a:rPr lang="ru-RU" sz="2800" dirty="0">
                <a:latin typeface="Century Gothic" panose="020B0502020202020204" pitchFamily="34" charset="0"/>
                <a:cs typeface="Arial" panose="020B0604020202020204" pitchFamily="34" charset="0"/>
              </a:rPr>
              <a:t>Июньская сессия:</a:t>
            </a:r>
            <a:br>
              <a:rPr lang="ru-RU" sz="2800" dirty="0">
                <a:latin typeface="Century Gothic" panose="020B0502020202020204" pitchFamily="34" charset="0"/>
                <a:cs typeface="Arial" panose="020B0604020202020204" pitchFamily="34" charset="0"/>
              </a:rPr>
            </a:br>
            <a:r>
              <a:rPr lang="ru-RU" altLang="ru-RU" sz="2800" dirty="0">
                <a:solidFill>
                  <a:srgbClr val="000000"/>
                </a:solidFill>
                <a:latin typeface="Century Gothic" panose="020B0502020202020204" pitchFamily="34" charset="0"/>
                <a:cs typeface="Arial" panose="020B0604020202020204" pitchFamily="34" charset="0"/>
              </a:rPr>
              <a:t>Формула оценки за курс английского языка</a:t>
            </a:r>
            <a:endParaRPr lang="ru-RU" sz="2800" dirty="0">
              <a:latin typeface="Century Gothic" panose="020B0502020202020204" pitchFamily="34" charset="0"/>
            </a:endParaRPr>
          </a:p>
        </p:txBody>
      </p:sp>
      <p:sp>
        <p:nvSpPr>
          <p:cNvPr id="3" name="Объект 2">
            <a:extLst>
              <a:ext uri="{FF2B5EF4-FFF2-40B4-BE49-F238E27FC236}">
                <a16:creationId xmlns:a16="http://schemas.microsoft.com/office/drawing/2014/main" xmlns="" id="{B7498E03-800F-4FB5-8B08-58C734E72A27}"/>
              </a:ext>
            </a:extLst>
          </p:cNvPr>
          <p:cNvSpPr>
            <a:spLocks noGrp="1"/>
          </p:cNvSpPr>
          <p:nvPr>
            <p:ph idx="1"/>
          </p:nvPr>
        </p:nvSpPr>
        <p:spPr/>
        <p:txBody>
          <a:bodyPr>
            <a:normAutofit/>
          </a:bodyPr>
          <a:lstStyle/>
          <a:p>
            <a:pPr marL="0" indent="0" algn="ctr">
              <a:spcBef>
                <a:spcPts val="500"/>
              </a:spcBef>
              <a:buNone/>
            </a:pPr>
            <a:r>
              <a:rPr lang="ru-RU" sz="2400" b="1" dirty="0">
                <a:latin typeface="Arial" panose="020B0604020202020204" pitchFamily="34" charset="0"/>
                <a:cs typeface="Arial" panose="020B0604020202020204" pitchFamily="34" charset="0"/>
              </a:rPr>
              <a:t> Формула оценивания</a:t>
            </a:r>
            <a:r>
              <a:rPr lang="en-US" sz="2400" b="1" dirty="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p>
            <a:pPr marL="0" indent="0" algn="ctr">
              <a:spcBef>
                <a:spcPts val="500"/>
              </a:spcBef>
              <a:buNone/>
            </a:pPr>
            <a:endParaRPr lang="ru-RU" sz="2400" b="1" dirty="0">
              <a:latin typeface="Arial" panose="020B0604020202020204" pitchFamily="34" charset="0"/>
              <a:cs typeface="Arial" panose="020B0604020202020204" pitchFamily="34" charset="0"/>
            </a:endParaRPr>
          </a:p>
          <a:p>
            <a:pPr marL="0" indent="0">
              <a:spcBef>
                <a:spcPts val="500"/>
              </a:spcBef>
              <a:buNone/>
            </a:pPr>
            <a:r>
              <a:rPr lang="en-US" sz="2400" b="1" dirty="0">
                <a:latin typeface="Arial" panose="020B0604020202020204" pitchFamily="34" charset="0"/>
                <a:cs typeface="Arial" panose="020B0604020202020204" pitchFamily="34" charset="0"/>
              </a:rPr>
              <a:t>0 Final = 0,2 Oral Assessment + 0,25 Written Assessment +0,25 Individual Work Assessment+ 0,3 Final Assessment</a:t>
            </a:r>
            <a:endParaRPr lang="ru-RU" sz="2400" dirty="0"/>
          </a:p>
        </p:txBody>
      </p:sp>
    </p:spTree>
    <p:extLst>
      <p:ext uri="{BB962C8B-B14F-4D97-AF65-F5344CB8AC3E}">
        <p14:creationId xmlns:p14="http://schemas.microsoft.com/office/powerpoint/2010/main" val="183140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99079A-DD6D-4110-97A5-4191C0F78675}"/>
              </a:ext>
            </a:extLst>
          </p:cNvPr>
          <p:cNvSpPr>
            <a:spLocks noGrp="1"/>
          </p:cNvSpPr>
          <p:nvPr>
            <p:ph type="title"/>
          </p:nvPr>
        </p:nvSpPr>
        <p:spPr/>
        <p:txBody>
          <a:bodyPr>
            <a:normAutofit/>
          </a:bodyPr>
          <a:lstStyle/>
          <a:p>
            <a:pPr algn="ctr"/>
            <a:r>
              <a:rPr lang="ru-RU" sz="2800" dirty="0">
                <a:latin typeface="Century Gothic" panose="020B0502020202020204" pitchFamily="34" charset="0"/>
                <a:cs typeface="Arial" panose="020B0604020202020204" pitchFamily="34" charset="0"/>
              </a:rPr>
              <a:t>Внутренний экзамен</a:t>
            </a:r>
          </a:p>
        </p:txBody>
      </p:sp>
      <p:sp>
        <p:nvSpPr>
          <p:cNvPr id="3" name="Объект 2">
            <a:extLst>
              <a:ext uri="{FF2B5EF4-FFF2-40B4-BE49-F238E27FC236}">
                <a16:creationId xmlns:a16="http://schemas.microsoft.com/office/drawing/2014/main" xmlns="" id="{F0FB89B1-872D-4BD6-A45D-41AB6380ADFF}"/>
              </a:ext>
            </a:extLst>
          </p:cNvPr>
          <p:cNvSpPr>
            <a:spLocks noGrp="1"/>
          </p:cNvSpPr>
          <p:nvPr>
            <p:ph idx="1"/>
          </p:nvPr>
        </p:nvSpPr>
        <p:spPr/>
        <p:txBody>
          <a:bodyPr>
            <a:normAutofit lnSpcReduction="10000"/>
          </a:bodyPr>
          <a:lstStyle/>
          <a:p>
            <a:pPr>
              <a:buFont typeface="Wingdings" panose="05000000000000000000" pitchFamily="2" charset="2"/>
              <a:buChar char="q"/>
            </a:pPr>
            <a:r>
              <a:rPr lang="ru-RU" sz="2400" dirty="0">
                <a:latin typeface="Arial" panose="020B0604020202020204" pitchFamily="34" charset="0"/>
                <a:cs typeface="Arial" panose="020B0604020202020204" pitchFamily="34" charset="0"/>
              </a:rPr>
              <a:t>Внутренний экзамен проводится в июньскую сессию, онлайн на платформе </a:t>
            </a:r>
            <a:r>
              <a:rPr lang="en-US" sz="2400" dirty="0">
                <a:latin typeface="Arial" panose="020B0604020202020204" pitchFamily="34" charset="0"/>
                <a:cs typeface="Arial" panose="020B0604020202020204" pitchFamily="34" charset="0"/>
              </a:rPr>
              <a:t>Smart LMS</a:t>
            </a:r>
            <a:endParaRPr lang="ru-RU" sz="2400" dirty="0">
              <a:latin typeface="Arial" panose="020B0604020202020204" pitchFamily="34" charset="0"/>
              <a:cs typeface="Arial" panose="020B0604020202020204" pitchFamily="34" charset="0"/>
            </a:endParaRPr>
          </a:p>
          <a:p>
            <a:pPr>
              <a:buFont typeface="Wingdings" panose="05000000000000000000" pitchFamily="2" charset="2"/>
              <a:buChar char="q"/>
            </a:pPr>
            <a:r>
              <a:rPr lang="ru-RU" sz="2400" dirty="0">
                <a:latin typeface="Arial" panose="020B0604020202020204" pitchFamily="34" charset="0"/>
                <a:cs typeface="Arial" panose="020B0604020202020204" pitchFamily="34" charset="0"/>
              </a:rPr>
              <a:t> Тестирование состоит из 4 разделов:</a:t>
            </a:r>
          </a:p>
          <a:p>
            <a:pPr marL="0" indent="0">
              <a:buNone/>
            </a:pPr>
            <a:r>
              <a:rPr lang="ru-RU"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Listening: lecture-presentation (8-10 min)</a:t>
            </a:r>
          </a:p>
          <a:p>
            <a:pPr marL="0" indent="0">
              <a:buNone/>
            </a:pPr>
            <a:r>
              <a:rPr lang="ru-RU"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Reading: text (3500 characters, 20 min)</a:t>
            </a:r>
          </a:p>
          <a:p>
            <a:pPr marL="0" indent="0">
              <a:buNone/>
            </a:pPr>
            <a:r>
              <a:rPr lang="ru-RU"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Writing: essay (250 words, 40 min)</a:t>
            </a:r>
          </a:p>
          <a:p>
            <a:pPr marL="0" indent="0">
              <a:buNone/>
            </a:pPr>
            <a:r>
              <a:rPr lang="ru-RU"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Speaking: monologue (3-5 min)</a:t>
            </a:r>
          </a:p>
          <a:p>
            <a:pPr>
              <a:buFont typeface="Wingdings" panose="05000000000000000000" pitchFamily="2" charset="2"/>
              <a:buChar char="q"/>
            </a:pPr>
            <a:r>
              <a:rPr lang="ru-RU" sz="2400" dirty="0">
                <a:latin typeface="Arial" panose="020B0604020202020204" pitchFamily="34" charset="0"/>
                <a:cs typeface="Arial" panose="020B0604020202020204" pitchFamily="34" charset="0"/>
              </a:rPr>
              <a:t>Оценка за Внутренний экзамен идет в диплом.</a:t>
            </a:r>
          </a:p>
        </p:txBody>
      </p:sp>
    </p:spTree>
    <p:extLst>
      <p:ext uri="{BB962C8B-B14F-4D97-AF65-F5344CB8AC3E}">
        <p14:creationId xmlns:p14="http://schemas.microsoft.com/office/powerpoint/2010/main" val="2993735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type="subTitle" idx="1"/>
          </p:nvPr>
        </p:nvSpPr>
        <p:spPr>
          <a:xfrm>
            <a:off x="2895600" y="1750423"/>
            <a:ext cx="6400800" cy="3626440"/>
          </a:xfrm>
        </p:spPr>
        <p:txBody>
          <a:bodyPr>
            <a:normAutofit/>
          </a:bodyPr>
          <a:lstStyle/>
          <a:p>
            <a:pPr algn="ctr"/>
            <a:endParaRPr lang="ru-RU" altLang="ru-RU" sz="2800" dirty="0">
              <a:solidFill>
                <a:srgbClr val="003F82"/>
              </a:solidFill>
              <a:latin typeface="Myriad Pro" charset="0"/>
              <a:ea typeface="ＭＳ Ｐゴシック" panose="020B0600070205080204" pitchFamily="34" charset="-128"/>
            </a:endParaRPr>
          </a:p>
          <a:p>
            <a:pPr algn="ctr"/>
            <a:endParaRPr lang="ru-RU" altLang="ru-RU" sz="2800" dirty="0">
              <a:solidFill>
                <a:srgbClr val="003F82"/>
              </a:solidFill>
              <a:latin typeface="Myriad Pro" charset="0"/>
              <a:ea typeface="ＭＳ Ｐゴシック" panose="020B0600070205080204" pitchFamily="34" charset="-128"/>
            </a:endParaRPr>
          </a:p>
          <a:p>
            <a:pPr algn="ctr"/>
            <a:r>
              <a:rPr lang="ru-RU" altLang="ru-RU" sz="2800" dirty="0">
                <a:solidFill>
                  <a:schemeClr val="tx1"/>
                </a:solidFill>
                <a:latin typeface="Century Gothic" panose="020B0502020202020204" pitchFamily="34" charset="0"/>
                <a:ea typeface="ＭＳ Ｐゴシック" panose="020B0600070205080204" pitchFamily="34" charset="-128"/>
              </a:rPr>
              <a:t>Спасибо за внимание!</a:t>
            </a:r>
          </a:p>
          <a:p>
            <a:pPr algn="ctr"/>
            <a:endParaRPr lang="ru-RU" altLang="ru-RU" sz="2800" dirty="0">
              <a:solidFill>
                <a:srgbClr val="003F82"/>
              </a:solidFill>
              <a:latin typeface="Myriad Pro" charset="0"/>
              <a:ea typeface="ＭＳ Ｐゴシック" panose="020B0600070205080204" pitchFamily="34" charset="-128"/>
            </a:endParaRPr>
          </a:p>
          <a:p>
            <a:pPr algn="ctr"/>
            <a:endParaRPr lang="ru-RU" altLang="ru-RU" sz="2800" dirty="0">
              <a:solidFill>
                <a:srgbClr val="003F82"/>
              </a:solidFill>
              <a:latin typeface="Myriad Pro" charset="0"/>
              <a:ea typeface="ＭＳ Ｐゴシック" panose="020B0600070205080204" pitchFamily="34" charset="-128"/>
            </a:endParaRPr>
          </a:p>
          <a:p>
            <a:pPr algn="ctr"/>
            <a:r>
              <a:rPr lang="en-US" altLang="ru-RU" sz="1400" dirty="0">
                <a:solidFill>
                  <a:srgbClr val="003F82"/>
                </a:solidFill>
                <a:latin typeface="Myriad Pro" charset="0"/>
                <a:ea typeface="ＭＳ Ｐゴシック" panose="020B0600070205080204" pitchFamily="34" charset="-128"/>
              </a:rPr>
              <a:t>Email: </a:t>
            </a:r>
            <a:r>
              <a:rPr lang="en-US" altLang="ru-RU" sz="1400" dirty="0">
                <a:solidFill>
                  <a:srgbClr val="003F82"/>
                </a:solidFill>
                <a:latin typeface="Myriad Pro" charset="0"/>
                <a:ea typeface="ＭＳ Ｐゴシック" panose="020B0600070205080204" pitchFamily="34" charset="-128"/>
                <a:hlinkClick r:id="rId3"/>
              </a:rPr>
              <a:t>tnenasheva@hse.ru</a:t>
            </a:r>
            <a:endParaRPr lang="en-US" altLang="ru-RU" sz="1400" dirty="0">
              <a:solidFill>
                <a:srgbClr val="003F82"/>
              </a:solidFill>
              <a:latin typeface="Myriad Pro" charset="0"/>
              <a:ea typeface="ＭＳ Ｐゴシック" panose="020B0600070205080204" pitchFamily="34" charset="-128"/>
            </a:endParaRPr>
          </a:p>
          <a:p>
            <a:pPr algn="ctr"/>
            <a:r>
              <a:rPr lang="ru-RU" altLang="ru-RU" sz="1400" dirty="0">
                <a:solidFill>
                  <a:srgbClr val="003F82"/>
                </a:solidFill>
                <a:latin typeface="Myriad Pro" charset="0"/>
                <a:ea typeface="ＭＳ Ｐゴシック" panose="020B0600070205080204" pitchFamily="34" charset="-128"/>
              </a:rPr>
              <a:t>Ненашева Татьяна Александровна</a:t>
            </a:r>
          </a:p>
        </p:txBody>
      </p:sp>
    </p:spTree>
    <p:extLst>
      <p:ext uri="{BB962C8B-B14F-4D97-AF65-F5344CB8AC3E}">
        <p14:creationId xmlns:p14="http://schemas.microsoft.com/office/powerpoint/2010/main" val="232571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3D4C6D-E666-4E49-852A-1512F23F3878}"/>
              </a:ext>
            </a:extLst>
          </p:cNvPr>
          <p:cNvSpPr>
            <a:spLocks noGrp="1"/>
          </p:cNvSpPr>
          <p:nvPr>
            <p:ph type="title"/>
          </p:nvPr>
        </p:nvSpPr>
        <p:spPr/>
        <p:txBody>
          <a:bodyPr/>
          <a:lstStyle/>
          <a:p>
            <a:pPr algn="ctr"/>
            <a:r>
              <a:rPr lang="ru-RU" dirty="0"/>
              <a:t>Учебная нагрузка</a:t>
            </a:r>
          </a:p>
        </p:txBody>
      </p:sp>
      <p:graphicFrame>
        <p:nvGraphicFramePr>
          <p:cNvPr id="4" name="Объект 3">
            <a:extLst>
              <a:ext uri="{FF2B5EF4-FFF2-40B4-BE49-F238E27FC236}">
                <a16:creationId xmlns:a16="http://schemas.microsoft.com/office/drawing/2014/main" xmlns="" id="{8BA0240A-780A-47CF-BD98-BB3D92755E15}"/>
              </a:ext>
            </a:extLst>
          </p:cNvPr>
          <p:cNvGraphicFramePr>
            <a:graphicFrameLocks noGrp="1"/>
          </p:cNvGraphicFramePr>
          <p:nvPr>
            <p:ph idx="1"/>
            <p:extLst>
              <p:ext uri="{D42A27DB-BD31-4B8C-83A1-F6EECF244321}">
                <p14:modId xmlns:p14="http://schemas.microsoft.com/office/powerpoint/2010/main" val="1335658804"/>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14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5737" y="624110"/>
            <a:ext cx="9472473" cy="1280890"/>
          </a:xfrm>
        </p:spPr>
        <p:txBody>
          <a:bodyPr>
            <a:normAutofit/>
          </a:bodyPr>
          <a:lstStyle/>
          <a:p>
            <a:pPr algn="ctr"/>
            <a:r>
              <a:rPr lang="ru-RU" sz="2800" dirty="0">
                <a:latin typeface="Century Gothic" panose="020B0502020202020204" pitchFamily="34" charset="0"/>
                <a:cs typeface="Arial" panose="020B0604020202020204" pitchFamily="34" charset="0"/>
              </a:rPr>
              <a:t>Результаты освоения программы бакалавриата</a:t>
            </a:r>
            <a:endParaRPr lang="en-IE" sz="2800" dirty="0">
              <a:latin typeface="Century Gothic" panose="020B0502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75845028"/>
              </p:ext>
            </p:extLst>
          </p:nvPr>
        </p:nvGraphicFramePr>
        <p:xfrm>
          <a:off x="2272683" y="2157275"/>
          <a:ext cx="8522564" cy="3875623"/>
        </p:xfrm>
        <a:graphic>
          <a:graphicData uri="http://schemas.openxmlformats.org/drawingml/2006/table">
            <a:tbl>
              <a:tblPr firstRow="1" bandRow="1">
                <a:tableStyleId>{5C22544A-7EE6-4342-B048-85BDC9FD1C3A}</a:tableStyleId>
              </a:tblPr>
              <a:tblGrid>
                <a:gridCol w="3910435">
                  <a:extLst>
                    <a:ext uri="{9D8B030D-6E8A-4147-A177-3AD203B41FA5}">
                      <a16:colId xmlns:a16="http://schemas.microsoft.com/office/drawing/2014/main" xmlns="" val="20000"/>
                    </a:ext>
                  </a:extLst>
                </a:gridCol>
                <a:gridCol w="1948828">
                  <a:extLst>
                    <a:ext uri="{9D8B030D-6E8A-4147-A177-3AD203B41FA5}">
                      <a16:colId xmlns:a16="http://schemas.microsoft.com/office/drawing/2014/main" xmlns="" val="20001"/>
                    </a:ext>
                  </a:extLst>
                </a:gridCol>
                <a:gridCol w="2663301">
                  <a:extLst>
                    <a:ext uri="{9D8B030D-6E8A-4147-A177-3AD203B41FA5}">
                      <a16:colId xmlns:a16="http://schemas.microsoft.com/office/drawing/2014/main" xmlns="" val="4044743378"/>
                    </a:ext>
                  </a:extLst>
                </a:gridCol>
              </a:tblGrid>
              <a:tr h="1333093">
                <a:tc>
                  <a:txBody>
                    <a:bodyPr/>
                    <a:lstStyle/>
                    <a:p>
                      <a:r>
                        <a:rPr lang="ru-RU" sz="2000" dirty="0">
                          <a:latin typeface="Arial" panose="020B0604020202020204" pitchFamily="34" charset="0"/>
                          <a:cs typeface="Arial" panose="020B0604020202020204" pitchFamily="34" charset="0"/>
                        </a:rPr>
                        <a:t>Наименование дисциплин</a:t>
                      </a:r>
                      <a:endParaRPr lang="en-IE" sz="2000" dirty="0">
                        <a:latin typeface="Arial" panose="020B0604020202020204" pitchFamily="34" charset="0"/>
                        <a:cs typeface="Arial" panose="020B0604020202020204" pitchFamily="34" charset="0"/>
                      </a:endParaRPr>
                    </a:p>
                  </a:txBody>
                  <a:tcPr/>
                </a:tc>
                <a:tc>
                  <a:txBody>
                    <a:bodyPr/>
                    <a:lstStyle/>
                    <a:p>
                      <a:r>
                        <a:rPr lang="ru-RU" sz="2000" dirty="0">
                          <a:latin typeface="Arial" panose="020B0604020202020204" pitchFamily="34" charset="0"/>
                          <a:cs typeface="Arial" panose="020B0604020202020204" pitchFamily="34" charset="0"/>
                        </a:rPr>
                        <a:t>Количество зачетных единиц </a:t>
                      </a:r>
                      <a:endParaRPr lang="en-IE" sz="2000" dirty="0">
                        <a:latin typeface="Arial" panose="020B0604020202020204" pitchFamily="34" charset="0"/>
                        <a:cs typeface="Arial" panose="020B0604020202020204" pitchFamily="34" charset="0"/>
                      </a:endParaRPr>
                    </a:p>
                  </a:txBody>
                  <a:tcPr/>
                </a:tc>
                <a:tc>
                  <a:txBody>
                    <a:bodyPr/>
                    <a:lstStyle/>
                    <a:p>
                      <a:r>
                        <a:rPr lang="ru-RU" sz="2000" dirty="0">
                          <a:latin typeface="Arial" panose="020B0604020202020204" pitchFamily="34" charset="0"/>
                          <a:cs typeface="Arial" panose="020B0604020202020204" pitchFamily="34" charset="0"/>
                        </a:rPr>
                        <a:t>Оценка</a:t>
                      </a:r>
                      <a:endParaRPr lang="en-I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3149">
                <a:tc>
                  <a:txBody>
                    <a:bodyPr/>
                    <a:lstStyle/>
                    <a:p>
                      <a:r>
                        <a:rPr lang="ru-RU" sz="2000" dirty="0">
                          <a:latin typeface="Arial" panose="020B0604020202020204" pitchFamily="34" charset="0"/>
                          <a:cs typeface="Arial" panose="020B0604020202020204" pitchFamily="34" charset="0"/>
                        </a:rPr>
                        <a:t>Внутренний экзамен </a:t>
                      </a:r>
                    </a:p>
                    <a:p>
                      <a:r>
                        <a:rPr lang="ru-RU" sz="2000" dirty="0">
                          <a:latin typeface="Arial" panose="020B0604020202020204" pitchFamily="34" charset="0"/>
                          <a:cs typeface="Arial" panose="020B0604020202020204" pitchFamily="34" charset="0"/>
                        </a:rPr>
                        <a:t>по английскому языку </a:t>
                      </a:r>
                      <a:endParaRPr lang="en-IE" sz="2000" dirty="0">
                        <a:latin typeface="Arial" panose="020B0604020202020204" pitchFamily="34" charset="0"/>
                        <a:cs typeface="Arial" panose="020B0604020202020204" pitchFamily="34" charset="0"/>
                      </a:endParaRPr>
                    </a:p>
                  </a:txBody>
                  <a:tcPr/>
                </a:tc>
                <a:tc>
                  <a:txBody>
                    <a:bodyPr/>
                    <a:lstStyle/>
                    <a:p>
                      <a:endParaRPr lang="en-IE" sz="2000" dirty="0">
                        <a:latin typeface="Arial" panose="020B0604020202020204" pitchFamily="34" charset="0"/>
                        <a:cs typeface="Arial" panose="020B0604020202020204" pitchFamily="34" charset="0"/>
                      </a:endParaRPr>
                    </a:p>
                  </a:txBody>
                  <a:tcPr/>
                </a:tc>
                <a:tc>
                  <a:txBody>
                    <a:bodyPr/>
                    <a:lstStyle/>
                    <a:p>
                      <a:endParaRPr lang="en-I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713149">
                <a:tc>
                  <a:txBody>
                    <a:bodyPr/>
                    <a:lstStyle/>
                    <a:p>
                      <a:r>
                        <a:rPr lang="ru-RU" sz="2000" dirty="0">
                          <a:latin typeface="Arial" panose="020B0604020202020204" pitchFamily="34" charset="0"/>
                          <a:cs typeface="Arial" panose="020B0604020202020204" pitchFamily="34" charset="0"/>
                        </a:rPr>
                        <a:t>Независимый экзамен </a:t>
                      </a:r>
                    </a:p>
                    <a:p>
                      <a:r>
                        <a:rPr lang="ru-RU" sz="2000" dirty="0">
                          <a:latin typeface="Arial" panose="020B0604020202020204" pitchFamily="34" charset="0"/>
                          <a:cs typeface="Arial" panose="020B0604020202020204" pitchFamily="34" charset="0"/>
                        </a:rPr>
                        <a:t>по английскому языку </a:t>
                      </a:r>
                      <a:endParaRPr lang="en-IE" sz="2000" dirty="0">
                        <a:latin typeface="Arial" panose="020B0604020202020204" pitchFamily="34" charset="0"/>
                        <a:cs typeface="Arial" panose="020B0604020202020204" pitchFamily="34" charset="0"/>
                      </a:endParaRPr>
                    </a:p>
                  </a:txBody>
                  <a:tcPr/>
                </a:tc>
                <a:tc>
                  <a:txBody>
                    <a:bodyPr/>
                    <a:lstStyle/>
                    <a:p>
                      <a:endParaRPr lang="en-IE" sz="2000" dirty="0">
                        <a:latin typeface="Arial" panose="020B0604020202020204" pitchFamily="34" charset="0"/>
                        <a:cs typeface="Arial" panose="020B0604020202020204" pitchFamily="34" charset="0"/>
                      </a:endParaRPr>
                    </a:p>
                  </a:txBody>
                  <a:tcPr/>
                </a:tc>
                <a:tc>
                  <a:txBody>
                    <a:bodyPr/>
                    <a:lstStyle/>
                    <a:p>
                      <a:endParaRPr lang="en-I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403083">
                <a:tc>
                  <a:txBody>
                    <a:bodyPr/>
                    <a:lstStyle/>
                    <a:p>
                      <a:r>
                        <a:rPr lang="ru-RU" sz="2000" dirty="0">
                          <a:latin typeface="Arial" panose="020B0604020202020204" pitchFamily="34" charset="0"/>
                          <a:cs typeface="Arial" panose="020B0604020202020204" pitchFamily="34" charset="0"/>
                        </a:rPr>
                        <a:t>Английский язык</a:t>
                      </a:r>
                      <a:r>
                        <a:rPr lang="en-US" sz="2000" dirty="0">
                          <a:latin typeface="Arial" panose="020B0604020202020204" pitchFamily="34" charset="0"/>
                          <a:cs typeface="Arial" panose="020B0604020202020204" pitchFamily="34" charset="0"/>
                        </a:rPr>
                        <a:t> </a:t>
                      </a:r>
                      <a:endParaRPr lang="en-IE" sz="2000" dirty="0">
                        <a:latin typeface="Arial" panose="020B0604020202020204" pitchFamily="34" charset="0"/>
                        <a:cs typeface="Arial" panose="020B0604020202020204" pitchFamily="34" charset="0"/>
                      </a:endParaRPr>
                    </a:p>
                  </a:txBody>
                  <a:tcPr/>
                </a:tc>
                <a:tc>
                  <a:txBody>
                    <a:bodyPr/>
                    <a:lstStyle/>
                    <a:p>
                      <a:pPr algn="ctr"/>
                      <a:r>
                        <a:rPr lang="ru-RU" sz="2000" dirty="0">
                          <a:latin typeface="Arial" panose="020B0604020202020204" pitchFamily="34" charset="0"/>
                          <a:cs typeface="Arial" panose="020B0604020202020204" pitchFamily="34" charset="0"/>
                        </a:rPr>
                        <a:t>14</a:t>
                      </a:r>
                      <a:endParaRPr lang="en-IE" sz="2000" dirty="0">
                        <a:latin typeface="Arial" panose="020B0604020202020204" pitchFamily="34" charset="0"/>
                        <a:cs typeface="Arial" panose="020B0604020202020204" pitchFamily="34" charset="0"/>
                      </a:endParaRPr>
                    </a:p>
                  </a:txBody>
                  <a:tcPr/>
                </a:tc>
                <a:tc>
                  <a:txBody>
                    <a:bodyPr/>
                    <a:lstStyle/>
                    <a:p>
                      <a:endParaRPr lang="en-I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713149">
                <a:tc>
                  <a:txBody>
                    <a:bodyPr/>
                    <a:lstStyle/>
                    <a:p>
                      <a:r>
                        <a:rPr lang="ru-RU" sz="2000" dirty="0">
                          <a:latin typeface="Arial" panose="020B0604020202020204" pitchFamily="34" charset="0"/>
                          <a:cs typeface="Arial" panose="020B0604020202020204" pitchFamily="34" charset="0"/>
                        </a:rPr>
                        <a:t>Академическое письмо на английском языке</a:t>
                      </a:r>
                      <a:endParaRPr lang="en-IE" sz="2000" dirty="0">
                        <a:latin typeface="Arial" panose="020B0604020202020204" pitchFamily="34" charset="0"/>
                        <a:cs typeface="Arial" panose="020B0604020202020204" pitchFamily="34" charset="0"/>
                      </a:endParaRPr>
                    </a:p>
                  </a:txBody>
                  <a:tcPr/>
                </a:tc>
                <a:tc>
                  <a:txBody>
                    <a:bodyPr/>
                    <a:lstStyle/>
                    <a:p>
                      <a:pPr algn="ctr"/>
                      <a:r>
                        <a:rPr lang="ru-RU" sz="2000" dirty="0">
                          <a:latin typeface="Arial" panose="020B0604020202020204" pitchFamily="34" charset="0"/>
                          <a:cs typeface="Arial" panose="020B0604020202020204" pitchFamily="34" charset="0"/>
                        </a:rPr>
                        <a:t>2</a:t>
                      </a:r>
                      <a:endParaRPr lang="en-IE" sz="2000" dirty="0">
                        <a:latin typeface="Arial" panose="020B0604020202020204" pitchFamily="34" charset="0"/>
                        <a:cs typeface="Arial" panose="020B0604020202020204" pitchFamily="34" charset="0"/>
                      </a:endParaRPr>
                    </a:p>
                  </a:txBody>
                  <a:tcPr/>
                </a:tc>
                <a:tc>
                  <a:txBody>
                    <a:bodyPr/>
                    <a:lstStyle/>
                    <a:p>
                      <a:endParaRPr lang="en-I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55685943"/>
                  </a:ext>
                </a:extLst>
              </a:tr>
            </a:tbl>
          </a:graphicData>
        </a:graphic>
      </p:graphicFrame>
    </p:spTree>
    <p:extLst>
      <p:ext uri="{BB962C8B-B14F-4D97-AF65-F5344CB8AC3E}">
        <p14:creationId xmlns:p14="http://schemas.microsoft.com/office/powerpoint/2010/main" val="128418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02DA5C-1F40-48F7-B4E0-BA6AA488E299}"/>
              </a:ext>
            </a:extLst>
          </p:cNvPr>
          <p:cNvSpPr>
            <a:spLocks noGrp="1"/>
          </p:cNvSpPr>
          <p:nvPr>
            <p:ph type="title"/>
          </p:nvPr>
        </p:nvSpPr>
        <p:spPr/>
        <p:txBody>
          <a:bodyPr>
            <a:normAutofit fontScale="90000"/>
          </a:bodyPr>
          <a:lstStyle/>
          <a:p>
            <a:pPr algn="ctr"/>
            <a:r>
              <a:rPr lang="ru-RU" dirty="0"/>
              <a:t>Уровни </a:t>
            </a:r>
            <a:br>
              <a:rPr lang="ru-RU" dirty="0"/>
            </a:br>
            <a:r>
              <a:rPr lang="ru-RU" dirty="0">
                <a:solidFill>
                  <a:schemeClr val="tx1"/>
                </a:solidFill>
              </a:rPr>
              <a:t>Общего коммуникативного английского </a:t>
            </a:r>
            <a:br>
              <a:rPr lang="ru-RU" dirty="0">
                <a:solidFill>
                  <a:schemeClr val="tx1"/>
                </a:solidFill>
              </a:rPr>
            </a:br>
            <a:endParaRPr lang="ru-RU" dirty="0"/>
          </a:p>
        </p:txBody>
      </p:sp>
      <p:sp>
        <p:nvSpPr>
          <p:cNvPr id="3" name="Объект 2">
            <a:extLst>
              <a:ext uri="{FF2B5EF4-FFF2-40B4-BE49-F238E27FC236}">
                <a16:creationId xmlns:a16="http://schemas.microsoft.com/office/drawing/2014/main" xmlns="" id="{1240D83C-91A8-4B9D-A48D-EF79861443BF}"/>
              </a:ext>
            </a:extLst>
          </p:cNvPr>
          <p:cNvSpPr>
            <a:spLocks noGrp="1"/>
          </p:cNvSpPr>
          <p:nvPr>
            <p:ph idx="1"/>
          </p:nvPr>
        </p:nvSpPr>
        <p:spPr/>
        <p:txBody>
          <a:bodyPr/>
          <a:lstStyle/>
          <a:p>
            <a:endParaRPr lang="ru-RU" dirty="0"/>
          </a:p>
        </p:txBody>
      </p:sp>
      <p:graphicFrame>
        <p:nvGraphicFramePr>
          <p:cNvPr id="4" name="Схема 3">
            <a:extLst>
              <a:ext uri="{FF2B5EF4-FFF2-40B4-BE49-F238E27FC236}">
                <a16:creationId xmlns:a16="http://schemas.microsoft.com/office/drawing/2014/main" xmlns="" id="{F33B430E-1772-4C0B-8FB0-901F95C0484D}"/>
              </a:ext>
            </a:extLst>
          </p:cNvPr>
          <p:cNvGraphicFramePr/>
          <p:nvPr>
            <p:extLst>
              <p:ext uri="{D42A27DB-BD31-4B8C-83A1-F6EECF244321}">
                <p14:modId xmlns:p14="http://schemas.microsoft.com/office/powerpoint/2010/main" val="571545799"/>
              </p:ext>
            </p:extLst>
          </p:nvPr>
        </p:nvGraphicFramePr>
        <p:xfrm>
          <a:off x="2032000" y="2133600"/>
          <a:ext cx="8128000" cy="582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22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40523B-C7BC-4134-A393-8A7FC3852F24}"/>
              </a:ext>
            </a:extLst>
          </p:cNvPr>
          <p:cNvSpPr>
            <a:spLocks noGrp="1"/>
          </p:cNvSpPr>
          <p:nvPr>
            <p:ph type="title"/>
          </p:nvPr>
        </p:nvSpPr>
        <p:spPr>
          <a:xfrm>
            <a:off x="1719470" y="624110"/>
            <a:ext cx="9785141" cy="1280890"/>
          </a:xfrm>
        </p:spPr>
        <p:txBody>
          <a:bodyPr/>
          <a:lstStyle/>
          <a:p>
            <a:r>
              <a:rPr lang="ru-RU" dirty="0"/>
              <a:t>             Выбор направления обучения</a:t>
            </a:r>
          </a:p>
        </p:txBody>
      </p:sp>
      <p:sp>
        <p:nvSpPr>
          <p:cNvPr id="3" name="Объект 2">
            <a:extLst>
              <a:ext uri="{FF2B5EF4-FFF2-40B4-BE49-F238E27FC236}">
                <a16:creationId xmlns:a16="http://schemas.microsoft.com/office/drawing/2014/main" xmlns="" id="{6D4104D9-B08A-4216-95AD-56A6E2A8BA5D}"/>
              </a:ext>
            </a:extLst>
          </p:cNvPr>
          <p:cNvSpPr>
            <a:spLocks noGrp="1"/>
          </p:cNvSpPr>
          <p:nvPr>
            <p:ph sz="half" idx="1"/>
          </p:nvPr>
        </p:nvSpPr>
        <p:spPr>
          <a:xfrm>
            <a:off x="1570384" y="1341783"/>
            <a:ext cx="3677478" cy="4569439"/>
          </a:xfrm>
        </p:spPr>
        <p:txBody>
          <a:bodyPr/>
          <a:lstStyle/>
          <a:p>
            <a:pPr marL="0" indent="0">
              <a:buNone/>
            </a:pPr>
            <a:r>
              <a:rPr lang="en-US" dirty="0"/>
              <a:t>NB.</a:t>
            </a:r>
          </a:p>
          <a:p>
            <a:pPr marL="0" indent="0">
              <a:buNone/>
            </a:pPr>
            <a:r>
              <a:rPr lang="ru-RU" b="1" dirty="0">
                <a:latin typeface="Arial" panose="020B0604020202020204" pitchFamily="34" charset="0"/>
                <a:cs typeface="Arial" panose="020B0604020202020204" pitchFamily="34" charset="0"/>
              </a:rPr>
              <a:t>Возможность выбора  </a:t>
            </a:r>
            <a:r>
              <a:rPr lang="en-US" b="1"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предлагается только  студентам с входным уровнем В2 (</a:t>
            </a:r>
            <a:r>
              <a:rPr lang="en-US" b="1" dirty="0">
                <a:latin typeface="Arial" panose="020B0604020202020204" pitchFamily="34" charset="0"/>
                <a:cs typeface="Arial" panose="020B0604020202020204" pitchFamily="34" charset="0"/>
              </a:rPr>
              <a:t>Upper Intermediate/</a:t>
            </a:r>
            <a:r>
              <a:rPr lang="ru-RU" b="1" dirty="0">
                <a:latin typeface="Arial" panose="020B0604020202020204" pitchFamily="34" charset="0"/>
                <a:cs typeface="Arial" panose="020B0604020202020204" pitchFamily="34" charset="0"/>
              </a:rPr>
              <a:t>Основной) и выше.</a:t>
            </a: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ru-RU" b="1" dirty="0">
              <a:latin typeface="Arial" panose="020B0604020202020204" pitchFamily="34" charset="0"/>
              <a:cs typeface="Arial" panose="020B0604020202020204" pitchFamily="34" charset="0"/>
            </a:endParaRPr>
          </a:p>
          <a:p>
            <a:pPr marL="0" indent="0">
              <a:buNone/>
            </a:pPr>
            <a:endParaRPr lang="ru-RU" dirty="0"/>
          </a:p>
          <a:p>
            <a:endParaRPr lang="ru-RU" dirty="0"/>
          </a:p>
          <a:p>
            <a:pPr lvl="0"/>
            <a:endParaRPr lang="ru-RU" dirty="0"/>
          </a:p>
          <a:p>
            <a:endParaRPr lang="ru-RU" dirty="0"/>
          </a:p>
          <a:p>
            <a:endParaRPr lang="en-IE" dirty="0"/>
          </a:p>
          <a:p>
            <a:endParaRPr lang="ru-RU" dirty="0"/>
          </a:p>
        </p:txBody>
      </p:sp>
      <p:graphicFrame>
        <p:nvGraphicFramePr>
          <p:cNvPr id="9" name="Объект 8">
            <a:extLst>
              <a:ext uri="{FF2B5EF4-FFF2-40B4-BE49-F238E27FC236}">
                <a16:creationId xmlns:a16="http://schemas.microsoft.com/office/drawing/2014/main" xmlns="" id="{6D824F4E-0661-48F2-9DAE-8BFDA3C2A708}"/>
              </a:ext>
            </a:extLst>
          </p:cNvPr>
          <p:cNvGraphicFramePr>
            <a:graphicFrameLocks noGrp="1"/>
          </p:cNvGraphicFramePr>
          <p:nvPr>
            <p:ph sz="half" idx="2"/>
            <p:extLst>
              <p:ext uri="{D42A27DB-BD31-4B8C-83A1-F6EECF244321}">
                <p14:modId xmlns:p14="http://schemas.microsoft.com/office/powerpoint/2010/main" val="2562018548"/>
              </p:ext>
            </p:extLst>
          </p:nvPr>
        </p:nvGraphicFramePr>
        <p:xfrm>
          <a:off x="5764696" y="1341782"/>
          <a:ext cx="5866297" cy="4892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Овал 10">
            <a:extLst>
              <a:ext uri="{FF2B5EF4-FFF2-40B4-BE49-F238E27FC236}">
                <a16:creationId xmlns:a16="http://schemas.microsoft.com/office/drawing/2014/main" xmlns="" id="{15B6F96A-DC3F-4D78-BBDD-C63B1450BE9A}"/>
              </a:ext>
            </a:extLst>
          </p:cNvPr>
          <p:cNvSpPr/>
          <p:nvPr/>
        </p:nvSpPr>
        <p:spPr>
          <a:xfrm>
            <a:off x="6096000" y="4348516"/>
            <a:ext cx="1562706" cy="15627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0137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9D2FC7-36F3-400A-B7E8-84D92EC7AE0F}"/>
              </a:ext>
            </a:extLst>
          </p:cNvPr>
          <p:cNvSpPr>
            <a:spLocks noGrp="1"/>
          </p:cNvSpPr>
          <p:nvPr>
            <p:ph type="title"/>
          </p:nvPr>
        </p:nvSpPr>
        <p:spPr/>
        <p:txBody>
          <a:bodyPr>
            <a:normAutofit/>
          </a:bodyPr>
          <a:lstStyle/>
          <a:p>
            <a:pPr algn="ctr"/>
            <a:r>
              <a:rPr lang="ru-RU" sz="2800" dirty="0"/>
              <a:t>Названия выбираемых курсов</a:t>
            </a:r>
          </a:p>
        </p:txBody>
      </p:sp>
      <p:sp>
        <p:nvSpPr>
          <p:cNvPr id="3" name="Объект 2">
            <a:extLst>
              <a:ext uri="{FF2B5EF4-FFF2-40B4-BE49-F238E27FC236}">
                <a16:creationId xmlns:a16="http://schemas.microsoft.com/office/drawing/2014/main" xmlns="" id="{71F30F2F-79E0-4AB8-8E31-49EEA2D5FDF0}"/>
              </a:ext>
            </a:extLst>
          </p:cNvPr>
          <p:cNvSpPr>
            <a:spLocks noGrp="1"/>
          </p:cNvSpPr>
          <p:nvPr>
            <p:ph idx="1"/>
          </p:nvPr>
        </p:nvSpPr>
        <p:spPr>
          <a:xfrm>
            <a:off x="1105319" y="2133600"/>
            <a:ext cx="10399293" cy="3777622"/>
          </a:xfrm>
        </p:spPr>
        <p:txBody>
          <a:bodyPr/>
          <a:lstStyle/>
          <a:p>
            <a:r>
              <a:rPr lang="en-US" b="1" dirty="0"/>
              <a:t>General English </a:t>
            </a:r>
            <a:r>
              <a:rPr lang="ru-RU" b="1" dirty="0"/>
              <a:t> </a:t>
            </a:r>
            <a:r>
              <a:rPr lang="en-US" b="1" dirty="0"/>
              <a:t>- </a:t>
            </a:r>
            <a:r>
              <a:rPr lang="ru-RU" b="1" dirty="0"/>
              <a:t>Английский язык для общих коммуникативных целей-1</a:t>
            </a:r>
          </a:p>
          <a:p>
            <a:pPr marL="0" indent="0">
              <a:buNone/>
            </a:pPr>
            <a:endParaRPr lang="en-US" b="1" dirty="0"/>
          </a:p>
          <a:p>
            <a:r>
              <a:rPr lang="en-US" b="1" dirty="0"/>
              <a:t>ESP</a:t>
            </a:r>
            <a:r>
              <a:rPr lang="ru-RU" b="1" dirty="0"/>
              <a:t>  – Английский язык для специальных целей-1 </a:t>
            </a:r>
          </a:p>
          <a:p>
            <a:pPr marL="0" indent="0">
              <a:buNone/>
            </a:pPr>
            <a:endParaRPr lang="ru-RU" dirty="0"/>
          </a:p>
        </p:txBody>
      </p:sp>
    </p:spTree>
    <p:extLst>
      <p:ext uri="{BB962C8B-B14F-4D97-AF65-F5344CB8AC3E}">
        <p14:creationId xmlns:p14="http://schemas.microsoft.com/office/powerpoint/2010/main" val="228348029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1417</TotalTime>
  <Words>1990</Words>
  <Application>Microsoft Office PowerPoint</Application>
  <PresentationFormat>Широкоэкранный</PresentationFormat>
  <Paragraphs>316</Paragraphs>
  <Slides>46</Slides>
  <Notes>8</Notes>
  <HiddenSlides>0</HiddenSlides>
  <MMClips>1</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46</vt:i4>
      </vt:variant>
    </vt:vector>
  </HeadingPairs>
  <TitlesOfParts>
    <vt:vector size="56" baseType="lpstr">
      <vt:lpstr>ＭＳ Ｐゴシック</vt:lpstr>
      <vt:lpstr>Arial</vt:lpstr>
      <vt:lpstr>Bookman Old Style</vt:lpstr>
      <vt:lpstr>Calibri</vt:lpstr>
      <vt:lpstr>Century Gothic</vt:lpstr>
      <vt:lpstr>Myriad Pro</vt:lpstr>
      <vt:lpstr>Times New Roman</vt:lpstr>
      <vt:lpstr>Wingdings</vt:lpstr>
      <vt:lpstr>Wingdings 3</vt:lpstr>
      <vt:lpstr>Легкий дым</vt:lpstr>
      <vt:lpstr>ENGLISH in HSE </vt:lpstr>
      <vt:lpstr>I. Организация изучения английского языка в ВШЭ </vt:lpstr>
      <vt:lpstr>Английский язык: Компоненты образовательной программы</vt:lpstr>
      <vt:lpstr>Результаты Внутреннего экзамена  июнь 2022</vt:lpstr>
      <vt:lpstr>Учебная нагрузка</vt:lpstr>
      <vt:lpstr>Результаты освоения программы бакалавриата</vt:lpstr>
      <vt:lpstr>Уровни  Общего коммуникативного английского  </vt:lpstr>
      <vt:lpstr>             Выбор направления обучения</vt:lpstr>
      <vt:lpstr>Названия выбираемых курсов</vt:lpstr>
      <vt:lpstr>               II. Входное тестирование </vt:lpstr>
      <vt:lpstr>Входное тестирование (ВТ)</vt:lpstr>
      <vt:lpstr>                  Условия тестирования</vt:lpstr>
      <vt:lpstr>Технические рекомендации к ВТ</vt:lpstr>
      <vt:lpstr> Содержание и особенности выполнения входного теста</vt:lpstr>
      <vt:lpstr>Порядок выполнения заданий  внутри каждого раздела</vt:lpstr>
      <vt:lpstr>            </vt:lpstr>
      <vt:lpstr>Презентация PowerPoint</vt:lpstr>
      <vt:lpstr>Результаты тестирования</vt:lpstr>
      <vt:lpstr>III. Выбор курса и уровня обучения </vt:lpstr>
      <vt:lpstr>Персональные рекомендации  по выбору курса</vt:lpstr>
      <vt:lpstr>  Выбор курса 2-6 сентября 2022</vt:lpstr>
      <vt:lpstr>Выбор</vt:lpstr>
      <vt:lpstr>Горячая линия в период тестирования</vt:lpstr>
      <vt:lpstr>IV. Содержание обучения </vt:lpstr>
      <vt:lpstr>      Общее в программах всех курсов: обучение всем видам речевой деятельности</vt:lpstr>
      <vt:lpstr>Курс английского языка  для общих коммуникативных целей             </vt:lpstr>
      <vt:lpstr>Темы коммуникативного курса  Модули 1-2</vt:lpstr>
      <vt:lpstr>                 Sample monologue</vt:lpstr>
      <vt:lpstr>Sample paragraph. Do you think living in a place that is a popular tourist destination has more advantages or disadvantages? </vt:lpstr>
      <vt:lpstr>Презентация PowerPoint</vt:lpstr>
      <vt:lpstr>Sample graph description</vt:lpstr>
      <vt:lpstr>Курс английского языка для специальных целей (ESP)</vt:lpstr>
      <vt:lpstr>Темы курса ESP  (English for Specific Purposes). Модули 1-2</vt:lpstr>
      <vt:lpstr>                 Sample monologue.  What features characterise  a prosperous economy?</vt:lpstr>
      <vt:lpstr>Exercise.  Match the term with its definition.</vt:lpstr>
      <vt:lpstr>Task.   What styles of business decision-making do you know? Complete the test  and identify what your decision-making style is.  </vt:lpstr>
      <vt:lpstr>Interpreting the results</vt:lpstr>
      <vt:lpstr>                Sample monologue</vt:lpstr>
      <vt:lpstr>Sample paragraph.  Non-maximising goals can ensure a company prosperity. </vt:lpstr>
      <vt:lpstr>V. Система оценивания и экзамены </vt:lpstr>
      <vt:lpstr>Правила оценивания</vt:lpstr>
      <vt:lpstr>Декабрьская сессия Формула оценки за курс английского языка </vt:lpstr>
      <vt:lpstr>Декабрьское тестирование</vt:lpstr>
      <vt:lpstr>Июньская сессия: Формула оценки за курс английского языка</vt:lpstr>
      <vt:lpstr>Внутренний экзамен</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Соколова Анна Юрьевна</cp:lastModifiedBy>
  <cp:revision>86</cp:revision>
  <dcterms:created xsi:type="dcterms:W3CDTF">2021-08-30T14:41:04Z</dcterms:created>
  <dcterms:modified xsi:type="dcterms:W3CDTF">2022-09-01T11:29:38Z</dcterms:modified>
</cp:coreProperties>
</file>