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81" r:id="rId1"/>
  </p:sldMasterIdLst>
  <p:notesMasterIdLst>
    <p:notesMasterId r:id="rId35"/>
  </p:notesMasterIdLst>
  <p:sldIdLst>
    <p:sldId id="256" r:id="rId2"/>
    <p:sldId id="305" r:id="rId3"/>
    <p:sldId id="265" r:id="rId4"/>
    <p:sldId id="272" r:id="rId5"/>
    <p:sldId id="288" r:id="rId6"/>
    <p:sldId id="273" r:id="rId7"/>
    <p:sldId id="275" r:id="rId8"/>
    <p:sldId id="276" r:id="rId9"/>
    <p:sldId id="277" r:id="rId10"/>
    <p:sldId id="278" r:id="rId11"/>
    <p:sldId id="280" r:id="rId12"/>
    <p:sldId id="281" r:id="rId13"/>
    <p:sldId id="282" r:id="rId14"/>
    <p:sldId id="283" r:id="rId15"/>
    <p:sldId id="284" r:id="rId16"/>
    <p:sldId id="285" r:id="rId17"/>
    <p:sldId id="286" r:id="rId18"/>
    <p:sldId id="289" r:id="rId19"/>
    <p:sldId id="292" r:id="rId20"/>
    <p:sldId id="293" r:id="rId21"/>
    <p:sldId id="294" r:id="rId22"/>
    <p:sldId id="290" r:id="rId23"/>
    <p:sldId id="291" r:id="rId24"/>
    <p:sldId id="301" r:id="rId25"/>
    <p:sldId id="295" r:id="rId26"/>
    <p:sldId id="296" r:id="rId27"/>
    <p:sldId id="297" r:id="rId28"/>
    <p:sldId id="298" r:id="rId29"/>
    <p:sldId id="302" r:id="rId30"/>
    <p:sldId id="300" r:id="rId31"/>
    <p:sldId id="299" r:id="rId32"/>
    <p:sldId id="303" r:id="rId33"/>
    <p:sldId id="263" r:id="rId34"/>
  </p:sldIdLst>
  <p:sldSz cx="24384000" cy="1371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20">
          <p15:clr>
            <a:srgbClr val="A4A3A4"/>
          </p15:clr>
        </p15:guide>
        <p15:guide id="2" pos="76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a:srgbClr val="7993AB"/>
    <a:srgbClr val="3F65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aj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aj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aj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29" autoAdjust="0"/>
    <p:restoredTop sz="94660"/>
  </p:normalViewPr>
  <p:slideViewPr>
    <p:cSldViewPr>
      <p:cViewPr varScale="1">
        <p:scale>
          <a:sx n="54" d="100"/>
          <a:sy n="54" d="100"/>
        </p:scale>
        <p:origin x="696" y="114"/>
      </p:cViewPr>
      <p:guideLst>
        <p:guide orient="horz" pos="4320"/>
        <p:guide pos="76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8" name="Shape 48"/>
          <p:cNvSpPr>
            <a:spLocks noGrp="1" noRot="1" noChangeAspect="1"/>
          </p:cNvSpPr>
          <p:nvPr>
            <p:ph type="sldImg"/>
          </p:nvPr>
        </p:nvSpPr>
        <p:spPr>
          <a:xfrm>
            <a:off x="1143000" y="685800"/>
            <a:ext cx="4572000" cy="3429000"/>
          </a:xfrm>
          <a:prstGeom prst="rect">
            <a:avLst/>
          </a:prstGeom>
        </p:spPr>
        <p:txBody>
          <a:bodyPr/>
          <a:lstStyle/>
          <a:p>
            <a:endParaRPr/>
          </a:p>
        </p:txBody>
      </p:sp>
      <p:sp>
        <p:nvSpPr>
          <p:cNvPr id="49" name="Shape 49"/>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166211256"/>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381000" y="685800"/>
            <a:ext cx="6096000" cy="3429000"/>
          </a:xfrm>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410379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381000" y="685800"/>
            <a:ext cx="6096000" cy="3429000"/>
          </a:xfrm>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523536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5178427" y="5029201"/>
            <a:ext cx="17830798" cy="4525562"/>
          </a:xfrm>
        </p:spPr>
        <p:txBody>
          <a:bodyPr anchor="b">
            <a:normAutofit/>
          </a:bodyPr>
          <a:lstStyle>
            <a:lvl1pPr>
              <a:defRPr sz="10800"/>
            </a:lvl1pPr>
          </a:lstStyle>
          <a:p>
            <a:r>
              <a:rPr lang="ru-RU"/>
              <a:t>Образец заголовка</a:t>
            </a:r>
            <a:endParaRPr lang="en-US" dirty="0"/>
          </a:p>
        </p:txBody>
      </p:sp>
      <p:sp>
        <p:nvSpPr>
          <p:cNvPr id="3" name="Subtitle 2"/>
          <p:cNvSpPr>
            <a:spLocks noGrp="1"/>
          </p:cNvSpPr>
          <p:nvPr>
            <p:ph type="subTitle" idx="1"/>
          </p:nvPr>
        </p:nvSpPr>
        <p:spPr>
          <a:xfrm>
            <a:off x="5178427" y="9554759"/>
            <a:ext cx="17830798" cy="2252566"/>
          </a:xfrm>
        </p:spPr>
        <p:txBody>
          <a:bodyPr anchor="t"/>
          <a:lstStyle>
            <a:lvl1pPr marL="0" indent="0" algn="l">
              <a:buNone/>
              <a:defRPr>
                <a:solidFill>
                  <a:schemeClr val="tx1">
                    <a:lumMod val="65000"/>
                    <a:lumOff val="35000"/>
                  </a:schemeClr>
                </a:solidFill>
              </a:defRPr>
            </a:lvl1pPr>
            <a:lvl2pPr marL="914400" indent="0" algn="ctr">
              <a:buNone/>
              <a:defRPr>
                <a:solidFill>
                  <a:schemeClr val="tx1">
                    <a:tint val="75000"/>
                  </a:schemeClr>
                </a:solidFill>
              </a:defRPr>
            </a:lvl2pPr>
            <a:lvl3pPr marL="1828800" indent="0" algn="ctr">
              <a:buNone/>
              <a:defRPr>
                <a:solidFill>
                  <a:schemeClr val="tx1">
                    <a:tint val="75000"/>
                  </a:schemeClr>
                </a:solidFill>
              </a:defRPr>
            </a:lvl3pPr>
            <a:lvl4pPr marL="2743200" indent="0" algn="ctr">
              <a:buNone/>
              <a:defRPr>
                <a:solidFill>
                  <a:schemeClr val="tx1">
                    <a:tint val="75000"/>
                  </a:schemeClr>
                </a:solidFill>
              </a:defRPr>
            </a:lvl4pPr>
            <a:lvl5pPr marL="3657600" indent="0" algn="ctr">
              <a:buNone/>
              <a:defRPr>
                <a:solidFill>
                  <a:schemeClr val="tx1">
                    <a:tint val="75000"/>
                  </a:schemeClr>
                </a:solidFill>
              </a:defRPr>
            </a:lvl5pPr>
            <a:lvl6pPr marL="4572000" indent="0" algn="ctr">
              <a:buNone/>
              <a:defRPr>
                <a:solidFill>
                  <a:schemeClr val="tx1">
                    <a:tint val="75000"/>
                  </a:schemeClr>
                </a:solidFill>
              </a:defRPr>
            </a:lvl6pPr>
            <a:lvl7pPr marL="5486400" indent="0" algn="ctr">
              <a:buNone/>
              <a:defRPr>
                <a:solidFill>
                  <a:schemeClr val="tx1">
                    <a:tint val="75000"/>
                  </a:schemeClr>
                </a:solidFill>
              </a:defRPr>
            </a:lvl7pPr>
            <a:lvl8pPr marL="6400800" indent="0" algn="ctr">
              <a:buNone/>
              <a:defRPr>
                <a:solidFill>
                  <a:schemeClr val="tx1">
                    <a:tint val="75000"/>
                  </a:schemeClr>
                </a:solidFill>
              </a:defRPr>
            </a:lvl8pPr>
            <a:lvl9pPr marL="73152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smtClean="0"/>
              <a:t>10/16/2022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8647621"/>
            <a:ext cx="3489304" cy="1557178"/>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1063625" y="9059081"/>
            <a:ext cx="1559534" cy="730250"/>
          </a:xfrm>
        </p:spPr>
        <p:txBody>
          <a:bodyPr/>
          <a:lstStyle/>
          <a:p>
            <a:fld id="{86CB4B4D-7CA3-9044-876B-883B54F8677D}" type="slidenum">
              <a:rPr lang="ru-RU" smtClean="0"/>
              <a:t>‹#›</a:t>
            </a:fld>
            <a:endParaRPr lang="ru-RU"/>
          </a:p>
        </p:txBody>
      </p:sp>
    </p:spTree>
    <p:extLst>
      <p:ext uri="{BB962C8B-B14F-4D97-AF65-F5344CB8AC3E}">
        <p14:creationId xmlns:p14="http://schemas.microsoft.com/office/powerpoint/2010/main" val="4112993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5178425" y="1219200"/>
            <a:ext cx="17830798" cy="6234080"/>
          </a:xfrm>
        </p:spPr>
        <p:txBody>
          <a:bodyPr anchor="ctr">
            <a:normAutofit/>
          </a:bodyPr>
          <a:lstStyle>
            <a:lvl1pPr algn="l">
              <a:defRPr sz="9600" b="0" cap="none"/>
            </a:lvl1pPr>
          </a:lstStyle>
          <a:p>
            <a:r>
              <a:rPr lang="ru-RU"/>
              <a:t>Образец заголовка</a:t>
            </a:r>
            <a:endParaRPr lang="en-US" dirty="0"/>
          </a:p>
        </p:txBody>
      </p:sp>
      <p:sp>
        <p:nvSpPr>
          <p:cNvPr id="3" name="Text Placeholder 2"/>
          <p:cNvSpPr>
            <a:spLocks noGrp="1"/>
          </p:cNvSpPr>
          <p:nvPr>
            <p:ph type="body" idx="1"/>
          </p:nvPr>
        </p:nvSpPr>
        <p:spPr>
          <a:xfrm>
            <a:off x="5178425" y="8708092"/>
            <a:ext cx="17830798" cy="3111728"/>
          </a:xfrm>
        </p:spPr>
        <p:txBody>
          <a:bodyPr anchor="ctr">
            <a:normAutofit/>
          </a:bodyPr>
          <a:lstStyle>
            <a:lvl1pPr marL="0" indent="0" algn="l">
              <a:buNone/>
              <a:defRPr sz="3600">
                <a:solidFill>
                  <a:schemeClr val="tx1">
                    <a:lumMod val="65000"/>
                    <a:lumOff val="35000"/>
                  </a:schemeClr>
                </a:solidFill>
              </a:defRPr>
            </a:lvl1pPr>
            <a:lvl2pPr marL="914400" indent="0">
              <a:buNone/>
              <a:defRPr sz="3600">
                <a:solidFill>
                  <a:schemeClr val="tx1">
                    <a:tint val="75000"/>
                  </a:schemeClr>
                </a:solidFill>
              </a:defRPr>
            </a:lvl2pPr>
            <a:lvl3pPr marL="1828800" indent="0">
              <a:buNone/>
              <a:defRPr sz="3200">
                <a:solidFill>
                  <a:schemeClr val="tx1">
                    <a:tint val="75000"/>
                  </a:schemeClr>
                </a:solidFill>
              </a:defRPr>
            </a:lvl3pPr>
            <a:lvl4pPr marL="2743200" indent="0">
              <a:buNone/>
              <a:defRPr sz="2800">
                <a:solidFill>
                  <a:schemeClr val="tx1">
                    <a:tint val="75000"/>
                  </a:schemeClr>
                </a:solidFill>
              </a:defRPr>
            </a:lvl4pPr>
            <a:lvl5pPr marL="3657600" indent="0">
              <a:buNone/>
              <a:defRPr sz="2800">
                <a:solidFill>
                  <a:schemeClr val="tx1">
                    <a:tint val="75000"/>
                  </a:schemeClr>
                </a:solidFill>
              </a:defRPr>
            </a:lvl5pPr>
            <a:lvl6pPr marL="4572000" indent="0">
              <a:buNone/>
              <a:defRPr sz="2800">
                <a:solidFill>
                  <a:schemeClr val="tx1">
                    <a:tint val="75000"/>
                  </a:schemeClr>
                </a:solidFill>
              </a:defRPr>
            </a:lvl6pPr>
            <a:lvl7pPr marL="5486400" indent="0">
              <a:buNone/>
              <a:defRPr sz="2800">
                <a:solidFill>
                  <a:schemeClr val="tx1">
                    <a:tint val="75000"/>
                  </a:schemeClr>
                </a:solidFill>
              </a:defRPr>
            </a:lvl7pPr>
            <a:lvl8pPr marL="6400800" indent="0">
              <a:buNone/>
              <a:defRPr sz="2800">
                <a:solidFill>
                  <a:schemeClr val="tx1">
                    <a:tint val="75000"/>
                  </a:schemeClr>
                </a:solidFill>
              </a:defRPr>
            </a:lvl8pPr>
            <a:lvl9pPr marL="7315200" indent="0">
              <a:buNone/>
              <a:defRPr sz="28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AAD347D-5ACD-4C99-B74B-A9C85AD731AF}" type="datetimeFigureOut">
              <a:rPr lang="en-US" smtClean="0"/>
              <a:t>10/16/2022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8377" y="6356351"/>
            <a:ext cx="3177054" cy="1014594"/>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1063625" y="6488279"/>
            <a:ext cx="1559534" cy="730250"/>
          </a:xfrm>
        </p:spPr>
        <p:txBody>
          <a:bodyPr/>
          <a:lstStyle/>
          <a:p>
            <a:fld id="{86CB4B4D-7CA3-9044-876B-883B54F8677D}" type="slidenum">
              <a:rPr lang="ru-RU" smtClean="0"/>
              <a:t>‹#›</a:t>
            </a:fld>
            <a:endParaRPr lang="ru-RU"/>
          </a:p>
        </p:txBody>
      </p:sp>
    </p:spTree>
    <p:extLst>
      <p:ext uri="{BB962C8B-B14F-4D97-AF65-F5344CB8AC3E}">
        <p14:creationId xmlns:p14="http://schemas.microsoft.com/office/powerpoint/2010/main" val="969508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699898" y="1219200"/>
            <a:ext cx="16787852" cy="5791200"/>
          </a:xfrm>
        </p:spPr>
        <p:txBody>
          <a:bodyPr anchor="ctr">
            <a:normAutofit/>
          </a:bodyPr>
          <a:lstStyle>
            <a:lvl1pPr algn="l">
              <a:defRPr sz="96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6550024" y="7010400"/>
            <a:ext cx="15073108" cy="762000"/>
          </a:xfrm>
        </p:spPr>
        <p:txBody>
          <a:bodyPr anchor="ctr">
            <a:noAutofit/>
          </a:bodyPr>
          <a:lstStyle>
            <a:lvl1pPr marL="0" indent="0">
              <a:buFontTx/>
              <a:buNone/>
              <a:defRPr sz="3200">
                <a:solidFill>
                  <a:schemeClr val="tx1">
                    <a:lumMod val="50000"/>
                    <a:lumOff val="50000"/>
                  </a:schemeClr>
                </a:solidFill>
              </a:defRPr>
            </a:lvl1pPr>
            <a:lvl2pPr marL="914400" indent="0">
              <a:buFontTx/>
              <a:buNone/>
              <a:defRPr/>
            </a:lvl2pPr>
            <a:lvl3pPr marL="1828800" indent="0">
              <a:buFontTx/>
              <a:buNone/>
              <a:defRPr/>
            </a:lvl3pPr>
            <a:lvl4pPr marL="2743200" indent="0">
              <a:buFontTx/>
              <a:buNone/>
              <a:defRPr/>
            </a:lvl4pPr>
            <a:lvl5pPr marL="3657600" indent="0">
              <a:buFontTx/>
              <a:buNone/>
              <a:defRPr/>
            </a:lvl5pPr>
          </a:lstStyle>
          <a:p>
            <a:pPr lvl="0"/>
            <a:r>
              <a:rPr lang="ru-RU"/>
              <a:t>Образец текста</a:t>
            </a:r>
          </a:p>
        </p:txBody>
      </p:sp>
      <p:sp>
        <p:nvSpPr>
          <p:cNvPr id="3" name="Text Placeholder 2"/>
          <p:cNvSpPr>
            <a:spLocks noGrp="1"/>
          </p:cNvSpPr>
          <p:nvPr>
            <p:ph type="body" idx="1"/>
          </p:nvPr>
        </p:nvSpPr>
        <p:spPr>
          <a:xfrm>
            <a:off x="5178425" y="8708092"/>
            <a:ext cx="17830798" cy="3111728"/>
          </a:xfrm>
        </p:spPr>
        <p:txBody>
          <a:bodyPr anchor="ctr">
            <a:normAutofit/>
          </a:bodyPr>
          <a:lstStyle>
            <a:lvl1pPr marL="0" indent="0" algn="l">
              <a:buNone/>
              <a:defRPr sz="3600">
                <a:solidFill>
                  <a:schemeClr val="tx1">
                    <a:lumMod val="65000"/>
                    <a:lumOff val="35000"/>
                  </a:schemeClr>
                </a:solidFill>
              </a:defRPr>
            </a:lvl1pPr>
            <a:lvl2pPr marL="914400" indent="0">
              <a:buNone/>
              <a:defRPr sz="3600">
                <a:solidFill>
                  <a:schemeClr val="tx1">
                    <a:tint val="75000"/>
                  </a:schemeClr>
                </a:solidFill>
              </a:defRPr>
            </a:lvl2pPr>
            <a:lvl3pPr marL="1828800" indent="0">
              <a:buNone/>
              <a:defRPr sz="3200">
                <a:solidFill>
                  <a:schemeClr val="tx1">
                    <a:tint val="75000"/>
                  </a:schemeClr>
                </a:solidFill>
              </a:defRPr>
            </a:lvl3pPr>
            <a:lvl4pPr marL="2743200" indent="0">
              <a:buNone/>
              <a:defRPr sz="2800">
                <a:solidFill>
                  <a:schemeClr val="tx1">
                    <a:tint val="75000"/>
                  </a:schemeClr>
                </a:solidFill>
              </a:defRPr>
            </a:lvl4pPr>
            <a:lvl5pPr marL="3657600" indent="0">
              <a:buNone/>
              <a:defRPr sz="2800">
                <a:solidFill>
                  <a:schemeClr val="tx1">
                    <a:tint val="75000"/>
                  </a:schemeClr>
                </a:solidFill>
              </a:defRPr>
            </a:lvl5pPr>
            <a:lvl6pPr marL="4572000" indent="0">
              <a:buNone/>
              <a:defRPr sz="2800">
                <a:solidFill>
                  <a:schemeClr val="tx1">
                    <a:tint val="75000"/>
                  </a:schemeClr>
                </a:solidFill>
              </a:defRPr>
            </a:lvl6pPr>
            <a:lvl7pPr marL="5486400" indent="0">
              <a:buNone/>
              <a:defRPr sz="2800">
                <a:solidFill>
                  <a:schemeClr val="tx1">
                    <a:tint val="75000"/>
                  </a:schemeClr>
                </a:solidFill>
              </a:defRPr>
            </a:lvl7pPr>
            <a:lvl8pPr marL="6400800" indent="0">
              <a:buNone/>
              <a:defRPr sz="2800">
                <a:solidFill>
                  <a:schemeClr val="tx1">
                    <a:tint val="75000"/>
                  </a:schemeClr>
                </a:solidFill>
              </a:defRPr>
            </a:lvl8pPr>
            <a:lvl9pPr marL="7315200" indent="0">
              <a:buNone/>
              <a:defRPr sz="28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AAD347D-5ACD-4C99-B74B-A9C85AD731AF}" type="datetimeFigureOut">
              <a:rPr lang="en-US" smtClean="0"/>
              <a:t>10/16/2022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8377" y="6356351"/>
            <a:ext cx="3177054" cy="1014594"/>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1063625" y="6488279"/>
            <a:ext cx="1559534" cy="730250"/>
          </a:xfrm>
        </p:spPr>
        <p:txBody>
          <a:bodyPr/>
          <a:lstStyle/>
          <a:p>
            <a:fld id="{86CB4B4D-7CA3-9044-876B-883B54F8677D}" type="slidenum">
              <a:rPr lang="ru-RU" smtClean="0"/>
              <a:t>‹#›</a:t>
            </a:fld>
            <a:endParaRPr lang="ru-RU"/>
          </a:p>
        </p:txBody>
      </p:sp>
      <p:sp>
        <p:nvSpPr>
          <p:cNvPr id="14" name="TextBox 13"/>
          <p:cNvSpPr txBox="1"/>
          <p:nvPr/>
        </p:nvSpPr>
        <p:spPr>
          <a:xfrm>
            <a:off x="4935304" y="1296010"/>
            <a:ext cx="1219200" cy="1169552"/>
          </a:xfrm>
          <a:prstGeom prst="rect">
            <a:avLst/>
          </a:prstGeom>
        </p:spPr>
        <p:txBody>
          <a:bodyPr vert="horz" lIns="182880" tIns="91440" rIns="182880" bIns="91440" rtlCol="0" anchor="ctr">
            <a:noAutofit/>
          </a:bodyPr>
          <a:lstStyle/>
          <a:p>
            <a:pPr lvl="0"/>
            <a:r>
              <a:rPr lang="en-US" sz="16000" baseline="0" dirty="0">
                <a:ln w="3175" cmpd="sng">
                  <a:noFill/>
                </a:ln>
                <a:solidFill>
                  <a:schemeClr val="accent1"/>
                </a:solidFill>
                <a:effectLst/>
                <a:latin typeface="Arial"/>
              </a:rPr>
              <a:t>“</a:t>
            </a:r>
          </a:p>
        </p:txBody>
      </p:sp>
      <p:sp>
        <p:nvSpPr>
          <p:cNvPr id="15" name="TextBox 14"/>
          <p:cNvSpPr txBox="1"/>
          <p:nvPr/>
        </p:nvSpPr>
        <p:spPr>
          <a:xfrm>
            <a:off x="22229704" y="5810612"/>
            <a:ext cx="1219200" cy="1169552"/>
          </a:xfrm>
          <a:prstGeom prst="rect">
            <a:avLst/>
          </a:prstGeom>
        </p:spPr>
        <p:txBody>
          <a:bodyPr vert="horz" lIns="182880" tIns="91440" rIns="182880" bIns="91440" rtlCol="0" anchor="ctr">
            <a:noAutofit/>
          </a:bodyPr>
          <a:lstStyle/>
          <a:p>
            <a:pPr lvl="0"/>
            <a:r>
              <a:rPr lang="en-US" sz="1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873143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5178426" y="4876801"/>
            <a:ext cx="17830800" cy="5449690"/>
          </a:xfrm>
        </p:spPr>
        <p:txBody>
          <a:bodyPr anchor="b">
            <a:normAutofit/>
          </a:bodyPr>
          <a:lstStyle>
            <a:lvl1pPr algn="l">
              <a:defRPr sz="9600" b="0"/>
            </a:lvl1pPr>
          </a:lstStyle>
          <a:p>
            <a:r>
              <a:rPr lang="ru-RU"/>
              <a:t>Образец заголовка</a:t>
            </a:r>
            <a:endParaRPr lang="en-US" dirty="0"/>
          </a:p>
        </p:txBody>
      </p:sp>
      <p:sp>
        <p:nvSpPr>
          <p:cNvPr id="4" name="Text Placeholder 3"/>
          <p:cNvSpPr>
            <a:spLocks noGrp="1"/>
          </p:cNvSpPr>
          <p:nvPr>
            <p:ph type="body" sz="half" idx="2"/>
          </p:nvPr>
        </p:nvSpPr>
        <p:spPr>
          <a:xfrm>
            <a:off x="5178426" y="10363200"/>
            <a:ext cx="17830800" cy="1459244"/>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4AAD347D-5ACD-4C99-B74B-A9C85AD731AF}" type="datetimeFigureOut">
              <a:rPr lang="en-US" smtClean="0"/>
              <a:t>10/16/2022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8377" y="9823451"/>
            <a:ext cx="3177054" cy="1014594"/>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1063625" y="9966175"/>
            <a:ext cx="1559534" cy="730250"/>
          </a:xfrm>
        </p:spPr>
        <p:txBody>
          <a:bodyPr/>
          <a:lstStyle/>
          <a:p>
            <a:fld id="{86CB4B4D-7CA3-9044-876B-883B54F8677D}" type="slidenum">
              <a:rPr lang="ru-RU" smtClean="0"/>
              <a:t>‹#›</a:t>
            </a:fld>
            <a:endParaRPr lang="ru-RU"/>
          </a:p>
        </p:txBody>
      </p:sp>
    </p:spTree>
    <p:extLst>
      <p:ext uri="{BB962C8B-B14F-4D97-AF65-F5344CB8AC3E}">
        <p14:creationId xmlns:p14="http://schemas.microsoft.com/office/powerpoint/2010/main" val="5693788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5699898" y="1219200"/>
            <a:ext cx="16787852" cy="5791200"/>
          </a:xfrm>
        </p:spPr>
        <p:txBody>
          <a:bodyPr anchor="ctr">
            <a:normAutofit/>
          </a:bodyPr>
          <a:lstStyle>
            <a:lvl1pPr algn="l">
              <a:defRPr sz="96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5178424" y="8686800"/>
            <a:ext cx="17830800" cy="1676400"/>
          </a:xfrm>
        </p:spPr>
        <p:txBody>
          <a:bodyPr anchor="b">
            <a:noAutofit/>
          </a:bodyPr>
          <a:lstStyle>
            <a:lvl1pPr marL="0" indent="0">
              <a:buFontTx/>
              <a:buNone/>
              <a:defRPr sz="4800">
                <a:solidFill>
                  <a:schemeClr val="accent1"/>
                </a:solidFill>
              </a:defRPr>
            </a:lvl1pPr>
            <a:lvl2pPr marL="914400" indent="0">
              <a:buFontTx/>
              <a:buNone/>
              <a:defRPr/>
            </a:lvl2pPr>
            <a:lvl3pPr marL="1828800" indent="0">
              <a:buFontTx/>
              <a:buNone/>
              <a:defRPr/>
            </a:lvl3pPr>
            <a:lvl4pPr marL="2743200" indent="0">
              <a:buFontTx/>
              <a:buNone/>
              <a:defRPr/>
            </a:lvl4pPr>
            <a:lvl5pPr marL="3657600" indent="0">
              <a:buFontTx/>
              <a:buNone/>
              <a:defRPr/>
            </a:lvl5pPr>
          </a:lstStyle>
          <a:p>
            <a:pPr lvl="0"/>
            <a:r>
              <a:rPr lang="ru-RU"/>
              <a:t>Образец текста</a:t>
            </a:r>
          </a:p>
        </p:txBody>
      </p:sp>
      <p:sp>
        <p:nvSpPr>
          <p:cNvPr id="4" name="Text Placeholder 3"/>
          <p:cNvSpPr>
            <a:spLocks noGrp="1"/>
          </p:cNvSpPr>
          <p:nvPr>
            <p:ph type="body" sz="half" idx="2"/>
          </p:nvPr>
        </p:nvSpPr>
        <p:spPr>
          <a:xfrm>
            <a:off x="5178426" y="10363200"/>
            <a:ext cx="17830800" cy="1459244"/>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4AAD347D-5ACD-4C99-B74B-A9C85AD731AF}" type="datetimeFigureOut">
              <a:rPr lang="en-US" smtClean="0"/>
              <a:t>10/16/2022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8377" y="9823451"/>
            <a:ext cx="3177054" cy="1014594"/>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1063625" y="9966175"/>
            <a:ext cx="1559534" cy="730250"/>
          </a:xfrm>
        </p:spPr>
        <p:txBody>
          <a:bodyPr/>
          <a:lstStyle/>
          <a:p>
            <a:fld id="{86CB4B4D-7CA3-9044-876B-883B54F8677D}" type="slidenum">
              <a:rPr lang="ru-RU" smtClean="0"/>
              <a:t>‹#›</a:t>
            </a:fld>
            <a:endParaRPr lang="ru-RU"/>
          </a:p>
        </p:txBody>
      </p:sp>
      <p:sp>
        <p:nvSpPr>
          <p:cNvPr id="17" name="TextBox 16"/>
          <p:cNvSpPr txBox="1"/>
          <p:nvPr/>
        </p:nvSpPr>
        <p:spPr>
          <a:xfrm>
            <a:off x="4935304" y="1296010"/>
            <a:ext cx="1219200" cy="1169552"/>
          </a:xfrm>
          <a:prstGeom prst="rect">
            <a:avLst/>
          </a:prstGeom>
        </p:spPr>
        <p:txBody>
          <a:bodyPr vert="horz" lIns="182880" tIns="91440" rIns="182880" bIns="91440" rtlCol="0" anchor="ctr">
            <a:noAutofit/>
          </a:bodyPr>
          <a:lstStyle/>
          <a:p>
            <a:pPr lvl="0"/>
            <a:r>
              <a:rPr lang="en-US" sz="16000" baseline="0" dirty="0">
                <a:ln w="3175" cmpd="sng">
                  <a:noFill/>
                </a:ln>
                <a:solidFill>
                  <a:schemeClr val="accent1"/>
                </a:solidFill>
                <a:effectLst/>
                <a:latin typeface="Arial"/>
              </a:rPr>
              <a:t>“</a:t>
            </a:r>
          </a:p>
        </p:txBody>
      </p:sp>
      <p:sp>
        <p:nvSpPr>
          <p:cNvPr id="18" name="TextBox 17"/>
          <p:cNvSpPr txBox="1"/>
          <p:nvPr/>
        </p:nvSpPr>
        <p:spPr>
          <a:xfrm>
            <a:off x="22229704" y="5810612"/>
            <a:ext cx="1219200" cy="1169552"/>
          </a:xfrm>
          <a:prstGeom prst="rect">
            <a:avLst/>
          </a:prstGeom>
        </p:spPr>
        <p:txBody>
          <a:bodyPr vert="horz" lIns="182880" tIns="91440" rIns="182880" bIns="91440" rtlCol="0" anchor="ctr">
            <a:noAutofit/>
          </a:bodyPr>
          <a:lstStyle/>
          <a:p>
            <a:pPr lvl="0"/>
            <a:r>
              <a:rPr lang="en-US" sz="1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308412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5178425" y="1254814"/>
            <a:ext cx="17830798" cy="5760040"/>
          </a:xfrm>
        </p:spPr>
        <p:txBody>
          <a:bodyPr anchor="ctr">
            <a:normAutofit/>
          </a:bodyPr>
          <a:lstStyle>
            <a:lvl1pPr algn="l">
              <a:defRPr sz="9600" b="0"/>
            </a:lvl1pPr>
          </a:lstStyle>
          <a:p>
            <a:r>
              <a:rPr lang="ru-RU"/>
              <a:t>Образец заголовка</a:t>
            </a:r>
            <a:endParaRPr lang="en-US" dirty="0"/>
          </a:p>
        </p:txBody>
      </p:sp>
      <p:sp>
        <p:nvSpPr>
          <p:cNvPr id="21" name="Text Placeholder 9"/>
          <p:cNvSpPr>
            <a:spLocks noGrp="1"/>
          </p:cNvSpPr>
          <p:nvPr>
            <p:ph type="body" sz="quarter" idx="13"/>
          </p:nvPr>
        </p:nvSpPr>
        <p:spPr>
          <a:xfrm>
            <a:off x="5178424" y="8686800"/>
            <a:ext cx="17830800" cy="1676400"/>
          </a:xfrm>
        </p:spPr>
        <p:txBody>
          <a:bodyPr anchor="b">
            <a:noAutofit/>
          </a:bodyPr>
          <a:lstStyle>
            <a:lvl1pPr marL="0" indent="0">
              <a:buFontTx/>
              <a:buNone/>
              <a:defRPr sz="4800">
                <a:solidFill>
                  <a:schemeClr val="accent1"/>
                </a:solidFill>
              </a:defRPr>
            </a:lvl1pPr>
            <a:lvl2pPr marL="914400" indent="0">
              <a:buFontTx/>
              <a:buNone/>
              <a:defRPr/>
            </a:lvl2pPr>
            <a:lvl3pPr marL="1828800" indent="0">
              <a:buFontTx/>
              <a:buNone/>
              <a:defRPr/>
            </a:lvl3pPr>
            <a:lvl4pPr marL="2743200" indent="0">
              <a:buFontTx/>
              <a:buNone/>
              <a:defRPr/>
            </a:lvl4pPr>
            <a:lvl5pPr marL="3657600" indent="0">
              <a:buFontTx/>
              <a:buNone/>
              <a:defRPr/>
            </a:lvl5pPr>
          </a:lstStyle>
          <a:p>
            <a:pPr lvl="0"/>
            <a:r>
              <a:rPr lang="ru-RU"/>
              <a:t>Образец текста</a:t>
            </a:r>
          </a:p>
        </p:txBody>
      </p:sp>
      <p:sp>
        <p:nvSpPr>
          <p:cNvPr id="4" name="Text Placeholder 3"/>
          <p:cNvSpPr>
            <a:spLocks noGrp="1"/>
          </p:cNvSpPr>
          <p:nvPr>
            <p:ph type="body" sz="half" idx="2"/>
          </p:nvPr>
        </p:nvSpPr>
        <p:spPr>
          <a:xfrm>
            <a:off x="5178426" y="10363200"/>
            <a:ext cx="17830800" cy="1459244"/>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4AAD347D-5ACD-4C99-B74B-A9C85AD731AF}" type="datetimeFigureOut">
              <a:rPr lang="en-US" smtClean="0"/>
              <a:t>10/16/2022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8377" y="9823451"/>
            <a:ext cx="3177054" cy="1014594"/>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1063625" y="9966175"/>
            <a:ext cx="1559534" cy="730250"/>
          </a:xfrm>
        </p:spPr>
        <p:txBody>
          <a:bodyPr/>
          <a:lstStyle/>
          <a:p>
            <a:fld id="{86CB4B4D-7CA3-9044-876B-883B54F8677D}" type="slidenum">
              <a:rPr lang="ru-RU" smtClean="0"/>
              <a:t>‹#›</a:t>
            </a:fld>
            <a:endParaRPr lang="ru-RU"/>
          </a:p>
        </p:txBody>
      </p:sp>
    </p:spTree>
    <p:extLst>
      <p:ext uri="{BB962C8B-B14F-4D97-AF65-F5344CB8AC3E}">
        <p14:creationId xmlns:p14="http://schemas.microsoft.com/office/powerpoint/2010/main" val="24339060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10/16/2022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8377" y="1428751"/>
            <a:ext cx="3177054" cy="1014594"/>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6CB4B4D-7CA3-9044-876B-883B54F8677D}" type="slidenum">
              <a:rPr lang="ru-RU" smtClean="0"/>
              <a:t>‹#›</a:t>
            </a:fld>
            <a:endParaRPr lang="ru-RU"/>
          </a:p>
        </p:txBody>
      </p:sp>
    </p:spTree>
    <p:extLst>
      <p:ext uri="{BB962C8B-B14F-4D97-AF65-F5344CB8AC3E}">
        <p14:creationId xmlns:p14="http://schemas.microsoft.com/office/powerpoint/2010/main" val="3993082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589625" y="1254811"/>
            <a:ext cx="4415202" cy="10567634"/>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5178424" y="1254811"/>
            <a:ext cx="12954000" cy="1056763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10/16/2022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8377" y="1428751"/>
            <a:ext cx="3177054" cy="1014594"/>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6CB4B4D-7CA3-9044-876B-883B54F8677D}" type="slidenum">
              <a:rPr lang="ru-RU" smtClean="0"/>
              <a:t>‹#›</a:t>
            </a:fld>
            <a:endParaRPr lang="ru-RU"/>
          </a:p>
        </p:txBody>
      </p:sp>
    </p:spTree>
    <p:extLst>
      <p:ext uri="{BB962C8B-B14F-4D97-AF65-F5344CB8AC3E}">
        <p14:creationId xmlns:p14="http://schemas.microsoft.com/office/powerpoint/2010/main" val="23720923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cSld name="Заголовок и подзаголовок">
    <p:spTree>
      <p:nvGrpSpPr>
        <p:cNvPr id="1" name=""/>
        <p:cNvGrpSpPr/>
        <p:nvPr/>
      </p:nvGrpSpPr>
      <p:grpSpPr>
        <a:xfrm>
          <a:off x="0" y="0"/>
          <a:ext cx="0" cy="0"/>
          <a:chOff x="0" y="0"/>
          <a:chExt cx="0" cy="0"/>
        </a:xfrm>
      </p:grpSpPr>
      <p:sp>
        <p:nvSpPr>
          <p:cNvPr id="7"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815772978"/>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Заголовок — по центру">
    <p:bg>
      <p:bgPr>
        <a:solidFill>
          <a:srgbClr val="FFFFFF"/>
        </a:solidFill>
        <a:effectLst/>
      </p:bgPr>
    </p:bg>
    <p:spTree>
      <p:nvGrpSpPr>
        <p:cNvPr id="1" name=""/>
        <p:cNvGrpSpPr/>
        <p:nvPr/>
      </p:nvGrpSpPr>
      <p:grpSpPr>
        <a:xfrm>
          <a:off x="0" y="0"/>
          <a:ext cx="0" cy="0"/>
          <a:chOff x="0" y="0"/>
          <a:chExt cx="0" cy="0"/>
        </a:xfrm>
      </p:grpSpPr>
      <p:sp>
        <p:nvSpPr>
          <p:cNvPr id="14"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07476215"/>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5185851" y="1248220"/>
            <a:ext cx="17823374" cy="2561780"/>
          </a:xfrm>
        </p:spPr>
        <p:txBody>
          <a:bodyPr/>
          <a:lstStyle/>
          <a:p>
            <a:r>
              <a:rPr lang="ru-RU"/>
              <a:t>Образец заголовка</a:t>
            </a:r>
            <a:endParaRPr lang="en-US" dirty="0"/>
          </a:p>
        </p:txBody>
      </p:sp>
      <p:sp>
        <p:nvSpPr>
          <p:cNvPr id="3" name="Content Placeholder 2"/>
          <p:cNvSpPr>
            <a:spLocks noGrp="1"/>
          </p:cNvSpPr>
          <p:nvPr>
            <p:ph idx="1"/>
          </p:nvPr>
        </p:nvSpPr>
        <p:spPr>
          <a:xfrm>
            <a:off x="5178424" y="4267200"/>
            <a:ext cx="17830800" cy="755524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10/16/2022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8377" y="1428751"/>
            <a:ext cx="3177054" cy="1014594"/>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6CB4B4D-7CA3-9044-876B-883B54F8677D}" type="slidenum">
              <a:rPr lang="ru-RU" smtClean="0"/>
              <a:t>‹#›</a:t>
            </a:fld>
            <a:endParaRPr lang="ru-RU"/>
          </a:p>
        </p:txBody>
      </p:sp>
    </p:spTree>
    <p:extLst>
      <p:ext uri="{BB962C8B-B14F-4D97-AF65-F5344CB8AC3E}">
        <p14:creationId xmlns:p14="http://schemas.microsoft.com/office/powerpoint/2010/main" val="4285552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5178425" y="4117500"/>
            <a:ext cx="17830798" cy="2937600"/>
          </a:xfrm>
        </p:spPr>
        <p:txBody>
          <a:bodyPr anchor="b"/>
          <a:lstStyle>
            <a:lvl1pPr algn="l">
              <a:defRPr sz="8000" b="0" cap="none"/>
            </a:lvl1pPr>
          </a:lstStyle>
          <a:p>
            <a:r>
              <a:rPr lang="ru-RU"/>
              <a:t>Образец заголовка</a:t>
            </a:r>
            <a:endParaRPr lang="en-US" dirty="0"/>
          </a:p>
        </p:txBody>
      </p:sp>
      <p:sp>
        <p:nvSpPr>
          <p:cNvPr id="3" name="Text Placeholder 2"/>
          <p:cNvSpPr>
            <a:spLocks noGrp="1"/>
          </p:cNvSpPr>
          <p:nvPr>
            <p:ph type="body" idx="1"/>
          </p:nvPr>
        </p:nvSpPr>
        <p:spPr>
          <a:xfrm>
            <a:off x="5178425" y="7060258"/>
            <a:ext cx="17830798" cy="1720800"/>
          </a:xfrm>
        </p:spPr>
        <p:txBody>
          <a:bodyPr anchor="t"/>
          <a:lstStyle>
            <a:lvl1pPr marL="0" indent="0" algn="l">
              <a:buNone/>
              <a:defRPr sz="4000">
                <a:solidFill>
                  <a:schemeClr val="tx1">
                    <a:lumMod val="65000"/>
                    <a:lumOff val="35000"/>
                  </a:schemeClr>
                </a:solidFill>
              </a:defRPr>
            </a:lvl1pPr>
            <a:lvl2pPr marL="914400" indent="0">
              <a:buNone/>
              <a:defRPr sz="3600">
                <a:solidFill>
                  <a:schemeClr val="tx1">
                    <a:tint val="75000"/>
                  </a:schemeClr>
                </a:solidFill>
              </a:defRPr>
            </a:lvl2pPr>
            <a:lvl3pPr marL="1828800" indent="0">
              <a:buNone/>
              <a:defRPr sz="3200">
                <a:solidFill>
                  <a:schemeClr val="tx1">
                    <a:tint val="75000"/>
                  </a:schemeClr>
                </a:solidFill>
              </a:defRPr>
            </a:lvl3pPr>
            <a:lvl4pPr marL="2743200" indent="0">
              <a:buNone/>
              <a:defRPr sz="2800">
                <a:solidFill>
                  <a:schemeClr val="tx1">
                    <a:tint val="75000"/>
                  </a:schemeClr>
                </a:solidFill>
              </a:defRPr>
            </a:lvl4pPr>
            <a:lvl5pPr marL="3657600" indent="0">
              <a:buNone/>
              <a:defRPr sz="2800">
                <a:solidFill>
                  <a:schemeClr val="tx1">
                    <a:tint val="75000"/>
                  </a:schemeClr>
                </a:solidFill>
              </a:defRPr>
            </a:lvl5pPr>
            <a:lvl6pPr marL="4572000" indent="0">
              <a:buNone/>
              <a:defRPr sz="2800">
                <a:solidFill>
                  <a:schemeClr val="tx1">
                    <a:tint val="75000"/>
                  </a:schemeClr>
                </a:solidFill>
              </a:defRPr>
            </a:lvl6pPr>
            <a:lvl7pPr marL="5486400" indent="0">
              <a:buNone/>
              <a:defRPr sz="2800">
                <a:solidFill>
                  <a:schemeClr val="tx1">
                    <a:tint val="75000"/>
                  </a:schemeClr>
                </a:solidFill>
              </a:defRPr>
            </a:lvl7pPr>
            <a:lvl8pPr marL="6400800" indent="0">
              <a:buNone/>
              <a:defRPr sz="2800">
                <a:solidFill>
                  <a:schemeClr val="tx1">
                    <a:tint val="75000"/>
                  </a:schemeClr>
                </a:solidFill>
              </a:defRPr>
            </a:lvl8pPr>
            <a:lvl9pPr marL="7315200" indent="0">
              <a:buNone/>
              <a:defRPr sz="28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9796027F-7875-4030-9381-8BD8C4F21935}" type="datetimeFigureOut">
              <a:rPr lang="en-US" smtClean="0"/>
              <a:t>10/16/2022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8377" y="6356351"/>
            <a:ext cx="3177054" cy="1014594"/>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1063625" y="6488279"/>
            <a:ext cx="1559534" cy="730250"/>
          </a:xfrm>
        </p:spPr>
        <p:txBody>
          <a:bodyPr/>
          <a:lstStyle/>
          <a:p>
            <a:fld id="{86CB4B4D-7CA3-9044-876B-883B54F8677D}" type="slidenum">
              <a:rPr lang="ru-RU" smtClean="0"/>
              <a:t>‹#›</a:t>
            </a:fld>
            <a:endParaRPr lang="ru-RU"/>
          </a:p>
        </p:txBody>
      </p:sp>
    </p:spTree>
    <p:extLst>
      <p:ext uri="{BB962C8B-B14F-4D97-AF65-F5344CB8AC3E}">
        <p14:creationId xmlns:p14="http://schemas.microsoft.com/office/powerpoint/2010/main" val="1843292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5178424" y="4267200"/>
            <a:ext cx="8627728" cy="7555244"/>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14381494" y="4252444"/>
            <a:ext cx="8627728" cy="7555244"/>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smtClean="0"/>
              <a:t>10/16/2022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8377" y="1428751"/>
            <a:ext cx="3177054" cy="1014594"/>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1063625" y="1575565"/>
            <a:ext cx="1559534" cy="730250"/>
          </a:xfrm>
        </p:spPr>
        <p:txBody>
          <a:bodyPr/>
          <a:lstStyle/>
          <a:p>
            <a:fld id="{86CB4B4D-7CA3-9044-876B-883B54F8677D}" type="slidenum">
              <a:rPr lang="ru-RU" smtClean="0"/>
              <a:t>‹#›</a:t>
            </a:fld>
            <a:endParaRPr lang="ru-RU"/>
          </a:p>
        </p:txBody>
      </p:sp>
    </p:spTree>
    <p:extLst>
      <p:ext uri="{BB962C8B-B14F-4D97-AF65-F5344CB8AC3E}">
        <p14:creationId xmlns:p14="http://schemas.microsoft.com/office/powerpoint/2010/main" val="961724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5878746" y="3945406"/>
            <a:ext cx="7985464" cy="1152524"/>
          </a:xfrm>
        </p:spPr>
        <p:txBody>
          <a:bodyPr anchor="b">
            <a:noAutofit/>
          </a:bodyPr>
          <a:lstStyle>
            <a:lvl1pPr marL="0" indent="0">
              <a:buNone/>
              <a:defRPr sz="4800" b="0"/>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ru-RU"/>
              <a:t>Образец текста</a:t>
            </a:r>
          </a:p>
        </p:txBody>
      </p:sp>
      <p:sp>
        <p:nvSpPr>
          <p:cNvPr id="4" name="Content Placeholder 3"/>
          <p:cNvSpPr>
            <a:spLocks noGrp="1"/>
          </p:cNvSpPr>
          <p:nvPr>
            <p:ph sz="half" idx="2"/>
          </p:nvPr>
        </p:nvSpPr>
        <p:spPr>
          <a:xfrm>
            <a:off x="5178425" y="5097932"/>
            <a:ext cx="8685786" cy="670812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15013259" y="3938950"/>
            <a:ext cx="7998002" cy="1152524"/>
          </a:xfrm>
        </p:spPr>
        <p:txBody>
          <a:bodyPr anchor="b">
            <a:noAutofit/>
          </a:bodyPr>
          <a:lstStyle>
            <a:lvl1pPr marL="0" indent="0">
              <a:buNone/>
              <a:defRPr sz="4800" b="0"/>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ru-RU"/>
              <a:t>Образец текста</a:t>
            </a:r>
          </a:p>
        </p:txBody>
      </p:sp>
      <p:sp>
        <p:nvSpPr>
          <p:cNvPr id="6" name="Content Placeholder 5"/>
          <p:cNvSpPr>
            <a:spLocks noGrp="1"/>
          </p:cNvSpPr>
          <p:nvPr>
            <p:ph sz="quarter" idx="4"/>
          </p:nvPr>
        </p:nvSpPr>
        <p:spPr>
          <a:xfrm>
            <a:off x="14333914" y="5091476"/>
            <a:ext cx="8677348" cy="670812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smtClean="0"/>
              <a:t>10/16/2022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8377" y="1428751"/>
            <a:ext cx="3177054" cy="1014594"/>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1063625" y="1575565"/>
            <a:ext cx="1559534" cy="730250"/>
          </a:xfrm>
        </p:spPr>
        <p:txBody>
          <a:bodyPr/>
          <a:lstStyle/>
          <a:p>
            <a:fld id="{86CB4B4D-7CA3-9044-876B-883B54F8677D}" type="slidenum">
              <a:rPr lang="ru-RU" smtClean="0"/>
              <a:t>‹#›</a:t>
            </a:fld>
            <a:endParaRPr lang="ru-RU"/>
          </a:p>
        </p:txBody>
      </p:sp>
    </p:spTree>
    <p:extLst>
      <p:ext uri="{BB962C8B-B14F-4D97-AF65-F5344CB8AC3E}">
        <p14:creationId xmlns:p14="http://schemas.microsoft.com/office/powerpoint/2010/main" val="14230897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4509A250-FF31-4206-8172-F9D3106AACB1}" type="datetimeFigureOut">
              <a:rPr lang="en-US" smtClean="0"/>
              <a:t>10/16/2022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8377" y="1428751"/>
            <a:ext cx="3177054" cy="1014594"/>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6CB4B4D-7CA3-9044-876B-883B54F8677D}" type="slidenum">
              <a:rPr lang="ru-RU" smtClean="0"/>
              <a:t>‹#›</a:t>
            </a:fld>
            <a:endParaRPr lang="ru-RU"/>
          </a:p>
        </p:txBody>
      </p:sp>
    </p:spTree>
    <p:extLst>
      <p:ext uri="{BB962C8B-B14F-4D97-AF65-F5344CB8AC3E}">
        <p14:creationId xmlns:p14="http://schemas.microsoft.com/office/powerpoint/2010/main" val="1121874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09A250-FF31-4206-8172-F9D3106AACB1}" type="datetimeFigureOut">
              <a:rPr lang="en-US" smtClean="0"/>
              <a:t>10/16/2022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8377" y="1428751"/>
            <a:ext cx="3177054" cy="1014594"/>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6CB4B4D-7CA3-9044-876B-883B54F8677D}" type="slidenum">
              <a:rPr lang="ru-RU" smtClean="0"/>
              <a:t>‹#›</a:t>
            </a:fld>
            <a:endParaRPr lang="ru-RU"/>
          </a:p>
        </p:txBody>
      </p:sp>
    </p:spTree>
    <p:extLst>
      <p:ext uri="{BB962C8B-B14F-4D97-AF65-F5344CB8AC3E}">
        <p14:creationId xmlns:p14="http://schemas.microsoft.com/office/powerpoint/2010/main" val="3196374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178425" y="892176"/>
            <a:ext cx="7010398" cy="1952624"/>
          </a:xfrm>
        </p:spPr>
        <p:txBody>
          <a:bodyPr anchor="b"/>
          <a:lstStyle>
            <a:lvl1pPr algn="l">
              <a:defRPr sz="4000" b="0"/>
            </a:lvl1pPr>
          </a:lstStyle>
          <a:p>
            <a:r>
              <a:rPr lang="ru-RU"/>
              <a:t>Образец заголовка</a:t>
            </a:r>
            <a:endParaRPr lang="en-US" dirty="0"/>
          </a:p>
        </p:txBody>
      </p:sp>
      <p:sp>
        <p:nvSpPr>
          <p:cNvPr id="3" name="Content Placeholder 2"/>
          <p:cNvSpPr>
            <a:spLocks noGrp="1"/>
          </p:cNvSpPr>
          <p:nvPr>
            <p:ph idx="1"/>
          </p:nvPr>
        </p:nvSpPr>
        <p:spPr>
          <a:xfrm>
            <a:off x="12646024" y="892177"/>
            <a:ext cx="10363200" cy="10829926"/>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5178425" y="3197226"/>
            <a:ext cx="7010398" cy="8524872"/>
          </a:xfrm>
        </p:spPr>
        <p:txBody>
          <a:bodyPr/>
          <a:lstStyle>
            <a:lvl1pPr marL="0" indent="0">
              <a:buNone/>
              <a:defRPr sz="2800"/>
            </a:lvl1pPr>
            <a:lvl2pPr marL="914400" indent="0">
              <a:buNone/>
              <a:defRPr sz="2400"/>
            </a:lvl2pPr>
            <a:lvl3pPr marL="1828800" indent="0">
              <a:buNone/>
              <a:defRPr sz="2000"/>
            </a:lvl3pPr>
            <a:lvl4pPr marL="2743200" indent="0">
              <a:buNone/>
              <a:defRPr sz="1800"/>
            </a:lvl4pPr>
            <a:lvl5pPr marL="3657600" indent="0">
              <a:buNone/>
              <a:defRPr sz="1800"/>
            </a:lvl5pPr>
            <a:lvl6pPr marL="4572000" indent="0">
              <a:buNone/>
              <a:defRPr sz="1800"/>
            </a:lvl6pPr>
            <a:lvl7pPr marL="5486400" indent="0">
              <a:buNone/>
              <a:defRPr sz="1800"/>
            </a:lvl7pPr>
            <a:lvl8pPr marL="6400800" indent="0">
              <a:buNone/>
              <a:defRPr sz="1800"/>
            </a:lvl8pPr>
            <a:lvl9pPr marL="7315200" indent="0">
              <a:buNone/>
              <a:defRPr sz="1800"/>
            </a:lvl9pPr>
          </a:lstStyle>
          <a:p>
            <a:pPr lvl="0"/>
            <a:r>
              <a:rPr lang="ru-RU"/>
              <a:t>Образец текста</a:t>
            </a:r>
          </a:p>
        </p:txBody>
      </p:sp>
      <p:sp>
        <p:nvSpPr>
          <p:cNvPr id="5" name="Date Placeholder 4"/>
          <p:cNvSpPr>
            <a:spLocks noGrp="1"/>
          </p:cNvSpPr>
          <p:nvPr>
            <p:ph type="dt" sz="half" idx="10"/>
          </p:nvPr>
        </p:nvSpPr>
        <p:spPr/>
        <p:txBody>
          <a:bodyPr/>
          <a:lstStyle/>
          <a:p>
            <a:fld id="{4509A250-FF31-4206-8172-F9D3106AACB1}" type="datetimeFigureOut">
              <a:rPr lang="en-US" smtClean="0"/>
              <a:t>10/16/2022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8377" y="1428751"/>
            <a:ext cx="3177054" cy="1014594"/>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6CB4B4D-7CA3-9044-876B-883B54F8677D}" type="slidenum">
              <a:rPr lang="ru-RU" smtClean="0"/>
              <a:t>‹#›</a:t>
            </a:fld>
            <a:endParaRPr lang="ru-RU"/>
          </a:p>
        </p:txBody>
      </p:sp>
    </p:spTree>
    <p:extLst>
      <p:ext uri="{BB962C8B-B14F-4D97-AF65-F5344CB8AC3E}">
        <p14:creationId xmlns:p14="http://schemas.microsoft.com/office/powerpoint/2010/main" val="573595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178426" y="9601200"/>
            <a:ext cx="17830800" cy="1133476"/>
          </a:xfrm>
        </p:spPr>
        <p:txBody>
          <a:bodyPr anchor="b">
            <a:normAutofit/>
          </a:bodyPr>
          <a:lstStyle>
            <a:lvl1pPr algn="l">
              <a:defRPr sz="48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178424" y="1269930"/>
            <a:ext cx="17830800" cy="7709940"/>
          </a:xfrm>
        </p:spPr>
        <p:txBody>
          <a:bodyPr anchor="t">
            <a:normAutofit/>
          </a:bodyPr>
          <a:lstStyle>
            <a:lvl1pPr marL="0" indent="0" algn="ctr">
              <a:buNone/>
              <a:defRPr sz="3200"/>
            </a:lvl1pPr>
            <a:lvl2pPr marL="914400" indent="0">
              <a:buNone/>
              <a:defRPr sz="3200"/>
            </a:lvl2pPr>
            <a:lvl3pPr marL="1828800" indent="0">
              <a:buNone/>
              <a:defRPr sz="3200"/>
            </a:lvl3pPr>
            <a:lvl4pPr marL="2743200" indent="0">
              <a:buNone/>
              <a:defRPr sz="3200"/>
            </a:lvl4pPr>
            <a:lvl5pPr marL="3657600" indent="0">
              <a:buNone/>
              <a:defRPr sz="3200"/>
            </a:lvl5pPr>
            <a:lvl6pPr marL="4572000" indent="0">
              <a:buNone/>
              <a:defRPr sz="3200"/>
            </a:lvl6pPr>
            <a:lvl7pPr marL="5486400" indent="0">
              <a:buNone/>
              <a:defRPr sz="3200"/>
            </a:lvl7pPr>
            <a:lvl8pPr marL="6400800" indent="0">
              <a:buNone/>
              <a:defRPr sz="3200"/>
            </a:lvl8pPr>
            <a:lvl9pPr marL="7315200" indent="0">
              <a:buNone/>
              <a:defRPr sz="3200"/>
            </a:lvl9pPr>
          </a:lstStyle>
          <a:p>
            <a:r>
              <a:rPr lang="ru-RU"/>
              <a:t>Вставка рисунка</a:t>
            </a:r>
            <a:endParaRPr lang="en-US" dirty="0"/>
          </a:p>
        </p:txBody>
      </p:sp>
      <p:sp>
        <p:nvSpPr>
          <p:cNvPr id="4" name="Text Placeholder 3"/>
          <p:cNvSpPr>
            <a:spLocks noGrp="1"/>
          </p:cNvSpPr>
          <p:nvPr>
            <p:ph type="body" sz="half" idx="2"/>
          </p:nvPr>
        </p:nvSpPr>
        <p:spPr>
          <a:xfrm>
            <a:off x="5178426" y="10734676"/>
            <a:ext cx="17830800" cy="987424"/>
          </a:xfrm>
        </p:spPr>
        <p:txBody>
          <a:bodyPr>
            <a:normAutofit/>
          </a:bodyPr>
          <a:lstStyle>
            <a:lvl1pPr marL="0" indent="0">
              <a:buNone/>
              <a:defRPr sz="2400"/>
            </a:lvl1pPr>
            <a:lvl2pPr marL="914400" indent="0">
              <a:buNone/>
              <a:defRPr sz="2400"/>
            </a:lvl2pPr>
            <a:lvl3pPr marL="1828800" indent="0">
              <a:buNone/>
              <a:defRPr sz="2000"/>
            </a:lvl3pPr>
            <a:lvl4pPr marL="2743200" indent="0">
              <a:buNone/>
              <a:defRPr sz="1800"/>
            </a:lvl4pPr>
            <a:lvl5pPr marL="3657600" indent="0">
              <a:buNone/>
              <a:defRPr sz="1800"/>
            </a:lvl5pPr>
            <a:lvl6pPr marL="4572000" indent="0">
              <a:buNone/>
              <a:defRPr sz="1800"/>
            </a:lvl6pPr>
            <a:lvl7pPr marL="5486400" indent="0">
              <a:buNone/>
              <a:defRPr sz="1800"/>
            </a:lvl7pPr>
            <a:lvl8pPr marL="6400800" indent="0">
              <a:buNone/>
              <a:defRPr sz="1800"/>
            </a:lvl8pPr>
            <a:lvl9pPr marL="7315200" indent="0">
              <a:buNone/>
              <a:defRPr sz="1800"/>
            </a:lvl9pPr>
          </a:lstStyle>
          <a:p>
            <a:pPr lvl="0"/>
            <a:r>
              <a:rPr lang="ru-RU"/>
              <a:t>Образец текста</a:t>
            </a:r>
          </a:p>
        </p:txBody>
      </p:sp>
      <p:sp>
        <p:nvSpPr>
          <p:cNvPr id="5" name="Date Placeholder 4"/>
          <p:cNvSpPr>
            <a:spLocks noGrp="1"/>
          </p:cNvSpPr>
          <p:nvPr>
            <p:ph type="dt" sz="half" idx="10"/>
          </p:nvPr>
        </p:nvSpPr>
        <p:spPr/>
        <p:txBody>
          <a:bodyPr/>
          <a:lstStyle/>
          <a:p>
            <a:fld id="{4509A250-FF31-4206-8172-F9D3106AACB1}" type="datetimeFigureOut">
              <a:rPr lang="en-US" smtClean="0"/>
              <a:t>10/16/2022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8377" y="9823451"/>
            <a:ext cx="3177054" cy="1014594"/>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1063625" y="9966175"/>
            <a:ext cx="1559534" cy="730250"/>
          </a:xfrm>
        </p:spPr>
        <p:txBody>
          <a:bodyPr/>
          <a:lstStyle/>
          <a:p>
            <a:fld id="{86CB4B4D-7CA3-9044-876B-883B54F8677D}" type="slidenum">
              <a:rPr lang="ru-RU" smtClean="0"/>
              <a:t>‹#›</a:t>
            </a:fld>
            <a:endParaRPr lang="ru-RU"/>
          </a:p>
        </p:txBody>
      </p:sp>
    </p:spTree>
    <p:extLst>
      <p:ext uri="{BB962C8B-B14F-4D97-AF65-F5344CB8AC3E}">
        <p14:creationId xmlns:p14="http://schemas.microsoft.com/office/powerpoint/2010/main" val="2253775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2" y="457200"/>
            <a:ext cx="5703032" cy="13277256"/>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54442" y="-1571"/>
            <a:ext cx="4713348" cy="13708078"/>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365760" cy="13716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5185849" y="1248220"/>
            <a:ext cx="17823374" cy="256178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5178424" y="4267200"/>
            <a:ext cx="17830800" cy="77724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20723225" y="12260874"/>
            <a:ext cx="2292566" cy="740792"/>
          </a:xfrm>
          <a:prstGeom prst="rect">
            <a:avLst/>
          </a:prstGeom>
        </p:spPr>
        <p:txBody>
          <a:bodyPr vert="horz" lIns="91440" tIns="45720" rIns="91440" bIns="45720" rtlCol="0" anchor="ctr"/>
          <a:lstStyle>
            <a:lvl1pPr algn="r">
              <a:defRPr sz="1800">
                <a:solidFill>
                  <a:schemeClr val="tx1">
                    <a:tint val="75000"/>
                  </a:schemeClr>
                </a:solidFill>
              </a:defRPr>
            </a:lvl1pPr>
          </a:lstStyle>
          <a:p>
            <a:fld id="{4AAD347D-5ACD-4C99-B74B-A9C85AD731AF}" type="datetimeFigureOut">
              <a:rPr lang="en-US" smtClean="0"/>
              <a:t>10/16/2022</a:t>
            </a:fld>
            <a:endParaRPr lang="en-US" dirty="0"/>
          </a:p>
        </p:txBody>
      </p:sp>
      <p:sp>
        <p:nvSpPr>
          <p:cNvPr id="5" name="Footer Placeholder 4"/>
          <p:cNvSpPr>
            <a:spLocks noGrp="1"/>
          </p:cNvSpPr>
          <p:nvPr>
            <p:ph type="ftr" sz="quarter" idx="3"/>
          </p:nvPr>
        </p:nvSpPr>
        <p:spPr>
          <a:xfrm>
            <a:off x="5178425" y="12271617"/>
            <a:ext cx="15239998" cy="730250"/>
          </a:xfrm>
          <a:prstGeom prst="rect">
            <a:avLst/>
          </a:prstGeom>
        </p:spPr>
        <p:txBody>
          <a:bodyPr vert="horz" lIns="91440" tIns="45720" rIns="91440" bIns="45720" rtlCol="0" anchor="ctr"/>
          <a:lstStyle>
            <a:lvl1pPr algn="l">
              <a:defRPr sz="18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1063625" y="1575565"/>
            <a:ext cx="1559534" cy="730250"/>
          </a:xfrm>
          <a:prstGeom prst="rect">
            <a:avLst/>
          </a:prstGeom>
        </p:spPr>
        <p:txBody>
          <a:bodyPr vert="horz" lIns="91440" tIns="45720" rIns="91440" bIns="45720" rtlCol="0" anchor="ctr"/>
          <a:lstStyle>
            <a:lvl1pPr algn="r">
              <a:defRPr sz="4000">
                <a:solidFill>
                  <a:srgbClr val="FEFFFF"/>
                </a:solidFill>
              </a:defRPr>
            </a:lvl1pPr>
          </a:lstStyle>
          <a:p>
            <a:fld id="{86CB4B4D-7CA3-9044-876B-883B54F8677D}" type="slidenum">
              <a:rPr lang="ru-RU" smtClean="0"/>
              <a:t>‹#›</a:t>
            </a:fld>
            <a:endParaRPr lang="ru-RU"/>
          </a:p>
        </p:txBody>
      </p:sp>
    </p:spTree>
    <p:extLst>
      <p:ext uri="{BB962C8B-B14F-4D97-AF65-F5344CB8AC3E}">
        <p14:creationId xmlns:p14="http://schemas.microsoft.com/office/powerpoint/2010/main" val="3499641464"/>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 id="2147483694" r:id="rId13"/>
    <p:sldLayoutId id="2147483695" r:id="rId14"/>
    <p:sldLayoutId id="2147483696" r:id="rId15"/>
    <p:sldLayoutId id="2147483697" r:id="rId16"/>
    <p:sldLayoutId id="2147483698" r:id="rId17"/>
    <p:sldLayoutId id="2147483699" r:id="rId18"/>
  </p:sldLayoutIdLst>
  <p:txStyles>
    <p:titleStyle>
      <a:lvl1pPr algn="l" defTabSz="914400" rtl="0" eaLnBrk="1" latinLnBrk="0" hangingPunct="1">
        <a:spcBef>
          <a:spcPct val="0"/>
        </a:spcBef>
        <a:buNone/>
        <a:defRPr sz="72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685800" indent="-685800" algn="l" defTabSz="914400" rtl="0" eaLnBrk="1" latinLnBrk="0" hangingPunct="1">
        <a:spcBef>
          <a:spcPts val="2000"/>
        </a:spcBef>
        <a:spcAft>
          <a:spcPts val="0"/>
        </a:spcAft>
        <a:buClr>
          <a:schemeClr val="accent1"/>
        </a:buClr>
        <a:buFont typeface="Wingdings 3" charset="2"/>
        <a:buChar char=""/>
        <a:defRPr sz="3600" kern="1200">
          <a:solidFill>
            <a:schemeClr val="tx1">
              <a:lumMod val="75000"/>
              <a:lumOff val="25000"/>
            </a:schemeClr>
          </a:solidFill>
          <a:latin typeface="+mn-lt"/>
          <a:ea typeface="+mn-ea"/>
          <a:cs typeface="+mn-cs"/>
        </a:defRPr>
      </a:lvl1pPr>
      <a:lvl2pPr marL="1485900" indent="-571500" algn="l" defTabSz="914400" rtl="0" eaLnBrk="1" latinLnBrk="0" hangingPunct="1">
        <a:spcBef>
          <a:spcPts val="2000"/>
        </a:spcBef>
        <a:spcAft>
          <a:spcPts val="0"/>
        </a:spcAft>
        <a:buClr>
          <a:schemeClr val="accent1"/>
        </a:buClr>
        <a:buFont typeface="Wingdings 3" charset="2"/>
        <a:buChar char=""/>
        <a:defRPr sz="3200" kern="1200">
          <a:solidFill>
            <a:schemeClr val="tx1">
              <a:lumMod val="75000"/>
              <a:lumOff val="25000"/>
            </a:schemeClr>
          </a:solidFill>
          <a:latin typeface="+mn-lt"/>
          <a:ea typeface="+mn-ea"/>
          <a:cs typeface="+mn-cs"/>
        </a:defRPr>
      </a:lvl2pPr>
      <a:lvl3pPr marL="2286000" indent="-457200" algn="l" defTabSz="914400" rtl="0" eaLnBrk="1" latinLnBrk="0" hangingPunct="1">
        <a:spcBef>
          <a:spcPts val="2000"/>
        </a:spcBef>
        <a:spcAft>
          <a:spcPts val="0"/>
        </a:spcAft>
        <a:buClr>
          <a:schemeClr val="accent1"/>
        </a:buClr>
        <a:buFont typeface="Wingdings 3" charset="2"/>
        <a:buChar char=""/>
        <a:defRPr sz="2800" kern="1200">
          <a:solidFill>
            <a:schemeClr val="tx1">
              <a:lumMod val="75000"/>
              <a:lumOff val="25000"/>
            </a:schemeClr>
          </a:solidFill>
          <a:latin typeface="+mn-lt"/>
          <a:ea typeface="+mn-ea"/>
          <a:cs typeface="+mn-cs"/>
        </a:defRPr>
      </a:lvl3pPr>
      <a:lvl4pPr marL="3200400" indent="-457200" algn="l" defTabSz="914400" rtl="0" eaLnBrk="1" latinLnBrk="0" hangingPunct="1">
        <a:spcBef>
          <a:spcPts val="2000"/>
        </a:spcBef>
        <a:spcAft>
          <a:spcPts val="0"/>
        </a:spcAft>
        <a:buClr>
          <a:schemeClr val="accent1"/>
        </a:buClr>
        <a:buFont typeface="Wingdings 3" charset="2"/>
        <a:buChar char=""/>
        <a:defRPr sz="2400" kern="1200">
          <a:solidFill>
            <a:schemeClr val="tx1">
              <a:lumMod val="75000"/>
              <a:lumOff val="25000"/>
            </a:schemeClr>
          </a:solidFill>
          <a:latin typeface="+mn-lt"/>
          <a:ea typeface="+mn-ea"/>
          <a:cs typeface="+mn-cs"/>
        </a:defRPr>
      </a:lvl4pPr>
      <a:lvl5pPr marL="4114800" indent="-457200" algn="l" defTabSz="914400" rtl="0" eaLnBrk="1" latinLnBrk="0" hangingPunct="1">
        <a:spcBef>
          <a:spcPts val="2000"/>
        </a:spcBef>
        <a:spcAft>
          <a:spcPts val="0"/>
        </a:spcAft>
        <a:buClr>
          <a:schemeClr val="accent1"/>
        </a:buClr>
        <a:buFont typeface="Wingdings 3" charset="2"/>
        <a:buChar char=""/>
        <a:defRPr sz="2400" kern="1200">
          <a:solidFill>
            <a:schemeClr val="tx1">
              <a:lumMod val="75000"/>
              <a:lumOff val="25000"/>
            </a:schemeClr>
          </a:solidFill>
          <a:latin typeface="+mn-lt"/>
          <a:ea typeface="+mn-ea"/>
          <a:cs typeface="+mn-cs"/>
        </a:defRPr>
      </a:lvl5pPr>
      <a:lvl6pPr marL="5029200" indent="-457200" algn="l" defTabSz="914400" rtl="0" eaLnBrk="1" latinLnBrk="0" hangingPunct="1">
        <a:spcBef>
          <a:spcPts val="2000"/>
        </a:spcBef>
        <a:spcAft>
          <a:spcPts val="0"/>
        </a:spcAft>
        <a:buClr>
          <a:schemeClr val="accent1"/>
        </a:buClr>
        <a:buFont typeface="Wingdings 3" charset="2"/>
        <a:buChar char=""/>
        <a:defRPr sz="2400" kern="1200">
          <a:solidFill>
            <a:schemeClr val="tx1">
              <a:lumMod val="75000"/>
              <a:lumOff val="25000"/>
            </a:schemeClr>
          </a:solidFill>
          <a:latin typeface="+mn-lt"/>
          <a:ea typeface="+mn-ea"/>
          <a:cs typeface="+mn-cs"/>
        </a:defRPr>
      </a:lvl6pPr>
      <a:lvl7pPr marL="5943600" indent="-457200" algn="l" defTabSz="914400" rtl="0" eaLnBrk="1" latinLnBrk="0" hangingPunct="1">
        <a:spcBef>
          <a:spcPts val="2000"/>
        </a:spcBef>
        <a:spcAft>
          <a:spcPts val="0"/>
        </a:spcAft>
        <a:buClr>
          <a:schemeClr val="accent1"/>
        </a:buClr>
        <a:buFont typeface="Wingdings 3" charset="2"/>
        <a:buChar char=""/>
        <a:defRPr sz="2400" kern="1200">
          <a:solidFill>
            <a:schemeClr val="tx1">
              <a:lumMod val="75000"/>
              <a:lumOff val="25000"/>
            </a:schemeClr>
          </a:solidFill>
          <a:latin typeface="+mn-lt"/>
          <a:ea typeface="+mn-ea"/>
          <a:cs typeface="+mn-cs"/>
        </a:defRPr>
      </a:lvl7pPr>
      <a:lvl8pPr marL="6858000" indent="-457200" algn="l" defTabSz="914400" rtl="0" eaLnBrk="1" latinLnBrk="0" hangingPunct="1">
        <a:spcBef>
          <a:spcPts val="2000"/>
        </a:spcBef>
        <a:spcAft>
          <a:spcPts val="0"/>
        </a:spcAft>
        <a:buClr>
          <a:schemeClr val="accent1"/>
        </a:buClr>
        <a:buFont typeface="Wingdings 3" charset="2"/>
        <a:buChar char=""/>
        <a:defRPr sz="2400" kern="1200">
          <a:solidFill>
            <a:schemeClr val="tx1">
              <a:lumMod val="75000"/>
              <a:lumOff val="25000"/>
            </a:schemeClr>
          </a:solidFill>
          <a:latin typeface="+mn-lt"/>
          <a:ea typeface="+mn-ea"/>
          <a:cs typeface="+mn-cs"/>
        </a:defRPr>
      </a:lvl8pPr>
      <a:lvl9pPr marL="7772400" indent="-457200" algn="l" defTabSz="914400" rtl="0" eaLnBrk="1" latinLnBrk="0" hangingPunct="1">
        <a:spcBef>
          <a:spcPts val="2000"/>
        </a:spcBef>
        <a:spcAft>
          <a:spcPts val="0"/>
        </a:spcAft>
        <a:buClr>
          <a:schemeClr val="accent1"/>
        </a:buClr>
        <a:buFont typeface="Wingdings 3" charset="2"/>
        <a:buChar char=""/>
        <a:defRPr sz="2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3600" kern="1200">
          <a:solidFill>
            <a:schemeClr val="tx1"/>
          </a:solidFill>
          <a:latin typeface="+mn-lt"/>
          <a:ea typeface="+mn-ea"/>
          <a:cs typeface="+mn-cs"/>
        </a:defRPr>
      </a:lvl1pPr>
      <a:lvl2pPr marL="914400" algn="l" defTabSz="914400" rtl="0" eaLnBrk="1" latinLnBrk="0" hangingPunct="1">
        <a:defRPr sz="3600" kern="1200">
          <a:solidFill>
            <a:schemeClr val="tx1"/>
          </a:solidFill>
          <a:latin typeface="+mn-lt"/>
          <a:ea typeface="+mn-ea"/>
          <a:cs typeface="+mn-cs"/>
        </a:defRPr>
      </a:lvl2pPr>
      <a:lvl3pPr marL="1828800" algn="l" defTabSz="914400" rtl="0" eaLnBrk="1" latinLnBrk="0" hangingPunct="1">
        <a:defRPr sz="3600" kern="1200">
          <a:solidFill>
            <a:schemeClr val="tx1"/>
          </a:solidFill>
          <a:latin typeface="+mn-lt"/>
          <a:ea typeface="+mn-ea"/>
          <a:cs typeface="+mn-cs"/>
        </a:defRPr>
      </a:lvl3pPr>
      <a:lvl4pPr marL="2743200" algn="l" defTabSz="914400" rtl="0" eaLnBrk="1" latinLnBrk="0" hangingPunct="1">
        <a:defRPr sz="3600" kern="1200">
          <a:solidFill>
            <a:schemeClr val="tx1"/>
          </a:solidFill>
          <a:latin typeface="+mn-lt"/>
          <a:ea typeface="+mn-ea"/>
          <a:cs typeface="+mn-cs"/>
        </a:defRPr>
      </a:lvl4pPr>
      <a:lvl5pPr marL="3657600" algn="l" defTabSz="914400" rtl="0" eaLnBrk="1" latinLnBrk="0" hangingPunct="1">
        <a:defRPr sz="3600" kern="1200">
          <a:solidFill>
            <a:schemeClr val="tx1"/>
          </a:solidFill>
          <a:latin typeface="+mn-lt"/>
          <a:ea typeface="+mn-ea"/>
          <a:cs typeface="+mn-cs"/>
        </a:defRPr>
      </a:lvl5pPr>
      <a:lvl6pPr marL="4572000" algn="l" defTabSz="914400" rtl="0" eaLnBrk="1" latinLnBrk="0" hangingPunct="1">
        <a:defRPr sz="3600" kern="1200">
          <a:solidFill>
            <a:schemeClr val="tx1"/>
          </a:solidFill>
          <a:latin typeface="+mn-lt"/>
          <a:ea typeface="+mn-ea"/>
          <a:cs typeface="+mn-cs"/>
        </a:defRPr>
      </a:lvl6pPr>
      <a:lvl7pPr marL="5486400" algn="l" defTabSz="914400" rtl="0" eaLnBrk="1" latinLnBrk="0" hangingPunct="1">
        <a:defRPr sz="3600" kern="1200">
          <a:solidFill>
            <a:schemeClr val="tx1"/>
          </a:solidFill>
          <a:latin typeface="+mn-lt"/>
          <a:ea typeface="+mn-ea"/>
          <a:cs typeface="+mn-cs"/>
        </a:defRPr>
      </a:lvl7pPr>
      <a:lvl8pPr marL="6400800" algn="l" defTabSz="914400" rtl="0" eaLnBrk="1" latinLnBrk="0" hangingPunct="1">
        <a:defRPr sz="3600" kern="1200">
          <a:solidFill>
            <a:schemeClr val="tx1"/>
          </a:solidFill>
          <a:latin typeface="+mn-lt"/>
          <a:ea typeface="+mn-ea"/>
          <a:cs typeface="+mn-cs"/>
        </a:defRPr>
      </a:lvl8pPr>
      <a:lvl9pPr marL="7315200" algn="l" defTabSz="914400"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Линия"/>
          <p:cNvSpPr/>
          <p:nvPr/>
        </p:nvSpPr>
        <p:spPr>
          <a:xfrm flipV="1">
            <a:off x="10370343" y="1604166"/>
            <a:ext cx="1" cy="2777349"/>
          </a:xfrm>
          <a:prstGeom prst="line">
            <a:avLst/>
          </a:prstGeom>
          <a:ln w="12700">
            <a:solidFill>
              <a:srgbClr val="FFFFFF"/>
            </a:solidFill>
            <a:miter lim="400000"/>
          </a:ln>
        </p:spPr>
        <p:txBody>
          <a:bodyPr lIns="71437" tIns="71437" rIns="71437" bIns="71437" anchor="ctr"/>
          <a:lstStyle/>
          <a:p>
            <a:pPr>
              <a:defRPr sz="3200"/>
            </a:pPr>
            <a:endParaRPr/>
          </a:p>
        </p:txBody>
      </p:sp>
      <p:sp>
        <p:nvSpPr>
          <p:cNvPr id="52" name="Очень крутой…"/>
          <p:cNvSpPr txBox="1"/>
          <p:nvPr/>
        </p:nvSpPr>
        <p:spPr>
          <a:xfrm>
            <a:off x="5733928" y="4381515"/>
            <a:ext cx="18650072" cy="41560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p>
            <a:pPr>
              <a:defRPr sz="7000" b="1" cap="all">
                <a:solidFill>
                  <a:srgbClr val="253957"/>
                </a:solidFill>
                <a:latin typeface="+mn-lt"/>
                <a:ea typeface="+mn-ea"/>
                <a:cs typeface="+mn-cs"/>
                <a:sym typeface="Arial Narrow"/>
              </a:defRPr>
            </a:pPr>
            <a:endParaRPr lang="ru-RU" sz="6000" u="sng" dirty="0"/>
          </a:p>
          <a:p>
            <a:pPr algn="l">
              <a:defRPr sz="7000" b="1" cap="all">
                <a:solidFill>
                  <a:srgbClr val="253957"/>
                </a:solidFill>
                <a:latin typeface="+mn-lt"/>
                <a:ea typeface="+mn-ea"/>
                <a:cs typeface="+mn-cs"/>
                <a:sym typeface="Arial Narrow"/>
              </a:defRPr>
            </a:pPr>
            <a:r>
              <a:rPr lang="ru-RU" sz="6000">
                <a:solidFill>
                  <a:srgbClr val="C00000"/>
                </a:solidFill>
                <a:latin typeface="+mn-lt"/>
              </a:rPr>
              <a:t>«</a:t>
            </a:r>
            <a:r>
              <a:rPr lang="ru-RU" sz="6000" b="1" cap="small" dirty="0">
                <a:solidFill>
                  <a:srgbClr val="C00000"/>
                </a:solidFill>
                <a:latin typeface="+mn-lt"/>
                <a:sym typeface="Arial Narrow"/>
              </a:rPr>
              <a:t>ТЕРМИНОСИСТЕМА КОГНИТИВНОЙ ЛИНГВИСТИКИ: СТРУКТУРНО-СЕМАНТИЧЕСКИЙ АСПЕКТ»</a:t>
            </a:r>
            <a:endParaRPr lang="ru-RU" sz="6000" b="1" cap="all" dirty="0">
              <a:solidFill>
                <a:srgbClr val="C00000"/>
              </a:solidFill>
              <a:latin typeface="+mn-lt"/>
              <a:sym typeface="Arial Narrow"/>
            </a:endParaRPr>
          </a:p>
          <a:p>
            <a:pPr algn="l">
              <a:defRPr sz="7000" b="1" cap="all">
                <a:solidFill>
                  <a:srgbClr val="253957"/>
                </a:solidFill>
                <a:latin typeface="+mn-lt"/>
                <a:ea typeface="+mn-ea"/>
                <a:cs typeface="+mn-cs"/>
                <a:sym typeface="Arial Narrow"/>
              </a:defRPr>
            </a:pPr>
            <a:endParaRPr dirty="0"/>
          </a:p>
        </p:txBody>
      </p:sp>
      <p:sp>
        <p:nvSpPr>
          <p:cNvPr id="53" name="Очень крутой подзаголовок презентации"/>
          <p:cNvSpPr txBox="1"/>
          <p:nvPr/>
        </p:nvSpPr>
        <p:spPr>
          <a:xfrm>
            <a:off x="7151440" y="7578080"/>
            <a:ext cx="15300222" cy="11732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lvl1pPr algn="l">
              <a:defRPr sz="4200">
                <a:solidFill>
                  <a:srgbClr val="253957"/>
                </a:solidFill>
                <a:latin typeface="+mn-lt"/>
                <a:ea typeface="+mn-ea"/>
                <a:cs typeface="+mn-cs"/>
                <a:sym typeface="Arial Narrow"/>
              </a:defRPr>
            </a:lvl1pPr>
          </a:lstStyle>
          <a:p>
            <a:r>
              <a:rPr lang="ru-RU" u="sng" dirty="0">
                <a:solidFill>
                  <a:srgbClr val="C00000"/>
                </a:solidFill>
              </a:rPr>
              <a:t>Выполнили студентки </a:t>
            </a:r>
            <a:r>
              <a:rPr lang="ru-RU" dirty="0">
                <a:solidFill>
                  <a:srgbClr val="C00000"/>
                </a:solidFill>
              </a:rPr>
              <a:t> гр. </a:t>
            </a:r>
            <a:r>
              <a:rPr lang="ru-RU" dirty="0" err="1">
                <a:solidFill>
                  <a:srgbClr val="C00000"/>
                </a:solidFill>
              </a:rPr>
              <a:t>19ФПЛ</a:t>
            </a:r>
            <a:r>
              <a:rPr lang="ru-RU" dirty="0">
                <a:solidFill>
                  <a:srgbClr val="C00000"/>
                </a:solidFill>
              </a:rPr>
              <a:t>-1 </a:t>
            </a:r>
            <a:r>
              <a:rPr lang="ru-RU" dirty="0" err="1">
                <a:solidFill>
                  <a:srgbClr val="C00000"/>
                </a:solidFill>
              </a:rPr>
              <a:t>Е.О.Немзер</a:t>
            </a:r>
            <a:r>
              <a:rPr lang="ru-RU" dirty="0">
                <a:solidFill>
                  <a:srgbClr val="C00000"/>
                </a:solidFill>
              </a:rPr>
              <a:t> и </a:t>
            </a:r>
            <a:r>
              <a:rPr lang="ru-RU" dirty="0" err="1">
                <a:solidFill>
                  <a:srgbClr val="C00000"/>
                </a:solidFill>
              </a:rPr>
              <a:t>А.А</a:t>
            </a:r>
            <a:r>
              <a:rPr lang="ru-RU" dirty="0">
                <a:solidFill>
                  <a:srgbClr val="C00000"/>
                </a:solidFill>
              </a:rPr>
              <a:t>. </a:t>
            </a:r>
            <a:r>
              <a:rPr lang="ru-RU" dirty="0" err="1">
                <a:solidFill>
                  <a:srgbClr val="C00000"/>
                </a:solidFill>
              </a:rPr>
              <a:t>Фроликова</a:t>
            </a:r>
            <a:r>
              <a:rPr lang="ru-RU" dirty="0">
                <a:solidFill>
                  <a:srgbClr val="C00000"/>
                </a:solidFill>
              </a:rPr>
              <a:t>     </a:t>
            </a:r>
          </a:p>
          <a:p>
            <a:r>
              <a:rPr lang="ru-RU" u="sng" dirty="0">
                <a:solidFill>
                  <a:srgbClr val="C00000"/>
                </a:solidFill>
              </a:rPr>
              <a:t>Научный руководитель работы</a:t>
            </a:r>
            <a:r>
              <a:rPr lang="ru-RU" dirty="0">
                <a:solidFill>
                  <a:srgbClr val="C00000"/>
                </a:solidFill>
              </a:rPr>
              <a:t>: В.А. Куликова</a:t>
            </a:r>
          </a:p>
          <a:p>
            <a:r>
              <a:rPr lang="ru-RU" sz="4400" b="1" dirty="0">
                <a:latin typeface="Calibri" panose="020F0502020204030204" pitchFamily="34" charset="0"/>
                <a:ea typeface="Calibri" panose="020F0502020204030204" pitchFamily="34" charset="0"/>
                <a:cs typeface="Times New Roman" panose="02020603050405020304" pitchFamily="18" charset="0"/>
              </a:rPr>
              <a:t>И</a:t>
            </a:r>
            <a:r>
              <a:rPr lang="ru-RU" sz="4400" dirty="0">
                <a:effectLst/>
                <a:latin typeface="Calibri" panose="020F0502020204030204" pitchFamily="34" charset="0"/>
                <a:ea typeface="Calibri" panose="020F0502020204030204" pitchFamily="34" charset="0"/>
                <a:cs typeface="Times New Roman" panose="02020603050405020304" pitchFamily="18" charset="0"/>
              </a:rPr>
              <a:t>сследование (№ 22-00-008) в рамках Программы «Научный фонд Национального исследовательского университета «Высшая школа экономики» (НИУ ВШЭ)» в 2022 г.</a:t>
            </a:r>
            <a:endParaRPr dirty="0">
              <a:solidFill>
                <a:srgbClr val="C00000"/>
              </a:solidFill>
            </a:endParaRPr>
          </a:p>
        </p:txBody>
      </p:sp>
      <p:sp>
        <p:nvSpPr>
          <p:cNvPr id="54" name="Название подразделения,  лаборатории, факультета и т.д."/>
          <p:cNvSpPr txBox="1"/>
          <p:nvPr/>
        </p:nvSpPr>
        <p:spPr>
          <a:xfrm>
            <a:off x="6359352" y="961475"/>
            <a:ext cx="17267085" cy="16215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1437" tIns="71437" rIns="71437" bIns="71437" anchor="ctr">
            <a:spAutoFit/>
          </a:bodyPr>
          <a:lstStyle/>
          <a:p>
            <a:r>
              <a:rPr lang="ru-RU" sz="3200" dirty="0">
                <a:solidFill>
                  <a:srgbClr val="990000"/>
                </a:solidFill>
              </a:rPr>
              <a:t>ФЕДЕРАЛЬНОЕ ГОСУДАРСТВЕННОЕ АВТОНОМНОЕ УЧРЕЖДЕНИЕ ВЫСШЕГО ОБРАЗОВАНИЯ «НАЦИОНАЛЬНО ИССЛЕДОВАТЕЛЬСКИЙ УНИВЕРСИТЕТ ВЫСШАЯ ШКОЛА ЭКОНОМИКИ»</a:t>
            </a:r>
          </a:p>
        </p:txBody>
      </p:sp>
      <p:sp>
        <p:nvSpPr>
          <p:cNvPr id="55" name="Москва, 2017"/>
          <p:cNvSpPr txBox="1"/>
          <p:nvPr/>
        </p:nvSpPr>
        <p:spPr>
          <a:xfrm>
            <a:off x="13258764" y="12597876"/>
            <a:ext cx="3600400" cy="10060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71437" tIns="71437" rIns="71437" bIns="71437" anchor="ctr">
            <a:spAutoFit/>
          </a:bodyPr>
          <a:lstStyle>
            <a:lvl1pPr algn="l" defTabSz="642937">
              <a:defRPr sz="2800">
                <a:solidFill>
                  <a:srgbClr val="253957"/>
                </a:solidFill>
                <a:latin typeface="+mn-lt"/>
                <a:ea typeface="+mn-ea"/>
                <a:cs typeface="+mn-cs"/>
                <a:sym typeface="Arial Narrow"/>
              </a:defRPr>
            </a:lvl1pPr>
          </a:lstStyle>
          <a:p>
            <a:r>
              <a:rPr lang="ru-RU" dirty="0">
                <a:solidFill>
                  <a:srgbClr val="C00000"/>
                </a:solidFill>
              </a:rPr>
              <a:t>Нижний Новгород</a:t>
            </a:r>
            <a:r>
              <a:rPr dirty="0">
                <a:solidFill>
                  <a:srgbClr val="C00000"/>
                </a:solidFill>
              </a:rPr>
              <a:t>, 20</a:t>
            </a:r>
            <a:r>
              <a:rPr lang="ru-RU" dirty="0">
                <a:solidFill>
                  <a:srgbClr val="C00000"/>
                </a:solidFill>
              </a:rPr>
              <a:t>21</a:t>
            </a:r>
            <a:endParaRPr dirty="0">
              <a:solidFill>
                <a:srgbClr val="C00000"/>
              </a:solidFill>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A44F8E1-B090-47A1-8FD4-A61E1180299F}"/>
              </a:ext>
            </a:extLst>
          </p:cNvPr>
          <p:cNvSpPr>
            <a:spLocks noGrp="1"/>
          </p:cNvSpPr>
          <p:nvPr>
            <p:ph type="title"/>
          </p:nvPr>
        </p:nvSpPr>
        <p:spPr>
          <a:xfrm>
            <a:off x="5185851" y="737320"/>
            <a:ext cx="17823374" cy="1440160"/>
          </a:xfrm>
        </p:spPr>
        <p:txBody>
          <a:bodyPr/>
          <a:lstStyle/>
          <a:p>
            <a:r>
              <a:rPr lang="ru-RU" dirty="0">
                <a:solidFill>
                  <a:srgbClr val="990000"/>
                </a:solidFill>
              </a:rPr>
              <a:t>Синонимия</a:t>
            </a:r>
          </a:p>
        </p:txBody>
      </p:sp>
      <p:sp>
        <p:nvSpPr>
          <p:cNvPr id="3" name="Объект 2">
            <a:extLst>
              <a:ext uri="{FF2B5EF4-FFF2-40B4-BE49-F238E27FC236}">
                <a16:creationId xmlns:a16="http://schemas.microsoft.com/office/drawing/2014/main" id="{20F8F734-705D-49A1-AAF9-3B05644E6168}"/>
              </a:ext>
            </a:extLst>
          </p:cNvPr>
          <p:cNvSpPr>
            <a:spLocks noGrp="1"/>
          </p:cNvSpPr>
          <p:nvPr>
            <p:ph idx="1"/>
          </p:nvPr>
        </p:nvSpPr>
        <p:spPr>
          <a:xfrm>
            <a:off x="4919192" y="1889448"/>
            <a:ext cx="17830800" cy="11233248"/>
          </a:xfrm>
        </p:spPr>
        <p:txBody>
          <a:bodyPr>
            <a:normAutofit fontScale="92500"/>
          </a:bodyPr>
          <a:lstStyle/>
          <a:p>
            <a:pPr marL="0" indent="0">
              <a:buNone/>
            </a:pPr>
            <a:r>
              <a:rPr lang="ru-RU" b="1" u="sng" dirty="0">
                <a:solidFill>
                  <a:srgbClr val="990000"/>
                </a:solidFill>
                <a:effectLst>
                  <a:outerShdw blurRad="38100" dist="38100" dir="2700000" algn="tl">
                    <a:srgbClr val="000000">
                      <a:alpha val="43137"/>
                    </a:srgbClr>
                  </a:outerShdw>
                </a:effectLst>
              </a:rPr>
              <a:t>Фокус</a:t>
            </a:r>
          </a:p>
          <a:p>
            <a:pPr marL="0" indent="0">
              <a:buNone/>
            </a:pPr>
            <a:r>
              <a:rPr lang="ru-RU" i="1" dirty="0">
                <a:solidFill>
                  <a:srgbClr val="990000"/>
                </a:solidFill>
              </a:rPr>
              <a:t>…степени ее варьирования, наличия в ней одного или нескольких </a:t>
            </a:r>
            <a:r>
              <a:rPr lang="ru-RU" b="1" i="1" dirty="0">
                <a:solidFill>
                  <a:srgbClr val="990000"/>
                </a:solidFill>
              </a:rPr>
              <a:t>прототипов</a:t>
            </a:r>
            <a:r>
              <a:rPr lang="ru-RU" i="1" dirty="0">
                <a:solidFill>
                  <a:srgbClr val="990000"/>
                </a:solidFill>
              </a:rPr>
              <a:t> </a:t>
            </a:r>
            <a:r>
              <a:rPr lang="ru-RU" b="1" i="1" dirty="0">
                <a:solidFill>
                  <a:srgbClr val="990000"/>
                </a:solidFill>
              </a:rPr>
              <a:t>(«фокусов») </a:t>
            </a:r>
            <a:r>
              <a:rPr lang="ru-RU" i="1" dirty="0">
                <a:solidFill>
                  <a:srgbClr val="990000"/>
                </a:solidFill>
              </a:rPr>
              <a:t>[</a:t>
            </a:r>
            <a:r>
              <a:rPr lang="ru-RU" i="1" dirty="0" err="1">
                <a:solidFill>
                  <a:srgbClr val="990000"/>
                </a:solidFill>
              </a:rPr>
              <a:t>Кубрякова</a:t>
            </a:r>
            <a:r>
              <a:rPr lang="ru-RU" i="1" dirty="0">
                <a:solidFill>
                  <a:srgbClr val="990000"/>
                </a:solidFill>
              </a:rPr>
              <a:t> 2004: 230]. </a:t>
            </a:r>
            <a:r>
              <a:rPr lang="ru-RU" dirty="0">
                <a:solidFill>
                  <a:schemeClr val="tx1"/>
                </a:solidFill>
              </a:rPr>
              <a:t>(Щербак А. С. Ономастические категории: соотношение языковых и когнитивных структур // Вопросы когнитивной лингвистики. 2012. №4. С. 78-83; С. 82)..</a:t>
            </a:r>
          </a:p>
          <a:p>
            <a:pPr marL="0" indent="0">
              <a:buNone/>
            </a:pPr>
            <a:r>
              <a:rPr lang="ru-RU" b="1" u="sng" dirty="0">
                <a:solidFill>
                  <a:srgbClr val="990000"/>
                </a:solidFill>
                <a:effectLst>
                  <a:outerShdw blurRad="38100" dist="38100" dir="2700000" algn="tl">
                    <a:srgbClr val="000000">
                      <a:alpha val="43137"/>
                    </a:srgbClr>
                  </a:outerShdw>
                </a:effectLst>
              </a:rPr>
              <a:t>Аттрактор</a:t>
            </a:r>
          </a:p>
          <a:p>
            <a:pPr marL="0" indent="0">
              <a:buNone/>
            </a:pPr>
            <a:r>
              <a:rPr lang="ru-RU" i="1" dirty="0">
                <a:solidFill>
                  <a:srgbClr val="990000"/>
                </a:solidFill>
              </a:rPr>
              <a:t>В терминах синергетики </a:t>
            </a:r>
            <a:r>
              <a:rPr lang="ru-RU" b="1" i="1" dirty="0">
                <a:solidFill>
                  <a:srgbClr val="990000"/>
                </a:solidFill>
              </a:rPr>
              <a:t>прототип</a:t>
            </a:r>
            <a:r>
              <a:rPr lang="ru-RU" i="1" dirty="0">
                <a:solidFill>
                  <a:srgbClr val="990000"/>
                </a:solidFill>
              </a:rPr>
              <a:t> выступает своеобразным </a:t>
            </a:r>
            <a:r>
              <a:rPr lang="ru-RU" b="1" i="1" dirty="0">
                <a:solidFill>
                  <a:srgbClr val="990000"/>
                </a:solidFill>
              </a:rPr>
              <a:t>аттрактором</a:t>
            </a:r>
            <a:r>
              <a:rPr lang="ru-RU" i="1" dirty="0">
                <a:solidFill>
                  <a:srgbClr val="990000"/>
                </a:solidFill>
              </a:rPr>
              <a:t>, сдерживающим распад стоящего за словом и группировками слов концепта. </a:t>
            </a:r>
            <a:r>
              <a:rPr lang="ru-RU" dirty="0">
                <a:solidFill>
                  <a:schemeClr val="tx1"/>
                </a:solidFill>
              </a:rPr>
              <a:t>(Сулименко Н.Е. Когнитивный аспект семантики русских прилагательных // Вопросы когнитивной лингвистики. 2012. №2. С. 79-91, С.85).</a:t>
            </a:r>
          </a:p>
          <a:p>
            <a:pPr marL="0" indent="0">
              <a:buNone/>
            </a:pPr>
            <a:r>
              <a:rPr lang="ru-RU" b="1" u="sng" dirty="0">
                <a:solidFill>
                  <a:srgbClr val="990000"/>
                </a:solidFill>
                <a:effectLst>
                  <a:outerShdw blurRad="38100" dist="38100" dir="2700000" algn="tl">
                    <a:srgbClr val="000000">
                      <a:alpha val="43137"/>
                    </a:srgbClr>
                  </a:outerShdw>
                </a:effectLst>
              </a:rPr>
              <a:t>Фразеологический образ</a:t>
            </a:r>
          </a:p>
          <a:p>
            <a:pPr marL="0" indent="0">
              <a:buNone/>
            </a:pPr>
            <a:r>
              <a:rPr lang="ru-RU" b="1" i="1" dirty="0">
                <a:solidFill>
                  <a:srgbClr val="990000"/>
                </a:solidFill>
              </a:rPr>
              <a:t>фразеологический образ – прототип</a:t>
            </a:r>
            <a:r>
              <a:rPr lang="ru-RU" i="1" dirty="0">
                <a:solidFill>
                  <a:srgbClr val="990000"/>
                </a:solidFill>
              </a:rPr>
              <a:t>. Наличие подобного образа в структуре фразеологического концепта подтверждается </a:t>
            </a:r>
            <a:r>
              <a:rPr lang="ru-RU" i="1" dirty="0" err="1">
                <a:solidFill>
                  <a:srgbClr val="990000"/>
                </a:solidFill>
              </a:rPr>
              <a:t>прототипной</a:t>
            </a:r>
            <a:r>
              <a:rPr lang="ru-RU" i="1" dirty="0">
                <a:solidFill>
                  <a:srgbClr val="990000"/>
                </a:solidFill>
              </a:rPr>
              <a:t> семантикой. </a:t>
            </a:r>
            <a:r>
              <a:rPr lang="ru-RU" dirty="0">
                <a:solidFill>
                  <a:schemeClr val="tx1"/>
                </a:solidFill>
              </a:rPr>
              <a:t>(</a:t>
            </a:r>
            <a:r>
              <a:rPr lang="ru-RU" dirty="0" err="1">
                <a:solidFill>
                  <a:schemeClr val="tx1"/>
                </a:solidFill>
              </a:rPr>
              <a:t>Абишева</a:t>
            </a:r>
            <a:r>
              <a:rPr lang="ru-RU" dirty="0">
                <a:solidFill>
                  <a:schemeClr val="tx1"/>
                </a:solidFill>
              </a:rPr>
              <a:t> К.М. К проблеме выделения фразеологического концепта // Вопросы когнитивной лингвистики. 2012. №2 С.34-43; С. 38)</a:t>
            </a:r>
          </a:p>
          <a:p>
            <a:pPr marL="0" indent="0">
              <a:buNone/>
            </a:pPr>
            <a:r>
              <a:rPr lang="ru-RU" b="1" u="sng" dirty="0">
                <a:solidFill>
                  <a:srgbClr val="990000"/>
                </a:solidFill>
                <a:effectLst>
                  <a:outerShdw blurRad="38100" dist="38100" dir="2700000" algn="tl">
                    <a:srgbClr val="000000">
                      <a:alpha val="43137"/>
                    </a:srgbClr>
                  </a:outerShdw>
                </a:effectLst>
              </a:rPr>
              <a:t>Ядро, фразеологизм</a:t>
            </a:r>
          </a:p>
          <a:p>
            <a:pPr marL="0" indent="0">
              <a:buNone/>
            </a:pPr>
            <a:r>
              <a:rPr lang="ru-RU" b="1" i="1" dirty="0">
                <a:solidFill>
                  <a:srgbClr val="990000"/>
                </a:solidFill>
              </a:rPr>
              <a:t>Ядро (прототип) </a:t>
            </a:r>
            <a:r>
              <a:rPr lang="ru-RU" i="1" dirty="0">
                <a:solidFill>
                  <a:srgbClr val="990000"/>
                </a:solidFill>
              </a:rPr>
              <a:t>– это тот </a:t>
            </a:r>
            <a:r>
              <a:rPr lang="ru-RU" b="1" i="1" dirty="0">
                <a:solidFill>
                  <a:srgbClr val="990000"/>
                </a:solidFill>
              </a:rPr>
              <a:t>фразеологизм</a:t>
            </a:r>
            <a:r>
              <a:rPr lang="ru-RU" i="1" dirty="0">
                <a:solidFill>
                  <a:srgbClr val="990000"/>
                </a:solidFill>
              </a:rPr>
              <a:t>, в котором признак оценки выражен наиболее интенсивно, это инвариант. </a:t>
            </a:r>
            <a:r>
              <a:rPr lang="ru-RU" dirty="0">
                <a:solidFill>
                  <a:schemeClr val="tx1"/>
                </a:solidFill>
              </a:rPr>
              <a:t>(Там же, С. 24)</a:t>
            </a:r>
          </a:p>
          <a:p>
            <a:endParaRPr lang="ru-RU" dirty="0"/>
          </a:p>
        </p:txBody>
      </p:sp>
    </p:spTree>
    <p:extLst>
      <p:ext uri="{BB962C8B-B14F-4D97-AF65-F5344CB8AC3E}">
        <p14:creationId xmlns:p14="http://schemas.microsoft.com/office/powerpoint/2010/main" val="5839975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5A970FA-3BA0-4FB5-8177-B9F3E13445CA}"/>
              </a:ext>
            </a:extLst>
          </p:cNvPr>
          <p:cNvSpPr>
            <a:spLocks noGrp="1"/>
          </p:cNvSpPr>
          <p:nvPr>
            <p:ph type="title"/>
          </p:nvPr>
        </p:nvSpPr>
        <p:spPr/>
        <p:txBody>
          <a:bodyPr/>
          <a:lstStyle/>
          <a:p>
            <a:r>
              <a:rPr lang="ru-RU" dirty="0" err="1">
                <a:solidFill>
                  <a:srgbClr val="990000"/>
                </a:solidFill>
              </a:rPr>
              <a:t>Родо</a:t>
            </a:r>
            <a:r>
              <a:rPr lang="ru-RU" dirty="0">
                <a:solidFill>
                  <a:srgbClr val="990000"/>
                </a:solidFill>
              </a:rPr>
              <a:t>-видовые отношения (</a:t>
            </a:r>
            <a:r>
              <a:rPr lang="ru-RU" dirty="0" err="1">
                <a:solidFill>
                  <a:srgbClr val="990000"/>
                </a:solidFill>
              </a:rPr>
              <a:t>гипероним</a:t>
            </a:r>
            <a:r>
              <a:rPr lang="ru-RU" dirty="0">
                <a:solidFill>
                  <a:srgbClr val="990000"/>
                </a:solidFill>
              </a:rPr>
              <a:t>/гипоним)</a:t>
            </a:r>
          </a:p>
        </p:txBody>
      </p:sp>
      <p:sp>
        <p:nvSpPr>
          <p:cNvPr id="3" name="Объект 2">
            <a:extLst>
              <a:ext uri="{FF2B5EF4-FFF2-40B4-BE49-F238E27FC236}">
                <a16:creationId xmlns:a16="http://schemas.microsoft.com/office/drawing/2014/main" id="{58C22219-3ADE-4EFE-9822-F0820D021EB9}"/>
              </a:ext>
            </a:extLst>
          </p:cNvPr>
          <p:cNvSpPr>
            <a:spLocks noGrp="1"/>
          </p:cNvSpPr>
          <p:nvPr>
            <p:ph idx="1"/>
          </p:nvPr>
        </p:nvSpPr>
        <p:spPr>
          <a:xfrm>
            <a:off x="4631160" y="3905672"/>
            <a:ext cx="17830800" cy="9448800"/>
          </a:xfrm>
        </p:spPr>
        <p:txBody>
          <a:bodyPr>
            <a:normAutofit lnSpcReduction="10000"/>
          </a:bodyPr>
          <a:lstStyle/>
          <a:p>
            <a:pPr marL="0" indent="0">
              <a:buNone/>
            </a:pPr>
            <a:r>
              <a:rPr lang="ru-RU" b="1" u="sng" dirty="0">
                <a:solidFill>
                  <a:srgbClr val="990000"/>
                </a:solidFill>
                <a:effectLst>
                  <a:outerShdw blurRad="38100" dist="38100" dir="2700000" algn="tl">
                    <a:srgbClr val="000000">
                      <a:alpha val="43137"/>
                    </a:srgbClr>
                  </a:outerShdw>
                </a:effectLst>
              </a:rPr>
              <a:t>Концепт (</a:t>
            </a:r>
            <a:r>
              <a:rPr lang="ru-RU" b="1" u="sng" dirty="0" err="1">
                <a:solidFill>
                  <a:srgbClr val="990000"/>
                </a:solidFill>
                <a:effectLst>
                  <a:outerShdw blurRad="38100" dist="38100" dir="2700000" algn="tl">
                    <a:srgbClr val="000000">
                      <a:alpha val="43137"/>
                    </a:srgbClr>
                  </a:outerShdw>
                </a:effectLst>
              </a:rPr>
              <a:t>гипероним</a:t>
            </a:r>
            <a:r>
              <a:rPr lang="ru-RU" b="1" u="sng" dirty="0">
                <a:solidFill>
                  <a:srgbClr val="990000"/>
                </a:solidFill>
                <a:effectLst>
                  <a:outerShdw blurRad="38100" dist="38100" dir="2700000" algn="tl">
                    <a:srgbClr val="000000">
                      <a:alpha val="43137"/>
                    </a:srgbClr>
                  </a:outerShdw>
                </a:effectLst>
              </a:rPr>
              <a:t>)</a:t>
            </a:r>
          </a:p>
          <a:p>
            <a:pPr marL="0" indent="0">
              <a:buNone/>
            </a:pPr>
            <a:r>
              <a:rPr lang="ru-RU" i="1" dirty="0">
                <a:solidFill>
                  <a:srgbClr val="990000"/>
                </a:solidFill>
              </a:rPr>
              <a:t>Данная схема объективирует различные варианты </a:t>
            </a:r>
            <a:r>
              <a:rPr lang="ru-RU" b="1" i="1" dirty="0">
                <a:solidFill>
                  <a:srgbClr val="990000"/>
                </a:solidFill>
              </a:rPr>
              <a:t>концепта</a:t>
            </a:r>
            <a:r>
              <a:rPr lang="ru-RU" i="1" dirty="0">
                <a:solidFill>
                  <a:srgbClr val="990000"/>
                </a:solidFill>
              </a:rPr>
              <a:t>, среди которых может быть выделен прототип («перемещение конкретного предмета на некоторое место/в некоторое вместилище) и варианты, в той или иной степени отклоняющиеся от прототипа. </a:t>
            </a:r>
            <a:r>
              <a:rPr lang="ru-RU" dirty="0">
                <a:solidFill>
                  <a:srgbClr val="990000"/>
                </a:solidFill>
              </a:rPr>
              <a:t>(</a:t>
            </a:r>
            <a:r>
              <a:rPr lang="ru-RU" dirty="0">
                <a:solidFill>
                  <a:schemeClr val="tx1"/>
                </a:solidFill>
              </a:rPr>
              <a:t>Кузьмина С.Е. Концептуальное содержание структурной схемы </a:t>
            </a:r>
            <a:r>
              <a:rPr lang="ru-RU" dirty="0" err="1">
                <a:solidFill>
                  <a:schemeClr val="tx1"/>
                </a:solidFill>
              </a:rPr>
              <a:t>SPADir</a:t>
            </a:r>
            <a:r>
              <a:rPr lang="ru-RU" dirty="0">
                <a:solidFill>
                  <a:schemeClr val="tx1"/>
                </a:solidFill>
              </a:rPr>
              <a:t>. (на материале английского языка) // Вопросы когнитивной лингвистики. 2011. №3. С.26-32; С.31)</a:t>
            </a:r>
          </a:p>
          <a:p>
            <a:pPr marL="0" indent="0">
              <a:buNone/>
            </a:pPr>
            <a:r>
              <a:rPr lang="ru-RU" b="1" u="sng" dirty="0">
                <a:solidFill>
                  <a:srgbClr val="990000"/>
                </a:solidFill>
                <a:effectLst>
                  <a:outerShdw blurRad="38100" dist="38100" dir="2700000" algn="tl">
                    <a:srgbClr val="000000">
                      <a:alpha val="43137"/>
                    </a:srgbClr>
                  </a:outerShdw>
                </a:effectLst>
              </a:rPr>
              <a:t>Генеративная категория (</a:t>
            </a:r>
            <a:r>
              <a:rPr lang="ru-RU" b="1" u="sng" dirty="0" err="1">
                <a:solidFill>
                  <a:srgbClr val="990000"/>
                </a:solidFill>
                <a:effectLst>
                  <a:outerShdw blurRad="38100" dist="38100" dir="2700000" algn="tl">
                    <a:srgbClr val="000000">
                      <a:alpha val="43137"/>
                    </a:srgbClr>
                  </a:outerShdw>
                </a:effectLst>
              </a:rPr>
              <a:t>гипероним</a:t>
            </a:r>
            <a:r>
              <a:rPr lang="ru-RU" b="1" u="sng" dirty="0">
                <a:solidFill>
                  <a:srgbClr val="990000"/>
                </a:solidFill>
                <a:effectLst>
                  <a:outerShdw blurRad="38100" dist="38100" dir="2700000" algn="tl">
                    <a:srgbClr val="000000">
                      <a:alpha val="43137"/>
                    </a:srgbClr>
                  </a:outerShdw>
                </a:effectLst>
              </a:rPr>
              <a:t>)</a:t>
            </a:r>
          </a:p>
          <a:p>
            <a:pPr marL="0" indent="0">
              <a:buNone/>
            </a:pPr>
            <a:r>
              <a:rPr lang="ru-RU" i="1" dirty="0">
                <a:solidFill>
                  <a:srgbClr val="990000"/>
                </a:solidFill>
              </a:rPr>
              <a:t>Такой тип восприятия и осмысления позволяет с точки зрения категоризации выделять так называемые «генеративные категории, в которых принцип подобия является тем, что позволяет из прототипа образовать более широкую категорию». </a:t>
            </a:r>
            <a:r>
              <a:rPr lang="ru-RU" b="1" i="1" dirty="0">
                <a:solidFill>
                  <a:srgbClr val="990000"/>
                </a:solidFill>
              </a:rPr>
              <a:t>Генеративные категории</a:t>
            </a:r>
            <a:r>
              <a:rPr lang="ru-RU" i="1" dirty="0">
                <a:solidFill>
                  <a:srgbClr val="990000"/>
                </a:solidFill>
              </a:rPr>
              <a:t>, в которых принцип подобия является тем, что позволяет из прототипа образовать более широкую категорию.</a:t>
            </a:r>
            <a:r>
              <a:rPr lang="ru-RU" dirty="0">
                <a:solidFill>
                  <a:srgbClr val="990000"/>
                </a:solidFill>
              </a:rPr>
              <a:t> </a:t>
            </a:r>
            <a:r>
              <a:rPr lang="ru-RU" dirty="0">
                <a:solidFill>
                  <a:schemeClr val="tx1"/>
                </a:solidFill>
              </a:rPr>
              <a:t>(</a:t>
            </a:r>
            <a:r>
              <a:rPr lang="ru-RU" dirty="0" err="1">
                <a:solidFill>
                  <a:schemeClr val="tx1"/>
                </a:solidFill>
              </a:rPr>
              <a:t>Шарандин</a:t>
            </a:r>
            <a:r>
              <a:rPr lang="ru-RU" dirty="0">
                <a:solidFill>
                  <a:schemeClr val="tx1"/>
                </a:solidFill>
              </a:rPr>
              <a:t> А.Л. Методологический статус понятий «Инвариант» и «Прототип» в современной лингвистике // Вопросы когнитивной лингвистики. 2011. №4. – С. 123)</a:t>
            </a:r>
          </a:p>
        </p:txBody>
      </p:sp>
    </p:spTree>
    <p:extLst>
      <p:ext uri="{BB962C8B-B14F-4D97-AF65-F5344CB8AC3E}">
        <p14:creationId xmlns:p14="http://schemas.microsoft.com/office/powerpoint/2010/main" val="40905004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8C7B1F8-F770-4ABB-B68B-39436F8DCF05}"/>
              </a:ext>
            </a:extLst>
          </p:cNvPr>
          <p:cNvSpPr>
            <a:spLocks noGrp="1"/>
          </p:cNvSpPr>
          <p:nvPr>
            <p:ph type="title"/>
          </p:nvPr>
        </p:nvSpPr>
        <p:spPr/>
        <p:txBody>
          <a:bodyPr/>
          <a:lstStyle/>
          <a:p>
            <a:r>
              <a:rPr lang="ru-RU" dirty="0">
                <a:solidFill>
                  <a:srgbClr val="990000"/>
                </a:solidFill>
              </a:rPr>
              <a:t>Гипонимы</a:t>
            </a:r>
          </a:p>
        </p:txBody>
      </p:sp>
      <p:sp>
        <p:nvSpPr>
          <p:cNvPr id="3" name="Объект 2">
            <a:extLst>
              <a:ext uri="{FF2B5EF4-FFF2-40B4-BE49-F238E27FC236}">
                <a16:creationId xmlns:a16="http://schemas.microsoft.com/office/drawing/2014/main" id="{316D982C-2156-419A-A74A-60839E1CB03B}"/>
              </a:ext>
            </a:extLst>
          </p:cNvPr>
          <p:cNvSpPr>
            <a:spLocks noGrp="1"/>
          </p:cNvSpPr>
          <p:nvPr>
            <p:ph idx="1"/>
          </p:nvPr>
        </p:nvSpPr>
        <p:spPr>
          <a:xfrm>
            <a:off x="3479032" y="2969568"/>
            <a:ext cx="17065896" cy="8424936"/>
          </a:xfrm>
        </p:spPr>
        <p:txBody>
          <a:bodyPr>
            <a:noAutofit/>
          </a:bodyPr>
          <a:lstStyle/>
          <a:p>
            <a:r>
              <a:rPr lang="ru-RU" sz="2800" b="1" dirty="0">
                <a:solidFill>
                  <a:srgbClr val="990000"/>
                </a:solidFill>
                <a:effectLst>
                  <a:outerShdw blurRad="38100" dist="38100" dir="2700000" algn="tl">
                    <a:srgbClr val="000000">
                      <a:alpha val="43137"/>
                    </a:srgbClr>
                  </a:outerShdw>
                </a:effectLst>
              </a:rPr>
              <a:t>Категориальный прототип: </a:t>
            </a:r>
          </a:p>
          <a:p>
            <a:pPr marL="0" indent="0">
              <a:buNone/>
            </a:pPr>
            <a:r>
              <a:rPr lang="ru-RU" sz="2800" dirty="0">
                <a:solidFill>
                  <a:srgbClr val="990000"/>
                </a:solidFill>
              </a:rPr>
              <a:t>В условиях имеющегося в данном языке многообразия грамматических категорий и передаваемых ими значений закономерным является и неоднородность характера категориальных прототипов. </a:t>
            </a:r>
            <a:r>
              <a:rPr lang="ru-RU" sz="2800" dirty="0">
                <a:solidFill>
                  <a:schemeClr val="tx1"/>
                </a:solidFill>
              </a:rPr>
              <a:t>(Мартынов М.А. Использование потенциала теории прототипа в изучении грамматических категорий на примере категории среднего залога в английском языке // Вопросы когнитивной лингвистики. 2012. №1. С.51-58, С.54)</a:t>
            </a:r>
          </a:p>
          <a:p>
            <a:r>
              <a:rPr lang="ru-RU" sz="2800" b="1" dirty="0">
                <a:solidFill>
                  <a:srgbClr val="990000"/>
                </a:solidFill>
                <a:effectLst>
                  <a:outerShdw blurRad="38100" dist="38100" dir="2700000" algn="tl">
                    <a:srgbClr val="000000">
                      <a:alpha val="43137"/>
                    </a:srgbClr>
                  </a:outerShdw>
                </a:effectLst>
              </a:rPr>
              <a:t>Лексический прототип:</a:t>
            </a:r>
          </a:p>
          <a:p>
            <a:pPr marL="0" indent="0">
              <a:buNone/>
            </a:pPr>
            <a:r>
              <a:rPr lang="ru-RU" sz="2800" dirty="0">
                <a:solidFill>
                  <a:srgbClr val="990000"/>
                </a:solidFill>
              </a:rPr>
              <a:t>В соответствии с подходом И.К. Архипова, лексический прототип представляет собой «пучок коммуникативно-значимых узуальных, категориальных и дифференциальных признаков, минимально необходимых для идентификации предмета или понятия» [Архипов 2001]. (</a:t>
            </a:r>
            <a:r>
              <a:rPr lang="ru-RU" sz="2800" dirty="0">
                <a:solidFill>
                  <a:schemeClr val="tx1"/>
                </a:solidFill>
              </a:rPr>
              <a:t>Киселева С.В., </a:t>
            </a:r>
            <a:r>
              <a:rPr lang="ru-RU" sz="2800" dirty="0" err="1">
                <a:solidFill>
                  <a:schemeClr val="tx1"/>
                </a:solidFill>
              </a:rPr>
              <a:t>Росянова</a:t>
            </a:r>
            <a:r>
              <a:rPr lang="ru-RU" sz="2800" dirty="0">
                <a:solidFill>
                  <a:schemeClr val="tx1"/>
                </a:solidFill>
              </a:rPr>
              <a:t> Татьяна Сергеевна К построению типологии многозначности терминов // Вопросы когнитивной лингвистики. 2013. №4 (37).С.115-122, С.116)</a:t>
            </a:r>
          </a:p>
          <a:p>
            <a:r>
              <a:rPr lang="ru-RU" sz="2800" b="1" dirty="0">
                <a:solidFill>
                  <a:srgbClr val="990000"/>
                </a:solidFill>
                <a:effectLst>
                  <a:outerShdw blurRad="38100" dist="38100" dir="2700000" algn="tl">
                    <a:srgbClr val="000000">
                      <a:alpha val="43137"/>
                    </a:srgbClr>
                  </a:outerShdw>
                </a:effectLst>
              </a:rPr>
              <a:t>Метонимический прототип:</a:t>
            </a:r>
          </a:p>
          <a:p>
            <a:pPr marL="0" indent="0">
              <a:buNone/>
            </a:pPr>
            <a:r>
              <a:rPr lang="ru-RU" sz="2800" dirty="0">
                <a:solidFill>
                  <a:srgbClr val="990000"/>
                </a:solidFill>
              </a:rPr>
              <a:t>На </a:t>
            </a:r>
            <a:r>
              <a:rPr lang="ru-RU" sz="2800" dirty="0" err="1">
                <a:solidFill>
                  <a:srgbClr val="990000"/>
                </a:solidFill>
              </a:rPr>
              <a:t>субординатном</a:t>
            </a:r>
            <a:r>
              <a:rPr lang="ru-RU" sz="2800" dirty="0">
                <a:solidFill>
                  <a:srgbClr val="990000"/>
                </a:solidFill>
              </a:rPr>
              <a:t>, более низком уровне, концепту MAN соответствуют </a:t>
            </a:r>
            <a:r>
              <a:rPr lang="ru-RU" sz="2800" dirty="0" err="1">
                <a:solidFill>
                  <a:srgbClr val="990000"/>
                </a:solidFill>
              </a:rPr>
              <a:t>композициональные</a:t>
            </a:r>
            <a:r>
              <a:rPr lang="ru-RU" sz="2800" dirty="0">
                <a:solidFill>
                  <a:srgbClr val="990000"/>
                </a:solidFill>
              </a:rPr>
              <a:t> концепты типа </a:t>
            </a:r>
            <a:r>
              <a:rPr lang="ru-RU" sz="2800" dirty="0" err="1">
                <a:solidFill>
                  <a:srgbClr val="990000"/>
                </a:solidFill>
              </a:rPr>
              <a:t>Oxford</a:t>
            </a:r>
            <a:r>
              <a:rPr lang="ru-RU" sz="2800" dirty="0">
                <a:solidFill>
                  <a:srgbClr val="990000"/>
                </a:solidFill>
              </a:rPr>
              <a:t> </a:t>
            </a:r>
            <a:r>
              <a:rPr lang="ru-RU" sz="2800" dirty="0" err="1">
                <a:solidFill>
                  <a:srgbClr val="990000"/>
                </a:solidFill>
              </a:rPr>
              <a:t>man</a:t>
            </a:r>
            <a:r>
              <a:rPr lang="ru-RU" sz="2800" dirty="0">
                <a:solidFill>
                  <a:srgbClr val="990000"/>
                </a:solidFill>
              </a:rPr>
              <a:t>, </a:t>
            </a:r>
            <a:r>
              <a:rPr lang="ru-RU" sz="2800" dirty="0" err="1">
                <a:solidFill>
                  <a:srgbClr val="990000"/>
                </a:solidFill>
              </a:rPr>
              <a:t>gambling</a:t>
            </a:r>
            <a:r>
              <a:rPr lang="ru-RU" sz="2800" dirty="0">
                <a:solidFill>
                  <a:srgbClr val="990000"/>
                </a:solidFill>
              </a:rPr>
              <a:t> </a:t>
            </a:r>
            <a:r>
              <a:rPr lang="ru-RU" sz="2800" dirty="0" err="1">
                <a:solidFill>
                  <a:srgbClr val="990000"/>
                </a:solidFill>
              </a:rPr>
              <a:t>man</a:t>
            </a:r>
            <a:r>
              <a:rPr lang="ru-RU" sz="2800" dirty="0">
                <a:solidFill>
                  <a:srgbClr val="990000"/>
                </a:solidFill>
              </a:rPr>
              <a:t>, </a:t>
            </a:r>
            <a:r>
              <a:rPr lang="ru-RU" sz="2800" dirty="0" err="1">
                <a:solidFill>
                  <a:srgbClr val="990000"/>
                </a:solidFill>
              </a:rPr>
              <a:t>businessman</a:t>
            </a:r>
            <a:r>
              <a:rPr lang="ru-RU" sz="2800" dirty="0">
                <a:solidFill>
                  <a:srgbClr val="990000"/>
                </a:solidFill>
              </a:rPr>
              <a:t>, </a:t>
            </a:r>
            <a:r>
              <a:rPr lang="ru-RU" sz="2800" dirty="0" err="1">
                <a:solidFill>
                  <a:srgbClr val="990000"/>
                </a:solidFill>
              </a:rPr>
              <a:t>horseman</a:t>
            </a:r>
            <a:r>
              <a:rPr lang="ru-RU" sz="2800" dirty="0">
                <a:solidFill>
                  <a:srgbClr val="990000"/>
                </a:solidFill>
              </a:rPr>
              <a:t>. На этом уровне роль метонимического прототипа проявляется в отсутствии параллелизма в парных категориях </a:t>
            </a:r>
            <a:r>
              <a:rPr lang="ru-RU" sz="2800" dirty="0">
                <a:solidFill>
                  <a:schemeClr val="tx1"/>
                </a:solidFill>
              </a:rPr>
              <a:t>(</a:t>
            </a:r>
            <a:r>
              <a:rPr lang="ru-RU" sz="2800" dirty="0" err="1">
                <a:solidFill>
                  <a:schemeClr val="tx1"/>
                </a:solidFill>
              </a:rPr>
              <a:t>Чернышова</a:t>
            </a:r>
            <a:r>
              <a:rPr lang="ru-RU" sz="2800" dirty="0">
                <a:solidFill>
                  <a:schemeClr val="tx1"/>
                </a:solidFill>
              </a:rPr>
              <a:t> Е.А. </a:t>
            </a:r>
            <a:r>
              <a:rPr lang="ru-RU" sz="2800" dirty="0" err="1">
                <a:solidFill>
                  <a:schemeClr val="tx1"/>
                </a:solidFill>
              </a:rPr>
              <a:t>Гендер</a:t>
            </a:r>
            <a:r>
              <a:rPr lang="ru-RU" sz="2800" dirty="0">
                <a:solidFill>
                  <a:schemeClr val="tx1"/>
                </a:solidFill>
              </a:rPr>
              <a:t> как основа категоризации объектов в английском языке // Вопросы когнитивной лингвистики. 2012. №2. С. 61-66; С. 63)</a:t>
            </a:r>
          </a:p>
        </p:txBody>
      </p:sp>
    </p:spTree>
    <p:extLst>
      <p:ext uri="{BB962C8B-B14F-4D97-AF65-F5344CB8AC3E}">
        <p14:creationId xmlns:p14="http://schemas.microsoft.com/office/powerpoint/2010/main" val="691954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71EF5E-0CCB-4423-8914-144154077024}"/>
              </a:ext>
            </a:extLst>
          </p:cNvPr>
          <p:cNvSpPr>
            <a:spLocks noGrp="1"/>
          </p:cNvSpPr>
          <p:nvPr>
            <p:ph type="title"/>
          </p:nvPr>
        </p:nvSpPr>
        <p:spPr/>
        <p:txBody>
          <a:bodyPr/>
          <a:lstStyle/>
          <a:p>
            <a:r>
              <a:rPr lang="ru-RU" dirty="0">
                <a:solidFill>
                  <a:srgbClr val="990000"/>
                </a:solidFill>
              </a:rPr>
              <a:t>Деривация/ </a:t>
            </a:r>
            <a:r>
              <a:rPr lang="ru-RU" dirty="0" err="1">
                <a:solidFill>
                  <a:srgbClr val="990000"/>
                </a:solidFill>
              </a:rPr>
              <a:t>эпидигматика</a:t>
            </a:r>
            <a:endParaRPr lang="ru-RU" dirty="0">
              <a:solidFill>
                <a:srgbClr val="990000"/>
              </a:solidFill>
            </a:endParaRPr>
          </a:p>
        </p:txBody>
      </p:sp>
      <p:sp>
        <p:nvSpPr>
          <p:cNvPr id="3" name="Объект 2">
            <a:extLst>
              <a:ext uri="{FF2B5EF4-FFF2-40B4-BE49-F238E27FC236}">
                <a16:creationId xmlns:a16="http://schemas.microsoft.com/office/drawing/2014/main" id="{22F882A0-273D-4160-85BE-0F49E25AB633}"/>
              </a:ext>
            </a:extLst>
          </p:cNvPr>
          <p:cNvSpPr>
            <a:spLocks noGrp="1"/>
          </p:cNvSpPr>
          <p:nvPr>
            <p:ph idx="1"/>
          </p:nvPr>
        </p:nvSpPr>
        <p:spPr/>
        <p:txBody>
          <a:bodyPr>
            <a:normAutofit/>
          </a:bodyPr>
          <a:lstStyle/>
          <a:p>
            <a:r>
              <a:rPr lang="ru-RU" sz="4400" dirty="0">
                <a:solidFill>
                  <a:srgbClr val="990000"/>
                </a:solidFill>
              </a:rPr>
              <a:t>Прототип-</a:t>
            </a:r>
            <a:r>
              <a:rPr lang="ru-RU" sz="4400" dirty="0" err="1">
                <a:solidFill>
                  <a:srgbClr val="990000"/>
                </a:solidFill>
              </a:rPr>
              <a:t>прототипический</a:t>
            </a:r>
            <a:r>
              <a:rPr lang="ru-RU" sz="4400" dirty="0">
                <a:solidFill>
                  <a:srgbClr val="990000"/>
                </a:solidFill>
              </a:rPr>
              <a:t>-</a:t>
            </a:r>
            <a:r>
              <a:rPr lang="ru-RU" sz="4400" dirty="0" err="1">
                <a:solidFill>
                  <a:srgbClr val="990000"/>
                </a:solidFill>
              </a:rPr>
              <a:t>непрототипический</a:t>
            </a:r>
            <a:endParaRPr lang="ru-RU" sz="4400" dirty="0">
              <a:solidFill>
                <a:srgbClr val="990000"/>
              </a:solidFill>
            </a:endParaRPr>
          </a:p>
          <a:p>
            <a:endParaRPr lang="ru-RU" sz="4400" dirty="0">
              <a:solidFill>
                <a:srgbClr val="990000"/>
              </a:solidFill>
            </a:endParaRPr>
          </a:p>
          <a:p>
            <a:r>
              <a:rPr lang="ru-RU" sz="4400" dirty="0">
                <a:solidFill>
                  <a:srgbClr val="990000"/>
                </a:solidFill>
              </a:rPr>
              <a:t>Прототип-</a:t>
            </a:r>
            <a:r>
              <a:rPr lang="ru-RU" sz="4400" dirty="0" err="1">
                <a:solidFill>
                  <a:srgbClr val="990000"/>
                </a:solidFill>
              </a:rPr>
              <a:t>прототипичный</a:t>
            </a:r>
            <a:r>
              <a:rPr lang="ru-RU" sz="4400" dirty="0">
                <a:solidFill>
                  <a:srgbClr val="990000"/>
                </a:solidFill>
              </a:rPr>
              <a:t>-</a:t>
            </a:r>
            <a:r>
              <a:rPr lang="ru-RU" sz="4400" dirty="0" err="1">
                <a:solidFill>
                  <a:srgbClr val="990000"/>
                </a:solidFill>
              </a:rPr>
              <a:t>прототипичность</a:t>
            </a:r>
            <a:endParaRPr lang="ru-RU" sz="4400" dirty="0">
              <a:solidFill>
                <a:srgbClr val="990000"/>
              </a:solidFill>
            </a:endParaRPr>
          </a:p>
          <a:p>
            <a:endParaRPr lang="ru-RU" sz="4400" dirty="0">
              <a:solidFill>
                <a:srgbClr val="990000"/>
              </a:solidFill>
            </a:endParaRPr>
          </a:p>
          <a:p>
            <a:r>
              <a:rPr lang="ru-RU" sz="4400" dirty="0">
                <a:solidFill>
                  <a:srgbClr val="990000"/>
                </a:solidFill>
              </a:rPr>
              <a:t>Прототип-</a:t>
            </a:r>
            <a:r>
              <a:rPr lang="ru-RU" sz="4400" dirty="0" err="1">
                <a:solidFill>
                  <a:srgbClr val="990000"/>
                </a:solidFill>
              </a:rPr>
              <a:t>прототипный</a:t>
            </a:r>
            <a:endParaRPr lang="ru-RU" sz="4400" dirty="0">
              <a:solidFill>
                <a:srgbClr val="990000"/>
              </a:solidFill>
            </a:endParaRPr>
          </a:p>
          <a:p>
            <a:endParaRPr lang="ru-RU" sz="4400" dirty="0">
              <a:solidFill>
                <a:srgbClr val="990000"/>
              </a:solidFill>
            </a:endParaRPr>
          </a:p>
          <a:p>
            <a:r>
              <a:rPr lang="ru-RU" sz="4400" dirty="0">
                <a:solidFill>
                  <a:srgbClr val="990000"/>
                </a:solidFill>
              </a:rPr>
              <a:t>Прототип - *</a:t>
            </a:r>
            <a:r>
              <a:rPr lang="ru-RU" sz="4400" b="1" dirty="0" err="1">
                <a:solidFill>
                  <a:srgbClr val="990000"/>
                </a:solidFill>
              </a:rPr>
              <a:t>прототипизировать</a:t>
            </a:r>
            <a:r>
              <a:rPr lang="ru-RU" sz="4400" dirty="0">
                <a:solidFill>
                  <a:srgbClr val="990000"/>
                </a:solidFill>
              </a:rPr>
              <a:t> - </a:t>
            </a:r>
            <a:r>
              <a:rPr lang="ru-RU" sz="4400" dirty="0" err="1">
                <a:solidFill>
                  <a:srgbClr val="990000"/>
                </a:solidFill>
              </a:rPr>
              <a:t>прототипизация</a:t>
            </a:r>
            <a:endParaRPr lang="ru-RU" sz="4400" dirty="0">
              <a:solidFill>
                <a:srgbClr val="990000"/>
              </a:solidFill>
            </a:endParaRPr>
          </a:p>
        </p:txBody>
      </p:sp>
    </p:spTree>
    <p:extLst>
      <p:ext uri="{BB962C8B-B14F-4D97-AF65-F5344CB8AC3E}">
        <p14:creationId xmlns:p14="http://schemas.microsoft.com/office/powerpoint/2010/main" val="31010151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F8B1EDC-139E-45F0-8013-9C2329C62B9E}"/>
              </a:ext>
            </a:extLst>
          </p:cNvPr>
          <p:cNvSpPr>
            <a:spLocks noGrp="1"/>
          </p:cNvSpPr>
          <p:nvPr>
            <p:ph type="title"/>
          </p:nvPr>
        </p:nvSpPr>
        <p:spPr/>
        <p:txBody>
          <a:bodyPr/>
          <a:lstStyle/>
          <a:p>
            <a:r>
              <a:rPr lang="ru-RU" dirty="0" err="1">
                <a:solidFill>
                  <a:srgbClr val="990000"/>
                </a:solidFill>
              </a:rPr>
              <a:t>Коллокаты</a:t>
            </a:r>
            <a:endParaRPr lang="ru-RU" dirty="0">
              <a:solidFill>
                <a:srgbClr val="990000"/>
              </a:solidFill>
            </a:endParaRPr>
          </a:p>
        </p:txBody>
      </p:sp>
      <p:sp>
        <p:nvSpPr>
          <p:cNvPr id="3" name="Объект 2">
            <a:extLst>
              <a:ext uri="{FF2B5EF4-FFF2-40B4-BE49-F238E27FC236}">
                <a16:creationId xmlns:a16="http://schemas.microsoft.com/office/drawing/2014/main" id="{D6D64AA6-BF93-4270-99FB-4592FECB32AC}"/>
              </a:ext>
            </a:extLst>
          </p:cNvPr>
          <p:cNvSpPr>
            <a:spLocks noGrp="1"/>
          </p:cNvSpPr>
          <p:nvPr>
            <p:ph idx="1"/>
          </p:nvPr>
        </p:nvSpPr>
        <p:spPr/>
        <p:txBody>
          <a:bodyPr/>
          <a:lstStyle/>
          <a:p>
            <a:r>
              <a:rPr lang="ru-RU" sz="5400" b="1" dirty="0">
                <a:solidFill>
                  <a:srgbClr val="990000"/>
                </a:solidFill>
              </a:rPr>
              <a:t>Частотные</a:t>
            </a:r>
            <a:r>
              <a:rPr lang="ru-RU" sz="5400" dirty="0">
                <a:solidFill>
                  <a:srgbClr val="990000"/>
                </a:solidFill>
              </a:rPr>
              <a:t>: теория прототипа </a:t>
            </a:r>
            <a:r>
              <a:rPr lang="ru-RU" sz="5400" b="1" dirty="0">
                <a:solidFill>
                  <a:schemeClr val="tx1"/>
                </a:solidFill>
              </a:rPr>
              <a:t>(20)</a:t>
            </a:r>
            <a:r>
              <a:rPr lang="ru-RU" sz="5400" dirty="0">
                <a:solidFill>
                  <a:srgbClr val="990000"/>
                </a:solidFill>
              </a:rPr>
              <a:t>, лексический прототип </a:t>
            </a:r>
            <a:r>
              <a:rPr lang="ru-RU" sz="5400" b="1" dirty="0">
                <a:solidFill>
                  <a:schemeClr val="tx1"/>
                </a:solidFill>
              </a:rPr>
              <a:t>(8)</a:t>
            </a:r>
          </a:p>
          <a:p>
            <a:endParaRPr lang="ru-RU" sz="5400" dirty="0">
              <a:solidFill>
                <a:srgbClr val="990000"/>
              </a:solidFill>
            </a:endParaRPr>
          </a:p>
          <a:p>
            <a:r>
              <a:rPr lang="ru-RU" sz="5400" b="1" dirty="0" err="1">
                <a:solidFill>
                  <a:srgbClr val="990000"/>
                </a:solidFill>
              </a:rPr>
              <a:t>Нечастотные</a:t>
            </a:r>
            <a:r>
              <a:rPr lang="ru-RU" sz="5400" dirty="0">
                <a:solidFill>
                  <a:srgbClr val="990000"/>
                </a:solidFill>
              </a:rPr>
              <a:t>: прототип очарования </a:t>
            </a:r>
            <a:r>
              <a:rPr lang="ru-RU" sz="5400" b="1" dirty="0">
                <a:solidFill>
                  <a:schemeClr val="tx1"/>
                </a:solidFill>
              </a:rPr>
              <a:t>(</a:t>
            </a:r>
            <a:r>
              <a:rPr lang="ru-RU" sz="5400" b="1">
                <a:solidFill>
                  <a:schemeClr val="tx1"/>
                </a:solidFill>
              </a:rPr>
              <a:t>1)</a:t>
            </a:r>
            <a:r>
              <a:rPr lang="ru-RU" sz="5400">
                <a:solidFill>
                  <a:srgbClr val="990000"/>
                </a:solidFill>
              </a:rPr>
              <a:t>, </a:t>
            </a:r>
            <a:r>
              <a:rPr lang="ru-RU" sz="5400" dirty="0">
                <a:solidFill>
                  <a:srgbClr val="990000"/>
                </a:solidFill>
              </a:rPr>
              <a:t>прототип пленительность </a:t>
            </a:r>
            <a:r>
              <a:rPr lang="ru-RU" sz="5400" b="1" dirty="0">
                <a:solidFill>
                  <a:schemeClr val="tx1"/>
                </a:solidFill>
              </a:rPr>
              <a:t>(1)</a:t>
            </a:r>
          </a:p>
          <a:p>
            <a:endParaRPr lang="ru-RU" dirty="0"/>
          </a:p>
        </p:txBody>
      </p:sp>
    </p:spTree>
    <p:extLst>
      <p:ext uri="{BB962C8B-B14F-4D97-AF65-F5344CB8AC3E}">
        <p14:creationId xmlns:p14="http://schemas.microsoft.com/office/powerpoint/2010/main" val="29903550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5C97847-3CD2-400A-9A84-B5BE9918513D}"/>
              </a:ext>
            </a:extLst>
          </p:cNvPr>
          <p:cNvSpPr>
            <a:spLocks noGrp="1"/>
          </p:cNvSpPr>
          <p:nvPr>
            <p:ph type="title"/>
          </p:nvPr>
        </p:nvSpPr>
        <p:spPr>
          <a:xfrm>
            <a:off x="5185851" y="1248220"/>
            <a:ext cx="17823374" cy="1721348"/>
          </a:xfrm>
        </p:spPr>
        <p:txBody>
          <a:bodyPr/>
          <a:lstStyle/>
          <a:p>
            <a:r>
              <a:rPr lang="ru-RU" dirty="0">
                <a:solidFill>
                  <a:srgbClr val="990000"/>
                </a:solidFill>
              </a:rPr>
              <a:t>Интерпретация термина </a:t>
            </a:r>
          </a:p>
        </p:txBody>
      </p:sp>
      <p:sp>
        <p:nvSpPr>
          <p:cNvPr id="3" name="Объект 2">
            <a:extLst>
              <a:ext uri="{FF2B5EF4-FFF2-40B4-BE49-F238E27FC236}">
                <a16:creationId xmlns:a16="http://schemas.microsoft.com/office/drawing/2014/main" id="{905A093D-F76C-4031-B87E-DA880B0C67CD}"/>
              </a:ext>
            </a:extLst>
          </p:cNvPr>
          <p:cNvSpPr>
            <a:spLocks noGrp="1"/>
          </p:cNvSpPr>
          <p:nvPr>
            <p:ph idx="1"/>
          </p:nvPr>
        </p:nvSpPr>
        <p:spPr>
          <a:xfrm>
            <a:off x="5178424" y="2753544"/>
            <a:ext cx="17830800" cy="9068900"/>
          </a:xfrm>
        </p:spPr>
        <p:txBody>
          <a:bodyPr>
            <a:normAutofit/>
          </a:bodyPr>
          <a:lstStyle/>
          <a:p>
            <a:endParaRPr lang="ru-RU" dirty="0">
              <a:solidFill>
                <a:srgbClr val="990000"/>
              </a:solidFill>
            </a:endParaRPr>
          </a:p>
          <a:p>
            <a:r>
              <a:rPr lang="ru-RU" i="1" dirty="0">
                <a:solidFill>
                  <a:srgbClr val="990000"/>
                </a:solidFill>
              </a:rPr>
              <a:t>Выделим для данного концепта прототип, понимая под прототипом самое </a:t>
            </a:r>
            <a:r>
              <a:rPr lang="ru-RU" b="1" i="1" dirty="0">
                <a:solidFill>
                  <a:srgbClr val="990000"/>
                </a:solidFill>
              </a:rPr>
              <a:t>типичное, «образцовое» </a:t>
            </a:r>
            <a:r>
              <a:rPr lang="ru-RU" i="1" dirty="0">
                <a:solidFill>
                  <a:srgbClr val="990000"/>
                </a:solidFill>
              </a:rPr>
              <a:t>(оно же изначальное и обязательно конкретное) значение структурной схемы. </a:t>
            </a:r>
            <a:r>
              <a:rPr lang="ru-RU" dirty="0">
                <a:solidFill>
                  <a:schemeClr val="tx1"/>
                </a:solidFill>
              </a:rPr>
              <a:t>(Кузьмина С.Е. Концептуальное содержание структурной схемы </a:t>
            </a:r>
            <a:r>
              <a:rPr lang="ru-RU" dirty="0" err="1">
                <a:solidFill>
                  <a:schemeClr val="tx1"/>
                </a:solidFill>
              </a:rPr>
              <a:t>SPADir</a:t>
            </a:r>
            <a:r>
              <a:rPr lang="ru-RU" dirty="0">
                <a:solidFill>
                  <a:schemeClr val="tx1"/>
                </a:solidFill>
              </a:rPr>
              <a:t>. (на материале английского языка) // Вопросы когнитивной лингвистики. 2011. №3. С.26-32; С.29)</a:t>
            </a:r>
          </a:p>
          <a:p>
            <a:r>
              <a:rPr lang="ru-RU" i="1" dirty="0">
                <a:solidFill>
                  <a:srgbClr val="990000"/>
                </a:solidFill>
              </a:rPr>
              <a:t>Наилучший образец категории называется прототипом категории. Прототип обладает наиболее </a:t>
            </a:r>
            <a:r>
              <a:rPr lang="ru-RU" b="1" i="1" dirty="0">
                <a:solidFill>
                  <a:srgbClr val="990000"/>
                </a:solidFill>
              </a:rPr>
              <a:t>полным набором концептуальных признаков</a:t>
            </a:r>
            <a:r>
              <a:rPr lang="ru-RU" i="1" dirty="0">
                <a:solidFill>
                  <a:srgbClr val="990000"/>
                </a:solidFill>
              </a:rPr>
              <a:t>, которые дают представление о сути всей категории </a:t>
            </a:r>
            <a:r>
              <a:rPr lang="ru-RU" dirty="0">
                <a:solidFill>
                  <a:schemeClr val="tx1"/>
                </a:solidFill>
              </a:rPr>
              <a:t>(</a:t>
            </a:r>
            <a:r>
              <a:rPr lang="ru-RU" dirty="0" err="1">
                <a:solidFill>
                  <a:schemeClr val="tx1"/>
                </a:solidFill>
              </a:rPr>
              <a:t>Чернышова</a:t>
            </a:r>
            <a:r>
              <a:rPr lang="ru-RU" dirty="0">
                <a:solidFill>
                  <a:schemeClr val="tx1"/>
                </a:solidFill>
              </a:rPr>
              <a:t> Е.А. Гендер как основа категоризации объектов в английском языке // Вопросы когнитивной лингвистики. 2012. №2. С. 61-66; С. 63)</a:t>
            </a:r>
          </a:p>
        </p:txBody>
      </p:sp>
    </p:spTree>
    <p:extLst>
      <p:ext uri="{BB962C8B-B14F-4D97-AF65-F5344CB8AC3E}">
        <p14:creationId xmlns:p14="http://schemas.microsoft.com/office/powerpoint/2010/main" val="23042665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7211E13-3C98-4BE7-9E5E-538790CB41DA}"/>
              </a:ext>
            </a:extLst>
          </p:cNvPr>
          <p:cNvSpPr>
            <a:spLocks noGrp="1"/>
          </p:cNvSpPr>
          <p:nvPr>
            <p:ph type="title"/>
          </p:nvPr>
        </p:nvSpPr>
        <p:spPr/>
        <p:txBody>
          <a:bodyPr/>
          <a:lstStyle/>
          <a:p>
            <a:r>
              <a:rPr lang="ru-RU" dirty="0">
                <a:solidFill>
                  <a:srgbClr val="990000"/>
                </a:solidFill>
              </a:rPr>
              <a:t>Интерпретация термина </a:t>
            </a:r>
          </a:p>
        </p:txBody>
      </p:sp>
      <p:sp>
        <p:nvSpPr>
          <p:cNvPr id="3" name="Объект 2">
            <a:extLst>
              <a:ext uri="{FF2B5EF4-FFF2-40B4-BE49-F238E27FC236}">
                <a16:creationId xmlns:a16="http://schemas.microsoft.com/office/drawing/2014/main" id="{D7A2BF0F-4449-42FA-A6B4-85F086916195}"/>
              </a:ext>
            </a:extLst>
          </p:cNvPr>
          <p:cNvSpPr>
            <a:spLocks noGrp="1"/>
          </p:cNvSpPr>
          <p:nvPr>
            <p:ph idx="1"/>
          </p:nvPr>
        </p:nvSpPr>
        <p:spPr/>
        <p:txBody>
          <a:bodyPr>
            <a:normAutofit lnSpcReduction="10000"/>
          </a:bodyPr>
          <a:lstStyle/>
          <a:p>
            <a:r>
              <a:rPr lang="ru-RU" i="1" dirty="0">
                <a:solidFill>
                  <a:srgbClr val="990000"/>
                </a:solidFill>
              </a:rPr>
              <a:t>Прототип как </a:t>
            </a:r>
            <a:r>
              <a:rPr lang="ru-RU" b="1" i="1" dirty="0">
                <a:solidFill>
                  <a:srgbClr val="990000"/>
                </a:solidFill>
              </a:rPr>
              <a:t>психологически и культурно выделенный </a:t>
            </a:r>
            <a:r>
              <a:rPr lang="ru-RU" b="1" i="1" dirty="0" err="1">
                <a:solidFill>
                  <a:srgbClr val="990000"/>
                </a:solidFill>
              </a:rPr>
              <a:t>ассоциат</a:t>
            </a:r>
            <a:r>
              <a:rPr lang="ru-RU" b="1" i="1" dirty="0">
                <a:solidFill>
                  <a:srgbClr val="990000"/>
                </a:solidFill>
              </a:rPr>
              <a:t> </a:t>
            </a:r>
            <a:r>
              <a:rPr lang="ru-RU" i="1" dirty="0">
                <a:solidFill>
                  <a:srgbClr val="990000"/>
                </a:solidFill>
              </a:rPr>
              <a:t>сориентирован на антропоцентризм языка, когда различные факты действительности изучаются в непосредственной связи с человеческой деятельностью </a:t>
            </a:r>
            <a:r>
              <a:rPr lang="ru-RU" dirty="0">
                <a:solidFill>
                  <a:srgbClr val="990000"/>
                </a:solidFill>
              </a:rPr>
              <a:t>(</a:t>
            </a:r>
            <a:r>
              <a:rPr lang="ru-RU" dirty="0">
                <a:solidFill>
                  <a:schemeClr val="tx1"/>
                </a:solidFill>
              </a:rPr>
              <a:t>Клепикова </a:t>
            </a:r>
            <a:r>
              <a:rPr lang="ru-RU" dirty="0" err="1">
                <a:solidFill>
                  <a:schemeClr val="tx1"/>
                </a:solidFill>
              </a:rPr>
              <a:t>Т.А</a:t>
            </a:r>
            <a:r>
              <a:rPr lang="ru-RU" dirty="0">
                <a:solidFill>
                  <a:schemeClr val="tx1"/>
                </a:solidFill>
              </a:rPr>
              <a:t>., </a:t>
            </a:r>
            <a:r>
              <a:rPr lang="ru-RU" dirty="0" err="1">
                <a:solidFill>
                  <a:schemeClr val="tx1"/>
                </a:solidFill>
              </a:rPr>
              <a:t>Бесседина</a:t>
            </a:r>
            <a:r>
              <a:rPr lang="ru-RU" dirty="0">
                <a:solidFill>
                  <a:schemeClr val="tx1"/>
                </a:solidFill>
              </a:rPr>
              <a:t> </a:t>
            </a:r>
            <a:r>
              <a:rPr lang="ru-RU" dirty="0" err="1">
                <a:solidFill>
                  <a:schemeClr val="tx1"/>
                </a:solidFill>
              </a:rPr>
              <a:t>Н.А</a:t>
            </a:r>
            <a:r>
              <a:rPr lang="ru-RU" dirty="0">
                <a:solidFill>
                  <a:schemeClr val="tx1"/>
                </a:solidFill>
              </a:rPr>
              <a:t> Международная научно-практическая конференция «Языковая личность в контексте времени»(26 ноября 2010 г.) //Вопросы когнитивной лингвистики.2011.– № 2 (027) С.155-158, С.157)</a:t>
            </a:r>
          </a:p>
          <a:p>
            <a:r>
              <a:rPr lang="ru-RU" i="1" dirty="0">
                <a:solidFill>
                  <a:srgbClr val="990000"/>
                </a:solidFill>
              </a:rPr>
              <a:t>С точки зрения словообразовательной структуры термин «прототип» </a:t>
            </a:r>
            <a:r>
              <a:rPr lang="ru-RU" b="1" i="1" dirty="0">
                <a:solidFill>
                  <a:srgbClr val="990000"/>
                </a:solidFill>
              </a:rPr>
              <a:t>прозрачен</a:t>
            </a:r>
            <a:r>
              <a:rPr lang="ru-RU" i="1" dirty="0">
                <a:solidFill>
                  <a:srgbClr val="990000"/>
                </a:solidFill>
              </a:rPr>
              <a:t>, будучи представлен единицей, образующейся с помощью префикса «</a:t>
            </a:r>
            <a:r>
              <a:rPr lang="ru-RU" i="1" dirty="0" err="1">
                <a:solidFill>
                  <a:srgbClr val="990000"/>
                </a:solidFill>
              </a:rPr>
              <a:t>прото</a:t>
            </a:r>
            <a:r>
              <a:rPr lang="ru-RU" i="1" dirty="0">
                <a:solidFill>
                  <a:srgbClr val="990000"/>
                </a:solidFill>
              </a:rPr>
              <a:t>-», непосредственно присоединяемой к корню «тип». Достаточно регулярный и продуктивный (особенно в научной терминологии). </a:t>
            </a:r>
            <a:r>
              <a:rPr lang="ru-RU" dirty="0">
                <a:solidFill>
                  <a:schemeClr val="tx1"/>
                </a:solidFill>
              </a:rPr>
              <a:t>( </a:t>
            </a:r>
            <a:r>
              <a:rPr lang="ru-RU" dirty="0" err="1">
                <a:solidFill>
                  <a:schemeClr val="tx1"/>
                </a:solidFill>
              </a:rPr>
              <a:t>Шарандин</a:t>
            </a:r>
            <a:r>
              <a:rPr lang="ru-RU" dirty="0">
                <a:solidFill>
                  <a:schemeClr val="tx1"/>
                </a:solidFill>
              </a:rPr>
              <a:t> А.Л. Методологический статус понятий «Инвариант» и «Прототип» в современной лингвистике // Вопросы когнитивной лингвистики. 2011. №4. – C.121-125; С.123)</a:t>
            </a:r>
          </a:p>
        </p:txBody>
      </p:sp>
    </p:spTree>
    <p:extLst>
      <p:ext uri="{BB962C8B-B14F-4D97-AF65-F5344CB8AC3E}">
        <p14:creationId xmlns:p14="http://schemas.microsoft.com/office/powerpoint/2010/main" val="38306872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D509FE4-E438-4760-B8F9-2082BAF22D55}"/>
              </a:ext>
            </a:extLst>
          </p:cNvPr>
          <p:cNvSpPr>
            <a:spLocks noGrp="1"/>
          </p:cNvSpPr>
          <p:nvPr>
            <p:ph type="title"/>
          </p:nvPr>
        </p:nvSpPr>
        <p:spPr/>
        <p:txBody>
          <a:bodyPr/>
          <a:lstStyle/>
          <a:p>
            <a:r>
              <a:rPr lang="ru-RU" dirty="0">
                <a:solidFill>
                  <a:srgbClr val="990000"/>
                </a:solidFill>
              </a:rPr>
              <a:t>Оценочная интерпретация термина</a:t>
            </a:r>
          </a:p>
        </p:txBody>
      </p:sp>
      <p:sp>
        <p:nvSpPr>
          <p:cNvPr id="3" name="Объект 2">
            <a:extLst>
              <a:ext uri="{FF2B5EF4-FFF2-40B4-BE49-F238E27FC236}">
                <a16:creationId xmlns:a16="http://schemas.microsoft.com/office/drawing/2014/main" id="{B7864F18-CEA7-4A0F-82AE-F2B834483080}"/>
              </a:ext>
            </a:extLst>
          </p:cNvPr>
          <p:cNvSpPr>
            <a:spLocks noGrp="1"/>
          </p:cNvSpPr>
          <p:nvPr>
            <p:ph idx="1"/>
          </p:nvPr>
        </p:nvSpPr>
        <p:spPr/>
        <p:txBody>
          <a:bodyPr/>
          <a:lstStyle/>
          <a:p>
            <a:r>
              <a:rPr lang="ru-RU" i="1" dirty="0">
                <a:solidFill>
                  <a:srgbClr val="990000"/>
                </a:solidFill>
              </a:rPr>
              <a:t>Это касается </a:t>
            </a:r>
            <a:r>
              <a:rPr lang="ru-RU" b="1" i="1" dirty="0">
                <a:solidFill>
                  <a:srgbClr val="990000"/>
                </a:solidFill>
              </a:rPr>
              <a:t>особой роли </a:t>
            </a:r>
            <a:r>
              <a:rPr lang="ru-RU" i="1" dirty="0">
                <a:solidFill>
                  <a:srgbClr val="990000"/>
                </a:solidFill>
              </a:rPr>
              <a:t>прототипа в структурировании концептуального содержания</a:t>
            </a:r>
            <a:r>
              <a:rPr lang="ru-RU" dirty="0">
                <a:solidFill>
                  <a:srgbClr val="990000"/>
                </a:solidFill>
              </a:rPr>
              <a:t>. </a:t>
            </a:r>
            <a:r>
              <a:rPr lang="ru-RU" dirty="0">
                <a:solidFill>
                  <a:schemeClr val="tx1"/>
                </a:solidFill>
              </a:rPr>
              <a:t>(Болдырев Н.Н. Концептуализация функции отрицания как основа формирования категории∗ // Вопросы когнитивной лингвистики. 2011. №1.С.5-14; С.12).</a:t>
            </a:r>
          </a:p>
          <a:p>
            <a:endParaRPr lang="ru-RU" dirty="0">
              <a:solidFill>
                <a:srgbClr val="990000"/>
              </a:solidFill>
            </a:endParaRPr>
          </a:p>
          <a:p>
            <a:r>
              <a:rPr lang="ru-RU" i="1" dirty="0">
                <a:solidFill>
                  <a:srgbClr val="990000"/>
                </a:solidFill>
              </a:rPr>
              <a:t>Именно прототип (и его языковая репрезентация) или </a:t>
            </a:r>
            <a:r>
              <a:rPr lang="ru-RU" i="1" dirty="0" err="1">
                <a:solidFill>
                  <a:srgbClr val="990000"/>
                </a:solidFill>
              </a:rPr>
              <a:t>прототипическое</a:t>
            </a:r>
            <a:r>
              <a:rPr lang="ru-RU" i="1" dirty="0">
                <a:solidFill>
                  <a:srgbClr val="990000"/>
                </a:solidFill>
              </a:rPr>
              <a:t> средство, как в случае с </a:t>
            </a:r>
            <a:r>
              <a:rPr lang="ru-RU" i="1" dirty="0" err="1">
                <a:solidFill>
                  <a:srgbClr val="990000"/>
                </a:solidFill>
              </a:rPr>
              <a:t>модусными</a:t>
            </a:r>
            <a:r>
              <a:rPr lang="ru-RU" i="1" dirty="0">
                <a:solidFill>
                  <a:srgbClr val="990000"/>
                </a:solidFill>
              </a:rPr>
              <a:t> категориями, служат, на наш взгляд, </a:t>
            </a:r>
            <a:r>
              <a:rPr lang="ru-RU" b="1" i="1" dirty="0">
                <a:solidFill>
                  <a:srgbClr val="990000"/>
                </a:solidFill>
              </a:rPr>
              <a:t>основным когнитивным механизмом </a:t>
            </a:r>
            <a:r>
              <a:rPr lang="ru-RU" i="1" dirty="0">
                <a:solidFill>
                  <a:srgbClr val="990000"/>
                </a:solidFill>
              </a:rPr>
              <a:t>и одновременно языковым средством вычленения объекта или его функции в процессе познания</a:t>
            </a:r>
            <a:r>
              <a:rPr lang="ru-RU" i="1" dirty="0">
                <a:solidFill>
                  <a:schemeClr val="tx1"/>
                </a:solidFill>
              </a:rPr>
              <a:t>.(</a:t>
            </a:r>
            <a:r>
              <a:rPr lang="ru-RU" dirty="0">
                <a:solidFill>
                  <a:schemeClr val="tx1"/>
                </a:solidFill>
              </a:rPr>
              <a:t>Там же)</a:t>
            </a:r>
          </a:p>
        </p:txBody>
      </p:sp>
    </p:spTree>
    <p:extLst>
      <p:ext uri="{BB962C8B-B14F-4D97-AF65-F5344CB8AC3E}">
        <p14:creationId xmlns:p14="http://schemas.microsoft.com/office/powerpoint/2010/main" val="5908440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3FE9630-AF46-420C-A96E-0ABC677597DF}"/>
              </a:ext>
            </a:extLst>
          </p:cNvPr>
          <p:cNvSpPr>
            <a:spLocks noGrp="1"/>
          </p:cNvSpPr>
          <p:nvPr>
            <p:ph type="title"/>
          </p:nvPr>
        </p:nvSpPr>
        <p:spPr>
          <a:xfrm>
            <a:off x="5185851" y="521296"/>
            <a:ext cx="17823374" cy="1372260"/>
          </a:xfrm>
        </p:spPr>
        <p:txBody>
          <a:bodyPr/>
          <a:lstStyle/>
          <a:p>
            <a:r>
              <a:rPr lang="ru-RU" dirty="0">
                <a:solidFill>
                  <a:srgbClr val="990000"/>
                </a:solidFill>
              </a:rPr>
              <a:t>Синонимия </a:t>
            </a:r>
          </a:p>
        </p:txBody>
      </p:sp>
      <p:sp>
        <p:nvSpPr>
          <p:cNvPr id="3" name="Объект 2">
            <a:extLst>
              <a:ext uri="{FF2B5EF4-FFF2-40B4-BE49-F238E27FC236}">
                <a16:creationId xmlns:a16="http://schemas.microsoft.com/office/drawing/2014/main" id="{4F7540B4-726D-487D-B968-BDB61063AEC5}"/>
              </a:ext>
            </a:extLst>
          </p:cNvPr>
          <p:cNvSpPr>
            <a:spLocks noGrp="1"/>
          </p:cNvSpPr>
          <p:nvPr>
            <p:ph idx="1"/>
          </p:nvPr>
        </p:nvSpPr>
        <p:spPr>
          <a:xfrm>
            <a:off x="3551040" y="1529408"/>
            <a:ext cx="17830800" cy="11517172"/>
          </a:xfrm>
        </p:spPr>
        <p:txBody>
          <a:bodyPr>
            <a:normAutofit/>
          </a:bodyPr>
          <a:lstStyle/>
          <a:p>
            <a:r>
              <a:rPr lang="ru-RU" dirty="0">
                <a:solidFill>
                  <a:srgbClr val="990000"/>
                </a:solidFill>
              </a:rPr>
              <a:t>Реже встречается  полная синонимия </a:t>
            </a:r>
          </a:p>
          <a:p>
            <a:r>
              <a:rPr lang="ru-RU" b="1" dirty="0">
                <a:solidFill>
                  <a:srgbClr val="990000"/>
                </a:solidFill>
              </a:rPr>
              <a:t>Скрипт-сценарий</a:t>
            </a:r>
          </a:p>
          <a:p>
            <a:pPr marL="0" indent="0">
              <a:buNone/>
            </a:pPr>
            <a:r>
              <a:rPr lang="ru-RU" i="1" dirty="0">
                <a:solidFill>
                  <a:srgbClr val="990000"/>
                </a:solidFill>
              </a:rPr>
              <a:t>Впервые сценарий попал в орбиту лингвистических исследований в середине </a:t>
            </a:r>
            <a:r>
              <a:rPr lang="ru-RU" i="1" dirty="0" err="1">
                <a:solidFill>
                  <a:srgbClr val="990000"/>
                </a:solidFill>
              </a:rPr>
              <a:t>XX</a:t>
            </a:r>
            <a:r>
              <a:rPr lang="ru-RU" i="1" dirty="0">
                <a:solidFill>
                  <a:srgbClr val="990000"/>
                </a:solidFill>
              </a:rPr>
              <a:t> в., когда Р. </a:t>
            </a:r>
            <a:r>
              <a:rPr lang="ru-RU" i="1" dirty="0" err="1">
                <a:solidFill>
                  <a:srgbClr val="990000"/>
                </a:solidFill>
              </a:rPr>
              <a:t>Шенк</a:t>
            </a:r>
            <a:r>
              <a:rPr lang="ru-RU" i="1" dirty="0">
                <a:solidFill>
                  <a:srgbClr val="990000"/>
                </a:solidFill>
              </a:rPr>
              <a:t> и Р. </a:t>
            </a:r>
            <a:r>
              <a:rPr lang="ru-RU" i="1" dirty="0" err="1">
                <a:solidFill>
                  <a:srgbClr val="990000"/>
                </a:solidFill>
              </a:rPr>
              <a:t>Абельсон</a:t>
            </a:r>
            <a:r>
              <a:rPr lang="ru-RU" i="1" dirty="0">
                <a:solidFill>
                  <a:srgbClr val="990000"/>
                </a:solidFill>
              </a:rPr>
              <a:t> представили </a:t>
            </a:r>
            <a:r>
              <a:rPr lang="ru-RU" b="1" i="1" dirty="0">
                <a:solidFill>
                  <a:srgbClr val="990000"/>
                </a:solidFill>
              </a:rPr>
              <a:t>сценарий («скрипт») </a:t>
            </a:r>
            <a:r>
              <a:rPr lang="ru-RU" i="1" dirty="0">
                <a:solidFill>
                  <a:srgbClr val="990000"/>
                </a:solidFill>
              </a:rPr>
              <a:t>как когнитивную структуру, описывающую последовательность событий в контексте [</a:t>
            </a:r>
            <a:r>
              <a:rPr lang="ru-RU" i="1" dirty="0" err="1">
                <a:solidFill>
                  <a:srgbClr val="990000"/>
                </a:solidFill>
              </a:rPr>
              <a:t>Schank</a:t>
            </a:r>
            <a:r>
              <a:rPr lang="ru-RU" i="1" dirty="0">
                <a:solidFill>
                  <a:srgbClr val="990000"/>
                </a:solidFill>
              </a:rPr>
              <a:t>, </a:t>
            </a:r>
            <a:r>
              <a:rPr lang="ru-RU" i="1" dirty="0" err="1">
                <a:solidFill>
                  <a:srgbClr val="990000"/>
                </a:solidFill>
              </a:rPr>
              <a:t>Abelson</a:t>
            </a:r>
            <a:r>
              <a:rPr lang="ru-RU" i="1" dirty="0">
                <a:solidFill>
                  <a:srgbClr val="990000"/>
                </a:solidFill>
              </a:rPr>
              <a:t> 1977]. </a:t>
            </a:r>
            <a:r>
              <a:rPr lang="ru-RU" dirty="0">
                <a:solidFill>
                  <a:srgbClr val="990000"/>
                </a:solidFill>
              </a:rPr>
              <a:t>(</a:t>
            </a:r>
            <a:r>
              <a:rPr lang="ru-RU" dirty="0">
                <a:solidFill>
                  <a:schemeClr val="tx1"/>
                </a:solidFill>
              </a:rPr>
              <a:t>Огнева </a:t>
            </a:r>
            <a:r>
              <a:rPr lang="ru-RU" dirty="0" err="1">
                <a:solidFill>
                  <a:schemeClr val="tx1"/>
                </a:solidFill>
              </a:rPr>
              <a:t>Е.А</a:t>
            </a:r>
            <a:r>
              <a:rPr lang="ru-RU" dirty="0">
                <a:solidFill>
                  <a:schemeClr val="tx1"/>
                </a:solidFill>
              </a:rPr>
              <a:t>. Архитектоника текстового когнитивного сценария в </a:t>
            </a:r>
            <a:r>
              <a:rPr lang="ru-RU" dirty="0" err="1">
                <a:solidFill>
                  <a:schemeClr val="tx1"/>
                </a:solidFill>
              </a:rPr>
              <a:t>интерпретативном</a:t>
            </a:r>
            <a:r>
              <a:rPr lang="ru-RU" dirty="0">
                <a:solidFill>
                  <a:schemeClr val="tx1"/>
                </a:solidFill>
              </a:rPr>
              <a:t> поле перевода // Вопросы когнитивной лингвистики. 2015. № 2. С. 62.</a:t>
            </a:r>
            <a:r>
              <a:rPr lang="ru-RU" dirty="0">
                <a:solidFill>
                  <a:srgbClr val="990000"/>
                </a:solidFill>
              </a:rPr>
              <a:t>)</a:t>
            </a:r>
          </a:p>
          <a:p>
            <a:r>
              <a:rPr lang="ru-RU" b="1" dirty="0">
                <a:solidFill>
                  <a:srgbClr val="990000"/>
                </a:solidFill>
              </a:rPr>
              <a:t>Языковая картина мира-наивная картина  мира</a:t>
            </a:r>
          </a:p>
          <a:p>
            <a:pPr marL="0" indent="0">
              <a:buNone/>
            </a:pPr>
            <a:r>
              <a:rPr lang="ru-RU" i="1" dirty="0">
                <a:solidFill>
                  <a:srgbClr val="990000"/>
                </a:solidFill>
              </a:rPr>
              <a:t>Переносы значения в ассоциативных метафорических и метонимических рядах являются  способами концептуализации внеязыковой действительности человеком и создают некую ментальную схему или концептуально-ассоциативную модель для осмысления новых ситуаций, создавая, таким образом, </a:t>
            </a:r>
            <a:r>
              <a:rPr lang="ru-RU" b="1" i="1" dirty="0">
                <a:solidFill>
                  <a:srgbClr val="990000"/>
                </a:solidFill>
              </a:rPr>
              <a:t>наивную (языковую) картину мира</a:t>
            </a:r>
            <a:r>
              <a:rPr lang="ru-RU" i="1" dirty="0">
                <a:solidFill>
                  <a:srgbClr val="990000"/>
                </a:solidFill>
              </a:rPr>
              <a:t>.</a:t>
            </a:r>
            <a:r>
              <a:rPr lang="ru-RU" dirty="0">
                <a:solidFill>
                  <a:srgbClr val="990000"/>
                </a:solidFill>
              </a:rPr>
              <a:t>( </a:t>
            </a:r>
            <a:r>
              <a:rPr lang="ru-RU" dirty="0">
                <a:solidFill>
                  <a:schemeClr val="tx1"/>
                </a:solidFill>
              </a:rPr>
              <a:t>Пономарева О. Б. Семантическая </a:t>
            </a:r>
            <a:r>
              <a:rPr lang="ru-RU" dirty="0" err="1">
                <a:solidFill>
                  <a:schemeClr val="tx1"/>
                </a:solidFill>
              </a:rPr>
              <a:t>vs</a:t>
            </a:r>
            <a:r>
              <a:rPr lang="ru-RU" dirty="0">
                <a:solidFill>
                  <a:schemeClr val="tx1"/>
                </a:solidFill>
              </a:rPr>
              <a:t>. концептуальная деривация в </a:t>
            </a:r>
            <a:r>
              <a:rPr lang="ru-RU" dirty="0" err="1">
                <a:solidFill>
                  <a:schemeClr val="tx1"/>
                </a:solidFill>
              </a:rPr>
              <a:t>субстандартной</a:t>
            </a:r>
            <a:r>
              <a:rPr lang="ru-RU" dirty="0">
                <a:solidFill>
                  <a:schemeClr val="tx1"/>
                </a:solidFill>
              </a:rPr>
              <a:t> подсистеме языка // Вопросы когнитивной лингвистики. 2013. №3 (36), </a:t>
            </a:r>
            <a:r>
              <a:rPr lang="ru-RU" dirty="0" err="1">
                <a:solidFill>
                  <a:schemeClr val="tx1"/>
                </a:solidFill>
              </a:rPr>
              <a:t>С.107-115,С.111</a:t>
            </a:r>
            <a:r>
              <a:rPr lang="ru-RU" dirty="0">
                <a:solidFill>
                  <a:srgbClr val="990000"/>
                </a:solidFill>
              </a:rPr>
              <a:t>).</a:t>
            </a:r>
          </a:p>
          <a:p>
            <a:pPr marL="0" indent="0">
              <a:buNone/>
            </a:pPr>
            <a:endParaRPr lang="ru-RU" dirty="0">
              <a:solidFill>
                <a:srgbClr val="990000"/>
              </a:solidFill>
            </a:endParaRPr>
          </a:p>
        </p:txBody>
      </p:sp>
    </p:spTree>
    <p:extLst>
      <p:ext uri="{BB962C8B-B14F-4D97-AF65-F5344CB8AC3E}">
        <p14:creationId xmlns:p14="http://schemas.microsoft.com/office/powerpoint/2010/main" val="29731753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3FE9630-AF46-420C-A96E-0ABC677597DF}"/>
              </a:ext>
            </a:extLst>
          </p:cNvPr>
          <p:cNvSpPr>
            <a:spLocks noGrp="1"/>
          </p:cNvSpPr>
          <p:nvPr>
            <p:ph type="title"/>
          </p:nvPr>
        </p:nvSpPr>
        <p:spPr>
          <a:xfrm>
            <a:off x="5185851" y="521296"/>
            <a:ext cx="17823374" cy="1372260"/>
          </a:xfrm>
        </p:spPr>
        <p:txBody>
          <a:bodyPr>
            <a:normAutofit/>
          </a:bodyPr>
          <a:lstStyle/>
          <a:p>
            <a:r>
              <a:rPr lang="ru-RU" dirty="0">
                <a:solidFill>
                  <a:srgbClr val="990000"/>
                </a:solidFill>
              </a:rPr>
              <a:t>Контекстуальные синонимы</a:t>
            </a:r>
          </a:p>
        </p:txBody>
      </p:sp>
      <p:sp>
        <p:nvSpPr>
          <p:cNvPr id="3" name="Объект 2">
            <a:extLst>
              <a:ext uri="{FF2B5EF4-FFF2-40B4-BE49-F238E27FC236}">
                <a16:creationId xmlns:a16="http://schemas.microsoft.com/office/drawing/2014/main" id="{4F7540B4-726D-487D-B968-BDB61063AEC5}"/>
              </a:ext>
            </a:extLst>
          </p:cNvPr>
          <p:cNvSpPr>
            <a:spLocks noGrp="1"/>
          </p:cNvSpPr>
          <p:nvPr>
            <p:ph idx="1"/>
          </p:nvPr>
        </p:nvSpPr>
        <p:spPr>
          <a:xfrm>
            <a:off x="5178424" y="1893556"/>
            <a:ext cx="17830800" cy="11517172"/>
          </a:xfrm>
        </p:spPr>
        <p:txBody>
          <a:bodyPr>
            <a:normAutofit lnSpcReduction="10000"/>
          </a:bodyPr>
          <a:lstStyle/>
          <a:p>
            <a:r>
              <a:rPr lang="ru-RU" b="1" dirty="0">
                <a:solidFill>
                  <a:srgbClr val="990000"/>
                </a:solidFill>
              </a:rPr>
              <a:t>Миф</a:t>
            </a:r>
          </a:p>
          <a:p>
            <a:pPr marL="0" indent="0">
              <a:buNone/>
            </a:pPr>
            <a:r>
              <a:rPr lang="ru-RU" dirty="0">
                <a:solidFill>
                  <a:srgbClr val="990000"/>
                </a:solidFill>
              </a:rPr>
              <a:t>По С.А. </a:t>
            </a:r>
            <a:r>
              <a:rPr lang="ru-RU" dirty="0" err="1">
                <a:solidFill>
                  <a:srgbClr val="990000"/>
                </a:solidFill>
              </a:rPr>
              <a:t>Кошарной</a:t>
            </a:r>
            <a:r>
              <a:rPr lang="ru-RU" dirty="0">
                <a:solidFill>
                  <a:srgbClr val="990000"/>
                </a:solidFill>
              </a:rPr>
              <a:t>, мифологема – это инвариантный комплекс представлений, связанных с определенным сценарием, с «восприятием» важного персонажа, ситуации, которые переходят из мифа в миф (миф здесь понимается в широком смысле - как стереотипы обыденного массового сознания слова) [</a:t>
            </a:r>
            <a:r>
              <a:rPr lang="ru-RU" dirty="0" err="1">
                <a:solidFill>
                  <a:srgbClr val="990000"/>
                </a:solidFill>
              </a:rPr>
              <a:t>Кошарная</a:t>
            </a:r>
            <a:r>
              <a:rPr lang="ru-RU" dirty="0">
                <a:solidFill>
                  <a:srgbClr val="990000"/>
                </a:solidFill>
              </a:rPr>
              <a:t> 2002: 87]. </a:t>
            </a:r>
            <a:r>
              <a:rPr lang="ru-RU" dirty="0">
                <a:solidFill>
                  <a:schemeClr val="tx1"/>
                </a:solidFill>
              </a:rPr>
              <a:t>(</a:t>
            </a:r>
            <a:r>
              <a:rPr lang="ru-RU" dirty="0" err="1">
                <a:solidFill>
                  <a:schemeClr val="tx1"/>
                </a:solidFill>
              </a:rPr>
              <a:t>Шестеркина</a:t>
            </a:r>
            <a:r>
              <a:rPr lang="ru-RU" dirty="0">
                <a:solidFill>
                  <a:schemeClr val="tx1"/>
                </a:solidFill>
              </a:rPr>
              <a:t> Н. В. Миф как когнитивная парадигма / Н. В. </a:t>
            </a:r>
            <a:r>
              <a:rPr lang="ru-RU" dirty="0" err="1">
                <a:solidFill>
                  <a:schemeClr val="tx1"/>
                </a:solidFill>
              </a:rPr>
              <a:t>Шестеркина</a:t>
            </a:r>
            <a:r>
              <a:rPr lang="ru-RU" dirty="0">
                <a:solidFill>
                  <a:schemeClr val="tx1"/>
                </a:solidFill>
              </a:rPr>
              <a:t> // Вопросы когнитивной лингвистики. − 2011. − №2. − С. 45.)</a:t>
            </a:r>
          </a:p>
          <a:p>
            <a:r>
              <a:rPr lang="ru-RU" b="1" dirty="0">
                <a:solidFill>
                  <a:srgbClr val="990000"/>
                </a:solidFill>
              </a:rPr>
              <a:t>Структура оценки</a:t>
            </a:r>
          </a:p>
          <a:p>
            <a:pPr marL="0" indent="0">
              <a:buNone/>
            </a:pPr>
            <a:r>
              <a:rPr lang="ru-RU" dirty="0">
                <a:solidFill>
                  <a:srgbClr val="990000"/>
                </a:solidFill>
              </a:rPr>
              <a:t>Структура оценки определяет характер ее концептуализации и может </a:t>
            </a:r>
            <a:r>
              <a:rPr lang="ru-RU" b="1" dirty="0">
                <a:solidFill>
                  <a:srgbClr val="990000"/>
                </a:solidFill>
              </a:rPr>
              <a:t>рассматриваться в качестве когнитивной схемы, или матрицы, </a:t>
            </a:r>
            <a:r>
              <a:rPr lang="ru-RU" dirty="0">
                <a:solidFill>
                  <a:srgbClr val="990000"/>
                </a:solidFill>
              </a:rPr>
              <a:t>структурирующей содержание концепта ОЦЕНКА. </a:t>
            </a:r>
            <a:r>
              <a:rPr lang="ru-RU" dirty="0">
                <a:solidFill>
                  <a:schemeClr val="tx1"/>
                </a:solidFill>
              </a:rPr>
              <a:t>(</a:t>
            </a:r>
            <a:r>
              <a:rPr lang="ru-RU" dirty="0" err="1">
                <a:solidFill>
                  <a:schemeClr val="tx1"/>
                </a:solidFill>
              </a:rPr>
              <a:t>Солодилова</a:t>
            </a:r>
            <a:r>
              <a:rPr lang="ru-RU" dirty="0">
                <a:solidFill>
                  <a:schemeClr val="tx1"/>
                </a:solidFill>
              </a:rPr>
              <a:t>, И.А. Концепт оценка: проблемы моделирования / И.А. </a:t>
            </a:r>
            <a:r>
              <a:rPr lang="ru-RU" dirty="0" err="1">
                <a:solidFill>
                  <a:schemeClr val="tx1"/>
                </a:solidFill>
              </a:rPr>
              <a:t>Солодилова</a:t>
            </a:r>
            <a:r>
              <a:rPr lang="ru-RU" dirty="0">
                <a:solidFill>
                  <a:schemeClr val="tx1"/>
                </a:solidFill>
              </a:rPr>
              <a:t> // Вопросы когнитивной лингвистики. – 2013. – №4. – С. 33–44.).</a:t>
            </a:r>
          </a:p>
          <a:p>
            <a:pPr marL="0" indent="0">
              <a:buNone/>
            </a:pPr>
            <a:r>
              <a:rPr lang="ru-RU" b="1" dirty="0">
                <a:solidFill>
                  <a:srgbClr val="C00000"/>
                </a:solidFill>
              </a:rPr>
              <a:t>Целостное, нерасчлененное восприятие</a:t>
            </a:r>
          </a:p>
          <a:p>
            <a:pPr marL="0" indent="0">
              <a:buNone/>
            </a:pPr>
            <a:r>
              <a:rPr lang="ru-RU" dirty="0">
                <a:solidFill>
                  <a:srgbClr val="C00000"/>
                </a:solidFill>
              </a:rPr>
              <a:t>С точки зрения когнитивной лингвистики отношение «фигура-фон» характеризуется </a:t>
            </a:r>
            <a:r>
              <a:rPr lang="ru-RU" dirty="0" err="1">
                <a:solidFill>
                  <a:srgbClr val="C00000"/>
                </a:solidFill>
              </a:rPr>
              <a:t>гештальтным</a:t>
            </a:r>
            <a:r>
              <a:rPr lang="ru-RU" dirty="0">
                <a:solidFill>
                  <a:srgbClr val="C00000"/>
                </a:solidFill>
              </a:rPr>
              <a:t>, </a:t>
            </a:r>
            <a:r>
              <a:rPr lang="ru-RU" b="1" dirty="0">
                <a:solidFill>
                  <a:srgbClr val="C00000"/>
                </a:solidFill>
              </a:rPr>
              <a:t>т.е. целостным, нерасчлененным восприятием</a:t>
            </a:r>
            <a:r>
              <a:rPr lang="ru-RU" dirty="0">
                <a:solidFill>
                  <a:srgbClr val="C00000"/>
                </a:solidFill>
              </a:rPr>
              <a:t> [КСКТ 1996: 186]. </a:t>
            </a:r>
            <a:r>
              <a:rPr lang="ru-RU" dirty="0">
                <a:solidFill>
                  <a:schemeClr val="tx1"/>
                </a:solidFill>
              </a:rPr>
              <a:t>(</a:t>
            </a:r>
            <a:r>
              <a:rPr lang="ru-RU" dirty="0" err="1">
                <a:solidFill>
                  <a:schemeClr val="tx1"/>
                </a:solidFill>
              </a:rPr>
              <a:t>Кадачиева</a:t>
            </a:r>
            <a:r>
              <a:rPr lang="ru-RU" dirty="0">
                <a:solidFill>
                  <a:schemeClr val="tx1"/>
                </a:solidFill>
              </a:rPr>
              <a:t> Х.М., </a:t>
            </a:r>
            <a:r>
              <a:rPr lang="ru-RU" dirty="0" err="1">
                <a:solidFill>
                  <a:schemeClr val="tx1"/>
                </a:solidFill>
              </a:rPr>
              <a:t>Билалова</a:t>
            </a:r>
            <a:r>
              <a:rPr lang="ru-RU" dirty="0">
                <a:solidFill>
                  <a:schemeClr val="tx1"/>
                </a:solidFill>
              </a:rPr>
              <a:t> Х.А. Когнитивные основания формирования субстантивированных прилагательных…// Вопросы когнитивной лингвистики. –2011.- №1.- С.81).</a:t>
            </a:r>
          </a:p>
          <a:p>
            <a:pPr marL="0" indent="0">
              <a:buNone/>
            </a:pPr>
            <a:endParaRPr lang="ru-RU" dirty="0">
              <a:solidFill>
                <a:schemeClr val="tx1"/>
              </a:solidFill>
            </a:endParaRPr>
          </a:p>
        </p:txBody>
      </p:sp>
    </p:spTree>
    <p:extLst>
      <p:ext uri="{BB962C8B-B14F-4D97-AF65-F5344CB8AC3E}">
        <p14:creationId xmlns:p14="http://schemas.microsoft.com/office/powerpoint/2010/main" val="1984401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solidFill>
                  <a:srgbClr val="C00000"/>
                </a:solidFill>
              </a:rPr>
              <a:t>Концепция словаря НУГ</a:t>
            </a:r>
          </a:p>
        </p:txBody>
      </p:sp>
      <p:sp>
        <p:nvSpPr>
          <p:cNvPr id="3" name="Объект 2"/>
          <p:cNvSpPr>
            <a:spLocks noGrp="1"/>
          </p:cNvSpPr>
          <p:nvPr>
            <p:ph idx="1"/>
          </p:nvPr>
        </p:nvSpPr>
        <p:spPr>
          <a:xfrm>
            <a:off x="5178424" y="2897560"/>
            <a:ext cx="17830800" cy="8924884"/>
          </a:xfrm>
        </p:spPr>
        <p:txBody>
          <a:bodyPr>
            <a:normAutofit/>
          </a:bodyPr>
          <a:lstStyle/>
          <a:p>
            <a:r>
              <a:rPr lang="ru-RU" dirty="0">
                <a:solidFill>
                  <a:srgbClr val="C00000"/>
                </a:solidFill>
              </a:rPr>
              <a:t>Большинство когнитивных наук являются науками междисциплинарного содержания, что вызывает потребность в сведениях из смежных областей научного знания. Это обуславливает необходимость создания общего терминологического аппарата, что объясняет потребность в словаре-справочнике когнитивных терминов.</a:t>
            </a:r>
          </a:p>
          <a:p>
            <a:r>
              <a:rPr lang="ru-RU" dirty="0">
                <a:solidFill>
                  <a:srgbClr val="C00000"/>
                </a:solidFill>
              </a:rPr>
              <a:t>На сегодняшний день таких современных учебных пособий нет.</a:t>
            </a:r>
          </a:p>
          <a:p>
            <a:r>
              <a:rPr lang="ru-RU" dirty="0">
                <a:solidFill>
                  <a:srgbClr val="C00000"/>
                </a:solidFill>
              </a:rPr>
              <a:t>Схема словарной статьи дает возможность представить описываемую совокупность терминов как семантическую сеть из единиц, связанных разнообразными отношениями.</a:t>
            </a:r>
          </a:p>
          <a:p>
            <a:r>
              <a:rPr lang="ru-RU" dirty="0">
                <a:solidFill>
                  <a:srgbClr val="C00000"/>
                </a:solidFill>
              </a:rPr>
              <a:t>В качестве основного метода описания термина используется лексико-семантический анализ. Для отражения результатов исследования и составления словарной статьи используется методика лексикографического описания.</a:t>
            </a:r>
          </a:p>
        </p:txBody>
      </p:sp>
    </p:spTree>
    <p:extLst>
      <p:ext uri="{BB962C8B-B14F-4D97-AF65-F5344CB8AC3E}">
        <p14:creationId xmlns:p14="http://schemas.microsoft.com/office/powerpoint/2010/main" val="21821158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3FE9630-AF46-420C-A96E-0ABC677597DF}"/>
              </a:ext>
            </a:extLst>
          </p:cNvPr>
          <p:cNvSpPr>
            <a:spLocks noGrp="1"/>
          </p:cNvSpPr>
          <p:nvPr>
            <p:ph type="title"/>
          </p:nvPr>
        </p:nvSpPr>
        <p:spPr>
          <a:xfrm>
            <a:off x="5185851" y="521296"/>
            <a:ext cx="17823374" cy="1372260"/>
          </a:xfrm>
        </p:spPr>
        <p:txBody>
          <a:bodyPr/>
          <a:lstStyle/>
          <a:p>
            <a:r>
              <a:rPr lang="ru-RU" b="1" dirty="0">
                <a:solidFill>
                  <a:srgbClr val="990000"/>
                </a:solidFill>
                <a:effectLst>
                  <a:outerShdw blurRad="38100" dist="38100" dir="2700000" algn="tl">
                    <a:srgbClr val="000000">
                      <a:alpha val="43137"/>
                    </a:srgbClr>
                  </a:outerShdw>
                </a:effectLst>
              </a:rPr>
              <a:t>Антонимия</a:t>
            </a:r>
          </a:p>
        </p:txBody>
      </p:sp>
      <p:sp>
        <p:nvSpPr>
          <p:cNvPr id="3" name="Объект 2">
            <a:extLst>
              <a:ext uri="{FF2B5EF4-FFF2-40B4-BE49-F238E27FC236}">
                <a16:creationId xmlns:a16="http://schemas.microsoft.com/office/drawing/2014/main" id="{4F7540B4-726D-487D-B968-BDB61063AEC5}"/>
              </a:ext>
            </a:extLst>
          </p:cNvPr>
          <p:cNvSpPr>
            <a:spLocks noGrp="1"/>
          </p:cNvSpPr>
          <p:nvPr>
            <p:ph idx="1"/>
          </p:nvPr>
        </p:nvSpPr>
        <p:spPr>
          <a:xfrm>
            <a:off x="5178424" y="1893556"/>
            <a:ext cx="17830800" cy="11517172"/>
          </a:xfrm>
        </p:spPr>
        <p:txBody>
          <a:bodyPr>
            <a:normAutofit/>
          </a:bodyPr>
          <a:lstStyle/>
          <a:p>
            <a:pPr marL="0" indent="0">
              <a:buNone/>
            </a:pPr>
            <a:r>
              <a:rPr lang="ru-RU" sz="6000" dirty="0">
                <a:solidFill>
                  <a:srgbClr val="990000"/>
                </a:solidFill>
              </a:rPr>
              <a:t>На более широком материале в процессе реализации проекта НУГ были выявлены антонимы для некоторых терминов: </a:t>
            </a:r>
            <a:r>
              <a:rPr lang="ru-RU" sz="6000" i="1" dirty="0">
                <a:solidFill>
                  <a:srgbClr val="990000"/>
                </a:solidFill>
              </a:rPr>
              <a:t>Антропоцентризм</a:t>
            </a:r>
            <a:r>
              <a:rPr lang="ru-RU" sz="6000" dirty="0">
                <a:solidFill>
                  <a:srgbClr val="990000"/>
                </a:solidFill>
              </a:rPr>
              <a:t> (ант.: </a:t>
            </a:r>
            <a:r>
              <a:rPr lang="ru-RU" sz="6000" dirty="0" err="1">
                <a:solidFill>
                  <a:srgbClr val="990000"/>
                </a:solidFill>
              </a:rPr>
              <a:t>системоцентризм</a:t>
            </a:r>
            <a:r>
              <a:rPr lang="ru-RU" sz="6000" dirty="0">
                <a:solidFill>
                  <a:srgbClr val="990000"/>
                </a:solidFill>
              </a:rPr>
              <a:t>); </a:t>
            </a:r>
            <a:r>
              <a:rPr lang="ru-RU" sz="6000" i="1" dirty="0">
                <a:solidFill>
                  <a:srgbClr val="990000"/>
                </a:solidFill>
              </a:rPr>
              <a:t>Внимание</a:t>
            </a:r>
            <a:r>
              <a:rPr lang="ru-RU" sz="6000" dirty="0">
                <a:solidFill>
                  <a:srgbClr val="990000"/>
                </a:solidFill>
              </a:rPr>
              <a:t> (ант.: рассеянность, невнимательность), </a:t>
            </a:r>
            <a:r>
              <a:rPr lang="ru-RU" sz="6000" i="1" dirty="0">
                <a:solidFill>
                  <a:srgbClr val="990000"/>
                </a:solidFill>
              </a:rPr>
              <a:t>Ментальный</a:t>
            </a:r>
            <a:r>
              <a:rPr lang="ru-RU" sz="6000" dirty="0">
                <a:solidFill>
                  <a:srgbClr val="990000"/>
                </a:solidFill>
              </a:rPr>
              <a:t> (ант.: реальный, физический); </a:t>
            </a:r>
            <a:r>
              <a:rPr lang="ru-RU" sz="6000" i="1" dirty="0">
                <a:solidFill>
                  <a:srgbClr val="990000"/>
                </a:solidFill>
              </a:rPr>
              <a:t>Пропозиция</a:t>
            </a:r>
            <a:r>
              <a:rPr lang="ru-RU" sz="6000" dirty="0">
                <a:solidFill>
                  <a:srgbClr val="990000"/>
                </a:solidFill>
              </a:rPr>
              <a:t> (ант.: модус). </a:t>
            </a:r>
          </a:p>
        </p:txBody>
      </p:sp>
    </p:spTree>
    <p:extLst>
      <p:ext uri="{BB962C8B-B14F-4D97-AF65-F5344CB8AC3E}">
        <p14:creationId xmlns:p14="http://schemas.microsoft.com/office/powerpoint/2010/main" val="33718688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3FE9630-AF46-420C-A96E-0ABC677597DF}"/>
              </a:ext>
            </a:extLst>
          </p:cNvPr>
          <p:cNvSpPr>
            <a:spLocks noGrp="1"/>
          </p:cNvSpPr>
          <p:nvPr>
            <p:ph type="title"/>
          </p:nvPr>
        </p:nvSpPr>
        <p:spPr>
          <a:xfrm>
            <a:off x="5185851" y="521296"/>
            <a:ext cx="17823374" cy="1372260"/>
          </a:xfrm>
        </p:spPr>
        <p:txBody>
          <a:bodyPr/>
          <a:lstStyle/>
          <a:p>
            <a:r>
              <a:rPr lang="ru-RU" b="1" dirty="0" err="1">
                <a:solidFill>
                  <a:srgbClr val="990000"/>
                </a:solidFill>
                <a:effectLst>
                  <a:outerShdw blurRad="38100" dist="38100" dir="2700000" algn="tl">
                    <a:srgbClr val="000000">
                      <a:alpha val="43137"/>
                    </a:srgbClr>
                  </a:outerShdw>
                </a:effectLst>
              </a:rPr>
              <a:t>Гипонимия</a:t>
            </a:r>
            <a:r>
              <a:rPr lang="ru-RU" b="1" dirty="0">
                <a:solidFill>
                  <a:srgbClr val="990000"/>
                </a:solidFill>
                <a:effectLst>
                  <a:outerShdw blurRad="38100" dist="38100" dir="2700000" algn="tl">
                    <a:srgbClr val="000000">
                      <a:alpha val="43137"/>
                    </a:srgbClr>
                  </a:outerShdw>
                </a:effectLst>
              </a:rPr>
              <a:t>/</a:t>
            </a:r>
            <a:r>
              <a:rPr lang="ru-RU" b="1" dirty="0" err="1">
                <a:solidFill>
                  <a:srgbClr val="990000"/>
                </a:solidFill>
                <a:effectLst>
                  <a:outerShdw blurRad="38100" dist="38100" dir="2700000" algn="tl">
                    <a:srgbClr val="000000">
                      <a:alpha val="43137"/>
                    </a:srgbClr>
                  </a:outerShdw>
                </a:effectLst>
              </a:rPr>
              <a:t>гиперонимия</a:t>
            </a:r>
            <a:endParaRPr lang="ru-RU" b="1" dirty="0">
              <a:solidFill>
                <a:srgbClr val="990000"/>
              </a:solidFill>
              <a:effectLst>
                <a:outerShdw blurRad="38100" dist="38100" dir="2700000" algn="tl">
                  <a:srgbClr val="000000">
                    <a:alpha val="43137"/>
                  </a:srgbClr>
                </a:outerShdw>
              </a:effectLst>
            </a:endParaRPr>
          </a:p>
        </p:txBody>
      </p:sp>
      <p:sp>
        <p:nvSpPr>
          <p:cNvPr id="3" name="Объект 2">
            <a:extLst>
              <a:ext uri="{FF2B5EF4-FFF2-40B4-BE49-F238E27FC236}">
                <a16:creationId xmlns:a16="http://schemas.microsoft.com/office/drawing/2014/main" id="{4F7540B4-726D-487D-B968-BDB61063AEC5}"/>
              </a:ext>
            </a:extLst>
          </p:cNvPr>
          <p:cNvSpPr>
            <a:spLocks noGrp="1"/>
          </p:cNvSpPr>
          <p:nvPr>
            <p:ph idx="1"/>
          </p:nvPr>
        </p:nvSpPr>
        <p:spPr>
          <a:xfrm>
            <a:off x="5178424" y="1893556"/>
            <a:ext cx="17830800" cy="11517172"/>
          </a:xfrm>
        </p:spPr>
        <p:txBody>
          <a:bodyPr>
            <a:normAutofit/>
          </a:bodyPr>
          <a:lstStyle/>
          <a:p>
            <a:r>
              <a:rPr lang="ru-RU" dirty="0">
                <a:solidFill>
                  <a:srgbClr val="990000"/>
                </a:solidFill>
              </a:rPr>
              <a:t>Матрица</a:t>
            </a:r>
          </a:p>
          <a:p>
            <a:pPr marL="0" indent="0">
              <a:buNone/>
            </a:pPr>
            <a:r>
              <a:rPr lang="ru-RU" b="1" dirty="0">
                <a:solidFill>
                  <a:srgbClr val="990000"/>
                </a:solidFill>
              </a:rPr>
              <a:t>Гипонимы: </a:t>
            </a:r>
            <a:r>
              <a:rPr lang="ru-RU" dirty="0">
                <a:solidFill>
                  <a:srgbClr val="990000"/>
                </a:solidFill>
              </a:rPr>
              <a:t>Матричный концепт; репрезентативная матрица; однотипная матрица; сюжетная матрица; семантическая матрица; концептуальная матрица; синхронные матрицы; когнитивная матрица; матрица доменов; однотипная матрица; сюжетная матрица; матрица поведения.</a:t>
            </a:r>
          </a:p>
          <a:p>
            <a:r>
              <a:rPr lang="ru-RU" dirty="0">
                <a:solidFill>
                  <a:srgbClr val="990000"/>
                </a:solidFill>
              </a:rPr>
              <a:t>Как правило, гипонимов </a:t>
            </a:r>
            <a:r>
              <a:rPr lang="ru-RU" b="1" dirty="0">
                <a:solidFill>
                  <a:srgbClr val="990000"/>
                </a:solidFill>
              </a:rPr>
              <a:t>больше</a:t>
            </a:r>
            <a:r>
              <a:rPr lang="ru-RU" dirty="0">
                <a:solidFill>
                  <a:srgbClr val="990000"/>
                </a:solidFill>
              </a:rPr>
              <a:t>.</a:t>
            </a:r>
          </a:p>
          <a:p>
            <a:r>
              <a:rPr lang="ru-RU" b="1" dirty="0">
                <a:solidFill>
                  <a:srgbClr val="990000"/>
                </a:solidFill>
              </a:rPr>
              <a:t>Концепт (гипоним)</a:t>
            </a:r>
          </a:p>
          <a:p>
            <a:pPr marL="0" indent="0">
              <a:buNone/>
            </a:pPr>
            <a:r>
              <a:rPr lang="ru-RU" dirty="0">
                <a:solidFill>
                  <a:srgbClr val="990000"/>
                </a:solidFill>
              </a:rPr>
              <a:t>Вышерассмотренные когнитивные контексты выступают в качестве компонентов когнитивной матрицы антропонима, ядром которой является концепт, репрезентируемый антропонимом. (Бабина Л.В., Бочкарева И.В. Когнитивные основания производных слов, образованных от имен собственных // </a:t>
            </a:r>
            <a:r>
              <a:rPr lang="ru-RU" dirty="0" err="1">
                <a:solidFill>
                  <a:srgbClr val="990000"/>
                </a:solidFill>
              </a:rPr>
              <a:t>Вопр</a:t>
            </a:r>
            <a:r>
              <a:rPr lang="ru-RU" dirty="0">
                <a:solidFill>
                  <a:srgbClr val="990000"/>
                </a:solidFill>
              </a:rPr>
              <a:t>. когнитивной лингвистики. 2011. № 3. С. 59)</a:t>
            </a:r>
          </a:p>
          <a:p>
            <a:r>
              <a:rPr lang="ru-RU" b="1" dirty="0">
                <a:solidFill>
                  <a:srgbClr val="990000"/>
                </a:solidFill>
              </a:rPr>
              <a:t>Концептуальная структура (</a:t>
            </a:r>
            <a:r>
              <a:rPr lang="ru-RU" b="1" dirty="0" err="1">
                <a:solidFill>
                  <a:srgbClr val="990000"/>
                </a:solidFill>
              </a:rPr>
              <a:t>гипероним</a:t>
            </a:r>
            <a:r>
              <a:rPr lang="ru-RU" b="1" dirty="0">
                <a:solidFill>
                  <a:srgbClr val="990000"/>
                </a:solidFill>
              </a:rPr>
              <a:t>)</a:t>
            </a:r>
          </a:p>
          <a:p>
            <a:pPr marL="0" indent="0">
              <a:buNone/>
            </a:pPr>
            <a:r>
              <a:rPr lang="ru-RU" dirty="0">
                <a:solidFill>
                  <a:srgbClr val="990000"/>
                </a:solidFill>
              </a:rPr>
              <a:t>Конкретный набор подобных областей в единстве с соответствующим </a:t>
            </a:r>
            <a:r>
              <a:rPr lang="ru-RU" dirty="0" err="1">
                <a:solidFill>
                  <a:srgbClr val="990000"/>
                </a:solidFill>
              </a:rPr>
              <a:t>модусным</a:t>
            </a:r>
            <a:r>
              <a:rPr lang="ru-RU" dirty="0">
                <a:solidFill>
                  <a:srgbClr val="990000"/>
                </a:solidFill>
              </a:rPr>
              <a:t> концептом и представляет собой, по существу, концептуальную структуру в виде матрицы, или когнитивную матрицу. (Болдырев, Н. Н. Концептуализация функции отрицания как основа формирования категории // </a:t>
            </a:r>
            <a:r>
              <a:rPr lang="ru-RU" dirty="0" err="1">
                <a:solidFill>
                  <a:srgbClr val="990000"/>
                </a:solidFill>
              </a:rPr>
              <a:t>Вопр</a:t>
            </a:r>
            <a:r>
              <a:rPr lang="ru-RU" dirty="0">
                <a:solidFill>
                  <a:srgbClr val="990000"/>
                </a:solidFill>
              </a:rPr>
              <a:t>. </a:t>
            </a:r>
            <a:r>
              <a:rPr lang="ru-RU" dirty="0" err="1">
                <a:solidFill>
                  <a:srgbClr val="990000"/>
                </a:solidFill>
              </a:rPr>
              <a:t>когнитив</a:t>
            </a:r>
            <a:r>
              <a:rPr lang="ru-RU" dirty="0">
                <a:solidFill>
                  <a:srgbClr val="990000"/>
                </a:solidFill>
              </a:rPr>
              <a:t>. лингвистики. 2010. № 1. С. 12).</a:t>
            </a:r>
          </a:p>
          <a:p>
            <a:endParaRPr lang="ru-RU" dirty="0">
              <a:solidFill>
                <a:srgbClr val="990000"/>
              </a:solidFill>
            </a:endParaRPr>
          </a:p>
        </p:txBody>
      </p:sp>
    </p:spTree>
    <p:extLst>
      <p:ext uri="{BB962C8B-B14F-4D97-AF65-F5344CB8AC3E}">
        <p14:creationId xmlns:p14="http://schemas.microsoft.com/office/powerpoint/2010/main" val="36237687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3FE9630-AF46-420C-A96E-0ABC677597DF}"/>
              </a:ext>
            </a:extLst>
          </p:cNvPr>
          <p:cNvSpPr>
            <a:spLocks noGrp="1"/>
          </p:cNvSpPr>
          <p:nvPr>
            <p:ph type="title"/>
          </p:nvPr>
        </p:nvSpPr>
        <p:spPr>
          <a:xfrm>
            <a:off x="5185851" y="521296"/>
            <a:ext cx="17823374" cy="2880320"/>
          </a:xfrm>
        </p:spPr>
        <p:txBody>
          <a:bodyPr>
            <a:normAutofit/>
          </a:bodyPr>
          <a:lstStyle/>
          <a:p>
            <a:r>
              <a:rPr lang="ru-RU" dirty="0">
                <a:solidFill>
                  <a:srgbClr val="990000"/>
                </a:solidFill>
              </a:rPr>
              <a:t>Вариативность связей внутри </a:t>
            </a:r>
            <a:r>
              <a:rPr lang="ru-RU" dirty="0" err="1">
                <a:solidFill>
                  <a:srgbClr val="990000"/>
                </a:solidFill>
              </a:rPr>
              <a:t>терминосистемы</a:t>
            </a:r>
            <a:r>
              <a:rPr lang="ru-RU" dirty="0">
                <a:solidFill>
                  <a:srgbClr val="990000"/>
                </a:solidFill>
              </a:rPr>
              <a:t> </a:t>
            </a:r>
          </a:p>
        </p:txBody>
      </p:sp>
      <p:sp>
        <p:nvSpPr>
          <p:cNvPr id="3" name="Объект 2">
            <a:extLst>
              <a:ext uri="{FF2B5EF4-FFF2-40B4-BE49-F238E27FC236}">
                <a16:creationId xmlns:a16="http://schemas.microsoft.com/office/drawing/2014/main" id="{4F7540B4-726D-487D-B968-BDB61063AEC5}"/>
              </a:ext>
            </a:extLst>
          </p:cNvPr>
          <p:cNvSpPr>
            <a:spLocks noGrp="1"/>
          </p:cNvSpPr>
          <p:nvPr>
            <p:ph idx="1"/>
          </p:nvPr>
        </p:nvSpPr>
        <p:spPr>
          <a:xfrm>
            <a:off x="5178424" y="3185592"/>
            <a:ext cx="17830800" cy="10225136"/>
          </a:xfrm>
        </p:spPr>
        <p:txBody>
          <a:bodyPr>
            <a:normAutofit/>
          </a:bodyPr>
          <a:lstStyle/>
          <a:p>
            <a:r>
              <a:rPr lang="ru-RU" b="1" dirty="0" err="1">
                <a:solidFill>
                  <a:srgbClr val="990000"/>
                </a:solidFill>
              </a:rPr>
              <a:t>Конептосфера-культуросфера</a:t>
            </a:r>
            <a:r>
              <a:rPr lang="ru-RU" b="1" dirty="0">
                <a:solidFill>
                  <a:srgbClr val="990000"/>
                </a:solidFill>
              </a:rPr>
              <a:t>, </a:t>
            </a:r>
            <a:r>
              <a:rPr lang="ru-RU" b="1" dirty="0" err="1">
                <a:solidFill>
                  <a:srgbClr val="990000"/>
                </a:solidFill>
              </a:rPr>
              <a:t>идеосфера</a:t>
            </a:r>
            <a:endParaRPr lang="ru-RU" b="1" dirty="0">
              <a:solidFill>
                <a:srgbClr val="990000"/>
              </a:solidFill>
            </a:endParaRPr>
          </a:p>
          <a:p>
            <a:pPr lvl="0">
              <a:buClr>
                <a:srgbClr val="A53010"/>
              </a:buClr>
            </a:pPr>
            <a:r>
              <a:rPr lang="ru-RU" b="1" dirty="0" err="1">
                <a:solidFill>
                  <a:srgbClr val="990000"/>
                </a:solidFill>
              </a:rPr>
              <a:t>Культуросфера</a:t>
            </a:r>
            <a:r>
              <a:rPr lang="ru-RU" b="1" dirty="0">
                <a:solidFill>
                  <a:srgbClr val="990000"/>
                </a:solidFill>
              </a:rPr>
              <a:t>, </a:t>
            </a:r>
            <a:r>
              <a:rPr lang="ru-RU" b="1" dirty="0" err="1">
                <a:solidFill>
                  <a:srgbClr val="990000"/>
                </a:solidFill>
              </a:rPr>
              <a:t>идеосфера</a:t>
            </a:r>
            <a:r>
              <a:rPr lang="ru-RU" b="1" dirty="0">
                <a:solidFill>
                  <a:srgbClr val="990000"/>
                </a:solidFill>
              </a:rPr>
              <a:t> (синонимы)</a:t>
            </a:r>
            <a:endParaRPr lang="ru-RU" dirty="0">
              <a:solidFill>
                <a:srgbClr val="990000"/>
              </a:solidFill>
            </a:endParaRPr>
          </a:p>
          <a:p>
            <a:pPr marL="0" indent="0">
              <a:buNone/>
            </a:pPr>
            <a:r>
              <a:rPr lang="ru-RU" i="1" dirty="0">
                <a:solidFill>
                  <a:srgbClr val="990000"/>
                </a:solidFill>
              </a:rPr>
              <a:t>Занимаясь разработкой понятия «</a:t>
            </a:r>
            <a:r>
              <a:rPr lang="ru-RU" i="1" dirty="0" err="1">
                <a:solidFill>
                  <a:srgbClr val="990000"/>
                </a:solidFill>
              </a:rPr>
              <a:t>концептосфера</a:t>
            </a:r>
            <a:r>
              <a:rPr lang="ru-RU" i="1" dirty="0">
                <a:solidFill>
                  <a:srgbClr val="990000"/>
                </a:solidFill>
              </a:rPr>
              <a:t> национального языка», ученый (</a:t>
            </a:r>
            <a:r>
              <a:rPr lang="ru-RU" i="1" dirty="0" err="1">
                <a:solidFill>
                  <a:srgbClr val="990000"/>
                </a:solidFill>
              </a:rPr>
              <a:t>Д.С</a:t>
            </a:r>
            <a:r>
              <a:rPr lang="ru-RU" i="1" dirty="0">
                <a:solidFill>
                  <a:srgbClr val="990000"/>
                </a:solidFill>
              </a:rPr>
              <a:t>. Лихачев) наряду с термином </a:t>
            </a:r>
            <a:r>
              <a:rPr lang="ru-RU" b="1" i="1" dirty="0">
                <a:solidFill>
                  <a:srgbClr val="990000"/>
                </a:solidFill>
              </a:rPr>
              <a:t>«</a:t>
            </a:r>
            <a:r>
              <a:rPr lang="ru-RU" b="1" i="1" dirty="0" err="1">
                <a:solidFill>
                  <a:srgbClr val="990000"/>
                </a:solidFill>
              </a:rPr>
              <a:t>концептосфера</a:t>
            </a:r>
            <a:r>
              <a:rPr lang="ru-RU" i="1" dirty="0">
                <a:solidFill>
                  <a:srgbClr val="990000"/>
                </a:solidFill>
              </a:rPr>
              <a:t>» использует также термины </a:t>
            </a:r>
            <a:r>
              <a:rPr lang="ru-RU" b="1" i="1" dirty="0">
                <a:solidFill>
                  <a:srgbClr val="990000"/>
                </a:solidFill>
              </a:rPr>
              <a:t>«</a:t>
            </a:r>
            <a:r>
              <a:rPr lang="ru-RU" b="1" i="1" dirty="0" err="1">
                <a:solidFill>
                  <a:srgbClr val="990000"/>
                </a:solidFill>
              </a:rPr>
              <a:t>культуросфера</a:t>
            </a:r>
            <a:r>
              <a:rPr lang="ru-RU" b="1" i="1" dirty="0">
                <a:solidFill>
                  <a:srgbClr val="990000"/>
                </a:solidFill>
              </a:rPr>
              <a:t>»</a:t>
            </a:r>
            <a:r>
              <a:rPr lang="ru-RU" i="1" dirty="0">
                <a:solidFill>
                  <a:srgbClr val="990000"/>
                </a:solidFill>
              </a:rPr>
              <a:t> и </a:t>
            </a:r>
            <a:r>
              <a:rPr lang="ru-RU" b="1" i="1" dirty="0">
                <a:solidFill>
                  <a:srgbClr val="990000"/>
                </a:solidFill>
              </a:rPr>
              <a:t>«</a:t>
            </a:r>
            <a:r>
              <a:rPr lang="ru-RU" b="1" i="1" dirty="0" err="1">
                <a:solidFill>
                  <a:srgbClr val="990000"/>
                </a:solidFill>
              </a:rPr>
              <a:t>идеосфера</a:t>
            </a:r>
            <a:r>
              <a:rPr lang="ru-RU" i="1" dirty="0">
                <a:solidFill>
                  <a:srgbClr val="990000"/>
                </a:solidFill>
              </a:rPr>
              <a:t>» без уточнения различий между ними </a:t>
            </a:r>
            <a:r>
              <a:rPr lang="ru-RU" dirty="0">
                <a:solidFill>
                  <a:srgbClr val="990000"/>
                </a:solidFill>
              </a:rPr>
              <a:t>(</a:t>
            </a:r>
            <a:r>
              <a:rPr lang="ru-RU" dirty="0">
                <a:solidFill>
                  <a:schemeClr val="tx1"/>
                </a:solidFill>
              </a:rPr>
              <a:t>Зыкова И. В. «</a:t>
            </a:r>
            <a:r>
              <a:rPr lang="ru-RU" dirty="0" err="1">
                <a:solidFill>
                  <a:schemeClr val="tx1"/>
                </a:solidFill>
              </a:rPr>
              <a:t>Концептосфера</a:t>
            </a:r>
            <a:r>
              <a:rPr lang="ru-RU" dirty="0">
                <a:solidFill>
                  <a:schemeClr val="tx1"/>
                </a:solidFill>
              </a:rPr>
              <a:t> культуры» как базисная единица метаязыка </a:t>
            </a:r>
            <a:r>
              <a:rPr lang="ru-RU" dirty="0" err="1">
                <a:solidFill>
                  <a:schemeClr val="tx1"/>
                </a:solidFill>
              </a:rPr>
              <a:t>лингвокультурологии</a:t>
            </a:r>
            <a:r>
              <a:rPr lang="ru-RU" dirty="0">
                <a:solidFill>
                  <a:schemeClr val="tx1"/>
                </a:solidFill>
              </a:rPr>
              <a:t> // Вопросы когнитивной лингвистики. 2015. №2 (43). С.13-24,С.17</a:t>
            </a:r>
            <a:r>
              <a:rPr lang="ru-RU" dirty="0">
                <a:solidFill>
                  <a:srgbClr val="990000"/>
                </a:solidFill>
              </a:rPr>
              <a:t>)</a:t>
            </a:r>
          </a:p>
          <a:p>
            <a:r>
              <a:rPr lang="ru-RU" b="1" dirty="0" err="1">
                <a:solidFill>
                  <a:srgbClr val="990000"/>
                </a:solidFill>
              </a:rPr>
              <a:t>Культуросфера</a:t>
            </a:r>
            <a:r>
              <a:rPr lang="ru-RU" b="1" dirty="0">
                <a:solidFill>
                  <a:srgbClr val="990000"/>
                </a:solidFill>
              </a:rPr>
              <a:t>, </a:t>
            </a:r>
            <a:r>
              <a:rPr lang="ru-RU" b="1" dirty="0" err="1">
                <a:solidFill>
                  <a:srgbClr val="990000"/>
                </a:solidFill>
              </a:rPr>
              <a:t>идеосфера</a:t>
            </a:r>
            <a:r>
              <a:rPr lang="ru-RU" b="1" dirty="0">
                <a:solidFill>
                  <a:srgbClr val="990000"/>
                </a:solidFill>
              </a:rPr>
              <a:t> (гипонимы)</a:t>
            </a:r>
          </a:p>
          <a:p>
            <a:pPr marL="0" indent="0">
              <a:buNone/>
            </a:pPr>
            <a:r>
              <a:rPr lang="ru-RU" i="1" dirty="0">
                <a:solidFill>
                  <a:srgbClr val="990000"/>
                </a:solidFill>
              </a:rPr>
              <a:t>Однако анализ их использования в научном дискурсе </a:t>
            </a:r>
            <a:r>
              <a:rPr lang="ru-RU" i="1" dirty="0" err="1">
                <a:solidFill>
                  <a:srgbClr val="990000"/>
                </a:solidFill>
              </a:rPr>
              <a:t>Д.С</a:t>
            </a:r>
            <a:r>
              <a:rPr lang="ru-RU" i="1" dirty="0">
                <a:solidFill>
                  <a:srgbClr val="990000"/>
                </a:solidFill>
              </a:rPr>
              <a:t>. Лихачева указывает на то, что речь фактически идет о трех </a:t>
            </a:r>
            <a:r>
              <a:rPr lang="ru-RU" b="1" i="1" dirty="0">
                <a:solidFill>
                  <a:srgbClr val="990000"/>
                </a:solidFill>
              </a:rPr>
              <a:t>разновидностях </a:t>
            </a:r>
            <a:r>
              <a:rPr lang="ru-RU" b="1" i="1" dirty="0" err="1">
                <a:solidFill>
                  <a:srgbClr val="990000"/>
                </a:solidFill>
              </a:rPr>
              <a:t>концептосферы</a:t>
            </a:r>
            <a:r>
              <a:rPr lang="ru-RU" i="1" dirty="0">
                <a:solidFill>
                  <a:srgbClr val="990000"/>
                </a:solidFill>
              </a:rPr>
              <a:t> – о </a:t>
            </a:r>
            <a:r>
              <a:rPr lang="ru-RU" i="1" dirty="0" err="1">
                <a:solidFill>
                  <a:srgbClr val="990000"/>
                </a:solidFill>
              </a:rPr>
              <a:t>концептосфере</a:t>
            </a:r>
            <a:r>
              <a:rPr lang="ru-RU" i="1" dirty="0">
                <a:solidFill>
                  <a:srgbClr val="990000"/>
                </a:solidFill>
              </a:rPr>
              <a:t> языка, </a:t>
            </a:r>
            <a:r>
              <a:rPr lang="ru-RU" i="1" dirty="0" err="1">
                <a:solidFill>
                  <a:srgbClr val="990000"/>
                </a:solidFill>
              </a:rPr>
              <a:t>концептосфере</a:t>
            </a:r>
            <a:r>
              <a:rPr lang="ru-RU" i="1" dirty="0">
                <a:solidFill>
                  <a:srgbClr val="990000"/>
                </a:solidFill>
              </a:rPr>
              <a:t> культуры </a:t>
            </a:r>
            <a:r>
              <a:rPr lang="ru-RU" b="1" i="1" dirty="0">
                <a:solidFill>
                  <a:srgbClr val="990000"/>
                </a:solidFill>
              </a:rPr>
              <a:t>(</a:t>
            </a:r>
            <a:r>
              <a:rPr lang="ru-RU" b="1" i="1" dirty="0" err="1">
                <a:solidFill>
                  <a:srgbClr val="990000"/>
                </a:solidFill>
              </a:rPr>
              <a:t>культуросфере</a:t>
            </a:r>
            <a:r>
              <a:rPr lang="ru-RU" i="1" dirty="0">
                <a:solidFill>
                  <a:srgbClr val="990000"/>
                </a:solidFill>
              </a:rPr>
              <a:t>) и </a:t>
            </a:r>
            <a:r>
              <a:rPr lang="ru-RU" i="1" dirty="0" err="1">
                <a:solidFill>
                  <a:srgbClr val="990000"/>
                </a:solidFill>
              </a:rPr>
              <a:t>концептосфере</a:t>
            </a:r>
            <a:r>
              <a:rPr lang="ru-RU" i="1" dirty="0">
                <a:solidFill>
                  <a:srgbClr val="990000"/>
                </a:solidFill>
              </a:rPr>
              <a:t> личности </a:t>
            </a:r>
            <a:r>
              <a:rPr lang="ru-RU" b="1" i="1" dirty="0">
                <a:solidFill>
                  <a:srgbClr val="990000"/>
                </a:solidFill>
              </a:rPr>
              <a:t>(</a:t>
            </a:r>
            <a:r>
              <a:rPr lang="ru-RU" b="1" i="1" dirty="0" err="1">
                <a:solidFill>
                  <a:srgbClr val="990000"/>
                </a:solidFill>
              </a:rPr>
              <a:t>идеосфере</a:t>
            </a:r>
            <a:r>
              <a:rPr lang="ru-RU" b="1" dirty="0">
                <a:solidFill>
                  <a:schemeClr val="tx1"/>
                </a:solidFill>
              </a:rPr>
              <a:t>)(</a:t>
            </a:r>
            <a:r>
              <a:rPr lang="ru-RU" dirty="0">
                <a:solidFill>
                  <a:schemeClr val="tx1"/>
                </a:solidFill>
              </a:rPr>
              <a:t>там же).</a:t>
            </a:r>
          </a:p>
          <a:p>
            <a:endParaRPr lang="ru-RU" dirty="0">
              <a:solidFill>
                <a:srgbClr val="990000"/>
              </a:solidFill>
            </a:endParaRPr>
          </a:p>
        </p:txBody>
      </p:sp>
    </p:spTree>
    <p:extLst>
      <p:ext uri="{BB962C8B-B14F-4D97-AF65-F5344CB8AC3E}">
        <p14:creationId xmlns:p14="http://schemas.microsoft.com/office/powerpoint/2010/main" val="24220406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3FE9630-AF46-420C-A96E-0ABC677597DF}"/>
              </a:ext>
            </a:extLst>
          </p:cNvPr>
          <p:cNvSpPr>
            <a:spLocks noGrp="1"/>
          </p:cNvSpPr>
          <p:nvPr>
            <p:ph type="title"/>
          </p:nvPr>
        </p:nvSpPr>
        <p:spPr>
          <a:xfrm>
            <a:off x="5185851" y="521296"/>
            <a:ext cx="17823374" cy="1372260"/>
          </a:xfrm>
        </p:spPr>
        <p:txBody>
          <a:bodyPr/>
          <a:lstStyle/>
          <a:p>
            <a:r>
              <a:rPr lang="ru-RU" dirty="0">
                <a:solidFill>
                  <a:srgbClr val="990000"/>
                </a:solidFill>
              </a:rPr>
              <a:t>Вариативность связей</a:t>
            </a:r>
          </a:p>
        </p:txBody>
      </p:sp>
      <p:sp>
        <p:nvSpPr>
          <p:cNvPr id="3" name="Объект 2">
            <a:extLst>
              <a:ext uri="{FF2B5EF4-FFF2-40B4-BE49-F238E27FC236}">
                <a16:creationId xmlns:a16="http://schemas.microsoft.com/office/drawing/2014/main" id="{4F7540B4-726D-487D-B968-BDB61063AEC5}"/>
              </a:ext>
            </a:extLst>
          </p:cNvPr>
          <p:cNvSpPr>
            <a:spLocks noGrp="1"/>
          </p:cNvSpPr>
          <p:nvPr>
            <p:ph idx="1"/>
          </p:nvPr>
        </p:nvSpPr>
        <p:spPr>
          <a:xfrm>
            <a:off x="5178424" y="1893556"/>
            <a:ext cx="17830800" cy="11517172"/>
          </a:xfrm>
        </p:spPr>
        <p:txBody>
          <a:bodyPr>
            <a:normAutofit lnSpcReduction="10000"/>
          </a:bodyPr>
          <a:lstStyle/>
          <a:p>
            <a:r>
              <a:rPr lang="ru-RU" sz="4400" b="1" dirty="0">
                <a:solidFill>
                  <a:srgbClr val="990000"/>
                </a:solidFill>
              </a:rPr>
              <a:t>Концепт-пропозиция</a:t>
            </a:r>
          </a:p>
          <a:p>
            <a:r>
              <a:rPr lang="ru-RU" sz="4400" b="1" dirty="0">
                <a:solidFill>
                  <a:srgbClr val="990000"/>
                </a:solidFill>
              </a:rPr>
              <a:t>Концепт(гипоним)</a:t>
            </a:r>
          </a:p>
          <a:p>
            <a:pPr marL="0" indent="0">
              <a:buNone/>
            </a:pPr>
            <a:r>
              <a:rPr lang="ru-RU" sz="4400" i="1" dirty="0">
                <a:solidFill>
                  <a:srgbClr val="990000"/>
                </a:solidFill>
              </a:rPr>
              <a:t>Изучение </a:t>
            </a:r>
            <a:r>
              <a:rPr lang="ru-RU" sz="4400" i="1" dirty="0" err="1">
                <a:solidFill>
                  <a:srgbClr val="990000"/>
                </a:solidFill>
              </a:rPr>
              <a:t>субстантиватов</a:t>
            </a:r>
            <a:r>
              <a:rPr lang="ru-RU" sz="4400" i="1" dirty="0">
                <a:solidFill>
                  <a:srgbClr val="990000"/>
                </a:solidFill>
              </a:rPr>
              <a:t> предполагает восстановление пропозициональных структур, поскольку </a:t>
            </a:r>
            <a:r>
              <a:rPr lang="ru-RU" sz="4400" b="1" i="1" dirty="0">
                <a:solidFill>
                  <a:srgbClr val="990000"/>
                </a:solidFill>
              </a:rPr>
              <a:t>пропозиция</a:t>
            </a:r>
            <a:r>
              <a:rPr lang="ru-RU" sz="4400" i="1" dirty="0">
                <a:solidFill>
                  <a:srgbClr val="990000"/>
                </a:solidFill>
              </a:rPr>
              <a:t> выступает как конструкт, объединяющий </a:t>
            </a:r>
            <a:r>
              <a:rPr lang="ru-RU" sz="4400" b="1" i="1" dirty="0">
                <a:solidFill>
                  <a:srgbClr val="990000"/>
                </a:solidFill>
              </a:rPr>
              <a:t>концепты</a:t>
            </a:r>
            <a:r>
              <a:rPr lang="ru-RU" sz="4400" i="1" dirty="0">
                <a:solidFill>
                  <a:srgbClr val="990000"/>
                </a:solidFill>
              </a:rPr>
              <a:t>. </a:t>
            </a:r>
            <a:r>
              <a:rPr lang="ru-RU" sz="4400" dirty="0">
                <a:solidFill>
                  <a:schemeClr val="tx1"/>
                </a:solidFill>
              </a:rPr>
              <a:t>(</a:t>
            </a:r>
            <a:r>
              <a:rPr lang="ru-RU" sz="4400" dirty="0" err="1">
                <a:solidFill>
                  <a:schemeClr val="tx1"/>
                </a:solidFill>
              </a:rPr>
              <a:t>Кадачиева</a:t>
            </a:r>
            <a:r>
              <a:rPr lang="ru-RU" sz="4400" dirty="0">
                <a:solidFill>
                  <a:schemeClr val="tx1"/>
                </a:solidFill>
              </a:rPr>
              <a:t> </a:t>
            </a:r>
            <a:r>
              <a:rPr lang="ru-RU" sz="4400" dirty="0" err="1">
                <a:solidFill>
                  <a:schemeClr val="tx1"/>
                </a:solidFill>
              </a:rPr>
              <a:t>Х.М</a:t>
            </a:r>
            <a:r>
              <a:rPr lang="ru-RU" sz="4400" dirty="0">
                <a:solidFill>
                  <a:schemeClr val="tx1"/>
                </a:solidFill>
              </a:rPr>
              <a:t>., </a:t>
            </a:r>
            <a:r>
              <a:rPr lang="ru-RU" sz="4400" dirty="0" err="1">
                <a:solidFill>
                  <a:schemeClr val="tx1"/>
                </a:solidFill>
              </a:rPr>
              <a:t>Билалова</a:t>
            </a:r>
            <a:r>
              <a:rPr lang="ru-RU" sz="4400" dirty="0">
                <a:solidFill>
                  <a:schemeClr val="tx1"/>
                </a:solidFill>
              </a:rPr>
              <a:t> </a:t>
            </a:r>
            <a:r>
              <a:rPr lang="ru-RU" sz="4400" dirty="0" err="1">
                <a:solidFill>
                  <a:schemeClr val="tx1"/>
                </a:solidFill>
              </a:rPr>
              <a:t>Х.А</a:t>
            </a:r>
            <a:r>
              <a:rPr lang="ru-RU" sz="4400" dirty="0">
                <a:solidFill>
                  <a:schemeClr val="tx1"/>
                </a:solidFill>
              </a:rPr>
              <a:t>. Когнитивные основания формирования субстантивированных прилагательных (на материале английского и лезгинского языков) // Вопросы когнитивной лингвистики. 2011. №</a:t>
            </a:r>
            <a:r>
              <a:rPr lang="ru-RU" sz="4400" dirty="0" err="1">
                <a:solidFill>
                  <a:schemeClr val="tx1"/>
                </a:solidFill>
              </a:rPr>
              <a:t>3.С.77</a:t>
            </a:r>
            <a:r>
              <a:rPr lang="ru-RU" sz="4400" dirty="0">
                <a:solidFill>
                  <a:schemeClr val="tx1"/>
                </a:solidFill>
              </a:rPr>
              <a:t>-84; </a:t>
            </a:r>
            <a:r>
              <a:rPr lang="ru-RU" sz="4400" dirty="0" err="1">
                <a:solidFill>
                  <a:schemeClr val="tx1"/>
                </a:solidFill>
              </a:rPr>
              <a:t>С.84</a:t>
            </a:r>
            <a:r>
              <a:rPr lang="ru-RU" sz="4400" dirty="0">
                <a:solidFill>
                  <a:schemeClr val="tx1"/>
                </a:solidFill>
              </a:rPr>
              <a:t>).</a:t>
            </a:r>
          </a:p>
          <a:p>
            <a:r>
              <a:rPr lang="ru-RU" sz="4400" b="1" dirty="0">
                <a:solidFill>
                  <a:srgbClr val="990000"/>
                </a:solidFill>
              </a:rPr>
              <a:t>Концепт (</a:t>
            </a:r>
            <a:r>
              <a:rPr lang="ru-RU" sz="4400" b="1" dirty="0" err="1">
                <a:solidFill>
                  <a:srgbClr val="990000"/>
                </a:solidFill>
              </a:rPr>
              <a:t>гипероним</a:t>
            </a:r>
            <a:r>
              <a:rPr lang="ru-RU" sz="4400" b="1" dirty="0">
                <a:solidFill>
                  <a:srgbClr val="990000"/>
                </a:solidFill>
              </a:rPr>
              <a:t>)</a:t>
            </a:r>
          </a:p>
          <a:p>
            <a:pPr marL="0" indent="0">
              <a:buNone/>
            </a:pPr>
            <a:r>
              <a:rPr lang="ru-RU" sz="4400" i="1" dirty="0">
                <a:solidFill>
                  <a:srgbClr val="990000"/>
                </a:solidFill>
              </a:rPr>
              <a:t>Различие в типах знания позволяет выделить разные </a:t>
            </a:r>
            <a:r>
              <a:rPr lang="ru-RU" sz="4400" b="1" i="1" dirty="0">
                <a:solidFill>
                  <a:srgbClr val="990000"/>
                </a:solidFill>
              </a:rPr>
              <a:t>концепты</a:t>
            </a:r>
            <a:r>
              <a:rPr lang="ru-RU" sz="4400" i="1" dirty="0">
                <a:solidFill>
                  <a:srgbClr val="990000"/>
                </a:solidFill>
              </a:rPr>
              <a:t>: конкретно-чувственные образы, представления, схемы, понятия, прототипы, </a:t>
            </a:r>
            <a:r>
              <a:rPr lang="ru-RU" sz="4400" b="1" i="1" dirty="0">
                <a:solidFill>
                  <a:srgbClr val="990000"/>
                </a:solidFill>
              </a:rPr>
              <a:t>пропозиции</a:t>
            </a:r>
            <a:r>
              <a:rPr lang="ru-RU" sz="4400" i="1" dirty="0">
                <a:solidFill>
                  <a:srgbClr val="990000"/>
                </a:solidFill>
              </a:rPr>
              <a:t>, фреймы, сценарии или скрипты, </a:t>
            </a:r>
            <a:r>
              <a:rPr lang="ru-RU" sz="4400" i="1" dirty="0" err="1">
                <a:solidFill>
                  <a:srgbClr val="990000"/>
                </a:solidFill>
              </a:rPr>
              <a:t>гештальты</a:t>
            </a:r>
            <a:r>
              <a:rPr lang="ru-RU" sz="4400" i="1" dirty="0">
                <a:solidFill>
                  <a:srgbClr val="990000"/>
                </a:solidFill>
              </a:rPr>
              <a:t> [Болдырев 2001: 36-38]</a:t>
            </a:r>
            <a:r>
              <a:rPr lang="ru-RU" sz="4400" dirty="0">
                <a:solidFill>
                  <a:srgbClr val="990000"/>
                </a:solidFill>
              </a:rPr>
              <a:t> </a:t>
            </a:r>
            <a:r>
              <a:rPr lang="ru-RU" sz="4400" dirty="0">
                <a:solidFill>
                  <a:schemeClr val="tx1"/>
                </a:solidFill>
              </a:rPr>
              <a:t>(Виноградова С. </a:t>
            </a:r>
            <a:r>
              <a:rPr lang="ru-RU" sz="4400" dirty="0" err="1">
                <a:solidFill>
                  <a:schemeClr val="tx1"/>
                </a:solidFill>
              </a:rPr>
              <a:t>А.Когнитивная</a:t>
            </a:r>
            <a:r>
              <a:rPr lang="ru-RU" sz="4400" dirty="0">
                <a:solidFill>
                  <a:schemeClr val="tx1"/>
                </a:solidFill>
              </a:rPr>
              <a:t> лингвистика о значении и концепте // Вопросы когнитивной лингвистики. 2014. №2. </a:t>
            </a:r>
            <a:r>
              <a:rPr lang="ru-RU" sz="4400" dirty="0" err="1">
                <a:solidFill>
                  <a:schemeClr val="tx1"/>
                </a:solidFill>
              </a:rPr>
              <a:t>С.50-55;С.54</a:t>
            </a:r>
            <a:r>
              <a:rPr lang="ru-RU" sz="4400" dirty="0">
                <a:solidFill>
                  <a:schemeClr val="tx1"/>
                </a:solidFill>
              </a:rPr>
              <a:t>).</a:t>
            </a:r>
          </a:p>
          <a:p>
            <a:endParaRPr lang="ru-RU" dirty="0">
              <a:solidFill>
                <a:schemeClr val="tx1"/>
              </a:solidFill>
            </a:endParaRPr>
          </a:p>
        </p:txBody>
      </p:sp>
    </p:spTree>
    <p:extLst>
      <p:ext uri="{BB962C8B-B14F-4D97-AF65-F5344CB8AC3E}">
        <p14:creationId xmlns:p14="http://schemas.microsoft.com/office/powerpoint/2010/main" val="20233862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185851" y="1248220"/>
            <a:ext cx="17823374" cy="1721348"/>
          </a:xfrm>
        </p:spPr>
        <p:txBody>
          <a:bodyPr>
            <a:normAutofit fontScale="90000"/>
          </a:bodyPr>
          <a:lstStyle/>
          <a:p>
            <a:r>
              <a:rPr lang="ru-RU" dirty="0">
                <a:solidFill>
                  <a:srgbClr val="990000"/>
                </a:solidFill>
              </a:rPr>
              <a:t>Связь терминов без конкретизации ее характера </a:t>
            </a:r>
          </a:p>
        </p:txBody>
      </p:sp>
      <p:sp>
        <p:nvSpPr>
          <p:cNvPr id="3" name="Объект 2"/>
          <p:cNvSpPr>
            <a:spLocks noGrp="1"/>
          </p:cNvSpPr>
          <p:nvPr>
            <p:ph idx="1"/>
          </p:nvPr>
        </p:nvSpPr>
        <p:spPr>
          <a:xfrm>
            <a:off x="5178424" y="3617640"/>
            <a:ext cx="17830800" cy="8928992"/>
          </a:xfrm>
        </p:spPr>
        <p:txBody>
          <a:bodyPr>
            <a:normAutofit fontScale="92500" lnSpcReduction="20000"/>
          </a:bodyPr>
          <a:lstStyle/>
          <a:p>
            <a:r>
              <a:rPr lang="ru-RU" b="1" dirty="0" err="1">
                <a:solidFill>
                  <a:srgbClr val="990000"/>
                </a:solidFill>
              </a:rPr>
              <a:t>Концептосфера</a:t>
            </a:r>
            <a:r>
              <a:rPr lang="ru-RU" b="1" dirty="0">
                <a:solidFill>
                  <a:srgbClr val="990000"/>
                </a:solidFill>
              </a:rPr>
              <a:t> - модель мира, картина мира, образ мира</a:t>
            </a:r>
          </a:p>
          <a:p>
            <a:pPr marL="0" indent="0">
              <a:buNone/>
            </a:pPr>
            <a:r>
              <a:rPr lang="ru-RU" i="1" dirty="0">
                <a:solidFill>
                  <a:srgbClr val="990000"/>
                </a:solidFill>
              </a:rPr>
              <a:t>понятие «</a:t>
            </a:r>
            <a:r>
              <a:rPr lang="ru-RU" b="1" i="1" dirty="0" err="1">
                <a:solidFill>
                  <a:srgbClr val="990000"/>
                </a:solidFill>
              </a:rPr>
              <a:t>концептосфера</a:t>
            </a:r>
            <a:r>
              <a:rPr lang="ru-RU" i="1" dirty="0">
                <a:solidFill>
                  <a:srgbClr val="990000"/>
                </a:solidFill>
              </a:rPr>
              <a:t>» соотносится с такими понятиями, как «</a:t>
            </a:r>
            <a:r>
              <a:rPr lang="ru-RU" b="1" i="1" dirty="0">
                <a:solidFill>
                  <a:srgbClr val="990000"/>
                </a:solidFill>
              </a:rPr>
              <a:t>модель мира</a:t>
            </a:r>
            <a:r>
              <a:rPr lang="ru-RU" i="1" dirty="0">
                <a:solidFill>
                  <a:srgbClr val="990000"/>
                </a:solidFill>
              </a:rPr>
              <a:t>», «</a:t>
            </a:r>
            <a:r>
              <a:rPr lang="ru-RU" b="1" i="1" dirty="0">
                <a:solidFill>
                  <a:srgbClr val="990000"/>
                </a:solidFill>
              </a:rPr>
              <a:t>картина мира</a:t>
            </a:r>
            <a:r>
              <a:rPr lang="ru-RU" i="1" dirty="0">
                <a:solidFill>
                  <a:srgbClr val="990000"/>
                </a:solidFill>
              </a:rPr>
              <a:t>» и «</a:t>
            </a:r>
            <a:r>
              <a:rPr lang="ru-RU" b="1" i="1" dirty="0">
                <a:solidFill>
                  <a:srgbClr val="990000"/>
                </a:solidFill>
              </a:rPr>
              <a:t>образ мира</a:t>
            </a:r>
            <a:r>
              <a:rPr lang="ru-RU" i="1" dirty="0">
                <a:solidFill>
                  <a:schemeClr val="tx1"/>
                </a:solidFill>
              </a:rPr>
              <a:t>».</a:t>
            </a:r>
            <a:r>
              <a:rPr lang="ru-RU" dirty="0">
                <a:solidFill>
                  <a:schemeClr val="tx1"/>
                </a:solidFill>
              </a:rPr>
              <a:t>( Зыкова И. В. «</a:t>
            </a:r>
            <a:r>
              <a:rPr lang="ru-RU" dirty="0" err="1">
                <a:solidFill>
                  <a:schemeClr val="tx1"/>
                </a:solidFill>
              </a:rPr>
              <a:t>Концептосфера</a:t>
            </a:r>
            <a:r>
              <a:rPr lang="ru-RU" dirty="0">
                <a:solidFill>
                  <a:schemeClr val="tx1"/>
                </a:solidFill>
              </a:rPr>
              <a:t> культуры» как базисная единица метаязыка </a:t>
            </a:r>
            <a:r>
              <a:rPr lang="ru-RU" dirty="0" err="1">
                <a:solidFill>
                  <a:schemeClr val="tx1"/>
                </a:solidFill>
              </a:rPr>
              <a:t>лингвокультурологии</a:t>
            </a:r>
            <a:r>
              <a:rPr lang="ru-RU" dirty="0">
                <a:solidFill>
                  <a:schemeClr val="tx1"/>
                </a:solidFill>
              </a:rPr>
              <a:t> // Вопросы когнитивной лингвистики. 2015. №2 (43). </a:t>
            </a:r>
            <a:r>
              <a:rPr lang="ru-RU" dirty="0" err="1">
                <a:solidFill>
                  <a:schemeClr val="tx1"/>
                </a:solidFill>
              </a:rPr>
              <a:t>С.13-24,С</a:t>
            </a:r>
            <a:r>
              <a:rPr lang="ru-RU" dirty="0">
                <a:solidFill>
                  <a:schemeClr val="tx1"/>
                </a:solidFill>
              </a:rPr>
              <a:t>. 16)</a:t>
            </a:r>
          </a:p>
          <a:p>
            <a:r>
              <a:rPr lang="ru-RU" b="1" dirty="0">
                <a:solidFill>
                  <a:srgbClr val="990000"/>
                </a:solidFill>
              </a:rPr>
              <a:t>Стереотип – норма</a:t>
            </a:r>
          </a:p>
          <a:p>
            <a:pPr marL="0" indent="0">
              <a:buNone/>
            </a:pPr>
            <a:r>
              <a:rPr lang="ru-RU" b="1" i="1" dirty="0">
                <a:solidFill>
                  <a:srgbClr val="990000"/>
                </a:solidFill>
              </a:rPr>
              <a:t>Стереотип</a:t>
            </a:r>
            <a:r>
              <a:rPr lang="ru-RU" i="1" dirty="0">
                <a:solidFill>
                  <a:srgbClr val="990000"/>
                </a:solidFill>
              </a:rPr>
              <a:t> сопоставим так-же с понятием </a:t>
            </a:r>
            <a:r>
              <a:rPr lang="ru-RU" b="1" i="1" dirty="0">
                <a:solidFill>
                  <a:srgbClr val="990000"/>
                </a:solidFill>
              </a:rPr>
              <a:t>нормы</a:t>
            </a:r>
            <a:r>
              <a:rPr lang="ru-RU" i="1" dirty="0">
                <a:solidFill>
                  <a:srgbClr val="990000"/>
                </a:solidFill>
              </a:rPr>
              <a:t>: «…его реализация прогнозируема участниками общения и является </a:t>
            </a:r>
            <a:r>
              <a:rPr lang="ru-RU" i="1" dirty="0" err="1">
                <a:solidFill>
                  <a:srgbClr val="990000"/>
                </a:solidFill>
              </a:rPr>
              <a:t>пресуппозицией</a:t>
            </a:r>
            <a:r>
              <a:rPr lang="ru-RU" i="1" dirty="0">
                <a:solidFill>
                  <a:srgbClr val="990000"/>
                </a:solidFill>
              </a:rPr>
              <a:t> этого общения» [Прохоров 2008: 90]. </a:t>
            </a:r>
            <a:r>
              <a:rPr lang="ru-RU" dirty="0">
                <a:solidFill>
                  <a:schemeClr val="tx1"/>
                </a:solidFill>
              </a:rPr>
              <a:t>(Орлова, </a:t>
            </a:r>
            <a:r>
              <a:rPr lang="ru-RU" dirty="0" err="1">
                <a:solidFill>
                  <a:schemeClr val="tx1"/>
                </a:solidFill>
              </a:rPr>
              <a:t>О.Г</a:t>
            </a:r>
            <a:r>
              <a:rPr lang="ru-RU" dirty="0">
                <a:solidFill>
                  <a:schemeClr val="tx1"/>
                </a:solidFill>
              </a:rPr>
              <a:t>. Стереотипы-представления о России в американском публицистическом дискурсе [Электронный ресурс] / </a:t>
            </a:r>
            <a:r>
              <a:rPr lang="ru-RU" dirty="0" err="1">
                <a:solidFill>
                  <a:schemeClr val="tx1"/>
                </a:solidFill>
              </a:rPr>
              <a:t>О.Г</a:t>
            </a:r>
            <a:r>
              <a:rPr lang="ru-RU" dirty="0">
                <a:solidFill>
                  <a:schemeClr val="tx1"/>
                </a:solidFill>
              </a:rPr>
              <a:t>. Орлова // Вопросы когнитивной лингвистики. - 2011. - №4. – С. 94.)</a:t>
            </a:r>
          </a:p>
          <a:p>
            <a:r>
              <a:rPr lang="ru-RU" b="1" dirty="0">
                <a:solidFill>
                  <a:srgbClr val="990000"/>
                </a:solidFill>
              </a:rPr>
              <a:t>Стереотип - фрейм</a:t>
            </a:r>
          </a:p>
          <a:p>
            <a:pPr marL="0" indent="0">
              <a:buNone/>
            </a:pPr>
            <a:r>
              <a:rPr lang="ru-RU" b="1" i="1" dirty="0">
                <a:solidFill>
                  <a:srgbClr val="990000"/>
                </a:solidFill>
              </a:rPr>
              <a:t>Стереотип</a:t>
            </a:r>
            <a:r>
              <a:rPr lang="ru-RU" i="1" dirty="0">
                <a:solidFill>
                  <a:srgbClr val="990000"/>
                </a:solidFill>
              </a:rPr>
              <a:t>, рассматриваемый как единица, функционирующая в образованиях глобального порядка, таких, как дискурс, соотносим с понятием </a:t>
            </a:r>
            <a:r>
              <a:rPr lang="ru-RU" b="1" i="1" dirty="0">
                <a:solidFill>
                  <a:srgbClr val="990000"/>
                </a:solidFill>
              </a:rPr>
              <a:t>фрейма</a:t>
            </a:r>
            <a:r>
              <a:rPr lang="ru-RU" i="1" dirty="0">
                <a:solidFill>
                  <a:srgbClr val="990000"/>
                </a:solidFill>
              </a:rPr>
              <a:t>. </a:t>
            </a:r>
            <a:r>
              <a:rPr lang="ru-RU" dirty="0">
                <a:solidFill>
                  <a:schemeClr val="tx1"/>
                </a:solidFill>
              </a:rPr>
              <a:t>(Орлова, </a:t>
            </a:r>
            <a:r>
              <a:rPr lang="ru-RU" dirty="0" err="1">
                <a:solidFill>
                  <a:schemeClr val="tx1"/>
                </a:solidFill>
              </a:rPr>
              <a:t>О.Г</a:t>
            </a:r>
            <a:r>
              <a:rPr lang="ru-RU" dirty="0">
                <a:solidFill>
                  <a:schemeClr val="tx1"/>
                </a:solidFill>
              </a:rPr>
              <a:t>. Стереотипы-представления о России в американском публицистическом дискурсе [Электронный ресурс] / </a:t>
            </a:r>
            <a:r>
              <a:rPr lang="ru-RU" dirty="0" err="1">
                <a:solidFill>
                  <a:schemeClr val="tx1"/>
                </a:solidFill>
              </a:rPr>
              <a:t>О.Г</a:t>
            </a:r>
            <a:r>
              <a:rPr lang="ru-RU" dirty="0">
                <a:solidFill>
                  <a:schemeClr val="tx1"/>
                </a:solidFill>
              </a:rPr>
              <a:t>. Орлова // Вопросы когнитивной лингвистики. - 2011. - №4. – С. 100.) </a:t>
            </a:r>
          </a:p>
          <a:p>
            <a:endParaRPr lang="ru-RU" dirty="0"/>
          </a:p>
          <a:p>
            <a:endParaRPr lang="ru-RU" dirty="0"/>
          </a:p>
        </p:txBody>
      </p:sp>
    </p:spTree>
    <p:extLst>
      <p:ext uri="{BB962C8B-B14F-4D97-AF65-F5344CB8AC3E}">
        <p14:creationId xmlns:p14="http://schemas.microsoft.com/office/powerpoint/2010/main" val="21829794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solidFill>
                  <a:srgbClr val="C00000"/>
                </a:solidFill>
              </a:rPr>
              <a:t>Деривационные связи</a:t>
            </a:r>
          </a:p>
        </p:txBody>
      </p:sp>
      <p:sp>
        <p:nvSpPr>
          <p:cNvPr id="3" name="Объект 2"/>
          <p:cNvSpPr>
            <a:spLocks noGrp="1"/>
          </p:cNvSpPr>
          <p:nvPr>
            <p:ph idx="1"/>
          </p:nvPr>
        </p:nvSpPr>
        <p:spPr>
          <a:xfrm>
            <a:off x="5178424" y="3473624"/>
            <a:ext cx="17830800" cy="8348820"/>
          </a:xfrm>
        </p:spPr>
        <p:txBody>
          <a:bodyPr>
            <a:normAutofit/>
          </a:bodyPr>
          <a:lstStyle/>
          <a:p>
            <a:r>
              <a:rPr lang="ru-RU" sz="4400" dirty="0">
                <a:solidFill>
                  <a:srgbClr val="990000"/>
                </a:solidFill>
              </a:rPr>
              <a:t>Развитые деривационные связи демонстрируют термины </a:t>
            </a:r>
            <a:r>
              <a:rPr lang="ru-RU" sz="4400" b="1" dirty="0" err="1">
                <a:solidFill>
                  <a:srgbClr val="990000"/>
                </a:solidFill>
              </a:rPr>
              <a:t>гештальт</a:t>
            </a:r>
            <a:r>
              <a:rPr lang="ru-RU" sz="4400" b="1" dirty="0">
                <a:solidFill>
                  <a:srgbClr val="990000"/>
                </a:solidFill>
              </a:rPr>
              <a:t>, импликация, категоризация, концептуализация, менталитет, пропозиция, прототип, стереотип, сценарий</a:t>
            </a:r>
            <a:r>
              <a:rPr lang="ru-RU" sz="4400" dirty="0">
                <a:solidFill>
                  <a:srgbClr val="990000"/>
                </a:solidFill>
              </a:rPr>
              <a:t>.</a:t>
            </a:r>
          </a:p>
          <a:p>
            <a:r>
              <a:rPr lang="ru-RU" sz="4400" dirty="0">
                <a:solidFill>
                  <a:srgbClr val="990000"/>
                </a:solidFill>
              </a:rPr>
              <a:t> У терминов</a:t>
            </a:r>
            <a:r>
              <a:rPr lang="ru-RU" sz="4400" b="1" dirty="0">
                <a:solidFill>
                  <a:srgbClr val="990000"/>
                </a:solidFill>
              </a:rPr>
              <a:t> картина мира, матрица, ментальность, скрипт, формат знания и языковая картина мира</a:t>
            </a:r>
            <a:r>
              <a:rPr lang="ru-RU" sz="4400" dirty="0">
                <a:solidFill>
                  <a:srgbClr val="990000"/>
                </a:solidFill>
              </a:rPr>
              <a:t> деривация менее развита.</a:t>
            </a:r>
          </a:p>
          <a:p>
            <a:pPr marL="0" indent="0">
              <a:buNone/>
            </a:pPr>
            <a:r>
              <a:rPr lang="ru-RU" sz="4400" dirty="0">
                <a:solidFill>
                  <a:schemeClr val="accent1"/>
                </a:solidFill>
              </a:rPr>
              <a:t>- Менталитет - *</a:t>
            </a:r>
            <a:r>
              <a:rPr lang="ru-RU" sz="4400" b="1" dirty="0">
                <a:solidFill>
                  <a:schemeClr val="accent1"/>
                </a:solidFill>
              </a:rPr>
              <a:t>менталистский </a:t>
            </a:r>
            <a:r>
              <a:rPr lang="ru-RU" sz="4400" dirty="0">
                <a:solidFill>
                  <a:schemeClr val="accent1"/>
                </a:solidFill>
              </a:rPr>
              <a:t>– </a:t>
            </a:r>
            <a:r>
              <a:rPr lang="ru-RU" sz="4400" dirty="0" err="1">
                <a:solidFill>
                  <a:schemeClr val="accent1"/>
                </a:solidFill>
              </a:rPr>
              <a:t>антименталистский</a:t>
            </a:r>
            <a:r>
              <a:rPr lang="ru-RU" sz="4400" dirty="0">
                <a:solidFill>
                  <a:schemeClr val="accent1"/>
                </a:solidFill>
              </a:rPr>
              <a:t>;</a:t>
            </a:r>
          </a:p>
          <a:p>
            <a:pPr marL="0" indent="0">
              <a:buNone/>
            </a:pPr>
            <a:r>
              <a:rPr lang="ru-RU" sz="4400" dirty="0">
                <a:solidFill>
                  <a:schemeClr val="accent1"/>
                </a:solidFill>
              </a:rPr>
              <a:t>- Менталитет – </a:t>
            </a:r>
            <a:r>
              <a:rPr lang="ru-RU" sz="4400" dirty="0" err="1">
                <a:solidFill>
                  <a:schemeClr val="accent1"/>
                </a:solidFill>
              </a:rPr>
              <a:t>лингвоменталитет</a:t>
            </a:r>
            <a:r>
              <a:rPr lang="ru-RU" sz="4400" dirty="0">
                <a:solidFill>
                  <a:schemeClr val="accent1"/>
                </a:solidFill>
              </a:rPr>
              <a:t>;</a:t>
            </a:r>
          </a:p>
          <a:p>
            <a:pPr marL="0" indent="0">
              <a:buNone/>
            </a:pPr>
            <a:r>
              <a:rPr lang="ru-RU" sz="4400" dirty="0">
                <a:solidFill>
                  <a:schemeClr val="accent1"/>
                </a:solidFill>
              </a:rPr>
              <a:t>- Менталитет – </a:t>
            </a:r>
            <a:r>
              <a:rPr lang="ru-RU" sz="4400" dirty="0" err="1">
                <a:solidFill>
                  <a:schemeClr val="accent1"/>
                </a:solidFill>
              </a:rPr>
              <a:t>ментализм</a:t>
            </a:r>
            <a:r>
              <a:rPr lang="ru-RU" sz="4400" dirty="0">
                <a:solidFill>
                  <a:schemeClr val="accent1"/>
                </a:solidFill>
              </a:rPr>
              <a:t>.</a:t>
            </a:r>
          </a:p>
          <a:p>
            <a:endParaRPr lang="ru-RU" dirty="0">
              <a:solidFill>
                <a:schemeClr val="accent1"/>
              </a:solidFill>
            </a:endParaRPr>
          </a:p>
        </p:txBody>
      </p:sp>
    </p:spTree>
    <p:extLst>
      <p:ext uri="{BB962C8B-B14F-4D97-AF65-F5344CB8AC3E}">
        <p14:creationId xmlns:p14="http://schemas.microsoft.com/office/powerpoint/2010/main" val="35035598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solidFill>
                  <a:srgbClr val="C00000"/>
                </a:solidFill>
              </a:rPr>
              <a:t>Деривационные связи</a:t>
            </a:r>
          </a:p>
        </p:txBody>
      </p:sp>
      <p:sp>
        <p:nvSpPr>
          <p:cNvPr id="3" name="Объект 2"/>
          <p:cNvSpPr>
            <a:spLocks noGrp="1"/>
          </p:cNvSpPr>
          <p:nvPr>
            <p:ph idx="1"/>
          </p:nvPr>
        </p:nvSpPr>
        <p:spPr/>
        <p:txBody>
          <a:bodyPr>
            <a:normAutofit/>
          </a:bodyPr>
          <a:lstStyle/>
          <a:p>
            <a:pPr marL="0" indent="0">
              <a:buNone/>
            </a:pPr>
            <a:r>
              <a:rPr lang="ru-RU" sz="4400" dirty="0">
                <a:solidFill>
                  <a:schemeClr val="accent1"/>
                </a:solidFill>
              </a:rPr>
              <a:t>- Стереотип – стереотипный – нестереотипный;</a:t>
            </a:r>
          </a:p>
          <a:p>
            <a:pPr marL="0" indent="0">
              <a:buNone/>
            </a:pPr>
            <a:r>
              <a:rPr lang="ru-RU" sz="4400" dirty="0">
                <a:solidFill>
                  <a:schemeClr val="accent1"/>
                </a:solidFill>
              </a:rPr>
              <a:t>- Стереотип – стереотипный -стереотипность;</a:t>
            </a:r>
          </a:p>
          <a:p>
            <a:pPr marL="0" indent="0">
              <a:buNone/>
            </a:pPr>
            <a:r>
              <a:rPr lang="ru-RU" sz="4400" dirty="0">
                <a:solidFill>
                  <a:schemeClr val="accent1"/>
                </a:solidFill>
              </a:rPr>
              <a:t>- Стереотип –  *</a:t>
            </a:r>
            <a:r>
              <a:rPr lang="ru-RU" sz="4400" b="1" dirty="0" err="1">
                <a:solidFill>
                  <a:schemeClr val="accent1"/>
                </a:solidFill>
              </a:rPr>
              <a:t>стереотипизировать</a:t>
            </a:r>
            <a:r>
              <a:rPr lang="ru-RU" sz="4400" b="1" dirty="0">
                <a:solidFill>
                  <a:schemeClr val="accent1"/>
                </a:solidFill>
              </a:rPr>
              <a:t> (</a:t>
            </a:r>
            <a:r>
              <a:rPr lang="ru-RU" sz="4400" b="1" dirty="0" err="1">
                <a:solidFill>
                  <a:schemeClr val="accent1"/>
                </a:solidFill>
              </a:rPr>
              <a:t>стереотипизированный</a:t>
            </a:r>
            <a:r>
              <a:rPr lang="ru-RU" sz="4400" b="1" dirty="0">
                <a:solidFill>
                  <a:schemeClr val="accent1"/>
                </a:solidFill>
              </a:rPr>
              <a:t>) </a:t>
            </a:r>
            <a:r>
              <a:rPr lang="ru-RU" sz="4400" dirty="0" err="1">
                <a:solidFill>
                  <a:schemeClr val="accent1"/>
                </a:solidFill>
              </a:rPr>
              <a:t>стеорипизация</a:t>
            </a:r>
            <a:r>
              <a:rPr lang="ru-RU" sz="4400" dirty="0">
                <a:solidFill>
                  <a:schemeClr val="accent1"/>
                </a:solidFill>
              </a:rPr>
              <a:t>;</a:t>
            </a:r>
          </a:p>
          <a:p>
            <a:pPr marL="0" indent="0">
              <a:buNone/>
            </a:pPr>
            <a:r>
              <a:rPr lang="ru-RU" sz="4400" dirty="0">
                <a:solidFill>
                  <a:schemeClr val="accent1"/>
                </a:solidFill>
              </a:rPr>
              <a:t>- Стереотип – </a:t>
            </a:r>
            <a:r>
              <a:rPr lang="ru-RU" sz="4400" b="1" dirty="0">
                <a:solidFill>
                  <a:schemeClr val="accent1"/>
                </a:solidFill>
              </a:rPr>
              <a:t>*</a:t>
            </a:r>
            <a:r>
              <a:rPr lang="ru-RU" sz="4400" b="1" dirty="0" err="1">
                <a:solidFill>
                  <a:schemeClr val="accent1"/>
                </a:solidFill>
              </a:rPr>
              <a:t>Стереотипичный</a:t>
            </a:r>
            <a:r>
              <a:rPr lang="ru-RU" sz="4400" b="1" dirty="0">
                <a:solidFill>
                  <a:schemeClr val="accent1"/>
                </a:solidFill>
              </a:rPr>
              <a:t> </a:t>
            </a:r>
            <a:r>
              <a:rPr lang="ru-RU" sz="4400" dirty="0">
                <a:solidFill>
                  <a:schemeClr val="accent1"/>
                </a:solidFill>
              </a:rPr>
              <a:t>– </a:t>
            </a:r>
            <a:r>
              <a:rPr lang="ru-RU" sz="4400" dirty="0" err="1">
                <a:solidFill>
                  <a:schemeClr val="accent1"/>
                </a:solidFill>
              </a:rPr>
              <a:t>Стереотипичность</a:t>
            </a:r>
            <a:endParaRPr lang="ru-RU" sz="4400" dirty="0">
              <a:solidFill>
                <a:schemeClr val="accent1"/>
              </a:solidFill>
            </a:endParaRPr>
          </a:p>
          <a:p>
            <a:endParaRPr lang="ru-RU" sz="4400" dirty="0">
              <a:solidFill>
                <a:schemeClr val="accent1"/>
              </a:solidFill>
            </a:endParaRPr>
          </a:p>
        </p:txBody>
      </p:sp>
    </p:spTree>
    <p:extLst>
      <p:ext uri="{BB962C8B-B14F-4D97-AF65-F5344CB8AC3E}">
        <p14:creationId xmlns:p14="http://schemas.microsoft.com/office/powerpoint/2010/main" val="37476118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a:solidFill>
                  <a:srgbClr val="990000"/>
                </a:solidFill>
              </a:rPr>
              <a:t>Эпидигматика</a:t>
            </a:r>
            <a:r>
              <a:rPr lang="ru-RU" dirty="0">
                <a:solidFill>
                  <a:srgbClr val="990000"/>
                </a:solidFill>
              </a:rPr>
              <a:t> </a:t>
            </a:r>
          </a:p>
        </p:txBody>
      </p:sp>
      <p:sp>
        <p:nvSpPr>
          <p:cNvPr id="3" name="Объект 2"/>
          <p:cNvSpPr>
            <a:spLocks noGrp="1"/>
          </p:cNvSpPr>
          <p:nvPr>
            <p:ph idx="1"/>
          </p:nvPr>
        </p:nvSpPr>
        <p:spPr>
          <a:xfrm>
            <a:off x="5178424" y="2753544"/>
            <a:ext cx="17830800" cy="9068900"/>
          </a:xfrm>
        </p:spPr>
        <p:txBody>
          <a:bodyPr>
            <a:normAutofit/>
          </a:bodyPr>
          <a:lstStyle/>
          <a:p>
            <a:r>
              <a:rPr lang="ru-RU" sz="4800" dirty="0">
                <a:solidFill>
                  <a:srgbClr val="990000"/>
                </a:solidFill>
              </a:rPr>
              <a:t>Образование от термина-существительного – термина прилагательного, обозначающего признак соотнесенный с </a:t>
            </a:r>
            <a:r>
              <a:rPr lang="ru-RU" sz="4800" dirty="0" err="1">
                <a:solidFill>
                  <a:srgbClr val="990000"/>
                </a:solidFill>
              </a:rPr>
              <a:t>исхлжным</a:t>
            </a:r>
            <a:r>
              <a:rPr lang="ru-RU" sz="4800" dirty="0">
                <a:solidFill>
                  <a:srgbClr val="990000"/>
                </a:solidFill>
              </a:rPr>
              <a:t> понятием: </a:t>
            </a:r>
            <a:r>
              <a:rPr lang="ru-RU" sz="4800" b="1" i="1" dirty="0">
                <a:solidFill>
                  <a:srgbClr val="990000"/>
                </a:solidFill>
              </a:rPr>
              <a:t>импликация-</a:t>
            </a:r>
            <a:r>
              <a:rPr lang="ru-RU" sz="4800" b="1" i="1" dirty="0" err="1">
                <a:solidFill>
                  <a:srgbClr val="990000"/>
                </a:solidFill>
              </a:rPr>
              <a:t>импликационный</a:t>
            </a:r>
            <a:r>
              <a:rPr lang="ru-RU" sz="4800" b="1" i="1" dirty="0">
                <a:solidFill>
                  <a:srgbClr val="990000"/>
                </a:solidFill>
              </a:rPr>
              <a:t>, матрица-матричный, пропозиция-</a:t>
            </a:r>
            <a:r>
              <a:rPr lang="ru-RU" sz="4800" b="1" i="1" dirty="0" err="1">
                <a:solidFill>
                  <a:srgbClr val="990000"/>
                </a:solidFill>
              </a:rPr>
              <a:t>пропозитивный</a:t>
            </a:r>
            <a:r>
              <a:rPr lang="ru-RU" sz="4800" b="1" i="1" dirty="0">
                <a:solidFill>
                  <a:srgbClr val="990000"/>
                </a:solidFill>
              </a:rPr>
              <a:t>/пропозициональный</a:t>
            </a:r>
          </a:p>
          <a:p>
            <a:r>
              <a:rPr lang="ru-RU" sz="4800" dirty="0">
                <a:solidFill>
                  <a:srgbClr val="990000"/>
                </a:solidFill>
              </a:rPr>
              <a:t>Образование терминов сложных существительных</a:t>
            </a:r>
            <a:r>
              <a:rPr lang="ru-RU" sz="4800" b="1" i="1" dirty="0">
                <a:solidFill>
                  <a:srgbClr val="990000"/>
                </a:solidFill>
              </a:rPr>
              <a:t>: </a:t>
            </a:r>
            <a:r>
              <a:rPr lang="ru-RU" sz="4800" b="1" i="1" dirty="0" err="1">
                <a:solidFill>
                  <a:srgbClr val="990000"/>
                </a:solidFill>
              </a:rPr>
              <a:t>гешлальт</a:t>
            </a:r>
            <a:r>
              <a:rPr lang="ru-RU" sz="4800" b="1" i="1" dirty="0">
                <a:solidFill>
                  <a:srgbClr val="990000"/>
                </a:solidFill>
              </a:rPr>
              <a:t>-структура, театр- </a:t>
            </a:r>
            <a:r>
              <a:rPr lang="ru-RU" sz="4800" b="1" i="1" dirty="0" err="1">
                <a:solidFill>
                  <a:srgbClr val="990000"/>
                </a:solidFill>
              </a:rPr>
              <a:t>гештальт,фрейм</a:t>
            </a:r>
            <a:r>
              <a:rPr lang="ru-RU" sz="4800" b="1" i="1" dirty="0">
                <a:solidFill>
                  <a:srgbClr val="990000"/>
                </a:solidFill>
              </a:rPr>
              <a:t>-сценарий</a:t>
            </a:r>
          </a:p>
          <a:p>
            <a:r>
              <a:rPr lang="ru-RU" sz="4800" dirty="0">
                <a:solidFill>
                  <a:srgbClr val="990000"/>
                </a:solidFill>
              </a:rPr>
              <a:t>Образование сложных-прилагательных</a:t>
            </a:r>
            <a:r>
              <a:rPr lang="ru-RU" sz="4800" b="1" i="1" dirty="0">
                <a:solidFill>
                  <a:srgbClr val="990000"/>
                </a:solidFill>
              </a:rPr>
              <a:t>: пропозиционально-фреймовый, </a:t>
            </a:r>
            <a:r>
              <a:rPr lang="ru-RU" sz="4800" b="1" i="1" dirty="0" err="1">
                <a:solidFill>
                  <a:srgbClr val="990000"/>
                </a:solidFill>
              </a:rPr>
              <a:t>когнитивно</a:t>
            </a:r>
            <a:r>
              <a:rPr lang="ru-RU" sz="4800" b="1" i="1" dirty="0">
                <a:solidFill>
                  <a:srgbClr val="990000"/>
                </a:solidFill>
              </a:rPr>
              <a:t>- пропозициональный</a:t>
            </a:r>
          </a:p>
        </p:txBody>
      </p:sp>
    </p:spTree>
    <p:extLst>
      <p:ext uri="{BB962C8B-B14F-4D97-AF65-F5344CB8AC3E}">
        <p14:creationId xmlns:p14="http://schemas.microsoft.com/office/powerpoint/2010/main" val="7949042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solidFill>
                  <a:srgbClr val="990000"/>
                </a:solidFill>
              </a:rPr>
              <a:t>Интерпретации </a:t>
            </a:r>
          </a:p>
        </p:txBody>
      </p:sp>
      <p:sp>
        <p:nvSpPr>
          <p:cNvPr id="3" name="Объект 2"/>
          <p:cNvSpPr>
            <a:spLocks noGrp="1"/>
          </p:cNvSpPr>
          <p:nvPr>
            <p:ph idx="1"/>
          </p:nvPr>
        </p:nvSpPr>
        <p:spPr>
          <a:xfrm>
            <a:off x="3623048" y="3401616"/>
            <a:ext cx="19386176" cy="8420828"/>
          </a:xfrm>
        </p:spPr>
        <p:txBody>
          <a:bodyPr>
            <a:normAutofit lnSpcReduction="10000"/>
          </a:bodyPr>
          <a:lstStyle/>
          <a:p>
            <a:r>
              <a:rPr lang="ru-RU" b="1" i="1" dirty="0">
                <a:solidFill>
                  <a:srgbClr val="990000"/>
                </a:solidFill>
              </a:rPr>
              <a:t>Разные аспекты рассмотрения терминов</a:t>
            </a:r>
          </a:p>
          <a:p>
            <a:r>
              <a:rPr lang="ru-RU" b="1" i="1" dirty="0">
                <a:solidFill>
                  <a:srgbClr val="990000"/>
                </a:solidFill>
              </a:rPr>
              <a:t>Категоризация</a:t>
            </a:r>
          </a:p>
          <a:p>
            <a:pPr marL="0" indent="0">
              <a:buNone/>
            </a:pPr>
            <a:r>
              <a:rPr lang="ru-RU" i="1" dirty="0">
                <a:solidFill>
                  <a:srgbClr val="990000"/>
                </a:solidFill>
              </a:rPr>
              <a:t>Под </a:t>
            </a:r>
            <a:r>
              <a:rPr lang="ru-RU" b="1" i="1" dirty="0">
                <a:solidFill>
                  <a:srgbClr val="990000"/>
                </a:solidFill>
              </a:rPr>
              <a:t>категоризацией</a:t>
            </a:r>
            <a:r>
              <a:rPr lang="ru-RU" i="1" dirty="0">
                <a:solidFill>
                  <a:srgbClr val="990000"/>
                </a:solidFill>
              </a:rPr>
              <a:t> понимается </a:t>
            </a:r>
            <a:r>
              <a:rPr lang="ru-RU" b="1" i="1" dirty="0">
                <a:solidFill>
                  <a:srgbClr val="990000"/>
                </a:solidFill>
              </a:rPr>
              <a:t>осмысление</a:t>
            </a:r>
            <a:r>
              <a:rPr lang="ru-RU" i="1" dirty="0">
                <a:solidFill>
                  <a:srgbClr val="990000"/>
                </a:solidFill>
              </a:rPr>
              <a:t> объектов и явлений действительности в рамках категорий – обобщенных понятий [</a:t>
            </a:r>
            <a:r>
              <a:rPr lang="ru-RU" i="1" dirty="0" err="1">
                <a:solidFill>
                  <a:srgbClr val="990000"/>
                </a:solidFill>
              </a:rPr>
              <a:t>Кубрякова</a:t>
            </a:r>
            <a:r>
              <a:rPr lang="ru-RU" i="1" dirty="0">
                <a:solidFill>
                  <a:srgbClr val="990000"/>
                </a:solidFill>
              </a:rPr>
              <a:t> 2004; Попова, </a:t>
            </a:r>
            <a:r>
              <a:rPr lang="ru-RU" i="1" dirty="0" err="1">
                <a:solidFill>
                  <a:srgbClr val="990000"/>
                </a:solidFill>
              </a:rPr>
              <a:t>Стернин</a:t>
            </a:r>
            <a:r>
              <a:rPr lang="ru-RU" i="1" dirty="0">
                <a:solidFill>
                  <a:srgbClr val="990000"/>
                </a:solidFill>
              </a:rPr>
              <a:t> 2007].(</a:t>
            </a:r>
            <a:r>
              <a:rPr lang="ru-RU" dirty="0">
                <a:solidFill>
                  <a:schemeClr val="tx1"/>
                </a:solidFill>
              </a:rPr>
              <a:t>Бабина </a:t>
            </a:r>
            <a:r>
              <a:rPr lang="ru-RU" dirty="0" err="1">
                <a:solidFill>
                  <a:schemeClr val="tx1"/>
                </a:solidFill>
              </a:rPr>
              <a:t>Л.В</a:t>
            </a:r>
            <a:r>
              <a:rPr lang="ru-RU" dirty="0">
                <a:solidFill>
                  <a:schemeClr val="tx1"/>
                </a:solidFill>
              </a:rPr>
              <a:t>., Бочкарева </a:t>
            </a:r>
            <a:r>
              <a:rPr lang="ru-RU" dirty="0" err="1">
                <a:solidFill>
                  <a:schemeClr val="tx1"/>
                </a:solidFill>
              </a:rPr>
              <a:t>И.В</a:t>
            </a:r>
            <a:r>
              <a:rPr lang="ru-RU" dirty="0">
                <a:solidFill>
                  <a:schemeClr val="tx1"/>
                </a:solidFill>
              </a:rPr>
              <a:t>. Когнитивные основания производных слов, образованных от имен собственных // </a:t>
            </a:r>
            <a:r>
              <a:rPr lang="ru-RU" dirty="0" err="1">
                <a:solidFill>
                  <a:schemeClr val="tx1"/>
                </a:solidFill>
              </a:rPr>
              <a:t>Вопр</a:t>
            </a:r>
            <a:r>
              <a:rPr lang="ru-RU" dirty="0">
                <a:solidFill>
                  <a:schemeClr val="tx1"/>
                </a:solidFill>
              </a:rPr>
              <a:t>. когнитивной лингвистики. 2011. № 3. С. 59</a:t>
            </a:r>
            <a:r>
              <a:rPr lang="ru-RU" i="1" dirty="0">
                <a:solidFill>
                  <a:srgbClr val="990000"/>
                </a:solidFill>
              </a:rPr>
              <a:t>)</a:t>
            </a:r>
          </a:p>
          <a:p>
            <a:pPr marL="0" indent="0">
              <a:buNone/>
            </a:pPr>
            <a:r>
              <a:rPr lang="ru-RU" i="1" dirty="0">
                <a:solidFill>
                  <a:srgbClr val="990000"/>
                </a:solidFill>
              </a:rPr>
              <a:t>В русле когнитивного подхода </a:t>
            </a:r>
            <a:r>
              <a:rPr lang="ru-RU" b="1" i="1" dirty="0">
                <a:solidFill>
                  <a:srgbClr val="990000"/>
                </a:solidFill>
              </a:rPr>
              <a:t>категоризация</a:t>
            </a:r>
            <a:r>
              <a:rPr lang="ru-RU" i="1" dirty="0">
                <a:solidFill>
                  <a:srgbClr val="990000"/>
                </a:solidFill>
              </a:rPr>
              <a:t> рассматривается как </a:t>
            </a:r>
            <a:r>
              <a:rPr lang="ru-RU" b="1" i="1" dirty="0">
                <a:solidFill>
                  <a:srgbClr val="990000"/>
                </a:solidFill>
              </a:rPr>
              <a:t>способ познавательной деятельности человека</a:t>
            </a:r>
            <a:r>
              <a:rPr lang="ru-RU" i="1" dirty="0">
                <a:solidFill>
                  <a:srgbClr val="990000"/>
                </a:solidFill>
              </a:rPr>
              <a:t>, позволяющий классифицировать все явления и объекты воспринимаемого нами мира. В режиме </a:t>
            </a:r>
            <a:r>
              <a:rPr lang="ru-RU" i="1" dirty="0" err="1">
                <a:solidFill>
                  <a:srgbClr val="990000"/>
                </a:solidFill>
              </a:rPr>
              <a:t>online</a:t>
            </a:r>
            <a:r>
              <a:rPr lang="ru-RU" i="1" dirty="0">
                <a:solidFill>
                  <a:srgbClr val="990000"/>
                </a:solidFill>
              </a:rPr>
              <a:t> категоризация является динамичным процессом, сущность которого можно объяснить на основе принципа </a:t>
            </a:r>
            <a:r>
              <a:rPr lang="ru-RU" b="1" i="1" dirty="0">
                <a:solidFill>
                  <a:srgbClr val="990000"/>
                </a:solidFill>
              </a:rPr>
              <a:t>альтернативного </a:t>
            </a:r>
            <a:r>
              <a:rPr lang="ru-RU" b="1" i="1" dirty="0" err="1">
                <a:solidFill>
                  <a:srgbClr val="990000"/>
                </a:solidFill>
              </a:rPr>
              <a:t>фрейминга</a:t>
            </a:r>
            <a:r>
              <a:rPr lang="ru-RU" i="1" dirty="0">
                <a:solidFill>
                  <a:srgbClr val="990000"/>
                </a:solidFill>
              </a:rPr>
              <a:t>.(</a:t>
            </a:r>
            <a:r>
              <a:rPr lang="ru-RU" i="1" dirty="0" err="1">
                <a:solidFill>
                  <a:schemeClr val="tx1"/>
                </a:solidFill>
              </a:rPr>
              <a:t>Фурс</a:t>
            </a:r>
            <a:r>
              <a:rPr lang="ru-RU" i="1" dirty="0">
                <a:solidFill>
                  <a:schemeClr val="tx1"/>
                </a:solidFill>
              </a:rPr>
              <a:t> </a:t>
            </a:r>
            <a:r>
              <a:rPr lang="ru-RU" i="1" dirty="0" err="1">
                <a:solidFill>
                  <a:schemeClr val="tx1"/>
                </a:solidFill>
              </a:rPr>
              <a:t>Л.А</a:t>
            </a:r>
            <a:r>
              <a:rPr lang="ru-RU" i="1" dirty="0">
                <a:solidFill>
                  <a:schemeClr val="tx1"/>
                </a:solidFill>
              </a:rPr>
              <a:t>., </a:t>
            </a:r>
            <a:r>
              <a:rPr lang="ru-RU" i="1" dirty="0" err="1">
                <a:solidFill>
                  <a:schemeClr val="tx1"/>
                </a:solidFill>
              </a:rPr>
              <a:t>Доброходова</a:t>
            </a:r>
            <a:r>
              <a:rPr lang="ru-RU" i="1" dirty="0">
                <a:solidFill>
                  <a:schemeClr val="tx1"/>
                </a:solidFill>
              </a:rPr>
              <a:t> </a:t>
            </a:r>
            <a:r>
              <a:rPr lang="ru-RU" i="1" dirty="0" err="1">
                <a:solidFill>
                  <a:schemeClr val="tx1"/>
                </a:solidFill>
              </a:rPr>
              <a:t>О.В</a:t>
            </a:r>
            <a:r>
              <a:rPr lang="ru-RU" i="1" dirty="0">
                <a:solidFill>
                  <a:schemeClr val="tx1"/>
                </a:solidFill>
              </a:rPr>
              <a:t>. Принцип альтернативного </a:t>
            </a:r>
            <a:r>
              <a:rPr lang="ru-RU" i="1" dirty="0" err="1">
                <a:solidFill>
                  <a:schemeClr val="tx1"/>
                </a:solidFill>
              </a:rPr>
              <a:t>фрейминга</a:t>
            </a:r>
            <a:r>
              <a:rPr lang="ru-RU" i="1" dirty="0">
                <a:solidFill>
                  <a:schemeClr val="tx1"/>
                </a:solidFill>
              </a:rPr>
              <a:t> в категоризации социального статуса человека // Вопросы когнитивной лингвистики. 2011. №</a:t>
            </a:r>
            <a:r>
              <a:rPr lang="ru-RU" i="1" dirty="0" err="1">
                <a:solidFill>
                  <a:schemeClr val="tx1"/>
                </a:solidFill>
              </a:rPr>
              <a:t>2.С.5</a:t>
            </a:r>
            <a:r>
              <a:rPr lang="ru-RU" i="1" dirty="0">
                <a:solidFill>
                  <a:schemeClr val="tx1"/>
                </a:solidFill>
              </a:rPr>
              <a:t>-12).</a:t>
            </a:r>
          </a:p>
        </p:txBody>
      </p:sp>
    </p:spTree>
    <p:extLst>
      <p:ext uri="{BB962C8B-B14F-4D97-AF65-F5344CB8AC3E}">
        <p14:creationId xmlns:p14="http://schemas.microsoft.com/office/powerpoint/2010/main" val="22768890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solidFill>
                  <a:srgbClr val="990000"/>
                </a:solidFill>
              </a:rPr>
              <a:t>Интерпретации </a:t>
            </a:r>
          </a:p>
        </p:txBody>
      </p:sp>
      <p:sp>
        <p:nvSpPr>
          <p:cNvPr id="3" name="Объект 2"/>
          <p:cNvSpPr>
            <a:spLocks noGrp="1"/>
          </p:cNvSpPr>
          <p:nvPr>
            <p:ph idx="1"/>
          </p:nvPr>
        </p:nvSpPr>
        <p:spPr>
          <a:xfrm>
            <a:off x="3623048" y="3401616"/>
            <a:ext cx="19386176" cy="8420828"/>
          </a:xfrm>
        </p:spPr>
        <p:txBody>
          <a:bodyPr>
            <a:normAutofit/>
          </a:bodyPr>
          <a:lstStyle/>
          <a:p>
            <a:r>
              <a:rPr lang="ru-RU" b="1" i="1" dirty="0">
                <a:solidFill>
                  <a:srgbClr val="990000"/>
                </a:solidFill>
              </a:rPr>
              <a:t>Разные аспекты рассмотрения терминов</a:t>
            </a:r>
          </a:p>
          <a:p>
            <a:r>
              <a:rPr lang="ru-RU" b="1" i="1" dirty="0">
                <a:solidFill>
                  <a:srgbClr val="990000"/>
                </a:solidFill>
              </a:rPr>
              <a:t>Категоризация</a:t>
            </a:r>
          </a:p>
          <a:p>
            <a:pPr marL="0" indent="0">
              <a:buNone/>
            </a:pPr>
            <a:r>
              <a:rPr lang="ru-RU" i="1" dirty="0">
                <a:solidFill>
                  <a:srgbClr val="990000"/>
                </a:solidFill>
              </a:rPr>
              <a:t>Понятие </a:t>
            </a:r>
            <a:r>
              <a:rPr lang="ru-RU" b="1" i="1" dirty="0">
                <a:solidFill>
                  <a:srgbClr val="990000"/>
                </a:solidFill>
              </a:rPr>
              <a:t>категоризации</a:t>
            </a:r>
            <a:r>
              <a:rPr lang="ru-RU" i="1" dirty="0">
                <a:solidFill>
                  <a:srgbClr val="990000"/>
                </a:solidFill>
              </a:rPr>
              <a:t> раскрывает то, какими знаниями мы владеем и каким образом мы их применяем в процессе </a:t>
            </a:r>
            <a:r>
              <a:rPr lang="ru-RU" b="1" i="1" dirty="0">
                <a:solidFill>
                  <a:srgbClr val="990000"/>
                </a:solidFill>
              </a:rPr>
              <a:t>использования языка </a:t>
            </a:r>
            <a:r>
              <a:rPr lang="ru-RU" i="1" dirty="0">
                <a:solidFill>
                  <a:srgbClr val="990000"/>
                </a:solidFill>
              </a:rPr>
              <a:t>как средства общения, а также получения и хранения информации.(</a:t>
            </a:r>
            <a:r>
              <a:rPr lang="ru-RU" i="1" dirty="0" err="1">
                <a:solidFill>
                  <a:schemeClr val="tx1"/>
                </a:solidFill>
              </a:rPr>
              <a:t>Чернышова</a:t>
            </a:r>
            <a:r>
              <a:rPr lang="ru-RU" i="1" dirty="0">
                <a:solidFill>
                  <a:schemeClr val="tx1"/>
                </a:solidFill>
              </a:rPr>
              <a:t> </a:t>
            </a:r>
            <a:r>
              <a:rPr lang="ru-RU" i="1" dirty="0" err="1">
                <a:solidFill>
                  <a:schemeClr val="tx1"/>
                </a:solidFill>
              </a:rPr>
              <a:t>Е.А</a:t>
            </a:r>
            <a:r>
              <a:rPr lang="ru-RU" i="1" dirty="0">
                <a:solidFill>
                  <a:schemeClr val="tx1"/>
                </a:solidFill>
              </a:rPr>
              <a:t>. </a:t>
            </a:r>
            <a:r>
              <a:rPr lang="ru-RU" i="1" dirty="0" err="1">
                <a:solidFill>
                  <a:schemeClr val="tx1"/>
                </a:solidFill>
              </a:rPr>
              <a:t>Гендер</a:t>
            </a:r>
            <a:r>
              <a:rPr lang="ru-RU" i="1" dirty="0">
                <a:solidFill>
                  <a:schemeClr val="tx1"/>
                </a:solidFill>
              </a:rPr>
              <a:t> как основа категоризации объектов в английском языке // Вопросы когнитивной лингвистики. 2012. №2. С. 61-66; С. 63)</a:t>
            </a:r>
          </a:p>
          <a:p>
            <a:pPr marL="0" indent="0">
              <a:buNone/>
            </a:pPr>
            <a:r>
              <a:rPr lang="ru-RU" i="1" dirty="0">
                <a:solidFill>
                  <a:srgbClr val="990000"/>
                </a:solidFill>
              </a:rPr>
              <a:t>В статье </a:t>
            </a:r>
            <a:r>
              <a:rPr lang="ru-RU" b="1" i="1" dirty="0">
                <a:solidFill>
                  <a:srgbClr val="990000"/>
                </a:solidFill>
              </a:rPr>
              <a:t>категоризация</a:t>
            </a:r>
            <a:r>
              <a:rPr lang="ru-RU" i="1" dirty="0">
                <a:solidFill>
                  <a:srgbClr val="990000"/>
                </a:solidFill>
              </a:rPr>
              <a:t> характеризуется как </a:t>
            </a:r>
            <a:r>
              <a:rPr lang="ru-RU" b="1" i="1" dirty="0">
                <a:solidFill>
                  <a:srgbClr val="990000"/>
                </a:solidFill>
              </a:rPr>
              <a:t>семантико-когнитивная деятельность</a:t>
            </a:r>
            <a:r>
              <a:rPr lang="ru-RU" i="1" dirty="0">
                <a:solidFill>
                  <a:srgbClr val="990000"/>
                </a:solidFill>
              </a:rPr>
              <a:t>, в процессе которой в семантические категории, рассматриваемые как множества, совокупности, сводятся языковые элементы, имеющие сходные или различительные признаки (</a:t>
            </a:r>
            <a:r>
              <a:rPr lang="ru-RU" dirty="0" err="1">
                <a:solidFill>
                  <a:schemeClr val="tx1"/>
                </a:solidFill>
              </a:rPr>
              <a:t>Абишева</a:t>
            </a:r>
            <a:r>
              <a:rPr lang="ru-RU" dirty="0">
                <a:solidFill>
                  <a:schemeClr val="tx1"/>
                </a:solidFill>
              </a:rPr>
              <a:t> </a:t>
            </a:r>
            <a:r>
              <a:rPr lang="ru-RU" dirty="0" err="1">
                <a:solidFill>
                  <a:schemeClr val="tx1"/>
                </a:solidFill>
              </a:rPr>
              <a:t>К.М</a:t>
            </a:r>
            <a:r>
              <a:rPr lang="ru-RU" dirty="0">
                <a:solidFill>
                  <a:schemeClr val="tx1"/>
                </a:solidFill>
              </a:rPr>
              <a:t>. Категоризация и ее основные принципы // Вопросы когнитивной лингвистики. 2013. №2 (35).С. 21-30; </a:t>
            </a:r>
            <a:r>
              <a:rPr lang="ru-RU" dirty="0" err="1">
                <a:solidFill>
                  <a:schemeClr val="tx1"/>
                </a:solidFill>
              </a:rPr>
              <a:t>С.23</a:t>
            </a:r>
            <a:r>
              <a:rPr lang="ru-RU" i="1" dirty="0">
                <a:solidFill>
                  <a:srgbClr val="990000"/>
                </a:solidFill>
              </a:rPr>
              <a:t>)</a:t>
            </a:r>
          </a:p>
        </p:txBody>
      </p:sp>
    </p:spTree>
    <p:extLst>
      <p:ext uri="{BB962C8B-B14F-4D97-AF65-F5344CB8AC3E}">
        <p14:creationId xmlns:p14="http://schemas.microsoft.com/office/powerpoint/2010/main" val="3181427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59" name="Очень крутой заголовок…"/>
          <p:cNvSpPr txBox="1"/>
          <p:nvPr/>
        </p:nvSpPr>
        <p:spPr>
          <a:xfrm>
            <a:off x="3046494" y="953344"/>
            <a:ext cx="19226626" cy="23132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lgn="l">
              <a:defRPr sz="7000" b="1" cap="all">
                <a:solidFill>
                  <a:srgbClr val="253957"/>
                </a:solidFill>
                <a:latin typeface="+mn-lt"/>
                <a:ea typeface="+mn-ea"/>
                <a:cs typeface="+mn-cs"/>
                <a:sym typeface="Arial Narrow"/>
              </a:defRPr>
            </a:pPr>
            <a:r>
              <a:rPr lang="ru-RU" dirty="0">
                <a:solidFill>
                  <a:srgbClr val="C00000"/>
                </a:solidFill>
                <a:latin typeface="+mj-lt"/>
              </a:rPr>
              <a:t>Проблема                              гипотеза</a:t>
            </a:r>
            <a:endParaRPr dirty="0">
              <a:solidFill>
                <a:srgbClr val="C00000"/>
              </a:solidFill>
              <a:latin typeface="+mj-lt"/>
            </a:endParaRPr>
          </a:p>
        </p:txBody>
      </p:sp>
      <p:sp>
        <p:nvSpPr>
          <p:cNvPr id="60"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814736" y="4337720"/>
            <a:ext cx="23185214" cy="48426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lgn="just"/>
            <a:endParaRPr lang="ru-RU" dirty="0"/>
          </a:p>
        </p:txBody>
      </p:sp>
      <p:sp>
        <p:nvSpPr>
          <p:cNvPr id="61" name="Заголовок основного текста"/>
          <p:cNvSpPr txBox="1"/>
          <p:nvPr/>
        </p:nvSpPr>
        <p:spPr>
          <a:xfrm>
            <a:off x="1966864" y="8517929"/>
            <a:ext cx="8764403" cy="13249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pPr indent="450215" algn="ctr">
              <a:lnSpc>
                <a:spcPct val="150000"/>
              </a:lnSpc>
              <a:spcAft>
                <a:spcPts val="800"/>
              </a:spcAft>
            </a:pPr>
            <a:r>
              <a:rPr lang="ru-RU" sz="4800" b="0" dirty="0">
                <a:solidFill>
                  <a:srgbClr val="C00000"/>
                </a:solidFill>
                <a:ea typeface="Calibri"/>
                <a:cs typeface="Times New Roman"/>
              </a:rPr>
              <a:t>В чем заключается своеобразие терминосистемы когнитивной лингвистики с точки зрения структурно-семантического аспекта? </a:t>
            </a:r>
            <a:endParaRPr dirty="0">
              <a:solidFill>
                <a:srgbClr val="C00000"/>
              </a:solidFill>
            </a:endParaRPr>
          </a:p>
        </p:txBody>
      </p:sp>
      <p:sp>
        <p:nvSpPr>
          <p:cNvPr id="11" name="Заголовок основного текста"/>
          <p:cNvSpPr txBox="1"/>
          <p:nvPr/>
        </p:nvSpPr>
        <p:spPr>
          <a:xfrm>
            <a:off x="14059988" y="7524223"/>
            <a:ext cx="9315436" cy="13249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pPr algn="ctr"/>
            <a:r>
              <a:rPr lang="ru-RU" sz="4800" b="0" dirty="0">
                <a:solidFill>
                  <a:srgbClr val="C00000"/>
                </a:solidFill>
                <a:cs typeface="Times New Roman" panose="02020603050405020304" pitchFamily="18" charset="0"/>
              </a:rPr>
              <a:t>Термины когнитивной лингвистики образуют </a:t>
            </a:r>
            <a:r>
              <a:rPr lang="ru-RU" sz="4800" b="0" dirty="0" err="1">
                <a:solidFill>
                  <a:srgbClr val="C00000"/>
                </a:solidFill>
                <a:cs typeface="Times New Roman" panose="02020603050405020304" pitchFamily="18" charset="0"/>
              </a:rPr>
              <a:t>терминоситему</a:t>
            </a:r>
            <a:r>
              <a:rPr lang="ru-RU" sz="4800" b="0" dirty="0">
                <a:solidFill>
                  <a:srgbClr val="C00000"/>
                </a:solidFill>
                <a:cs typeface="Times New Roman" panose="02020603050405020304" pitchFamily="18" charset="0"/>
              </a:rPr>
              <a:t>, внутри которой можно выявить различные типы отношений.</a:t>
            </a:r>
            <a:endParaRPr lang="ru-RU" dirty="0">
              <a:solidFill>
                <a:srgbClr val="C00000"/>
              </a:solidFill>
            </a:endParaRPr>
          </a:p>
        </p:txBody>
      </p:sp>
      <p:cxnSp>
        <p:nvCxnSpPr>
          <p:cNvPr id="12" name="Прямая соединительная линия 11"/>
          <p:cNvCxnSpPr/>
          <p:nvPr/>
        </p:nvCxnSpPr>
        <p:spPr>
          <a:xfrm>
            <a:off x="12089015" y="3099891"/>
            <a:ext cx="0" cy="8092092"/>
          </a:xfrm>
          <a:prstGeom prst="line">
            <a:avLst/>
          </a:prstGeom>
          <a:noFill/>
          <a:ln w="25400" cap="flat">
            <a:solidFill>
              <a:srgbClr val="000000"/>
            </a:solidFill>
            <a:prstDash val="solid"/>
            <a:miter lim="400000"/>
          </a:ln>
          <a:effectLst/>
          <a:sp3d/>
        </p:spPr>
        <p:style>
          <a:lnRef idx="0">
            <a:scrgbClr r="0" g="0" b="0"/>
          </a:lnRef>
          <a:fillRef idx="0">
            <a:scrgbClr r="0" g="0" b="0"/>
          </a:fillRef>
          <a:effectRef idx="0">
            <a:scrgbClr r="0" g="0" b="0"/>
          </a:effectRef>
          <a:fontRef idx="none"/>
        </p:style>
      </p:cxnSp>
    </p:spTree>
    <p:extLst>
      <p:ext uri="{BB962C8B-B14F-4D97-AF65-F5344CB8AC3E}">
        <p14:creationId xmlns:p14="http://schemas.microsoft.com/office/powerpoint/2010/main" val="1329404279"/>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solidFill>
                  <a:srgbClr val="990000"/>
                </a:solidFill>
              </a:rPr>
              <a:t>Интерпретации </a:t>
            </a:r>
          </a:p>
        </p:txBody>
      </p:sp>
      <p:sp>
        <p:nvSpPr>
          <p:cNvPr id="3" name="Объект 2"/>
          <p:cNvSpPr>
            <a:spLocks noGrp="1"/>
          </p:cNvSpPr>
          <p:nvPr>
            <p:ph idx="1"/>
          </p:nvPr>
        </p:nvSpPr>
        <p:spPr>
          <a:xfrm>
            <a:off x="3623048" y="3401616"/>
            <a:ext cx="19386176" cy="10513168"/>
          </a:xfrm>
        </p:spPr>
        <p:txBody>
          <a:bodyPr>
            <a:normAutofit/>
          </a:bodyPr>
          <a:lstStyle/>
          <a:p>
            <a:r>
              <a:rPr lang="ru-RU" sz="4000" b="1" i="1" dirty="0">
                <a:solidFill>
                  <a:srgbClr val="990000"/>
                </a:solidFill>
              </a:rPr>
              <a:t>Термины демонстрирующие существенные различия в интерпретации</a:t>
            </a:r>
          </a:p>
          <a:p>
            <a:r>
              <a:rPr lang="ru-RU" sz="4000" b="1" i="1" dirty="0">
                <a:solidFill>
                  <a:srgbClr val="990000"/>
                </a:solidFill>
              </a:rPr>
              <a:t>Ментальность=менталитет</a:t>
            </a:r>
          </a:p>
          <a:p>
            <a:pPr marL="0" indent="0">
              <a:buNone/>
            </a:pPr>
            <a:r>
              <a:rPr lang="ru-RU" sz="4000" i="1" dirty="0">
                <a:solidFill>
                  <a:srgbClr val="990000"/>
                </a:solidFill>
              </a:rPr>
              <a:t>Основным предметом изучения когнитивистики являются формы национальной </a:t>
            </a:r>
            <a:r>
              <a:rPr lang="ru-RU" sz="4000" b="1" i="1" dirty="0">
                <a:solidFill>
                  <a:srgbClr val="990000"/>
                </a:solidFill>
              </a:rPr>
              <a:t>ментальности,</a:t>
            </a:r>
            <a:r>
              <a:rPr lang="ru-RU" sz="4000" i="1" dirty="0">
                <a:solidFill>
                  <a:srgbClr val="990000"/>
                </a:solidFill>
              </a:rPr>
              <a:t> которая иногда именуется </a:t>
            </a:r>
            <a:r>
              <a:rPr lang="ru-RU" sz="4000" b="1" i="1" dirty="0">
                <a:solidFill>
                  <a:srgbClr val="990000"/>
                </a:solidFill>
              </a:rPr>
              <a:t>менталитетом. </a:t>
            </a:r>
            <a:r>
              <a:rPr lang="ru-RU" sz="4000" dirty="0">
                <a:solidFill>
                  <a:schemeClr val="tx1"/>
                </a:solidFill>
              </a:rPr>
              <a:t>(Колесов </a:t>
            </a:r>
            <a:r>
              <a:rPr lang="ru-RU" sz="4000" dirty="0" err="1">
                <a:solidFill>
                  <a:schemeClr val="tx1"/>
                </a:solidFill>
              </a:rPr>
              <a:t>В.В</a:t>
            </a:r>
            <a:r>
              <a:rPr lang="ru-RU" sz="4000" dirty="0">
                <a:solidFill>
                  <a:schemeClr val="tx1"/>
                </a:solidFill>
              </a:rPr>
              <a:t>. Когнитивистика в аспекте терминологии // Вопросы когнитивной лингвистики. 2013. № 1. С. 50.)</a:t>
            </a:r>
          </a:p>
          <a:p>
            <a:r>
              <a:rPr lang="ru-RU" sz="4000" b="1" i="1" dirty="0">
                <a:solidFill>
                  <a:srgbClr val="990000"/>
                </a:solidFill>
              </a:rPr>
              <a:t>Ментальность=!менталитет</a:t>
            </a:r>
          </a:p>
          <a:p>
            <a:pPr marL="0" indent="0">
              <a:buNone/>
            </a:pPr>
            <a:r>
              <a:rPr lang="ru-RU" sz="4000" i="1" dirty="0">
                <a:solidFill>
                  <a:srgbClr val="990000"/>
                </a:solidFill>
              </a:rPr>
              <a:t>«</a:t>
            </a:r>
            <a:r>
              <a:rPr lang="ru-RU" sz="4000" b="1" i="1" dirty="0">
                <a:solidFill>
                  <a:srgbClr val="990000"/>
                </a:solidFill>
              </a:rPr>
              <a:t>Ментальность</a:t>
            </a:r>
            <a:r>
              <a:rPr lang="ru-RU" sz="4000" i="1" dirty="0">
                <a:solidFill>
                  <a:srgbClr val="990000"/>
                </a:solidFill>
              </a:rPr>
              <a:t>» следует понимать как </a:t>
            </a:r>
            <a:r>
              <a:rPr lang="ru-RU" sz="4000" b="1" i="1" dirty="0">
                <a:solidFill>
                  <a:srgbClr val="990000"/>
                </a:solidFill>
              </a:rPr>
              <a:t>отвлеченное понятие </a:t>
            </a:r>
            <a:r>
              <a:rPr lang="ru-RU" sz="4000" i="1" dirty="0">
                <a:solidFill>
                  <a:srgbClr val="990000"/>
                </a:solidFill>
              </a:rPr>
              <a:t>сущности </a:t>
            </a:r>
            <a:r>
              <a:rPr lang="ru-RU" sz="4000" b="1" i="1" dirty="0">
                <a:solidFill>
                  <a:srgbClr val="990000"/>
                </a:solidFill>
              </a:rPr>
              <a:t>менталитета</a:t>
            </a:r>
            <a:r>
              <a:rPr lang="ru-RU" sz="4000" i="1" dirty="0">
                <a:solidFill>
                  <a:srgbClr val="990000"/>
                </a:solidFill>
              </a:rPr>
              <a:t>, свое проявление находящей в нем как в конкретном речемыслительном действии</a:t>
            </a:r>
            <a:r>
              <a:rPr lang="ru-RU" sz="4000" b="1" i="1" dirty="0">
                <a:solidFill>
                  <a:srgbClr val="990000"/>
                </a:solidFill>
              </a:rPr>
              <a:t>. (</a:t>
            </a:r>
            <a:r>
              <a:rPr lang="ru-RU" sz="4000" dirty="0">
                <a:solidFill>
                  <a:schemeClr val="tx1"/>
                </a:solidFill>
              </a:rPr>
              <a:t>Колесов </a:t>
            </a:r>
            <a:r>
              <a:rPr lang="ru-RU" sz="4000" dirty="0" err="1">
                <a:solidFill>
                  <a:schemeClr val="tx1"/>
                </a:solidFill>
              </a:rPr>
              <a:t>В.В</a:t>
            </a:r>
            <a:r>
              <a:rPr lang="ru-RU" sz="4000" dirty="0">
                <a:solidFill>
                  <a:schemeClr val="tx1"/>
                </a:solidFill>
              </a:rPr>
              <a:t>. Когнитивистика в аспекте терминологии // Вопросы когнитивной лингвистики. 2013. № 1. С. 50.)</a:t>
            </a:r>
          </a:p>
        </p:txBody>
      </p:sp>
    </p:spTree>
    <p:extLst>
      <p:ext uri="{BB962C8B-B14F-4D97-AF65-F5344CB8AC3E}">
        <p14:creationId xmlns:p14="http://schemas.microsoft.com/office/powerpoint/2010/main" val="5192474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solidFill>
                  <a:srgbClr val="990000"/>
                </a:solidFill>
              </a:rPr>
              <a:t>Оценочные интерпретации</a:t>
            </a:r>
          </a:p>
        </p:txBody>
      </p:sp>
      <p:sp>
        <p:nvSpPr>
          <p:cNvPr id="3" name="Объект 2"/>
          <p:cNvSpPr>
            <a:spLocks noGrp="1"/>
          </p:cNvSpPr>
          <p:nvPr>
            <p:ph idx="1"/>
          </p:nvPr>
        </p:nvSpPr>
        <p:spPr>
          <a:xfrm>
            <a:off x="5178424" y="2609528"/>
            <a:ext cx="17830800" cy="9212916"/>
          </a:xfrm>
        </p:spPr>
        <p:txBody>
          <a:bodyPr>
            <a:noAutofit/>
          </a:bodyPr>
          <a:lstStyle/>
          <a:p>
            <a:r>
              <a:rPr lang="ru-RU" sz="4800" dirty="0">
                <a:solidFill>
                  <a:srgbClr val="C00000"/>
                </a:solidFill>
              </a:rPr>
              <a:t>Положительная оценка – характеристика терминов как «</a:t>
            </a:r>
            <a:r>
              <a:rPr lang="ru-RU" sz="4800" b="1" dirty="0">
                <a:solidFill>
                  <a:srgbClr val="C00000"/>
                </a:solidFill>
              </a:rPr>
              <a:t>базовых</a:t>
            </a:r>
            <a:r>
              <a:rPr lang="ru-RU" sz="4800" dirty="0">
                <a:solidFill>
                  <a:srgbClr val="C00000"/>
                </a:solidFill>
              </a:rPr>
              <a:t>» для когнитивной лингвистики: Из вышеизложенного следует заключить, что изучение процессов </a:t>
            </a:r>
            <a:r>
              <a:rPr lang="ru-RU" sz="4800" dirty="0" err="1">
                <a:solidFill>
                  <a:srgbClr val="C00000"/>
                </a:solidFill>
              </a:rPr>
              <a:t>инференции</a:t>
            </a:r>
            <a:r>
              <a:rPr lang="ru-RU" sz="4800" dirty="0">
                <a:solidFill>
                  <a:srgbClr val="C00000"/>
                </a:solidFill>
              </a:rPr>
              <a:t> в </a:t>
            </a:r>
            <a:r>
              <a:rPr lang="ru-RU" sz="4800" dirty="0" err="1">
                <a:solidFill>
                  <a:srgbClr val="C00000"/>
                </a:solidFill>
              </a:rPr>
              <a:t>когнитивно</a:t>
            </a:r>
            <a:r>
              <a:rPr lang="ru-RU" sz="4800" dirty="0">
                <a:solidFill>
                  <a:srgbClr val="C00000"/>
                </a:solidFill>
              </a:rPr>
              <a:t>-стилистическом аспекте должно проводиться с опорой на ключевые факторы, определяющие основы понимания и интерпретации текста, к числу которых относятся такие базовые понятия (категории) когнитивной лингвистики, как структуры знания, фреймы, скрипты, сценарии, образы-модели, </a:t>
            </a:r>
            <a:r>
              <a:rPr lang="ru-RU" sz="4800" dirty="0" err="1">
                <a:solidFill>
                  <a:srgbClr val="C00000"/>
                </a:solidFill>
              </a:rPr>
              <a:t>гештальты</a:t>
            </a:r>
            <a:r>
              <a:rPr lang="ru-RU" sz="4800" dirty="0">
                <a:solidFill>
                  <a:srgbClr val="C00000"/>
                </a:solidFill>
              </a:rPr>
              <a:t>, процессы концептуализации и категоризации и т.д. </a:t>
            </a:r>
            <a:r>
              <a:rPr lang="ru-RU" sz="4800" dirty="0">
                <a:solidFill>
                  <a:schemeClr val="tx1"/>
                </a:solidFill>
              </a:rPr>
              <a:t>(</a:t>
            </a:r>
            <a:r>
              <a:rPr lang="ru-RU" sz="4800" dirty="0" err="1">
                <a:solidFill>
                  <a:schemeClr val="tx1"/>
                </a:solidFill>
              </a:rPr>
              <a:t>Джусупов</a:t>
            </a:r>
            <a:r>
              <a:rPr lang="ru-RU" sz="4800" dirty="0">
                <a:solidFill>
                  <a:schemeClr val="tx1"/>
                </a:solidFill>
              </a:rPr>
              <a:t> Н.М. Когнитивная стилистика: современное состояние и актуальные вопросы исследования // </a:t>
            </a:r>
            <a:r>
              <a:rPr lang="ru-RU" sz="4800" dirty="0" err="1">
                <a:solidFill>
                  <a:schemeClr val="tx1"/>
                </a:solidFill>
              </a:rPr>
              <a:t>Вопр</a:t>
            </a:r>
            <a:r>
              <a:rPr lang="ru-RU" sz="4800" dirty="0">
                <a:solidFill>
                  <a:schemeClr val="tx1"/>
                </a:solidFill>
              </a:rPr>
              <a:t>. когнитивной лингвистики. 2011. № 3. С. 72.)</a:t>
            </a:r>
          </a:p>
        </p:txBody>
      </p:sp>
    </p:spTree>
    <p:extLst>
      <p:ext uri="{BB962C8B-B14F-4D97-AF65-F5344CB8AC3E}">
        <p14:creationId xmlns:p14="http://schemas.microsoft.com/office/powerpoint/2010/main" val="34775789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solidFill>
                  <a:srgbClr val="C00000"/>
                </a:solidFill>
              </a:rPr>
              <a:t>Оценочные </a:t>
            </a:r>
            <a:r>
              <a:rPr lang="ru-RU" dirty="0" err="1">
                <a:solidFill>
                  <a:srgbClr val="C00000"/>
                </a:solidFill>
              </a:rPr>
              <a:t>интерпритации</a:t>
            </a:r>
            <a:endParaRPr lang="ru-RU" dirty="0">
              <a:solidFill>
                <a:srgbClr val="C00000"/>
              </a:solidFill>
            </a:endParaRPr>
          </a:p>
        </p:txBody>
      </p:sp>
      <p:sp>
        <p:nvSpPr>
          <p:cNvPr id="3" name="Объект 2"/>
          <p:cNvSpPr>
            <a:spLocks noGrp="1"/>
          </p:cNvSpPr>
          <p:nvPr>
            <p:ph idx="1"/>
          </p:nvPr>
        </p:nvSpPr>
        <p:spPr/>
        <p:txBody>
          <a:bodyPr/>
          <a:lstStyle/>
          <a:p>
            <a:r>
              <a:rPr lang="ru-RU" dirty="0">
                <a:solidFill>
                  <a:srgbClr val="C00000"/>
                </a:solidFill>
              </a:rPr>
              <a:t>В первую очередь, исследователи языка обращаются к понятиям концептуализации и категоризации, являющимся </a:t>
            </a:r>
            <a:r>
              <a:rPr lang="ru-RU" b="1" dirty="0">
                <a:solidFill>
                  <a:srgbClr val="C00000"/>
                </a:solidFill>
              </a:rPr>
              <a:t>ключевыми</a:t>
            </a:r>
            <a:r>
              <a:rPr lang="ru-RU" dirty="0">
                <a:solidFill>
                  <a:srgbClr val="C00000"/>
                </a:solidFill>
              </a:rPr>
              <a:t> в </a:t>
            </a:r>
            <a:r>
              <a:rPr lang="ru-RU" dirty="0" err="1">
                <a:solidFill>
                  <a:srgbClr val="C00000"/>
                </a:solidFill>
              </a:rPr>
              <a:t>опи</a:t>
            </a:r>
            <a:r>
              <a:rPr lang="ru-RU" dirty="0">
                <a:solidFill>
                  <a:srgbClr val="C00000"/>
                </a:solidFill>
              </a:rPr>
              <a:t>- </a:t>
            </a:r>
            <a:r>
              <a:rPr lang="ru-RU" dirty="0" err="1">
                <a:solidFill>
                  <a:srgbClr val="C00000"/>
                </a:solidFill>
              </a:rPr>
              <a:t>сании</a:t>
            </a:r>
            <a:r>
              <a:rPr lang="ru-RU" dirty="0">
                <a:solidFill>
                  <a:srgbClr val="C00000"/>
                </a:solidFill>
              </a:rPr>
              <a:t> когнитивных способностей человека </a:t>
            </a:r>
            <a:r>
              <a:rPr lang="ru-RU" dirty="0"/>
              <a:t>(</a:t>
            </a:r>
            <a:r>
              <a:rPr lang="ru-RU" dirty="0" err="1"/>
              <a:t>Маховикова</a:t>
            </a:r>
            <a:r>
              <a:rPr lang="ru-RU" dirty="0"/>
              <a:t> Д.В. Роль когнитивных образных схем в структурировании концепта </a:t>
            </a:r>
            <a:r>
              <a:rPr lang="ru-RU" dirty="0" err="1"/>
              <a:t>time</a:t>
            </a:r>
            <a:r>
              <a:rPr lang="ru-RU" dirty="0"/>
              <a:t> // Вопросы когнитивной лингвистики. 2011. №3.С.40-44, С.40)</a:t>
            </a:r>
          </a:p>
          <a:p>
            <a:r>
              <a:rPr lang="ru-RU" dirty="0">
                <a:solidFill>
                  <a:srgbClr val="C00000"/>
                </a:solidFill>
              </a:rPr>
              <a:t>На рассмотрении процесса концептуализации как одного из важнейших процессов познавательной деятельности, приводящего к образованию разного рода концептов (концептуальных структур), которые </a:t>
            </a:r>
            <a:r>
              <a:rPr lang="ru-RU" b="1" dirty="0">
                <a:solidFill>
                  <a:srgbClr val="C00000"/>
                </a:solidFill>
              </a:rPr>
              <a:t>являются идеальным содержательным представлением человеческого опыта</a:t>
            </a:r>
            <a:r>
              <a:rPr lang="ru-RU" dirty="0">
                <a:solidFill>
                  <a:srgbClr val="C00000"/>
                </a:solidFill>
              </a:rPr>
              <a:t> </a:t>
            </a:r>
            <a:r>
              <a:rPr lang="ru-RU" dirty="0"/>
              <a:t>(Зыкова Ирина Владимировна «</a:t>
            </a:r>
            <a:r>
              <a:rPr lang="ru-RU" dirty="0" err="1"/>
              <a:t>Концептосфера</a:t>
            </a:r>
            <a:r>
              <a:rPr lang="ru-RU" dirty="0"/>
              <a:t> культуры» как базисная единица метаязыка </a:t>
            </a:r>
            <a:r>
              <a:rPr lang="ru-RU" dirty="0" err="1"/>
              <a:t>лингвокультурологии</a:t>
            </a:r>
            <a:r>
              <a:rPr lang="ru-RU" dirty="0"/>
              <a:t> // Вопросы когнитивной лингвистики. 2015. №2 (43).С.13-24,С.21).</a:t>
            </a:r>
          </a:p>
        </p:txBody>
      </p:sp>
    </p:spTree>
    <p:extLst>
      <p:ext uri="{BB962C8B-B14F-4D97-AF65-F5344CB8AC3E}">
        <p14:creationId xmlns:p14="http://schemas.microsoft.com/office/powerpoint/2010/main" val="20167674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 name="Изображение" descr="Изображение"/>
          <p:cNvPicPr>
            <a:picLocks noChangeAspect="1"/>
          </p:cNvPicPr>
          <p:nvPr/>
        </p:nvPicPr>
        <p:blipFill>
          <a:blip r:embed="rId2"/>
          <a:stretch>
            <a:fillRect/>
          </a:stretch>
        </p:blipFill>
        <p:spPr>
          <a:xfrm>
            <a:off x="10175776" y="7362056"/>
            <a:ext cx="3195850" cy="3090059"/>
          </a:xfrm>
          <a:prstGeom prst="rect">
            <a:avLst/>
          </a:prstGeom>
          <a:ln w="12700">
            <a:miter lim="400000"/>
          </a:ln>
        </p:spPr>
      </p:pic>
      <p:sp>
        <p:nvSpPr>
          <p:cNvPr id="2" name="Прямоугольник 1"/>
          <p:cNvSpPr/>
          <p:nvPr/>
        </p:nvSpPr>
        <p:spPr>
          <a:xfrm>
            <a:off x="5374124" y="4942384"/>
            <a:ext cx="12757018" cy="1200329"/>
          </a:xfrm>
          <a:prstGeom prst="rect">
            <a:avLst/>
          </a:prstGeom>
          <a:noFill/>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ru-RU" sz="7200" b="1" cap="none" spc="150" dirty="0">
                <a:ln w="11430"/>
                <a:solidFill>
                  <a:srgbClr val="C00000"/>
                </a:solidFill>
                <a:effectLst>
                  <a:outerShdw blurRad="25400" algn="tl" rotWithShape="0">
                    <a:srgbClr val="000000">
                      <a:alpha val="43000"/>
                    </a:srgbClr>
                  </a:outerShdw>
                </a:effectLst>
                <a:latin typeface="+mj-lt"/>
              </a:rPr>
              <a:t>Благодарим за внимание!</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Линия"/>
          <p:cNvSpPr/>
          <p:nvPr/>
        </p:nvSpPr>
        <p:spPr>
          <a:xfrm>
            <a:off x="1201065" y="2214562"/>
            <a:ext cx="21506373" cy="1"/>
          </a:xfrm>
          <a:prstGeom prst="line">
            <a:avLst/>
          </a:prstGeom>
          <a:ln w="12700">
            <a:solidFill>
              <a:srgbClr val="253957"/>
            </a:solidFill>
            <a:miter lim="400000"/>
          </a:ln>
        </p:spPr>
        <p:txBody>
          <a:bodyPr lIns="71437" tIns="71437" rIns="71437" bIns="71437" anchor="ctr"/>
          <a:lstStyle/>
          <a:p>
            <a:pPr>
              <a:defRPr sz="3200"/>
            </a:pPr>
            <a:endParaRPr/>
          </a:p>
        </p:txBody>
      </p:sp>
      <p:sp>
        <p:nvSpPr>
          <p:cNvPr id="59" name="Очень крутой заголовок…"/>
          <p:cNvSpPr txBox="1"/>
          <p:nvPr/>
        </p:nvSpPr>
        <p:spPr>
          <a:xfrm>
            <a:off x="3046494" y="953344"/>
            <a:ext cx="19226626" cy="23132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lgn="l">
              <a:defRPr sz="7000" b="1" cap="all">
                <a:solidFill>
                  <a:srgbClr val="253957"/>
                </a:solidFill>
                <a:latin typeface="+mn-lt"/>
                <a:ea typeface="+mn-ea"/>
                <a:cs typeface="+mn-cs"/>
                <a:sym typeface="Arial Narrow"/>
              </a:defRPr>
            </a:pPr>
            <a:r>
              <a:rPr lang="ru-RU" dirty="0">
                <a:solidFill>
                  <a:srgbClr val="C00000"/>
                </a:solidFill>
                <a:latin typeface="+mj-lt"/>
              </a:rPr>
              <a:t>Актуальность и новизна</a:t>
            </a:r>
            <a:endParaRPr dirty="0">
              <a:solidFill>
                <a:srgbClr val="C00000"/>
              </a:solidFill>
              <a:latin typeface="+mj-lt"/>
            </a:endParaRPr>
          </a:p>
        </p:txBody>
      </p:sp>
      <p:sp>
        <p:nvSpPr>
          <p:cNvPr id="60"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814736" y="4337720"/>
            <a:ext cx="23185214" cy="48426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lstStyle/>
          <a:p>
            <a:pPr algn="just"/>
            <a:endParaRPr lang="ru-RU" dirty="0"/>
          </a:p>
        </p:txBody>
      </p:sp>
      <p:sp>
        <p:nvSpPr>
          <p:cNvPr id="61" name="Заголовок основного текста"/>
          <p:cNvSpPr txBox="1"/>
          <p:nvPr/>
        </p:nvSpPr>
        <p:spPr>
          <a:xfrm>
            <a:off x="1966864" y="8517929"/>
            <a:ext cx="8764403" cy="13249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endParaRPr dirty="0"/>
          </a:p>
        </p:txBody>
      </p:sp>
      <p:sp>
        <p:nvSpPr>
          <p:cNvPr id="11" name="Заголовок основного текста"/>
          <p:cNvSpPr txBox="1"/>
          <p:nvPr/>
        </p:nvSpPr>
        <p:spPr>
          <a:xfrm>
            <a:off x="14465052" y="9162256"/>
            <a:ext cx="9315436" cy="13249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71437" tIns="71437" rIns="71437" bIns="71437" anchor="b"/>
          <a:lstStyle>
            <a:lvl1pPr algn="l">
              <a:defRPr sz="4200" b="1">
                <a:solidFill>
                  <a:srgbClr val="253957"/>
                </a:solidFill>
                <a:latin typeface="+mn-lt"/>
                <a:ea typeface="+mn-ea"/>
                <a:cs typeface="+mn-cs"/>
                <a:sym typeface="Arial Narrow"/>
              </a:defRPr>
            </a:lvl1pPr>
          </a:lstStyle>
          <a:p>
            <a:pPr algn="ctr"/>
            <a:endParaRPr dirty="0"/>
          </a:p>
        </p:txBody>
      </p:sp>
      <p:sp>
        <p:nvSpPr>
          <p:cNvPr id="2" name="TextBox 1"/>
          <p:cNvSpPr txBox="1"/>
          <p:nvPr/>
        </p:nvSpPr>
        <p:spPr>
          <a:xfrm>
            <a:off x="1486826" y="4294509"/>
            <a:ext cx="21506373" cy="753090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r>
              <a:rPr lang="ru-RU" sz="4800" b="1" dirty="0">
                <a:solidFill>
                  <a:srgbClr val="C00000"/>
                </a:solidFill>
                <a:latin typeface="Century Gothic" panose="020B0502020202020204" pitchFamily="34" charset="0"/>
                <a:cs typeface="Times New Roman" panose="02020603050405020304" pitchFamily="18" charset="0"/>
              </a:rPr>
              <a:t>Актуальность: </a:t>
            </a:r>
            <a:r>
              <a:rPr lang="ru-RU" sz="4800" dirty="0">
                <a:solidFill>
                  <a:srgbClr val="C00000"/>
                </a:solidFill>
                <a:latin typeface="Century Gothic" panose="020B0502020202020204" pitchFamily="34" charset="0"/>
                <a:cs typeface="Times New Roman" panose="02020603050405020304" pitchFamily="18" charset="0"/>
              </a:rPr>
              <a:t>Одна из главных задач терминологии – ее упорядочение и приведение ее к </a:t>
            </a:r>
            <a:r>
              <a:rPr lang="ru-RU" sz="4800" dirty="0" err="1">
                <a:solidFill>
                  <a:srgbClr val="C00000"/>
                </a:solidFill>
                <a:latin typeface="Century Gothic" panose="020B0502020202020204" pitchFamily="34" charset="0"/>
                <a:cs typeface="Times New Roman" panose="02020603050405020304" pitchFamily="18" charset="0"/>
              </a:rPr>
              <a:t>терминосистеме</a:t>
            </a:r>
            <a:r>
              <a:rPr lang="ru-RU" sz="4800" dirty="0">
                <a:solidFill>
                  <a:srgbClr val="C00000"/>
                </a:solidFill>
                <a:latin typeface="Century Gothic" panose="020B0502020202020204" pitchFamily="34" charset="0"/>
                <a:cs typeface="Times New Roman" panose="02020603050405020304" pitchFamily="18" charset="0"/>
              </a:rPr>
              <a:t>.</a:t>
            </a:r>
          </a:p>
          <a:p>
            <a:r>
              <a:rPr lang="ru-RU" sz="4800" dirty="0">
                <a:solidFill>
                  <a:srgbClr val="C00000"/>
                </a:solidFill>
                <a:latin typeface="Century Gothic" panose="020B0502020202020204" pitchFamily="34" charset="0"/>
                <a:cs typeface="Times New Roman" panose="02020603050405020304" pitchFamily="18" charset="0"/>
              </a:rPr>
              <a:t>Современный этап развития </a:t>
            </a:r>
            <a:r>
              <a:rPr lang="ru-RU" sz="4800" dirty="0" err="1">
                <a:solidFill>
                  <a:srgbClr val="C00000"/>
                </a:solidFill>
                <a:latin typeface="Century Gothic" panose="020B0502020202020204" pitchFamily="34" charset="0"/>
                <a:cs typeface="Times New Roman" panose="02020603050405020304" pitchFamily="18" charset="0"/>
              </a:rPr>
              <a:t>терминоведения</a:t>
            </a:r>
            <a:r>
              <a:rPr lang="ru-RU" sz="4800" dirty="0">
                <a:solidFill>
                  <a:srgbClr val="C00000"/>
                </a:solidFill>
                <a:latin typeface="Century Gothic" panose="020B0502020202020204" pitchFamily="34" charset="0"/>
                <a:cs typeface="Times New Roman" panose="02020603050405020304" pitchFamily="18" charset="0"/>
              </a:rPr>
              <a:t> - когнитивный [Алексеева , Василенко 2015]</a:t>
            </a:r>
          </a:p>
          <a:p>
            <a:r>
              <a:rPr lang="ru-RU" sz="4800" b="1" dirty="0">
                <a:solidFill>
                  <a:srgbClr val="C00000"/>
                </a:solidFill>
                <a:latin typeface="Century Gothic" panose="020B0502020202020204" pitchFamily="34" charset="0"/>
                <a:cs typeface="Times New Roman" panose="02020603050405020304" pitchFamily="18" charset="0"/>
              </a:rPr>
              <a:t>Новизна :</a:t>
            </a:r>
          </a:p>
          <a:p>
            <a:r>
              <a:rPr lang="ru-RU" sz="4800" dirty="0">
                <a:solidFill>
                  <a:srgbClr val="C00000"/>
                </a:solidFill>
                <a:latin typeface="Century Gothic" panose="020B0502020202020204" pitchFamily="34" charset="0"/>
                <a:cs typeface="Times New Roman" panose="02020603050405020304" pitchFamily="18" charset="0"/>
              </a:rPr>
              <a:t>- Комплексный анализ термина ( многообразие системных связей)</a:t>
            </a:r>
          </a:p>
          <a:p>
            <a:r>
              <a:rPr lang="ru-RU" sz="4800" dirty="0">
                <a:solidFill>
                  <a:srgbClr val="C00000"/>
                </a:solidFill>
                <a:latin typeface="Century Gothic" panose="020B0502020202020204" pitchFamily="34" charset="0"/>
                <a:cs typeface="Times New Roman" panose="02020603050405020304" pitchFamily="18" charset="0"/>
              </a:rPr>
              <a:t>- Несколько интерпретаций для каждого термина</a:t>
            </a:r>
          </a:p>
          <a:p>
            <a:r>
              <a:rPr lang="ru-RU" sz="4800" dirty="0">
                <a:solidFill>
                  <a:srgbClr val="C00000"/>
                </a:solidFill>
                <a:latin typeface="Century Gothic" panose="020B0502020202020204" pitchFamily="34" charset="0"/>
                <a:cs typeface="Times New Roman" panose="02020603050405020304" pitchFamily="18" charset="0"/>
              </a:rPr>
              <a:t>- Термин как лексическая единица/ как составляющая научного знания</a:t>
            </a:r>
          </a:p>
          <a:p>
            <a:r>
              <a:rPr lang="ru-RU" sz="4800" dirty="0">
                <a:solidFill>
                  <a:srgbClr val="C00000"/>
                </a:solidFill>
                <a:latin typeface="Century Gothic" panose="020B0502020202020204" pitchFamily="34" charset="0"/>
                <a:cs typeface="Times New Roman" panose="02020603050405020304" pitchFamily="18" charset="0"/>
              </a:rPr>
              <a:t>- Новый языковой материал - современные научные статьи</a:t>
            </a:r>
            <a:endParaRPr kumimoji="0" lang="ru-RU" sz="11500" b="0" i="0" u="none" strike="noStrike" cap="none" spc="0" normalizeH="0" baseline="0" dirty="0">
              <a:ln>
                <a:noFill/>
              </a:ln>
              <a:solidFill>
                <a:srgbClr val="C00000"/>
              </a:solidFill>
              <a:effectLst/>
              <a:uFillTx/>
              <a:latin typeface="Century Gothic" panose="020B0502020202020204" pitchFamily="34" charset="0"/>
              <a:cs typeface="Times New Roman" panose="02020603050405020304" pitchFamily="18" charset="0"/>
              <a:sym typeface="Helvetica Light"/>
            </a:endParaRPr>
          </a:p>
        </p:txBody>
      </p:sp>
    </p:spTree>
    <p:extLst>
      <p:ext uri="{BB962C8B-B14F-4D97-AF65-F5344CB8AC3E}">
        <p14:creationId xmlns:p14="http://schemas.microsoft.com/office/powerpoint/2010/main" val="3804868543"/>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normAutofit/>
          </a:bodyPr>
          <a:lstStyle/>
          <a:p>
            <a:pPr marL="0" indent="0">
              <a:buNone/>
            </a:pPr>
            <a:r>
              <a:rPr lang="ru-RU" sz="6600" dirty="0">
                <a:solidFill>
                  <a:srgbClr val="C00000"/>
                </a:solidFill>
              </a:rPr>
              <a:t>Теоретической базой исследования выступили работы, посвященные изучению когнитивной лингвистики: </a:t>
            </a:r>
            <a:r>
              <a:rPr lang="ru-RU" sz="6600" dirty="0" err="1">
                <a:solidFill>
                  <a:srgbClr val="C00000"/>
                </a:solidFill>
              </a:rPr>
              <a:t>Головановой</a:t>
            </a:r>
            <a:r>
              <a:rPr lang="ru-RU" sz="6600" dirty="0">
                <a:solidFill>
                  <a:srgbClr val="C00000"/>
                </a:solidFill>
              </a:rPr>
              <a:t> Е.И.; Поповой </a:t>
            </a:r>
            <a:r>
              <a:rPr lang="ru-RU" sz="6600" dirty="0" err="1">
                <a:solidFill>
                  <a:srgbClr val="C00000"/>
                </a:solidFill>
              </a:rPr>
              <a:t>З.Д</a:t>
            </a:r>
            <a:r>
              <a:rPr lang="ru-RU" sz="6600" dirty="0">
                <a:solidFill>
                  <a:srgbClr val="C00000"/>
                </a:solidFill>
              </a:rPr>
              <a:t>, </a:t>
            </a:r>
            <a:r>
              <a:rPr lang="ru-RU" sz="6600" dirty="0" err="1">
                <a:solidFill>
                  <a:srgbClr val="C00000"/>
                </a:solidFill>
              </a:rPr>
              <a:t>Стернина</a:t>
            </a:r>
            <a:r>
              <a:rPr lang="ru-RU" sz="6600" dirty="0">
                <a:solidFill>
                  <a:srgbClr val="C00000"/>
                </a:solidFill>
              </a:rPr>
              <a:t> </a:t>
            </a:r>
            <a:r>
              <a:rPr lang="ru-RU" sz="6600" dirty="0" err="1">
                <a:solidFill>
                  <a:srgbClr val="C00000"/>
                </a:solidFill>
              </a:rPr>
              <a:t>И.А</a:t>
            </a:r>
            <a:r>
              <a:rPr lang="ru-RU" sz="6600" dirty="0">
                <a:solidFill>
                  <a:srgbClr val="C00000"/>
                </a:solidFill>
              </a:rPr>
              <a:t>. ; Болдырева Н. Н.; </a:t>
            </a:r>
            <a:r>
              <a:rPr lang="ru-RU" sz="6600" dirty="0" err="1">
                <a:solidFill>
                  <a:srgbClr val="C00000"/>
                </a:solidFill>
              </a:rPr>
              <a:t>Буяновой</a:t>
            </a:r>
            <a:r>
              <a:rPr lang="ru-RU" sz="6600" dirty="0">
                <a:solidFill>
                  <a:srgbClr val="C00000"/>
                </a:solidFill>
              </a:rPr>
              <a:t> Л. Ю., Алексеевой </a:t>
            </a:r>
            <a:r>
              <a:rPr lang="ru-RU" sz="6600" dirty="0" err="1">
                <a:solidFill>
                  <a:srgbClr val="C00000"/>
                </a:solidFill>
              </a:rPr>
              <a:t>Л.М</a:t>
            </a:r>
            <a:r>
              <a:rPr lang="ru-RU" sz="6600" dirty="0">
                <a:solidFill>
                  <a:srgbClr val="C00000"/>
                </a:solidFill>
              </a:rPr>
              <a:t>, Василенко </a:t>
            </a:r>
            <a:r>
              <a:rPr lang="ru-RU" sz="6600" dirty="0" err="1">
                <a:solidFill>
                  <a:srgbClr val="C00000"/>
                </a:solidFill>
              </a:rPr>
              <a:t>Д.В</a:t>
            </a:r>
            <a:r>
              <a:rPr lang="ru-RU" sz="6600" dirty="0">
                <a:solidFill>
                  <a:srgbClr val="C00000"/>
                </a:solidFill>
              </a:rPr>
              <a:t>., Рублевой </a:t>
            </a:r>
            <a:r>
              <a:rPr lang="ru-RU" sz="6600" dirty="0" err="1">
                <a:solidFill>
                  <a:srgbClr val="C00000"/>
                </a:solidFill>
              </a:rPr>
              <a:t>О.Л</a:t>
            </a:r>
            <a:r>
              <a:rPr lang="ru-RU" sz="6600" dirty="0">
                <a:solidFill>
                  <a:srgbClr val="C00000"/>
                </a:solidFill>
              </a:rPr>
              <a:t>., Романовой </a:t>
            </a:r>
            <a:r>
              <a:rPr lang="ru-RU" sz="6600" dirty="0" err="1">
                <a:solidFill>
                  <a:srgbClr val="C00000"/>
                </a:solidFill>
              </a:rPr>
              <a:t>Т.В</a:t>
            </a:r>
            <a:r>
              <a:rPr lang="ru-RU" sz="6600">
                <a:solidFill>
                  <a:srgbClr val="C00000"/>
                </a:solidFill>
              </a:rPr>
              <a:t>.</a:t>
            </a:r>
            <a:endParaRPr lang="ru-RU" sz="6600" dirty="0">
              <a:solidFill>
                <a:srgbClr val="C00000"/>
              </a:solidFill>
            </a:endParaRPr>
          </a:p>
        </p:txBody>
      </p:sp>
    </p:spTree>
    <p:extLst>
      <p:ext uri="{BB962C8B-B14F-4D97-AF65-F5344CB8AC3E}">
        <p14:creationId xmlns:p14="http://schemas.microsoft.com/office/powerpoint/2010/main" val="676468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B8FFBEA-688A-401E-A159-D04D83A82B19}"/>
              </a:ext>
            </a:extLst>
          </p:cNvPr>
          <p:cNvSpPr>
            <a:spLocks noGrp="1"/>
          </p:cNvSpPr>
          <p:nvPr>
            <p:ph type="title"/>
          </p:nvPr>
        </p:nvSpPr>
        <p:spPr/>
        <p:txBody>
          <a:bodyPr/>
          <a:lstStyle/>
          <a:p>
            <a:r>
              <a:rPr lang="ru-RU" dirty="0">
                <a:solidFill>
                  <a:srgbClr val="C00000"/>
                </a:solidFill>
              </a:rPr>
              <a:t>Эмпирический материал</a:t>
            </a:r>
          </a:p>
        </p:txBody>
      </p:sp>
      <p:sp>
        <p:nvSpPr>
          <p:cNvPr id="3" name="Объект 2">
            <a:extLst>
              <a:ext uri="{FF2B5EF4-FFF2-40B4-BE49-F238E27FC236}">
                <a16:creationId xmlns:a16="http://schemas.microsoft.com/office/drawing/2014/main" id="{01AFEDC0-1311-4AC4-B43E-E0BCA982FDE7}"/>
              </a:ext>
            </a:extLst>
          </p:cNvPr>
          <p:cNvSpPr>
            <a:spLocks noGrp="1"/>
          </p:cNvSpPr>
          <p:nvPr>
            <p:ph idx="1"/>
          </p:nvPr>
        </p:nvSpPr>
        <p:spPr>
          <a:xfrm>
            <a:off x="4343128" y="3041576"/>
            <a:ext cx="17830800" cy="7555244"/>
          </a:xfrm>
        </p:spPr>
        <p:txBody>
          <a:bodyPr>
            <a:normAutofit fontScale="92500" lnSpcReduction="20000"/>
          </a:bodyPr>
          <a:lstStyle/>
          <a:p>
            <a:pPr marL="0" indent="0">
              <a:buNone/>
            </a:pPr>
            <a:r>
              <a:rPr lang="ru-RU" sz="5400" dirty="0">
                <a:solidFill>
                  <a:srgbClr val="C00000"/>
                </a:solidFill>
              </a:rPr>
              <a:t>Эмпирический материал: Коллекция текстов из журнала «Вопросы когнитивной лингвистики с 2010-2021 г (2729 страниц)</a:t>
            </a:r>
          </a:p>
          <a:p>
            <a:pPr marL="0" indent="0">
              <a:buNone/>
            </a:pPr>
            <a:r>
              <a:rPr lang="ru-RU" sz="5400" dirty="0">
                <a:solidFill>
                  <a:srgbClr val="C00000"/>
                </a:solidFill>
              </a:rPr>
              <a:t>Анализируемые термины: </a:t>
            </a:r>
          </a:p>
          <a:p>
            <a:pPr marL="0" indent="0">
              <a:buNone/>
            </a:pPr>
            <a:r>
              <a:rPr lang="ru-RU" sz="5400" dirty="0" err="1">
                <a:solidFill>
                  <a:srgbClr val="C00000"/>
                </a:solidFill>
              </a:rPr>
              <a:t>Гештальт</a:t>
            </a:r>
            <a:r>
              <a:rPr lang="ru-RU" sz="5400" dirty="0">
                <a:solidFill>
                  <a:srgbClr val="C00000"/>
                </a:solidFill>
              </a:rPr>
              <a:t> </a:t>
            </a:r>
            <a:r>
              <a:rPr lang="ru-RU" sz="5400" b="1" dirty="0">
                <a:solidFill>
                  <a:schemeClr val="tx1"/>
                </a:solidFill>
              </a:rPr>
              <a:t>(98)</a:t>
            </a:r>
            <a:r>
              <a:rPr lang="ru-RU" sz="5400" dirty="0">
                <a:solidFill>
                  <a:srgbClr val="C00000"/>
                </a:solidFill>
              </a:rPr>
              <a:t>, импликация </a:t>
            </a:r>
            <a:r>
              <a:rPr lang="ru-RU" sz="5400" b="1" dirty="0">
                <a:solidFill>
                  <a:schemeClr val="tx1"/>
                </a:solidFill>
              </a:rPr>
              <a:t>(85)</a:t>
            </a:r>
            <a:r>
              <a:rPr lang="ru-RU" sz="5400" dirty="0">
                <a:solidFill>
                  <a:srgbClr val="C00000"/>
                </a:solidFill>
              </a:rPr>
              <a:t>, картина мира </a:t>
            </a:r>
            <a:r>
              <a:rPr lang="ru-RU" sz="5400" b="1" dirty="0">
                <a:solidFill>
                  <a:schemeClr val="tx1"/>
                </a:solidFill>
              </a:rPr>
              <a:t>(938)</a:t>
            </a:r>
            <a:r>
              <a:rPr lang="ru-RU" sz="5400" dirty="0">
                <a:solidFill>
                  <a:srgbClr val="C00000"/>
                </a:solidFill>
              </a:rPr>
              <a:t>, категоризация </a:t>
            </a:r>
            <a:r>
              <a:rPr lang="ru-RU" sz="5400" b="1" dirty="0">
                <a:solidFill>
                  <a:schemeClr val="tx1"/>
                </a:solidFill>
              </a:rPr>
              <a:t>(626)</a:t>
            </a:r>
            <a:r>
              <a:rPr lang="ru-RU" sz="5400" dirty="0">
                <a:solidFill>
                  <a:srgbClr val="C00000"/>
                </a:solidFill>
              </a:rPr>
              <a:t>, </a:t>
            </a:r>
            <a:r>
              <a:rPr lang="ru-RU" sz="5400" dirty="0" err="1">
                <a:solidFill>
                  <a:srgbClr val="C00000"/>
                </a:solidFill>
              </a:rPr>
              <a:t>концептосфера</a:t>
            </a:r>
            <a:r>
              <a:rPr lang="ru-RU" sz="5400" dirty="0">
                <a:solidFill>
                  <a:srgbClr val="C00000"/>
                </a:solidFill>
              </a:rPr>
              <a:t> </a:t>
            </a:r>
            <a:r>
              <a:rPr lang="ru-RU" sz="5400" b="1" dirty="0">
                <a:solidFill>
                  <a:schemeClr val="tx1"/>
                </a:solidFill>
              </a:rPr>
              <a:t>(353)</a:t>
            </a:r>
            <a:r>
              <a:rPr lang="ru-RU" sz="5400" dirty="0">
                <a:solidFill>
                  <a:srgbClr val="C00000"/>
                </a:solidFill>
              </a:rPr>
              <a:t>, концептуализация </a:t>
            </a:r>
            <a:r>
              <a:rPr lang="ru-RU" sz="5400" b="1" dirty="0">
                <a:solidFill>
                  <a:schemeClr val="tx1"/>
                </a:solidFill>
              </a:rPr>
              <a:t>(689)</a:t>
            </a:r>
            <a:r>
              <a:rPr lang="ru-RU" sz="5400" dirty="0">
                <a:solidFill>
                  <a:srgbClr val="C00000"/>
                </a:solidFill>
              </a:rPr>
              <a:t>, матрица </a:t>
            </a:r>
            <a:r>
              <a:rPr lang="ru-RU" sz="5400" b="1" dirty="0">
                <a:solidFill>
                  <a:schemeClr val="tx1"/>
                </a:solidFill>
              </a:rPr>
              <a:t>(169) </a:t>
            </a:r>
            <a:r>
              <a:rPr lang="ru-RU" sz="5400" dirty="0">
                <a:solidFill>
                  <a:srgbClr val="C00000"/>
                </a:solidFill>
              </a:rPr>
              <a:t>, менталитет </a:t>
            </a:r>
            <a:r>
              <a:rPr lang="ru-RU" sz="5400" b="1" dirty="0">
                <a:solidFill>
                  <a:schemeClr val="tx1"/>
                </a:solidFill>
              </a:rPr>
              <a:t>(1259)</a:t>
            </a:r>
            <a:r>
              <a:rPr lang="ru-RU" sz="5400" dirty="0">
                <a:solidFill>
                  <a:srgbClr val="C00000"/>
                </a:solidFill>
              </a:rPr>
              <a:t>, ментальность </a:t>
            </a:r>
            <a:r>
              <a:rPr lang="ru-RU" sz="5400" b="1" dirty="0">
                <a:solidFill>
                  <a:schemeClr val="tx1"/>
                </a:solidFill>
              </a:rPr>
              <a:t>(1064)</a:t>
            </a:r>
            <a:r>
              <a:rPr lang="ru-RU" sz="5400" dirty="0">
                <a:solidFill>
                  <a:srgbClr val="C00000"/>
                </a:solidFill>
              </a:rPr>
              <a:t>, пропозиция </a:t>
            </a:r>
            <a:r>
              <a:rPr lang="ru-RU" sz="5400" b="1" dirty="0">
                <a:solidFill>
                  <a:schemeClr val="tx1"/>
                </a:solidFill>
              </a:rPr>
              <a:t>(366)</a:t>
            </a:r>
            <a:r>
              <a:rPr lang="ru-RU" sz="5400" dirty="0">
                <a:solidFill>
                  <a:srgbClr val="C00000"/>
                </a:solidFill>
              </a:rPr>
              <a:t>, прототип </a:t>
            </a:r>
            <a:r>
              <a:rPr lang="ru-RU" sz="5400" b="1" dirty="0">
                <a:solidFill>
                  <a:schemeClr val="tx1"/>
                </a:solidFill>
              </a:rPr>
              <a:t>(430)</a:t>
            </a:r>
            <a:r>
              <a:rPr lang="ru-RU" sz="5400" dirty="0">
                <a:solidFill>
                  <a:srgbClr val="C00000"/>
                </a:solidFill>
              </a:rPr>
              <a:t>, скрипт </a:t>
            </a:r>
            <a:r>
              <a:rPr lang="ru-RU" sz="5400" b="1" dirty="0">
                <a:solidFill>
                  <a:schemeClr val="tx1"/>
                </a:solidFill>
              </a:rPr>
              <a:t>(108)</a:t>
            </a:r>
            <a:r>
              <a:rPr lang="ru-RU" sz="5400" dirty="0">
                <a:solidFill>
                  <a:srgbClr val="C00000"/>
                </a:solidFill>
              </a:rPr>
              <a:t>, стереотип </a:t>
            </a:r>
            <a:r>
              <a:rPr lang="ru-RU" sz="5400" b="1" dirty="0">
                <a:solidFill>
                  <a:schemeClr val="tx1"/>
                </a:solidFill>
              </a:rPr>
              <a:t>(343)</a:t>
            </a:r>
            <a:r>
              <a:rPr lang="ru-RU" sz="5400" dirty="0">
                <a:solidFill>
                  <a:srgbClr val="C00000"/>
                </a:solidFill>
              </a:rPr>
              <a:t>, сценарий </a:t>
            </a:r>
            <a:r>
              <a:rPr lang="ru-RU" sz="5400" b="1" dirty="0">
                <a:solidFill>
                  <a:schemeClr val="tx1"/>
                </a:solidFill>
              </a:rPr>
              <a:t>(282)</a:t>
            </a:r>
            <a:r>
              <a:rPr lang="ru-RU" sz="5400" dirty="0">
                <a:solidFill>
                  <a:srgbClr val="C00000"/>
                </a:solidFill>
              </a:rPr>
              <a:t>, формат знания </a:t>
            </a:r>
            <a:r>
              <a:rPr lang="ru-RU" sz="5400" b="1" dirty="0">
                <a:solidFill>
                  <a:schemeClr val="tx1"/>
                </a:solidFill>
              </a:rPr>
              <a:t>(139)</a:t>
            </a:r>
            <a:r>
              <a:rPr lang="ru-RU" sz="5400" dirty="0">
                <a:solidFill>
                  <a:srgbClr val="C00000"/>
                </a:solidFill>
              </a:rPr>
              <a:t>, языковая картина мира </a:t>
            </a:r>
            <a:r>
              <a:rPr lang="ru-RU" sz="5400" b="1" dirty="0">
                <a:solidFill>
                  <a:schemeClr val="tx1"/>
                </a:solidFill>
              </a:rPr>
              <a:t>(282)</a:t>
            </a:r>
            <a:r>
              <a:rPr lang="ru-RU" sz="5400" dirty="0">
                <a:solidFill>
                  <a:srgbClr val="C00000"/>
                </a:solidFill>
              </a:rPr>
              <a:t>.</a:t>
            </a:r>
          </a:p>
          <a:p>
            <a:pPr marL="0" indent="0">
              <a:buNone/>
            </a:pPr>
            <a:endParaRPr lang="ru-RU" sz="5400" dirty="0">
              <a:solidFill>
                <a:srgbClr val="C00000"/>
              </a:solidFill>
            </a:endParaRPr>
          </a:p>
        </p:txBody>
      </p:sp>
    </p:spTree>
    <p:extLst>
      <p:ext uri="{BB962C8B-B14F-4D97-AF65-F5344CB8AC3E}">
        <p14:creationId xmlns:p14="http://schemas.microsoft.com/office/powerpoint/2010/main" val="30882446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27125DC-583E-4C58-ADDD-1FBCB4A1BFFC}"/>
              </a:ext>
            </a:extLst>
          </p:cNvPr>
          <p:cNvSpPr>
            <a:spLocks noGrp="1"/>
          </p:cNvSpPr>
          <p:nvPr>
            <p:ph type="title"/>
          </p:nvPr>
        </p:nvSpPr>
        <p:spPr/>
        <p:txBody>
          <a:bodyPr/>
          <a:lstStyle/>
          <a:p>
            <a:r>
              <a:rPr lang="ru-RU" dirty="0">
                <a:solidFill>
                  <a:srgbClr val="990000"/>
                </a:solidFill>
              </a:rPr>
              <a:t>План анализа</a:t>
            </a:r>
          </a:p>
        </p:txBody>
      </p:sp>
      <p:sp>
        <p:nvSpPr>
          <p:cNvPr id="3" name="Объект 2">
            <a:extLst>
              <a:ext uri="{FF2B5EF4-FFF2-40B4-BE49-F238E27FC236}">
                <a16:creationId xmlns:a16="http://schemas.microsoft.com/office/drawing/2014/main" id="{D3FAF199-4EE2-4745-9D56-3278C02278FB}"/>
              </a:ext>
            </a:extLst>
          </p:cNvPr>
          <p:cNvSpPr>
            <a:spLocks noGrp="1"/>
          </p:cNvSpPr>
          <p:nvPr>
            <p:ph idx="1"/>
          </p:nvPr>
        </p:nvSpPr>
        <p:spPr>
          <a:xfrm>
            <a:off x="5178424" y="2825552"/>
            <a:ext cx="17830800" cy="9937104"/>
          </a:xfrm>
        </p:spPr>
        <p:txBody>
          <a:bodyPr>
            <a:normAutofit/>
          </a:bodyPr>
          <a:lstStyle/>
          <a:p>
            <a:pPr marL="742950" indent="-742950">
              <a:buFont typeface="+mj-lt"/>
              <a:buAutoNum type="arabicPeriod"/>
            </a:pPr>
            <a:r>
              <a:rPr lang="ru-RU" dirty="0">
                <a:solidFill>
                  <a:srgbClr val="990000"/>
                </a:solidFill>
              </a:rPr>
              <a:t> Определение содержания понятия.</a:t>
            </a:r>
          </a:p>
          <a:p>
            <a:pPr marL="742950" indent="-742950">
              <a:buFont typeface="+mj-lt"/>
              <a:buAutoNum type="arabicPeriod"/>
            </a:pPr>
            <a:r>
              <a:rPr lang="ru-RU" dirty="0">
                <a:solidFill>
                  <a:srgbClr val="990000"/>
                </a:solidFill>
              </a:rPr>
              <a:t> Синонимы, антонимы</a:t>
            </a:r>
          </a:p>
          <a:p>
            <a:pPr marL="742950" indent="-742950">
              <a:buFont typeface="+mj-lt"/>
              <a:buAutoNum type="arabicPeriod"/>
            </a:pPr>
            <a:r>
              <a:rPr lang="ru-RU" dirty="0">
                <a:solidFill>
                  <a:srgbClr val="990000"/>
                </a:solidFill>
              </a:rPr>
              <a:t> </a:t>
            </a:r>
            <a:r>
              <a:rPr lang="ru-RU" dirty="0" err="1">
                <a:solidFill>
                  <a:srgbClr val="990000"/>
                </a:solidFill>
              </a:rPr>
              <a:t>Родо</a:t>
            </a:r>
            <a:r>
              <a:rPr lang="ru-RU" dirty="0">
                <a:solidFill>
                  <a:srgbClr val="990000"/>
                </a:solidFill>
              </a:rPr>
              <a:t>-видовые отношения (</a:t>
            </a:r>
            <a:r>
              <a:rPr lang="ru-RU" dirty="0" err="1">
                <a:solidFill>
                  <a:srgbClr val="990000"/>
                </a:solidFill>
              </a:rPr>
              <a:t>гипероним</a:t>
            </a:r>
            <a:r>
              <a:rPr lang="ru-RU" dirty="0">
                <a:solidFill>
                  <a:srgbClr val="990000"/>
                </a:solidFill>
              </a:rPr>
              <a:t>/гипоним)</a:t>
            </a:r>
          </a:p>
          <a:p>
            <a:pPr marL="742950" indent="-742950">
              <a:buFont typeface="+mj-lt"/>
              <a:buAutoNum type="arabicPeriod"/>
            </a:pPr>
            <a:r>
              <a:rPr lang="ru-RU" dirty="0">
                <a:solidFill>
                  <a:srgbClr val="990000"/>
                </a:solidFill>
              </a:rPr>
              <a:t> Отношения расширения/сужения.</a:t>
            </a:r>
          </a:p>
          <a:p>
            <a:pPr marL="742950" indent="-742950">
              <a:buFont typeface="+mj-lt"/>
              <a:buAutoNum type="arabicPeriod"/>
            </a:pPr>
            <a:r>
              <a:rPr lang="ru-RU" dirty="0">
                <a:solidFill>
                  <a:srgbClr val="990000"/>
                </a:solidFill>
              </a:rPr>
              <a:t> Деривационные связи.</a:t>
            </a:r>
          </a:p>
          <a:p>
            <a:pPr marL="742950" indent="-742950">
              <a:buFont typeface="+mj-lt"/>
              <a:buAutoNum type="arabicPeriod"/>
            </a:pPr>
            <a:r>
              <a:rPr lang="ru-RU" dirty="0">
                <a:solidFill>
                  <a:srgbClr val="990000"/>
                </a:solidFill>
              </a:rPr>
              <a:t> </a:t>
            </a:r>
            <a:r>
              <a:rPr lang="ru-RU" dirty="0" err="1">
                <a:solidFill>
                  <a:srgbClr val="990000"/>
                </a:solidFill>
              </a:rPr>
              <a:t>Эпидигматические</a:t>
            </a:r>
            <a:r>
              <a:rPr lang="ru-RU" dirty="0">
                <a:solidFill>
                  <a:srgbClr val="990000"/>
                </a:solidFill>
              </a:rPr>
              <a:t> связи.</a:t>
            </a:r>
          </a:p>
          <a:p>
            <a:pPr marL="742950" indent="-742950">
              <a:buFont typeface="+mj-lt"/>
              <a:buAutoNum type="arabicPeriod"/>
            </a:pPr>
            <a:r>
              <a:rPr lang="ru-RU" dirty="0">
                <a:solidFill>
                  <a:srgbClr val="990000"/>
                </a:solidFill>
              </a:rPr>
              <a:t> Примеры неправильного употребления (если есть).</a:t>
            </a:r>
          </a:p>
          <a:p>
            <a:pPr marL="742950" indent="-742950">
              <a:buFont typeface="+mj-lt"/>
              <a:buAutoNum type="arabicPeriod"/>
            </a:pPr>
            <a:r>
              <a:rPr lang="ru-RU" dirty="0">
                <a:solidFill>
                  <a:srgbClr val="990000"/>
                </a:solidFill>
              </a:rPr>
              <a:t> </a:t>
            </a:r>
            <a:r>
              <a:rPr lang="ru-RU" dirty="0" err="1">
                <a:solidFill>
                  <a:srgbClr val="990000"/>
                </a:solidFill>
              </a:rPr>
              <a:t>Коллокаты</a:t>
            </a:r>
            <a:r>
              <a:rPr lang="ru-RU" dirty="0">
                <a:solidFill>
                  <a:srgbClr val="990000"/>
                </a:solidFill>
              </a:rPr>
              <a:t>: частотные, </a:t>
            </a:r>
            <a:r>
              <a:rPr lang="ru-RU" dirty="0" err="1">
                <a:solidFill>
                  <a:srgbClr val="990000"/>
                </a:solidFill>
              </a:rPr>
              <a:t>нечастотные</a:t>
            </a:r>
            <a:r>
              <a:rPr lang="ru-RU" dirty="0">
                <a:solidFill>
                  <a:srgbClr val="990000"/>
                </a:solidFill>
              </a:rPr>
              <a:t> (с цифрами и примерами), нетипичные сочетания.</a:t>
            </a:r>
          </a:p>
          <a:p>
            <a:pPr marL="742950" indent="-742950">
              <a:buFont typeface="+mj-lt"/>
              <a:buAutoNum type="arabicPeriod"/>
            </a:pPr>
            <a:r>
              <a:rPr lang="ru-RU" dirty="0">
                <a:solidFill>
                  <a:srgbClr val="990000"/>
                </a:solidFill>
              </a:rPr>
              <a:t> Интерпретация термина ( примеры контекстов).</a:t>
            </a:r>
          </a:p>
          <a:p>
            <a:pPr marL="742950" indent="-742950">
              <a:buFont typeface="+mj-lt"/>
              <a:buAutoNum type="arabicPeriod"/>
            </a:pPr>
            <a:r>
              <a:rPr lang="ru-RU" dirty="0">
                <a:solidFill>
                  <a:srgbClr val="990000"/>
                </a:solidFill>
              </a:rPr>
              <a:t> Оценочная интерпретация термина (примеры контекстов).</a:t>
            </a:r>
          </a:p>
        </p:txBody>
      </p:sp>
    </p:spTree>
    <p:extLst>
      <p:ext uri="{BB962C8B-B14F-4D97-AF65-F5344CB8AC3E}">
        <p14:creationId xmlns:p14="http://schemas.microsoft.com/office/powerpoint/2010/main" val="717179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5576615-1D78-4244-B963-8DEC09A82020}"/>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FFEA6A61-F892-4C62-9FE6-7E97C7BD9F04}"/>
              </a:ext>
            </a:extLst>
          </p:cNvPr>
          <p:cNvSpPr>
            <a:spLocks noGrp="1"/>
          </p:cNvSpPr>
          <p:nvPr>
            <p:ph idx="1"/>
          </p:nvPr>
        </p:nvSpPr>
        <p:spPr/>
        <p:txBody>
          <a:bodyPr/>
          <a:lstStyle/>
          <a:p>
            <a:r>
              <a:rPr lang="ru-RU" sz="5400" b="1" u="sng" dirty="0">
                <a:solidFill>
                  <a:srgbClr val="990000"/>
                </a:solidFill>
                <a:effectLst>
                  <a:outerShdw blurRad="38100" dist="38100" dir="2700000" algn="tl">
                    <a:srgbClr val="000000">
                      <a:alpha val="43137"/>
                    </a:srgbClr>
                  </a:outerShdw>
                </a:effectLst>
              </a:rPr>
              <a:t>Прототип - </a:t>
            </a:r>
            <a:r>
              <a:rPr lang="ru-RU" sz="5400" dirty="0">
                <a:solidFill>
                  <a:srgbClr val="990000"/>
                </a:solidFill>
                <a:effectLst>
                  <a:outerShdw blurRad="38100" dist="38100" dir="2700000" algn="tl">
                    <a:srgbClr val="000000">
                      <a:alpha val="43137"/>
                    </a:srgbClr>
                  </a:outerShdw>
                </a:effectLst>
              </a:rPr>
              <a:t>это образ типичного представителя класса, </a:t>
            </a:r>
            <a:r>
              <a:rPr lang="ru-RU" sz="5400" dirty="0" err="1">
                <a:solidFill>
                  <a:srgbClr val="990000"/>
                </a:solidFill>
                <a:effectLst>
                  <a:outerShdw blurRad="38100" dist="38100" dir="2700000" algn="tl">
                    <a:srgbClr val="000000">
                      <a:alpha val="43137"/>
                    </a:srgbClr>
                  </a:outerShdw>
                </a:effectLst>
              </a:rPr>
              <a:t>категоризуемого</a:t>
            </a:r>
            <a:r>
              <a:rPr lang="ru-RU" sz="5400" dirty="0">
                <a:solidFill>
                  <a:srgbClr val="990000"/>
                </a:solidFill>
                <a:effectLst>
                  <a:outerShdw blurRad="38100" dist="38100" dir="2700000" algn="tl">
                    <a:srgbClr val="000000">
                      <a:alpha val="43137"/>
                    </a:srgbClr>
                  </a:outerShdw>
                </a:effectLst>
              </a:rPr>
              <a:t> концептом [Попова, </a:t>
            </a:r>
            <a:r>
              <a:rPr lang="ru-RU" sz="5400" dirty="0" err="1">
                <a:solidFill>
                  <a:srgbClr val="990000"/>
                </a:solidFill>
                <a:effectLst>
                  <a:outerShdw blurRad="38100" dist="38100" dir="2700000" algn="tl">
                    <a:srgbClr val="000000">
                      <a:alpha val="43137"/>
                    </a:srgbClr>
                  </a:outerShdw>
                </a:effectLst>
              </a:rPr>
              <a:t>Стернин</a:t>
            </a:r>
            <a:r>
              <a:rPr lang="ru-RU" sz="5400" dirty="0">
                <a:solidFill>
                  <a:srgbClr val="990000"/>
                </a:solidFill>
                <a:effectLst>
                  <a:outerShdw blurRad="38100" dist="38100" dir="2700000" algn="tl">
                    <a:srgbClr val="000000">
                      <a:alpha val="43137"/>
                    </a:srgbClr>
                  </a:outerShdw>
                </a:effectLst>
              </a:rPr>
              <a:t> 2001, 72]</a:t>
            </a:r>
            <a:r>
              <a:rPr lang="ru-RU" sz="5400" dirty="0">
                <a:solidFill>
                  <a:srgbClr val="990000"/>
                </a:solidFill>
              </a:rPr>
              <a:t>(Основоположники: Э. </a:t>
            </a:r>
            <a:r>
              <a:rPr lang="ru-RU" sz="5400" dirty="0" err="1">
                <a:solidFill>
                  <a:srgbClr val="990000"/>
                </a:solidFill>
              </a:rPr>
              <a:t>Рош</a:t>
            </a:r>
            <a:r>
              <a:rPr lang="ru-RU" sz="5400" dirty="0">
                <a:solidFill>
                  <a:srgbClr val="990000"/>
                </a:solidFill>
              </a:rPr>
              <a:t>, Д. </a:t>
            </a:r>
            <a:r>
              <a:rPr lang="ru-RU" sz="5400" dirty="0" err="1">
                <a:solidFill>
                  <a:srgbClr val="990000"/>
                </a:solidFill>
              </a:rPr>
              <a:t>Лакофф</a:t>
            </a:r>
            <a:r>
              <a:rPr lang="ru-RU" sz="5400" dirty="0">
                <a:solidFill>
                  <a:srgbClr val="990000"/>
                </a:solidFill>
              </a:rPr>
              <a:t>).</a:t>
            </a:r>
          </a:p>
          <a:p>
            <a:endParaRPr lang="ru-RU" dirty="0"/>
          </a:p>
        </p:txBody>
      </p:sp>
    </p:spTree>
    <p:extLst>
      <p:ext uri="{BB962C8B-B14F-4D97-AF65-F5344CB8AC3E}">
        <p14:creationId xmlns:p14="http://schemas.microsoft.com/office/powerpoint/2010/main" val="31995493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6E6E66A-C819-477B-B318-AE0E9066D708}"/>
              </a:ext>
            </a:extLst>
          </p:cNvPr>
          <p:cNvSpPr>
            <a:spLocks noGrp="1"/>
          </p:cNvSpPr>
          <p:nvPr>
            <p:ph type="title"/>
          </p:nvPr>
        </p:nvSpPr>
        <p:spPr>
          <a:xfrm>
            <a:off x="5185851" y="1248220"/>
            <a:ext cx="17823374" cy="1073276"/>
          </a:xfrm>
        </p:spPr>
        <p:txBody>
          <a:bodyPr>
            <a:normAutofit fontScale="90000"/>
          </a:bodyPr>
          <a:lstStyle/>
          <a:p>
            <a:r>
              <a:rPr lang="ru-RU" dirty="0">
                <a:solidFill>
                  <a:srgbClr val="990000"/>
                </a:solidFill>
              </a:rPr>
              <a:t>Синонимия</a:t>
            </a:r>
          </a:p>
        </p:txBody>
      </p:sp>
      <p:sp>
        <p:nvSpPr>
          <p:cNvPr id="3" name="Объект 2">
            <a:extLst>
              <a:ext uri="{FF2B5EF4-FFF2-40B4-BE49-F238E27FC236}">
                <a16:creationId xmlns:a16="http://schemas.microsoft.com/office/drawing/2014/main" id="{2B031030-C6DE-4B38-8546-18B1C4B62CF0}"/>
              </a:ext>
            </a:extLst>
          </p:cNvPr>
          <p:cNvSpPr>
            <a:spLocks noGrp="1"/>
          </p:cNvSpPr>
          <p:nvPr>
            <p:ph idx="1"/>
          </p:nvPr>
        </p:nvSpPr>
        <p:spPr>
          <a:xfrm>
            <a:off x="5178424" y="2537520"/>
            <a:ext cx="17830800" cy="10945216"/>
          </a:xfrm>
        </p:spPr>
        <p:txBody>
          <a:bodyPr>
            <a:normAutofit fontScale="92500" lnSpcReduction="20000"/>
          </a:bodyPr>
          <a:lstStyle/>
          <a:p>
            <a:pPr marL="0" indent="0">
              <a:buNone/>
            </a:pPr>
            <a:r>
              <a:rPr lang="ru-RU" sz="4400" b="1" u="sng" dirty="0">
                <a:solidFill>
                  <a:srgbClr val="990000"/>
                </a:solidFill>
                <a:effectLst>
                  <a:outerShdw blurRad="38100" dist="38100" dir="2700000" algn="tl">
                    <a:srgbClr val="000000">
                      <a:alpha val="43137"/>
                    </a:srgbClr>
                  </a:outerShdw>
                </a:effectLst>
              </a:rPr>
              <a:t>Архетип</a:t>
            </a:r>
          </a:p>
          <a:p>
            <a:pPr marL="0" indent="0">
              <a:buNone/>
            </a:pPr>
            <a:r>
              <a:rPr lang="ru-RU" sz="4400" i="1" dirty="0">
                <a:solidFill>
                  <a:srgbClr val="990000"/>
                </a:solidFill>
              </a:rPr>
              <a:t>И в этом смысле понятие </a:t>
            </a:r>
            <a:r>
              <a:rPr lang="ru-RU" sz="4400" b="1" i="1" dirty="0">
                <a:solidFill>
                  <a:srgbClr val="990000"/>
                </a:solidFill>
              </a:rPr>
              <a:t>прототипа</a:t>
            </a:r>
            <a:r>
              <a:rPr lang="ru-RU" sz="4400" i="1" dirty="0">
                <a:solidFill>
                  <a:srgbClr val="990000"/>
                </a:solidFill>
              </a:rPr>
              <a:t> совпадает с его осмыслением как </a:t>
            </a:r>
            <a:r>
              <a:rPr lang="ru-RU" sz="4400" b="1" i="1" dirty="0">
                <a:solidFill>
                  <a:srgbClr val="990000"/>
                </a:solidFill>
              </a:rPr>
              <a:t>«архетипа</a:t>
            </a:r>
            <a:r>
              <a:rPr lang="ru-RU" sz="4400" i="1" dirty="0">
                <a:solidFill>
                  <a:srgbClr val="990000"/>
                </a:solidFill>
              </a:rPr>
              <a:t>». </a:t>
            </a:r>
            <a:r>
              <a:rPr lang="ru-RU" sz="4400" dirty="0">
                <a:solidFill>
                  <a:schemeClr val="tx1"/>
                </a:solidFill>
              </a:rPr>
              <a:t>(</a:t>
            </a:r>
            <a:r>
              <a:rPr lang="ru-RU" sz="4400" dirty="0" err="1">
                <a:solidFill>
                  <a:schemeClr val="tx1"/>
                </a:solidFill>
              </a:rPr>
              <a:t>Шарандин</a:t>
            </a:r>
            <a:r>
              <a:rPr lang="ru-RU" sz="4400" dirty="0">
                <a:solidFill>
                  <a:schemeClr val="tx1"/>
                </a:solidFill>
              </a:rPr>
              <a:t> А.Л. Методологический статус понятий «Инвариант» и «Прототип» в современной лингвистике // Вопросы когнитивной лингвистики. 2011. №4. – C.121-125; С.123).</a:t>
            </a:r>
          </a:p>
          <a:p>
            <a:pPr marL="0" indent="0">
              <a:buNone/>
            </a:pPr>
            <a:r>
              <a:rPr lang="ru-RU" sz="4400" b="1" u="sng" dirty="0">
                <a:solidFill>
                  <a:srgbClr val="990000"/>
                </a:solidFill>
                <a:effectLst>
                  <a:outerShdw blurRad="38100" dist="38100" dir="2700000" algn="tl">
                    <a:srgbClr val="000000">
                      <a:alpha val="43137"/>
                    </a:srgbClr>
                  </a:outerShdw>
                </a:effectLst>
              </a:rPr>
              <a:t>Стереотип</a:t>
            </a:r>
          </a:p>
          <a:p>
            <a:pPr marL="0" indent="0">
              <a:buNone/>
            </a:pPr>
            <a:r>
              <a:rPr lang="ru-RU" sz="4400" b="1" i="1" dirty="0">
                <a:solidFill>
                  <a:srgbClr val="990000"/>
                </a:solidFill>
              </a:rPr>
              <a:t>Прототип</a:t>
            </a:r>
            <a:r>
              <a:rPr lang="ru-RU" sz="4400" i="1" dirty="0">
                <a:solidFill>
                  <a:srgbClr val="990000"/>
                </a:solidFill>
              </a:rPr>
              <a:t> как содержательное ядро многозначного слова является своего рода </a:t>
            </a:r>
            <a:r>
              <a:rPr lang="ru-RU" sz="4400" b="1" i="1" dirty="0">
                <a:solidFill>
                  <a:srgbClr val="990000"/>
                </a:solidFill>
              </a:rPr>
              <a:t>стереотипом</a:t>
            </a:r>
            <a:r>
              <a:rPr lang="ru-RU" sz="4400" i="1" dirty="0">
                <a:solidFill>
                  <a:srgbClr val="990000"/>
                </a:solidFill>
              </a:rPr>
              <a:t> в рамках обыденного сознания, облегчающим процесс мышления, поскольку человек не может самостоятельно перерабатывать все ситуации [</a:t>
            </a:r>
            <a:r>
              <a:rPr lang="ru-RU" sz="4400" i="1" dirty="0" err="1">
                <a:solidFill>
                  <a:srgbClr val="990000"/>
                </a:solidFill>
              </a:rPr>
              <a:t>Песина</a:t>
            </a:r>
            <a:r>
              <a:rPr lang="ru-RU" sz="4400" i="1" dirty="0">
                <a:solidFill>
                  <a:srgbClr val="990000"/>
                </a:solidFill>
              </a:rPr>
              <a:t> 2005: 59] </a:t>
            </a:r>
            <a:r>
              <a:rPr lang="ru-RU" sz="4400" dirty="0">
                <a:solidFill>
                  <a:schemeClr val="tx1"/>
                </a:solidFill>
              </a:rPr>
              <a:t>( Киселева С.В., </a:t>
            </a:r>
            <a:r>
              <a:rPr lang="ru-RU" sz="4400" dirty="0" err="1">
                <a:solidFill>
                  <a:schemeClr val="tx1"/>
                </a:solidFill>
              </a:rPr>
              <a:t>Росянова</a:t>
            </a:r>
            <a:r>
              <a:rPr lang="ru-RU" sz="4400" dirty="0">
                <a:solidFill>
                  <a:schemeClr val="tx1"/>
                </a:solidFill>
              </a:rPr>
              <a:t> Т. С. К построению типологии многозначности терминов // Вопросы когнитивной лингвистики. 2013. №4 (37)– С. 115-121; С.121).</a:t>
            </a:r>
          </a:p>
          <a:p>
            <a:pPr marL="0" indent="0">
              <a:buNone/>
            </a:pPr>
            <a:r>
              <a:rPr lang="ru-RU" sz="4400" b="1" u="sng" dirty="0">
                <a:solidFill>
                  <a:srgbClr val="990000"/>
                </a:solidFill>
                <a:effectLst>
                  <a:outerShdw blurRad="38100" dist="38100" dir="2700000" algn="tl">
                    <a:srgbClr val="000000">
                      <a:alpha val="43137"/>
                    </a:srgbClr>
                  </a:outerShdw>
                </a:effectLst>
              </a:rPr>
              <a:t>Образ, схема, идеал,</a:t>
            </a:r>
          </a:p>
          <a:p>
            <a:pPr marL="0" indent="0">
              <a:buNone/>
            </a:pPr>
            <a:r>
              <a:rPr lang="ru-RU" sz="4400" i="1" dirty="0">
                <a:solidFill>
                  <a:srgbClr val="990000"/>
                </a:solidFill>
              </a:rPr>
              <a:t>Когнитивный подход определяет </a:t>
            </a:r>
            <a:r>
              <a:rPr lang="ru-RU" sz="4400" b="1" i="1" dirty="0">
                <a:solidFill>
                  <a:srgbClr val="990000"/>
                </a:solidFill>
              </a:rPr>
              <a:t>прототип</a:t>
            </a:r>
            <a:r>
              <a:rPr lang="ru-RU" sz="4400" i="1" dirty="0">
                <a:solidFill>
                  <a:srgbClr val="990000"/>
                </a:solidFill>
              </a:rPr>
              <a:t> как когнитивный ориентир, какой-либо </a:t>
            </a:r>
            <a:r>
              <a:rPr lang="ru-RU" sz="4400" b="1" i="1" dirty="0">
                <a:solidFill>
                  <a:srgbClr val="990000"/>
                </a:solidFill>
              </a:rPr>
              <a:t>образ, схему, идеал, </a:t>
            </a:r>
            <a:r>
              <a:rPr lang="ru-RU" sz="4400" dirty="0">
                <a:solidFill>
                  <a:srgbClr val="C00000"/>
                </a:solidFill>
              </a:rPr>
              <a:t>стереотип</a:t>
            </a:r>
            <a:r>
              <a:rPr lang="ru-RU" sz="4400" b="1" dirty="0">
                <a:solidFill>
                  <a:srgbClr val="C00000"/>
                </a:solidFill>
              </a:rPr>
              <a:t> </a:t>
            </a:r>
            <a:r>
              <a:rPr lang="ru-RU" sz="4400" dirty="0">
                <a:solidFill>
                  <a:srgbClr val="C00000"/>
                </a:solidFill>
              </a:rPr>
              <a:t>[</a:t>
            </a:r>
            <a:r>
              <a:rPr lang="ru-RU" sz="4400" dirty="0" err="1">
                <a:solidFill>
                  <a:srgbClr val="C00000"/>
                </a:solidFill>
              </a:rPr>
              <a:t>Лакофф</a:t>
            </a:r>
            <a:r>
              <a:rPr lang="ru-RU" sz="4400" dirty="0">
                <a:solidFill>
                  <a:srgbClr val="C00000"/>
                </a:solidFill>
              </a:rPr>
              <a:t> 1988</a:t>
            </a:r>
            <a:r>
              <a:rPr lang="ru-RU" sz="4400" dirty="0">
                <a:solidFill>
                  <a:schemeClr val="tx1"/>
                </a:solidFill>
              </a:rPr>
              <a:t>](</a:t>
            </a:r>
            <a:r>
              <a:rPr lang="ru-RU" sz="4400" dirty="0" err="1">
                <a:solidFill>
                  <a:schemeClr val="tx1"/>
                </a:solidFill>
              </a:rPr>
              <a:t>Абишева</a:t>
            </a:r>
            <a:r>
              <a:rPr lang="ru-RU" sz="4400" dirty="0">
                <a:solidFill>
                  <a:schemeClr val="tx1"/>
                </a:solidFill>
              </a:rPr>
              <a:t> </a:t>
            </a:r>
            <a:r>
              <a:rPr lang="ru-RU" sz="4400" dirty="0" err="1">
                <a:solidFill>
                  <a:schemeClr val="tx1"/>
                </a:solidFill>
              </a:rPr>
              <a:t>К.М</a:t>
            </a:r>
            <a:r>
              <a:rPr lang="ru-RU" sz="4400" dirty="0">
                <a:solidFill>
                  <a:schemeClr val="tx1"/>
                </a:solidFill>
              </a:rPr>
              <a:t>. Категоризация и ее основные принципы // Вопросы когнитивной лингвистики. 2013. №2 (35).С. 21-30; С.23)</a:t>
            </a:r>
          </a:p>
          <a:p>
            <a:pPr marL="0" indent="0">
              <a:buNone/>
            </a:pPr>
            <a:endParaRPr lang="ru-RU" dirty="0"/>
          </a:p>
        </p:txBody>
      </p:sp>
    </p:spTree>
    <p:extLst>
      <p:ext uri="{BB962C8B-B14F-4D97-AF65-F5344CB8AC3E}">
        <p14:creationId xmlns:p14="http://schemas.microsoft.com/office/powerpoint/2010/main" val="1564362053"/>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Arial Narrow"/>
        <a:ea typeface="Arial Narrow"/>
        <a:cs typeface="Arial Narrow"/>
      </a:minorFont>
    </a:fontScheme>
    <a:fmtScheme name="White">
      <a:fillStyleLst>
        <a:solidFill>
          <a:srgbClr val="FFFFFF"/>
        </a:solidFill>
        <a:solidFill>
          <a:srgbClr val="FFFFFF"/>
        </a:solidFill>
        <a:solidFill>
          <a:srgbClr val="FFFFFF"/>
        </a:solidFill>
      </a:fillStyleLst>
      <a:lnStyleLst>
        <a:ln>
          <a:solidFill>
            <a:srgbClr val="000000"/>
          </a:solidFill>
        </a:ln>
        <a:ln>
          <a:solidFill>
            <a:srgbClr val="000000"/>
          </a:solidFill>
        </a:ln>
        <a:ln>
          <a:solidFill>
            <a:srgbClr val="000000"/>
          </a:solidFill>
        </a:ln>
      </a:lnStyleLst>
      <a:effectStyleLst>
        <a:effectStyle>
          <a:effectLst>
            <a:outerShdw blurRad="50800" dist="25400" dir="5400000" rotWithShape="0">
              <a:srgbClr val="000000">
                <a:alpha val="50000"/>
              </a:srgbClr>
            </a:outerShdw>
          </a:effectLst>
        </a:effectStyle>
        <a:effectStyle>
          <a:effectLst>
            <a:outerShdw blurRad="63500" dist="12700" rotWithShape="0">
              <a:srgbClr val="000000">
                <a:alpha val="50000"/>
              </a:srgbClr>
            </a:outerShdw>
          </a:effectLst>
        </a:effectStyle>
        <a:effectStyle>
          <a:effectLst>
            <a:outerShdw blurRad="50800" dist="25400" dir="5400000" rotWithShape="0">
              <a:srgbClr val="000000">
                <a:alpha val="50000"/>
              </a:srgbClr>
            </a:outerShdw>
          </a:effectLst>
        </a:effectStyle>
      </a:effectStyleLst>
      <a:bgFillStyleLst>
        <a:solidFill>
          <a:srgbClr val="FFFFFF"/>
        </a:solidFill>
        <a:solidFill>
          <a:srgbClr val="FFFFFF"/>
        </a:solidFill>
        <a:solidFill>
          <a:srgbClr val="FFFFFF"/>
        </a:soli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50800" dist="25400" dir="5400000" rotWithShape="0">
            <a:srgbClr val="000000">
              <a:alpha val="50000"/>
            </a:srgbClr>
          </a:outerShdw>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000000"/>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Wisp</Template>
  <TotalTime>918</TotalTime>
  <Words>3426</Words>
  <Application>Microsoft Office PowerPoint</Application>
  <PresentationFormat>Произвольный</PresentationFormat>
  <Paragraphs>170</Paragraphs>
  <Slides>33</Slides>
  <Notes>2</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33</vt:i4>
      </vt:variant>
    </vt:vector>
  </HeadingPairs>
  <TitlesOfParts>
    <vt:vector size="39" baseType="lpstr">
      <vt:lpstr>Arial</vt:lpstr>
      <vt:lpstr>Calibri</vt:lpstr>
      <vt:lpstr>Century Gothic</vt:lpstr>
      <vt:lpstr>Helvetica Neue</vt:lpstr>
      <vt:lpstr>Wingdings 3</vt:lpstr>
      <vt:lpstr>Легкий дым</vt:lpstr>
      <vt:lpstr>Презентация PowerPoint</vt:lpstr>
      <vt:lpstr>Концепция словаря НУГ</vt:lpstr>
      <vt:lpstr>Презентация PowerPoint</vt:lpstr>
      <vt:lpstr>Презентация PowerPoint</vt:lpstr>
      <vt:lpstr>Презентация PowerPoint</vt:lpstr>
      <vt:lpstr>Эмпирический материал</vt:lpstr>
      <vt:lpstr>План анализа</vt:lpstr>
      <vt:lpstr>Презентация PowerPoint</vt:lpstr>
      <vt:lpstr>Синонимия</vt:lpstr>
      <vt:lpstr>Синонимия</vt:lpstr>
      <vt:lpstr>Родо-видовые отношения (гипероним/гипоним)</vt:lpstr>
      <vt:lpstr>Гипонимы</vt:lpstr>
      <vt:lpstr>Деривация/ эпидигматика</vt:lpstr>
      <vt:lpstr>Коллокаты</vt:lpstr>
      <vt:lpstr>Интерпретация термина </vt:lpstr>
      <vt:lpstr>Интерпретация термина </vt:lpstr>
      <vt:lpstr>Оценочная интерпретация термина</vt:lpstr>
      <vt:lpstr>Синонимия </vt:lpstr>
      <vt:lpstr>Контекстуальные синонимы</vt:lpstr>
      <vt:lpstr>Антонимия</vt:lpstr>
      <vt:lpstr>Гипонимия/гиперонимия</vt:lpstr>
      <vt:lpstr>Вариативность связей внутри терминосистемы </vt:lpstr>
      <vt:lpstr>Вариативность связей</vt:lpstr>
      <vt:lpstr>Связь терминов без конкретизации ее характера </vt:lpstr>
      <vt:lpstr>Деривационные связи</vt:lpstr>
      <vt:lpstr>Деривационные связи</vt:lpstr>
      <vt:lpstr>Эпидигматика </vt:lpstr>
      <vt:lpstr>Интерпретации </vt:lpstr>
      <vt:lpstr>Интерпретации </vt:lpstr>
      <vt:lpstr>Интерпретации </vt:lpstr>
      <vt:lpstr>Оценочные интерпретации</vt:lpstr>
      <vt:lpstr>Оценочные интерпритации</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HP book</dc:creator>
  <cp:lastModifiedBy>Валентина Куликова</cp:lastModifiedBy>
  <cp:revision>75</cp:revision>
  <dcterms:modified xsi:type="dcterms:W3CDTF">2022-10-16T15:35:12Z</dcterms:modified>
</cp:coreProperties>
</file>