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ost.ru/presscenter/posts/" TargetMode="External"/><Relationship Id="rId13" Type="http://schemas.openxmlformats.org/officeDocument/2006/relationships/hyperlink" Target="http://www.rodina.ru/" TargetMode="External"/><Relationship Id="rId18" Type="http://schemas.openxmlformats.org/officeDocument/2006/relationships/hyperlink" Target="https://www.solidarnost.org/articles%20/" TargetMode="External"/><Relationship Id="rId3" Type="http://schemas.openxmlformats.org/officeDocument/2006/relationships/hyperlink" Target="https://kprf.ru/" TargetMode="External"/><Relationship Id="rId7" Type="http://schemas.openxmlformats.org/officeDocument/2006/relationships/hyperlink" Target="https://www.yabloko.ru/" TargetMode="External"/><Relationship Id="rId12" Type="http://schemas.openxmlformats.org/officeDocument/2006/relationships/hyperlink" Target="http://parzs.ru/" TargetMode="External"/><Relationship Id="rId17" Type="http://schemas.openxmlformats.org/officeDocument/2006/relationships/hyperlink" Target="http://pensioner.party/news" TargetMode="External"/><Relationship Id="rId2" Type="http://schemas.openxmlformats.org/officeDocument/2006/relationships/hyperlink" Target="https://er.ru/" TargetMode="External"/><Relationship Id="rId16" Type="http://schemas.openxmlformats.org/officeDocument/2006/relationships/hyperlink" Target="https://partygreen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ravedlivo.ru/" TargetMode="External"/><Relationship Id="rId11" Type="http://schemas.openxmlformats.org/officeDocument/2006/relationships/hyperlink" Target="https://komros.info/" TargetMode="External"/><Relationship Id="rId5" Type="http://schemas.openxmlformats.org/officeDocument/2006/relationships/hyperlink" Target="https://patriot-rus.ru/" TargetMode="External"/><Relationship Id="rId15" Type="http://schemas.openxmlformats.org/officeDocument/2006/relationships/hyperlink" Target="http://k-p-s-s.ru/" TargetMode="External"/><Relationship Id="rId10" Type="http://schemas.openxmlformats.org/officeDocument/2006/relationships/hyperlink" Target="http://&#1087;&#1088;&#1072;&#1074;&#1072;&#1103;&#1087;&#1072;&#1088;&#1090;&#1080;&#1103;.&#1088;&#1092;/" TargetMode="External"/><Relationship Id="rId19" Type="http://schemas.openxmlformats.org/officeDocument/2006/relationships/hyperlink" Target="https://vk.com/soyuztruda" TargetMode="External"/><Relationship Id="rId4" Type="http://schemas.openxmlformats.org/officeDocument/2006/relationships/hyperlink" Target="https://ldpr.ru/" TargetMode="External"/><Relationship Id="rId9" Type="http://schemas.openxmlformats.org/officeDocument/2006/relationships/hyperlink" Target="https://parnasparty.ru/" TargetMode="External"/><Relationship Id="rId14" Type="http://schemas.openxmlformats.org/officeDocument/2006/relationships/hyperlink" Target="https://www.partyadela.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9049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функционирования терминов когнитивных наук </a:t>
            </a:r>
            <a:r>
              <a:rPr lang="ru-RU" dirty="0" smtClean="0"/>
              <a:t>в политическом </a:t>
            </a:r>
            <a:r>
              <a:rPr lang="ru-RU" dirty="0" err="1" smtClean="0"/>
              <a:t>дискурсе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Лексемы </a:t>
            </a:r>
            <a:r>
              <a:rPr lang="ru-RU" i="1" dirty="0" smtClean="0"/>
              <a:t>знание, смысл, восприятие </a:t>
            </a:r>
            <a:r>
              <a:rPr lang="ru-RU" dirty="0" smtClean="0"/>
              <a:t>и под. употреблены в общенародном или общенаучном значении (философском: напр. </a:t>
            </a:r>
            <a:r>
              <a:rPr lang="ru-RU" i="1" dirty="0" smtClean="0"/>
              <a:t>сознание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Узкоспециализированные термины не вошли в публицистический </a:t>
            </a:r>
            <a:r>
              <a:rPr lang="ru-RU" dirty="0" err="1" smtClean="0"/>
              <a:t>дискурс</a:t>
            </a:r>
            <a:r>
              <a:rPr lang="ru-RU" dirty="0" smtClean="0"/>
              <a:t> (</a:t>
            </a:r>
            <a:r>
              <a:rPr lang="ru-RU" i="1" dirty="0" smtClean="0"/>
              <a:t>тезаурус, </a:t>
            </a:r>
            <a:r>
              <a:rPr lang="ru-RU" i="1" dirty="0" err="1" smtClean="0"/>
              <a:t>инференция</a:t>
            </a:r>
            <a:r>
              <a:rPr lang="ru-RU" i="1" dirty="0" smtClean="0"/>
              <a:t>, пропозиция </a:t>
            </a:r>
            <a:r>
              <a:rPr lang="ru-RU" dirty="0" smtClean="0"/>
              <a:t>и под.)</a:t>
            </a:r>
          </a:p>
          <a:p>
            <a:r>
              <a:rPr lang="ru-RU" dirty="0" smtClean="0"/>
              <a:t>Некоторые термины (</a:t>
            </a:r>
            <a:r>
              <a:rPr lang="ru-RU" i="1" dirty="0" smtClean="0"/>
              <a:t>ментальный, когнитивный</a:t>
            </a:r>
            <a:r>
              <a:rPr lang="ru-RU" dirty="0" smtClean="0"/>
              <a:t>) употребляются в </a:t>
            </a:r>
            <a:r>
              <a:rPr lang="ru-RU" dirty="0" err="1" smtClean="0"/>
              <a:t>общекогнитивном</a:t>
            </a:r>
            <a:r>
              <a:rPr lang="ru-RU" dirty="0" smtClean="0"/>
              <a:t> значении, не лингвистическом.</a:t>
            </a:r>
          </a:p>
          <a:p>
            <a:r>
              <a:rPr lang="ru-RU" i="1" dirty="0" smtClean="0"/>
              <a:t>Менталитет – прочно вошел в политический </a:t>
            </a:r>
            <a:r>
              <a:rPr lang="ru-RU" i="1" dirty="0" err="1" smtClean="0"/>
              <a:t>дискурс</a:t>
            </a:r>
            <a:r>
              <a:rPr lang="ru-RU" i="1" smtClean="0"/>
              <a:t>.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личность политика понимается как авторитетная личность;</a:t>
            </a:r>
          </a:p>
          <a:p>
            <a:r>
              <a:rPr lang="ru-RU" dirty="0" smtClean="0"/>
              <a:t>политик как бы заменяет целую социальную группу, и члены общества ориентируются на личность и соответственно речь политика партии, близкого по взглядам;</a:t>
            </a:r>
          </a:p>
          <a:p>
            <a:r>
              <a:rPr lang="ru-RU" dirty="0" smtClean="0"/>
              <a:t>речевое поведение политика в основном соответствует элитарному типу речевой культуры;</a:t>
            </a:r>
          </a:p>
          <a:p>
            <a:r>
              <a:rPr lang="ru-RU" dirty="0" smtClean="0"/>
              <a:t>политик как носитель элитарной речевой культуры обладает высоким уровнем языковой компетенции, его речь уместна и соответствует конкретным целям общения.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Причины обращение к корпусу текстов, принадлежащих политикам 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/>
              <a:t>1.Единая Россия // </a:t>
            </a:r>
            <a:r>
              <a:rPr lang="en-US" sz="3400" u="sng" dirty="0" smtClean="0">
                <a:hlinkClick r:id="rId2"/>
              </a:rPr>
              <a:t>https</a:t>
            </a:r>
            <a:r>
              <a:rPr lang="ru-RU" sz="3400" u="sng" dirty="0" smtClean="0">
                <a:hlinkClick r:id="rId2"/>
              </a:rPr>
              <a:t>://</a:t>
            </a:r>
            <a:r>
              <a:rPr lang="en-US" sz="3400" u="sng" dirty="0" err="1" smtClean="0">
                <a:hlinkClick r:id="rId2"/>
              </a:rPr>
              <a:t>er</a:t>
            </a:r>
            <a:r>
              <a:rPr lang="ru-RU" sz="3400" u="sng" dirty="0" smtClean="0">
                <a:hlinkClick r:id="rId2"/>
              </a:rPr>
              <a:t>.</a:t>
            </a:r>
            <a:r>
              <a:rPr lang="en-US" sz="3400" u="sng" dirty="0" err="1" smtClean="0">
                <a:hlinkClick r:id="rId2"/>
              </a:rPr>
              <a:t>ru</a:t>
            </a:r>
            <a:r>
              <a:rPr lang="ru-RU" sz="3400" u="sng" dirty="0" smtClean="0">
                <a:hlinkClick r:id="rId2"/>
              </a:rPr>
              <a:t>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2. Коммунистическая партия Российской Федерации // </a:t>
            </a:r>
            <a:r>
              <a:rPr lang="ru-RU" sz="3400" u="sng" dirty="0" smtClean="0">
                <a:hlinkClick r:id="rId3"/>
              </a:rPr>
              <a:t>https://kprf.ru/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3. Либерально-демократическая партия России// </a:t>
            </a:r>
            <a:r>
              <a:rPr lang="ru-RU" sz="3400" u="sng" dirty="0" smtClean="0">
                <a:hlinkClick r:id="rId4"/>
              </a:rPr>
              <a:t>https://ldpr.ru/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4. Политическая партия «Патриоты России» // </a:t>
            </a:r>
            <a:r>
              <a:rPr lang="ru-RU" sz="3400" u="sng" dirty="0" smtClean="0">
                <a:hlinkClick r:id="rId5"/>
              </a:rPr>
              <a:t>https://patriot-rus.ru/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5. Социалистическая политическая партия «Справедливая Россия»// </a:t>
            </a:r>
            <a:r>
              <a:rPr lang="ru-RU" sz="3400" u="sng" dirty="0" smtClean="0">
                <a:hlinkClick r:id="rId6"/>
              </a:rPr>
              <a:t>https://spravedlivo.ru/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6. Партия «Яблоко» </a:t>
            </a:r>
            <a:r>
              <a:rPr lang="ru-RU" sz="3400" u="sng" dirty="0" smtClean="0">
                <a:hlinkClick r:id="rId7"/>
              </a:rPr>
              <a:t>https://www.yabloko.ru/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7. Партия «Правое дело»= Партия РОСТА // </a:t>
            </a:r>
            <a:r>
              <a:rPr lang="ru-RU" sz="3400" u="sng" dirty="0" smtClean="0">
                <a:hlinkClick r:id="rId8"/>
              </a:rPr>
              <a:t>https://rost.ru/presscenter/posts/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8. Партия народной свободы ПАРНАС // </a:t>
            </a:r>
            <a:r>
              <a:rPr lang="ru-RU" sz="3400" u="sng" dirty="0" smtClean="0">
                <a:hlinkClick r:id="rId9"/>
              </a:rPr>
              <a:t>https://parnasparty.ru/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9. Партия «Гражданская платформа» // </a:t>
            </a:r>
            <a:r>
              <a:rPr lang="ru-RU" sz="3400" u="sng" dirty="0" smtClean="0">
                <a:hlinkClick r:id="rId10"/>
              </a:rPr>
              <a:t>http://праваяпартия.рф/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10. Коммунистическая партия «Коммунисты России»// </a:t>
            </a:r>
            <a:r>
              <a:rPr lang="ru-RU" sz="3400" u="sng" dirty="0" smtClean="0">
                <a:hlinkClick r:id="rId11"/>
              </a:rPr>
              <a:t>https://komros.info/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11. Партия «За справедливость!» // </a:t>
            </a:r>
            <a:r>
              <a:rPr lang="ru-RU" sz="3400" u="sng" dirty="0" smtClean="0">
                <a:hlinkClick r:id="rId12"/>
              </a:rPr>
              <a:t>http://parzs.ru/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12. Партия Родина //  </a:t>
            </a:r>
            <a:r>
              <a:rPr lang="ru-RU" sz="3400" u="sng" dirty="0" smtClean="0">
                <a:hlinkClick r:id="rId13"/>
              </a:rPr>
              <a:t>http://www.rodina.ru/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13. Партия Дела // </a:t>
            </a:r>
            <a:r>
              <a:rPr lang="ru-RU" sz="3400" u="sng" dirty="0" smtClean="0">
                <a:hlinkClick r:id="rId14"/>
              </a:rPr>
              <a:t>https://www.partyadela.ru/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14. Коммунистическая партия социальной справедливости = РОССИЙСКАЯ ПАРТИЯ СВОБОДЫ И СПРАВЕДЛИВОСТИ // </a:t>
            </a:r>
            <a:r>
              <a:rPr lang="ru-RU" sz="3400" u="sng" dirty="0" smtClean="0">
                <a:hlinkClick r:id="rId15"/>
              </a:rPr>
              <a:t>http://k-p-s-s.ru/</a:t>
            </a:r>
            <a:endParaRPr lang="ru-RU" sz="3400" b="1" dirty="0" smtClean="0"/>
          </a:p>
          <a:p>
            <a:pPr>
              <a:buNone/>
            </a:pPr>
            <a:r>
              <a:rPr lang="ru-RU" sz="3400" dirty="0" smtClean="0"/>
              <a:t>15. Российская экологическая партия «Зеленые» // </a:t>
            </a:r>
            <a:r>
              <a:rPr lang="ru-RU" sz="3400" u="sng" dirty="0" smtClean="0">
                <a:hlinkClick r:id="rId16"/>
              </a:rPr>
              <a:t>https://partygreen.ru/</a:t>
            </a:r>
            <a:endParaRPr lang="ru-RU" sz="3400" b="1" dirty="0" smtClean="0"/>
          </a:p>
          <a:p>
            <a:pPr>
              <a:buNone/>
            </a:pPr>
            <a:r>
              <a:rPr lang="ru-RU" sz="3400" dirty="0" smtClean="0"/>
              <a:t>16. Партия пенсионеров // </a:t>
            </a:r>
            <a:r>
              <a:rPr lang="ru-RU" sz="3400" u="sng" dirty="0" smtClean="0">
                <a:hlinkClick r:id="rId17"/>
              </a:rPr>
              <a:t>http://pensioner.party/news</a:t>
            </a:r>
            <a:endParaRPr lang="ru-RU" sz="3400" b="1" dirty="0" smtClean="0"/>
          </a:p>
          <a:p>
            <a:pPr>
              <a:buNone/>
            </a:pPr>
            <a:r>
              <a:rPr lang="ru-RU" sz="3400" dirty="0" smtClean="0"/>
              <a:t>17. «Союз труда»// </a:t>
            </a:r>
            <a:r>
              <a:rPr lang="ru-RU" sz="3400" u="sng" dirty="0" smtClean="0">
                <a:hlinkClick r:id="rId18"/>
              </a:rPr>
              <a:t>https://www.solidarnost.org/articles</a:t>
            </a:r>
            <a:r>
              <a:rPr lang="ru-RU" sz="3400" b="1" u="sng" dirty="0" smtClean="0">
                <a:hlinkClick r:id="rId18"/>
              </a:rPr>
              <a:t> //</a:t>
            </a:r>
            <a:r>
              <a:rPr lang="ru-RU" sz="3400" b="1" dirty="0" smtClean="0"/>
              <a:t> </a:t>
            </a:r>
            <a:r>
              <a:rPr lang="ru-RU" sz="3400" u="sng" dirty="0" smtClean="0">
                <a:hlinkClick r:id="rId19"/>
              </a:rPr>
              <a:t>https://vk.com/soyuztruda</a:t>
            </a:r>
            <a:endParaRPr lang="ru-RU" sz="34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сайтов политических партий РФ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Публикации партий разных фракций, имеющих официальные сайты.</a:t>
            </a:r>
          </a:p>
          <a:p>
            <a:r>
              <a:rPr lang="ru-RU" sz="3200" dirty="0" smtClean="0"/>
              <a:t>Публикации новостного, аналитического характера.</a:t>
            </a:r>
          </a:p>
          <a:p>
            <a:r>
              <a:rPr lang="ru-RU" sz="3200" dirty="0" smtClean="0"/>
              <a:t>Поиск терминов методом сплошной выборки.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 этап. </a:t>
            </a:r>
            <a:r>
              <a:rPr lang="ru-RU" dirty="0" smtClean="0"/>
              <a:t>Принципы отбора материала для анализа: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Термины, имеющие синонимы в общенародном языке (</a:t>
            </a:r>
            <a:r>
              <a:rPr lang="ru-RU" i="1" dirty="0" smtClean="0"/>
              <a:t>знание, сознание, память</a:t>
            </a:r>
            <a:r>
              <a:rPr lang="ru-RU" dirty="0" smtClean="0"/>
              <a:t> и др.).</a:t>
            </a:r>
          </a:p>
          <a:p>
            <a:r>
              <a:rPr lang="ru-RU" dirty="0" smtClean="0"/>
              <a:t>Термины </a:t>
            </a:r>
            <a:r>
              <a:rPr lang="ru-RU" dirty="0" err="1" smtClean="0"/>
              <a:t>общекогнитивные</a:t>
            </a:r>
            <a:r>
              <a:rPr lang="ru-RU" dirty="0" smtClean="0"/>
              <a:t> (</a:t>
            </a:r>
            <a:r>
              <a:rPr lang="ru-RU" i="1" dirty="0" err="1" smtClean="0"/>
              <a:t>гештальт</a:t>
            </a:r>
            <a:r>
              <a:rPr lang="ru-RU" i="1" dirty="0" smtClean="0"/>
              <a:t>, фрейм, концепт</a:t>
            </a:r>
            <a:r>
              <a:rPr lang="ru-RU" dirty="0" smtClean="0"/>
              <a:t>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этап. Работа с терминами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indent="11113">
              <a:tabLst>
                <a:tab pos="0" algn="l"/>
              </a:tabLst>
            </a:pPr>
            <a:r>
              <a:rPr lang="ru-RU" dirty="0" smtClean="0"/>
              <a:t>Краткий словарь когнитивных терминов / Е.С. </a:t>
            </a:r>
            <a:r>
              <a:rPr lang="ru-RU" dirty="0" err="1" smtClean="0"/>
              <a:t>Кубрякова</a:t>
            </a:r>
            <a:r>
              <a:rPr lang="ru-RU" dirty="0" smtClean="0"/>
              <a:t>, В.З. Демьянков, Ю.Г. </a:t>
            </a:r>
            <a:r>
              <a:rPr lang="ru-RU" dirty="0" err="1" smtClean="0"/>
              <a:t>Панкрац</a:t>
            </a:r>
            <a:r>
              <a:rPr lang="ru-RU" dirty="0" smtClean="0"/>
              <a:t>, Л.Г. Лузина; Под общ.</a:t>
            </a:r>
          </a:p>
          <a:p>
            <a:pPr indent="11113">
              <a:tabLst>
                <a:tab pos="0" algn="l"/>
              </a:tabLst>
            </a:pPr>
            <a:r>
              <a:rPr lang="ru-RU" dirty="0" smtClean="0"/>
              <a:t>ред. Е.С. </a:t>
            </a:r>
            <a:r>
              <a:rPr lang="ru-RU" dirty="0" err="1" smtClean="0"/>
              <a:t>Кубряковой</a:t>
            </a:r>
            <a:r>
              <a:rPr lang="ru-RU" dirty="0" smtClean="0"/>
              <a:t>. М.: </a:t>
            </a:r>
            <a:r>
              <a:rPr lang="ru-RU" dirty="0" err="1" smtClean="0"/>
              <a:t>Филол</a:t>
            </a:r>
            <a:r>
              <a:rPr lang="ru-RU" dirty="0" smtClean="0"/>
              <a:t>. </a:t>
            </a:r>
            <a:r>
              <a:rPr lang="ru-RU" dirty="0" err="1" smtClean="0"/>
              <a:t>фак</a:t>
            </a:r>
            <a:r>
              <a:rPr lang="ru-RU" dirty="0" smtClean="0"/>
              <a:t>. МГУ, 1996. С. 28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Г.А</a:t>
            </a:r>
            <a:r>
              <a:rPr lang="ru-RU" dirty="0" smtClean="0"/>
              <a:t>. Зюганов: Пришло время исторических решений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11113">
              <a:buNone/>
              <a:tabLst>
                <a:tab pos="0" algn="l"/>
              </a:tabLst>
            </a:pPr>
            <a:r>
              <a:rPr lang="ru-RU" b="1" dirty="0" smtClean="0">
                <a:solidFill>
                  <a:srgbClr val="0070C0"/>
                </a:solidFill>
              </a:rPr>
              <a:t>ЗНАНИЕ</a:t>
            </a:r>
            <a:r>
              <a:rPr lang="en-US" dirty="0" smtClean="0">
                <a:solidFill>
                  <a:srgbClr val="0070C0"/>
                </a:solidFill>
              </a:rPr>
              <a:t>–</a:t>
            </a:r>
            <a:r>
              <a:rPr lang="en-US" dirty="0" smtClean="0"/>
              <a:t> </a:t>
            </a:r>
            <a:r>
              <a:rPr lang="ru-RU" dirty="0" smtClean="0"/>
              <a:t>понятие, охватывающее значительный спектр представлений, </a:t>
            </a:r>
            <a:r>
              <a:rPr lang="ru-RU" dirty="0" smtClean="0"/>
              <a:t>относящихся </a:t>
            </a:r>
            <a:r>
              <a:rPr lang="ru-RU" dirty="0" smtClean="0"/>
              <a:t>к </a:t>
            </a:r>
            <a:r>
              <a:rPr lang="ru-RU" b="1" dirty="0" smtClean="0"/>
              <a:t>итогам познавательной деятельности человека </a:t>
            </a:r>
            <a:r>
              <a:rPr lang="ru-RU" dirty="0" smtClean="0"/>
              <a:t>и </a:t>
            </a:r>
            <a:r>
              <a:rPr lang="ru-RU" b="1" dirty="0" smtClean="0"/>
              <a:t>результатам осмысленного </a:t>
            </a:r>
            <a:r>
              <a:rPr lang="ru-RU" b="1" dirty="0" smtClean="0"/>
              <a:t>им предметного опыта 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88900" indent="-3175">
              <a:buNone/>
            </a:pPr>
            <a:r>
              <a:rPr lang="ru-RU" dirty="0" smtClean="0"/>
              <a:t>Это уникальный, потрясающий опыт, позволяющий готовить не просто талантливого человека, но человека мужественного, мобильного, способного учиться всю жизнь. Потому что </a:t>
            </a:r>
            <a:r>
              <a:rPr lang="ru-RU" b="1" dirty="0" smtClean="0">
                <a:solidFill>
                  <a:srgbClr val="0070C0"/>
                </a:solidFill>
              </a:rPr>
              <a:t>знания</a:t>
            </a:r>
            <a:r>
              <a:rPr lang="ru-RU" dirty="0" smtClean="0"/>
              <a:t> обновляются каждые четыре — пять лет и требуется соответствующая подготовка.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Смысл</a:t>
            </a:r>
            <a:r>
              <a:rPr lang="ru-RU" dirty="0" smtClean="0"/>
              <a:t> </a:t>
            </a:r>
            <a:r>
              <a:rPr lang="ru-RU" sz="2700" dirty="0" smtClean="0"/>
              <a:t>- единица </a:t>
            </a:r>
            <a:r>
              <a:rPr lang="ru-RU" sz="2700" dirty="0" smtClean="0"/>
              <a:t>ментальной информации, за которой стоит определенная структура знаний.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810000"/>
            <a:ext cx="4040188" cy="2819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Интернете доминирует собственно коммуникация – операция передачи, трансляция. </a:t>
            </a:r>
            <a:r>
              <a:rPr lang="ru-RU" b="1" dirty="0" smtClean="0">
                <a:solidFill>
                  <a:srgbClr val="C00000"/>
                </a:solidFill>
              </a:rPr>
              <a:t>Преобладает маниакальный бессистемный обмен информацией, при котором форма общения заменяет сущность, смысл, знание</a:t>
            </a:r>
            <a:r>
              <a:rPr lang="ru-RU" dirty="0" smtClean="0"/>
              <a:t>. В ситуации, когда все могут распространять любую информацию, Интернет забит произвольными бессмысленными </a:t>
            </a:r>
            <a:r>
              <a:rPr lang="ru-RU" dirty="0" smtClean="0"/>
              <a:t>высказываниями (КПРФ).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Смысл </a:t>
            </a:r>
            <a:r>
              <a:rPr lang="ru-RU" dirty="0" smtClean="0"/>
              <a:t>– 1) разум; 2) содержание чего-л.; 3) разумное основание, цель, познание (</a:t>
            </a:r>
            <a:r>
              <a:rPr lang="ru-RU" i="1" dirty="0" smtClean="0"/>
              <a:t>смысл жизни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6517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Эта забава Петровских времен в годы Великой Отечественной войны обрела глубокий смысл – салют стал символом победы и освобождения от </a:t>
            </a:r>
            <a:r>
              <a:rPr lang="ru-RU" dirty="0" smtClean="0"/>
              <a:t>нацистов (С.Миронов, Справедливая Россия).</a:t>
            </a:r>
          </a:p>
          <a:p>
            <a:r>
              <a:rPr lang="ru-RU" dirty="0" smtClean="0"/>
              <a:t>Соотнесите </a:t>
            </a:r>
            <a:r>
              <a:rPr lang="ru-RU" dirty="0" smtClean="0"/>
              <a:t>свой поступок с чем-то высшим, духовным, со смыслом вашей будущей </a:t>
            </a:r>
            <a:r>
              <a:rPr lang="ru-RU" dirty="0" smtClean="0"/>
              <a:t>жизни (Сидоров М.Н., ЛДПР).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Концепт, концептуальный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Краткий словарь когнитивных терминов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Единая Россия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КОНЦЕПТ </a:t>
            </a:r>
            <a:r>
              <a:rPr lang="ru-RU" dirty="0" smtClean="0"/>
              <a:t>– </a:t>
            </a:r>
            <a:r>
              <a:rPr lang="ru-RU" dirty="0" smtClean="0"/>
              <a:t>термин, служащий</a:t>
            </a:r>
          </a:p>
          <a:p>
            <a:pPr marL="0" indent="0">
              <a:buNone/>
            </a:pPr>
            <a:r>
              <a:rPr lang="ru-RU" dirty="0" smtClean="0"/>
              <a:t>объяснению единиц ментальных или психических ресурсов нашего сознания</a:t>
            </a:r>
          </a:p>
          <a:p>
            <a:pPr marL="0" indent="0">
              <a:buNone/>
            </a:pPr>
            <a:r>
              <a:rPr lang="ru-RU" dirty="0" smtClean="0"/>
              <a:t>и той информационной структуры, которая отражает знание и опыт человека;</a:t>
            </a:r>
          </a:p>
          <a:p>
            <a:pPr marL="0" indent="0">
              <a:buNone/>
            </a:pPr>
            <a:r>
              <a:rPr lang="ru-RU" dirty="0" smtClean="0"/>
              <a:t>оперативная содержательная единица памяти, ментального лексикона, </a:t>
            </a:r>
            <a:r>
              <a:rPr lang="ru-RU" dirty="0" smtClean="0"/>
              <a:t>концептуальной </a:t>
            </a:r>
            <a:r>
              <a:rPr lang="ru-RU" dirty="0" smtClean="0"/>
              <a:t>системы и языка мозга (</a:t>
            </a:r>
            <a:r>
              <a:rPr lang="ru-RU" dirty="0" err="1" smtClean="0"/>
              <a:t>lingua</a:t>
            </a:r>
            <a:r>
              <a:rPr lang="ru-RU" dirty="0" smtClean="0"/>
              <a:t> </a:t>
            </a:r>
            <a:r>
              <a:rPr lang="ru-RU" dirty="0" err="1" smtClean="0"/>
              <a:t>mentalis</a:t>
            </a:r>
            <a:r>
              <a:rPr lang="ru-RU" dirty="0" smtClean="0"/>
              <a:t>), всей картины мира, </a:t>
            </a:r>
            <a:r>
              <a:rPr lang="ru-RU" dirty="0" smtClean="0"/>
              <a:t>отраженной </a:t>
            </a:r>
            <a:r>
              <a:rPr lang="ru-RU" dirty="0" smtClean="0"/>
              <a:t>в человеческой психике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Профильное министерство идею поддержало. Будем совместно прорабатывать </a:t>
            </a:r>
            <a:r>
              <a:rPr lang="ru-RU" dirty="0" smtClean="0">
                <a:solidFill>
                  <a:srgbClr val="C00000"/>
                </a:solidFill>
              </a:rPr>
              <a:t>концепт</a:t>
            </a:r>
            <a:r>
              <a:rPr lang="ru-RU" dirty="0" smtClean="0"/>
              <a:t> и </a:t>
            </a:r>
            <a:r>
              <a:rPr lang="ru-RU" dirty="0" smtClean="0"/>
              <a:t>содержание; </a:t>
            </a:r>
          </a:p>
          <a:p>
            <a:r>
              <a:rPr lang="ru-RU" dirty="0" smtClean="0"/>
              <a:t>Хочу </a:t>
            </a:r>
            <a:r>
              <a:rPr lang="ru-RU" dirty="0" smtClean="0"/>
              <a:t>обратить ваше внимание, что мы представляем вам наше видение, </a:t>
            </a:r>
            <a:r>
              <a:rPr lang="ru-RU" dirty="0" smtClean="0">
                <a:solidFill>
                  <a:srgbClr val="C00000"/>
                </a:solidFill>
              </a:rPr>
              <a:t>концепт</a:t>
            </a:r>
            <a:r>
              <a:rPr lang="ru-RU" dirty="0" smtClean="0"/>
              <a:t> работы Партии по поддержке ваших инициатив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Ментальный</a:t>
            </a:r>
            <a:r>
              <a:rPr lang="ru-RU" dirty="0" smtClean="0"/>
              <a:t>, менталитет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3175" indent="-3175">
              <a:buNone/>
            </a:pPr>
            <a:r>
              <a:rPr lang="ru-RU" b="1" dirty="0" smtClean="0"/>
              <a:t>Менталитет</a:t>
            </a:r>
            <a:r>
              <a:rPr lang="ru-RU" dirty="0" smtClean="0"/>
              <a:t> – это особый способ восприятия действительности, </a:t>
            </a:r>
            <a:r>
              <a:rPr lang="ru-RU" dirty="0" smtClean="0"/>
              <a:t>результатом </a:t>
            </a:r>
            <a:r>
              <a:rPr lang="ru-RU" dirty="0" smtClean="0"/>
              <a:t>которой является модель мира, отражающая национальные </a:t>
            </a:r>
            <a:r>
              <a:rPr lang="ru-RU" dirty="0" smtClean="0"/>
              <a:t>особенности </a:t>
            </a:r>
            <a:r>
              <a:rPr lang="ru-RU" dirty="0" smtClean="0"/>
              <a:t>этноса и часто детерминируемая его культурой, историей и </a:t>
            </a:r>
            <a:r>
              <a:rPr lang="ru-RU" dirty="0" smtClean="0"/>
              <a:t>географией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9565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раздельный сбор мусора трудно внедряется в ежедневную жизнь россиян из-за </a:t>
            </a:r>
            <a:r>
              <a:rPr lang="ru-RU" dirty="0" smtClean="0">
                <a:solidFill>
                  <a:srgbClr val="C00000"/>
                </a:solidFill>
              </a:rPr>
              <a:t>менталитета</a:t>
            </a:r>
            <a:r>
              <a:rPr lang="ru-RU" dirty="0" smtClean="0"/>
              <a:t> </a:t>
            </a:r>
            <a:r>
              <a:rPr lang="ru-RU" dirty="0" smtClean="0"/>
              <a:t>граждан…;</a:t>
            </a:r>
          </a:p>
          <a:p>
            <a:r>
              <a:rPr lang="ru-RU" dirty="0" smtClean="0"/>
              <a:t>«Переломить» </a:t>
            </a:r>
            <a:r>
              <a:rPr lang="ru-RU" dirty="0" smtClean="0">
                <a:solidFill>
                  <a:srgbClr val="C00000"/>
                </a:solidFill>
              </a:rPr>
              <a:t>русский менталитет</a:t>
            </a:r>
            <a:r>
              <a:rPr lang="ru-RU" dirty="0" smtClean="0"/>
              <a:t> и раскрыть все самое хорошее в наших </a:t>
            </a:r>
            <a:r>
              <a:rPr lang="ru-RU" dirty="0" smtClean="0"/>
              <a:t>соотечественниках…;</a:t>
            </a:r>
          </a:p>
          <a:p>
            <a:r>
              <a:rPr lang="ru-RU" dirty="0" smtClean="0"/>
              <a:t>…</a:t>
            </a:r>
            <a:r>
              <a:rPr lang="ru-RU" dirty="0" smtClean="0">
                <a:solidFill>
                  <a:srgbClr val="C00000"/>
                </a:solidFill>
              </a:rPr>
              <a:t>французский </a:t>
            </a:r>
            <a:r>
              <a:rPr lang="ru-RU" dirty="0" smtClean="0">
                <a:solidFill>
                  <a:srgbClr val="C00000"/>
                </a:solidFill>
              </a:rPr>
              <a:t>менталитет </a:t>
            </a:r>
            <a:r>
              <a:rPr lang="ru-RU" dirty="0" smtClean="0"/>
              <a:t>предполагает большее уважение к профессии врача, адвоката, </a:t>
            </a:r>
            <a:r>
              <a:rPr lang="ru-RU" dirty="0" smtClean="0"/>
              <a:t>учителя...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777</Words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Особенности функционирования терминов когнитивных наук в политическом дискурсе</vt:lpstr>
      <vt:lpstr>Причины обращение к корпусу текстов, принадлежащих политикам </vt:lpstr>
      <vt:lpstr>Список сайтов политических партий РФ</vt:lpstr>
      <vt:lpstr>1 этап. Принципы отбора материала для анализа:</vt:lpstr>
      <vt:lpstr>2 этап. Работа с терминами</vt:lpstr>
      <vt:lpstr>Знание</vt:lpstr>
      <vt:lpstr>Смысл - единица ментальной информации, за которой стоит определенная структура знаний.</vt:lpstr>
      <vt:lpstr>Концепт, концептуальный</vt:lpstr>
      <vt:lpstr>Ментальный, менталитет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функционирования терминов когнитивных наук в политическом дискурсе</dc:title>
  <dc:creator>User</dc:creator>
  <cp:lastModifiedBy>User</cp:lastModifiedBy>
  <cp:revision>24</cp:revision>
  <dcterms:created xsi:type="dcterms:W3CDTF">2022-10-25T02:42:40Z</dcterms:created>
  <dcterms:modified xsi:type="dcterms:W3CDTF">2022-10-25T04:47:12Z</dcterms:modified>
</cp:coreProperties>
</file>