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 id="2147483661" r:id="rId2"/>
  </p:sldMasterIdLst>
  <p:notesMasterIdLst>
    <p:notesMasterId r:id="rId31"/>
  </p:notesMasterIdLst>
  <p:sldIdLst>
    <p:sldId id="256" r:id="rId3"/>
    <p:sldId id="323" r:id="rId4"/>
    <p:sldId id="281"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 id="337" r:id="rId19"/>
    <p:sldId id="300" r:id="rId20"/>
    <p:sldId id="310" r:id="rId21"/>
    <p:sldId id="301" r:id="rId22"/>
    <p:sldId id="314" r:id="rId23"/>
    <p:sldId id="305" r:id="rId24"/>
    <p:sldId id="320" r:id="rId25"/>
    <p:sldId id="321" r:id="rId26"/>
    <p:sldId id="317" r:id="rId27"/>
    <p:sldId id="318" r:id="rId28"/>
    <p:sldId id="319" r:id="rId29"/>
    <p:sldId id="322" r:id="rId3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25">
          <p15:clr>
            <a:srgbClr val="A4A3A4"/>
          </p15:clr>
        </p15:guide>
        <p15:guide id="2" pos="1209">
          <p15:clr>
            <a:srgbClr val="A4A3A4"/>
          </p15:clr>
        </p15:guide>
        <p15:guide id="3" pos="2955">
          <p15:clr>
            <a:srgbClr val="A4A3A4"/>
          </p15:clr>
        </p15:guide>
        <p15:guide id="4" pos="2071">
          <p15:clr>
            <a:srgbClr val="A4A3A4"/>
          </p15:clr>
        </p15:guide>
        <p15:guide id="5" pos="3840">
          <p15:clr>
            <a:srgbClr val="A4A3A4"/>
          </p15:clr>
        </p15:guide>
        <p15:guide id="6" pos="4702">
          <p15:clr>
            <a:srgbClr val="A4A3A4"/>
          </p15:clr>
        </p15:guide>
        <p15:guide id="7" pos="5586">
          <p15:clr>
            <a:srgbClr val="A4A3A4"/>
          </p15:clr>
        </p15:guide>
        <p15:guide id="8" pos="7333">
          <p15:clr>
            <a:srgbClr val="A4A3A4"/>
          </p15:clr>
        </p15:guide>
        <p15:guide id="9" orient="horz" pos="3952">
          <p15:clr>
            <a:srgbClr val="A4A3A4"/>
          </p15:clr>
        </p15:guide>
        <p15:guide id="10" pos="6471">
          <p15:clr>
            <a:srgbClr val="A4A3A4"/>
          </p15:clr>
        </p15:guide>
        <p15:guide id="11" orient="horz" pos="91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4" clrIdx="0">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guide pos="325"/>
        <p:guide pos="1209"/>
        <p:guide pos="2955"/>
        <p:guide pos="2071"/>
        <p:guide pos="3840"/>
        <p:guide pos="4702"/>
        <p:guide pos="5586"/>
        <p:guide pos="7333"/>
        <p:guide orient="horz" pos="3952"/>
        <p:guide pos="6471"/>
        <p:guide orient="horz" pos="913"/>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9-25T18:37:22.783" idx="3">
    <p:pos x="13036" y="364"/>
    <p:text>Так, подкорпус текстов СМИ содержит в себе статьи, собранные как из региональных (напр. «Магаданская правда»), так и из общероссийских СМИ (напр. РБК). Каждый источник представлен 100 случайными новостными статьями, опубликованными в разные годы разными авторами, что, помимо всего, позволяет отслеживать территориальные и социальные различия в употреблении исследуемых терминов. В свою очередь, остальная часть корпуса представлена текстами как отдельных научных статей лингвистической направленности, так и текстами статей, извлечённых из научных журналов (например, «Когнитивные исследования языка»). Она также является достаточно репрезентативной, так как была собрана из статей авторов, придерживающихся различных научных школ, что может значительно влиять на используемый ими терминологический аппарат и диверсифицированность собранного корпуса. Наконец, в корпус были включены статьи, опубликованные на протяжении значительного временного диапазона. Например, в настоящем корпусе представлены статьи, собранные из 15 различных выпусков журнала «Когнитивные исследования языка».</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9-25T18:42:45.089" idx="4">
    <p:pos x="10" y="10"/>
    <p:text>Необходимость подобной текстовой аналитики (конкордансов и коллокатов для исследуемых терминов, n-грамм для них) обусловлена выбранным подходом к созданию лексикографического источника. Конкордансные списки позволяют найти достаточное количество контекстов употребления для интерпретации и оценочной интерпретации термина, установления его деривационных отношений, n-граммы дают возможность поиска семантических и грамматических связей анализируемого слова, коллокации предоставляют информацию об антонимии, синонимии, гипо-гиперонимии термина. Все это позволяет установить полные семантико-грамматические отношения, необходимые для создания словаря тезаурусного типа.</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AA0696-FE04-4D7F-8685-4D198ADC28C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BB25354B-A72E-4234-9D69-DAD7766D23BF}">
      <dgm:prSet phldrT="[Текст]"/>
      <dgm:spPr/>
      <dgm:t>
        <a:bodyPr/>
        <a:lstStyle/>
        <a:p>
          <a:r>
            <a:rPr lang="ru-RU"/>
            <a:t>Научные издания</a:t>
          </a:r>
        </a:p>
      </dgm:t>
    </dgm:pt>
    <dgm:pt modelId="{FD90B118-124E-42E1-ABE9-C7852EDAAF63}" type="parTrans" cxnId="{B5133F8A-0606-43BE-9B18-DBB8BB41A7D9}">
      <dgm:prSet/>
      <dgm:spPr/>
      <dgm:t>
        <a:bodyPr/>
        <a:lstStyle/>
        <a:p>
          <a:endParaRPr lang="ru-RU"/>
        </a:p>
      </dgm:t>
    </dgm:pt>
    <dgm:pt modelId="{3AC5123C-D18C-489F-B253-8E2A33F0FD53}" type="sibTrans" cxnId="{B5133F8A-0606-43BE-9B18-DBB8BB41A7D9}">
      <dgm:prSet/>
      <dgm:spPr/>
      <dgm:t>
        <a:bodyPr/>
        <a:lstStyle/>
        <a:p>
          <a:endParaRPr lang="ru-RU"/>
        </a:p>
      </dgm:t>
    </dgm:pt>
    <dgm:pt modelId="{C068A7E2-F045-4C8B-9D30-0C5A37408A3C}">
      <dgm:prSet phldrT="[Текст]"/>
      <dgm:spPr/>
      <dgm:t>
        <a:bodyPr/>
        <a:lstStyle/>
        <a:p>
          <a:r>
            <a:rPr lang="ru-RU"/>
            <a:t>СМИ</a:t>
          </a:r>
        </a:p>
      </dgm:t>
    </dgm:pt>
    <dgm:pt modelId="{D7D635E6-27BA-4FE2-888F-1A155BD619A0}" type="parTrans" cxnId="{03BDBA59-78F7-4CC9-9505-7CE5DA364240}">
      <dgm:prSet/>
      <dgm:spPr/>
      <dgm:t>
        <a:bodyPr/>
        <a:lstStyle/>
        <a:p>
          <a:endParaRPr lang="ru-RU"/>
        </a:p>
      </dgm:t>
    </dgm:pt>
    <dgm:pt modelId="{75324257-AB0C-45EF-9C23-9469B744D9A0}" type="sibTrans" cxnId="{03BDBA59-78F7-4CC9-9505-7CE5DA364240}">
      <dgm:prSet/>
      <dgm:spPr/>
      <dgm:t>
        <a:bodyPr/>
        <a:lstStyle/>
        <a:p>
          <a:endParaRPr lang="ru-RU"/>
        </a:p>
      </dgm:t>
    </dgm:pt>
    <dgm:pt modelId="{07CDB3FB-4844-4085-80C6-8F7AABAD3787}">
      <dgm:prSet phldrT="[Текст]"/>
      <dgm:spPr/>
      <dgm:t>
        <a:bodyPr/>
        <a:lstStyle/>
        <a:p>
          <a:r>
            <a:rPr lang="ru-RU"/>
            <a:t>Политический дискурс</a:t>
          </a:r>
        </a:p>
      </dgm:t>
    </dgm:pt>
    <dgm:pt modelId="{621AF541-C363-4AC7-B5EF-A241C3CC03E1}" type="parTrans" cxnId="{A0A1B1BD-289B-459B-86D9-8B4DF071B521}">
      <dgm:prSet/>
      <dgm:spPr/>
      <dgm:t>
        <a:bodyPr/>
        <a:lstStyle/>
        <a:p>
          <a:endParaRPr lang="ru-RU"/>
        </a:p>
      </dgm:t>
    </dgm:pt>
    <dgm:pt modelId="{6E1E3EC4-BCDC-4C10-82D2-5275983B106B}" type="sibTrans" cxnId="{A0A1B1BD-289B-459B-86D9-8B4DF071B521}">
      <dgm:prSet/>
      <dgm:spPr/>
      <dgm:t>
        <a:bodyPr/>
        <a:lstStyle/>
        <a:p>
          <a:endParaRPr lang="ru-RU"/>
        </a:p>
      </dgm:t>
    </dgm:pt>
    <dgm:pt modelId="{F382551E-8A9A-4389-8F21-56C5F96535E9}" type="pres">
      <dgm:prSet presAssocID="{DCAA0696-FE04-4D7F-8685-4D198ADC28C0}" presName="diagram" presStyleCnt="0">
        <dgm:presLayoutVars>
          <dgm:dir/>
          <dgm:resizeHandles val="exact"/>
        </dgm:presLayoutVars>
      </dgm:prSet>
      <dgm:spPr/>
    </dgm:pt>
    <dgm:pt modelId="{9713B40F-1184-44D9-A88D-9BD3FF92F278}" type="pres">
      <dgm:prSet presAssocID="{BB25354B-A72E-4234-9D69-DAD7766D23BF}" presName="node" presStyleLbl="node1" presStyleIdx="0" presStyleCnt="3">
        <dgm:presLayoutVars>
          <dgm:bulletEnabled val="1"/>
        </dgm:presLayoutVars>
      </dgm:prSet>
      <dgm:spPr/>
    </dgm:pt>
    <dgm:pt modelId="{F6951DB4-11A3-4B88-B96D-DF332CB10AB9}" type="pres">
      <dgm:prSet presAssocID="{3AC5123C-D18C-489F-B253-8E2A33F0FD53}" presName="sibTrans" presStyleCnt="0"/>
      <dgm:spPr/>
    </dgm:pt>
    <dgm:pt modelId="{E4B3ED2D-4836-4FD3-AA41-74029BBA7933}" type="pres">
      <dgm:prSet presAssocID="{C068A7E2-F045-4C8B-9D30-0C5A37408A3C}" presName="node" presStyleLbl="node1" presStyleIdx="1" presStyleCnt="3">
        <dgm:presLayoutVars>
          <dgm:bulletEnabled val="1"/>
        </dgm:presLayoutVars>
      </dgm:prSet>
      <dgm:spPr/>
    </dgm:pt>
    <dgm:pt modelId="{E69A9C41-4891-4FA0-A539-D5F71410F380}" type="pres">
      <dgm:prSet presAssocID="{75324257-AB0C-45EF-9C23-9469B744D9A0}" presName="sibTrans" presStyleCnt="0"/>
      <dgm:spPr/>
    </dgm:pt>
    <dgm:pt modelId="{B6A0427F-6901-4856-8FA6-0F398CFBC132}" type="pres">
      <dgm:prSet presAssocID="{07CDB3FB-4844-4085-80C6-8F7AABAD3787}" presName="node" presStyleLbl="node1" presStyleIdx="2" presStyleCnt="3">
        <dgm:presLayoutVars>
          <dgm:bulletEnabled val="1"/>
        </dgm:presLayoutVars>
      </dgm:prSet>
      <dgm:spPr/>
    </dgm:pt>
  </dgm:ptLst>
  <dgm:cxnLst>
    <dgm:cxn modelId="{A1FFB310-A185-4E56-A2E1-95A07638EFE8}" type="presOf" srcId="{BB25354B-A72E-4234-9D69-DAD7766D23BF}" destId="{9713B40F-1184-44D9-A88D-9BD3FF92F278}" srcOrd="0" destOrd="0" presId="urn:microsoft.com/office/officeart/2005/8/layout/default"/>
    <dgm:cxn modelId="{FCD44F3A-ABA9-4072-812F-39874FF24D2A}" type="presOf" srcId="{07CDB3FB-4844-4085-80C6-8F7AABAD3787}" destId="{B6A0427F-6901-4856-8FA6-0F398CFBC132}" srcOrd="0" destOrd="0" presId="urn:microsoft.com/office/officeart/2005/8/layout/default"/>
    <dgm:cxn modelId="{3CD45664-D544-4D47-8BBD-A156E639793C}" type="presOf" srcId="{DCAA0696-FE04-4D7F-8685-4D198ADC28C0}" destId="{F382551E-8A9A-4389-8F21-56C5F96535E9}" srcOrd="0" destOrd="0" presId="urn:microsoft.com/office/officeart/2005/8/layout/default"/>
    <dgm:cxn modelId="{03BDBA59-78F7-4CC9-9505-7CE5DA364240}" srcId="{DCAA0696-FE04-4D7F-8685-4D198ADC28C0}" destId="{C068A7E2-F045-4C8B-9D30-0C5A37408A3C}" srcOrd="1" destOrd="0" parTransId="{D7D635E6-27BA-4FE2-888F-1A155BD619A0}" sibTransId="{75324257-AB0C-45EF-9C23-9469B744D9A0}"/>
    <dgm:cxn modelId="{B5133F8A-0606-43BE-9B18-DBB8BB41A7D9}" srcId="{DCAA0696-FE04-4D7F-8685-4D198ADC28C0}" destId="{BB25354B-A72E-4234-9D69-DAD7766D23BF}" srcOrd="0" destOrd="0" parTransId="{FD90B118-124E-42E1-ABE9-C7852EDAAF63}" sibTransId="{3AC5123C-D18C-489F-B253-8E2A33F0FD53}"/>
    <dgm:cxn modelId="{A0A1B1BD-289B-459B-86D9-8B4DF071B521}" srcId="{DCAA0696-FE04-4D7F-8685-4D198ADC28C0}" destId="{07CDB3FB-4844-4085-80C6-8F7AABAD3787}" srcOrd="2" destOrd="0" parTransId="{621AF541-C363-4AC7-B5EF-A241C3CC03E1}" sibTransId="{6E1E3EC4-BCDC-4C10-82D2-5275983B106B}"/>
    <dgm:cxn modelId="{B04229FA-EF32-42AE-953A-8D71F330F5B5}" type="presOf" srcId="{C068A7E2-F045-4C8B-9D30-0C5A37408A3C}" destId="{E4B3ED2D-4836-4FD3-AA41-74029BBA7933}" srcOrd="0" destOrd="0" presId="urn:microsoft.com/office/officeart/2005/8/layout/default"/>
    <dgm:cxn modelId="{C4FDA452-F7D6-416C-860C-26B4AC17A9FF}" type="presParOf" srcId="{F382551E-8A9A-4389-8F21-56C5F96535E9}" destId="{9713B40F-1184-44D9-A88D-9BD3FF92F278}" srcOrd="0" destOrd="0" presId="urn:microsoft.com/office/officeart/2005/8/layout/default"/>
    <dgm:cxn modelId="{19CA5F0B-7384-4436-9FBA-5ACCF23A1405}" type="presParOf" srcId="{F382551E-8A9A-4389-8F21-56C5F96535E9}" destId="{F6951DB4-11A3-4B88-B96D-DF332CB10AB9}" srcOrd="1" destOrd="0" presId="urn:microsoft.com/office/officeart/2005/8/layout/default"/>
    <dgm:cxn modelId="{39F76C72-CCDF-415C-B071-32C3114F0D70}" type="presParOf" srcId="{F382551E-8A9A-4389-8F21-56C5F96535E9}" destId="{E4B3ED2D-4836-4FD3-AA41-74029BBA7933}" srcOrd="2" destOrd="0" presId="urn:microsoft.com/office/officeart/2005/8/layout/default"/>
    <dgm:cxn modelId="{44F0A481-F1C2-48BA-A0BF-181A9CB085E5}" type="presParOf" srcId="{F382551E-8A9A-4389-8F21-56C5F96535E9}" destId="{E69A9C41-4891-4FA0-A539-D5F71410F380}" srcOrd="3" destOrd="0" presId="urn:microsoft.com/office/officeart/2005/8/layout/default"/>
    <dgm:cxn modelId="{E7848510-167D-4871-8369-C7266F2BCB8C}" type="presParOf" srcId="{F382551E-8A9A-4389-8F21-56C5F96535E9}" destId="{B6A0427F-6901-4856-8FA6-0F398CFBC132}"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8EA666-9EA0-458E-B39D-48513D3DE3C4}" type="doc">
      <dgm:prSet loTypeId="urn:microsoft.com/office/officeart/2005/8/layout/hProcess9" loCatId="process" qsTypeId="urn:microsoft.com/office/officeart/2005/8/quickstyle/simple1" qsCatId="simple" csTypeId="urn:microsoft.com/office/officeart/2005/8/colors/accent1_2" csCatId="accent1" phldr="1"/>
      <dgm:spPr/>
    </dgm:pt>
    <dgm:pt modelId="{65AF0FEA-F214-4810-ADC1-3CF623D36682}">
      <dgm:prSet phldrT="[Текст]"/>
      <dgm:spPr/>
      <dgm:t>
        <a:bodyPr/>
        <a:lstStyle/>
        <a:p>
          <a:r>
            <a:rPr lang="ru-RU"/>
            <a:t>Источники</a:t>
          </a:r>
        </a:p>
      </dgm:t>
    </dgm:pt>
    <dgm:pt modelId="{93F4C18D-6A91-4CFC-8A90-A92FF37F0716}" type="parTrans" cxnId="{721E39D3-987F-47C8-BB90-254A2005D202}">
      <dgm:prSet/>
      <dgm:spPr/>
      <dgm:t>
        <a:bodyPr/>
        <a:lstStyle/>
        <a:p>
          <a:endParaRPr lang="ru-RU"/>
        </a:p>
      </dgm:t>
    </dgm:pt>
    <dgm:pt modelId="{DD66CBAE-7252-4763-AE55-12AD3BF445D7}" type="sibTrans" cxnId="{721E39D3-987F-47C8-BB90-254A2005D202}">
      <dgm:prSet/>
      <dgm:spPr/>
      <dgm:t>
        <a:bodyPr/>
        <a:lstStyle/>
        <a:p>
          <a:endParaRPr lang="ru-RU"/>
        </a:p>
      </dgm:t>
    </dgm:pt>
    <dgm:pt modelId="{F64ACD31-1F39-4836-95CE-2C8F76333E38}">
      <dgm:prSet phldrT="[Текст]"/>
      <dgm:spPr/>
      <dgm:t>
        <a:bodyPr/>
        <a:lstStyle/>
        <a:p>
          <a:r>
            <a:rPr lang="ru-RU"/>
            <a:t>Корпус текстов</a:t>
          </a:r>
        </a:p>
      </dgm:t>
    </dgm:pt>
    <dgm:pt modelId="{FA231963-DE05-4F50-9C3D-5C14C9D849EA}" type="parTrans" cxnId="{8B2F41C2-DC19-48D6-B69B-27A1EF9D62AF}">
      <dgm:prSet/>
      <dgm:spPr/>
      <dgm:t>
        <a:bodyPr/>
        <a:lstStyle/>
        <a:p>
          <a:endParaRPr lang="ru-RU"/>
        </a:p>
      </dgm:t>
    </dgm:pt>
    <dgm:pt modelId="{36E1235A-0DE8-4E8D-881F-8EE23DFFD5E4}" type="sibTrans" cxnId="{8B2F41C2-DC19-48D6-B69B-27A1EF9D62AF}">
      <dgm:prSet/>
      <dgm:spPr/>
      <dgm:t>
        <a:bodyPr/>
        <a:lstStyle/>
        <a:p>
          <a:endParaRPr lang="ru-RU"/>
        </a:p>
      </dgm:t>
    </dgm:pt>
    <dgm:pt modelId="{61F9A727-4397-469E-B66C-80F34EB57139}" type="pres">
      <dgm:prSet presAssocID="{898EA666-9EA0-458E-B39D-48513D3DE3C4}" presName="CompostProcess" presStyleCnt="0">
        <dgm:presLayoutVars>
          <dgm:dir/>
          <dgm:resizeHandles val="exact"/>
        </dgm:presLayoutVars>
      </dgm:prSet>
      <dgm:spPr/>
    </dgm:pt>
    <dgm:pt modelId="{44A54F42-1E1A-47CC-8334-D29D75928803}" type="pres">
      <dgm:prSet presAssocID="{898EA666-9EA0-458E-B39D-48513D3DE3C4}" presName="arrow" presStyleLbl="bgShp" presStyleIdx="0" presStyleCnt="1"/>
      <dgm:spPr/>
    </dgm:pt>
    <dgm:pt modelId="{F991ED06-E166-4260-BAFB-73C4DE698426}" type="pres">
      <dgm:prSet presAssocID="{898EA666-9EA0-458E-B39D-48513D3DE3C4}" presName="linearProcess" presStyleCnt="0"/>
      <dgm:spPr/>
    </dgm:pt>
    <dgm:pt modelId="{CBB9E405-4D30-4433-8CF6-85EEA94997B2}" type="pres">
      <dgm:prSet presAssocID="{65AF0FEA-F214-4810-ADC1-3CF623D36682}" presName="textNode" presStyleLbl="node1" presStyleIdx="0" presStyleCnt="2">
        <dgm:presLayoutVars>
          <dgm:bulletEnabled val="1"/>
        </dgm:presLayoutVars>
      </dgm:prSet>
      <dgm:spPr/>
    </dgm:pt>
    <dgm:pt modelId="{ABF82F68-BD8E-4D11-BB17-3E2BB3B1E1C5}" type="pres">
      <dgm:prSet presAssocID="{DD66CBAE-7252-4763-AE55-12AD3BF445D7}" presName="sibTrans" presStyleCnt="0"/>
      <dgm:spPr/>
    </dgm:pt>
    <dgm:pt modelId="{B19FEC39-47B1-489A-B58F-DD3418577EBC}" type="pres">
      <dgm:prSet presAssocID="{F64ACD31-1F39-4836-95CE-2C8F76333E38}" presName="textNode" presStyleLbl="node1" presStyleIdx="1" presStyleCnt="2">
        <dgm:presLayoutVars>
          <dgm:bulletEnabled val="1"/>
        </dgm:presLayoutVars>
      </dgm:prSet>
      <dgm:spPr/>
    </dgm:pt>
  </dgm:ptLst>
  <dgm:cxnLst>
    <dgm:cxn modelId="{8B2F41C2-DC19-48D6-B69B-27A1EF9D62AF}" srcId="{898EA666-9EA0-458E-B39D-48513D3DE3C4}" destId="{F64ACD31-1F39-4836-95CE-2C8F76333E38}" srcOrd="1" destOrd="0" parTransId="{FA231963-DE05-4F50-9C3D-5C14C9D849EA}" sibTransId="{36E1235A-0DE8-4E8D-881F-8EE23DFFD5E4}"/>
    <dgm:cxn modelId="{721E39D3-987F-47C8-BB90-254A2005D202}" srcId="{898EA666-9EA0-458E-B39D-48513D3DE3C4}" destId="{65AF0FEA-F214-4810-ADC1-3CF623D36682}" srcOrd="0" destOrd="0" parTransId="{93F4C18D-6A91-4CFC-8A90-A92FF37F0716}" sibTransId="{DD66CBAE-7252-4763-AE55-12AD3BF445D7}"/>
    <dgm:cxn modelId="{D1C5ECD7-0FD1-4E52-AF6D-663E677A6166}" type="presOf" srcId="{65AF0FEA-F214-4810-ADC1-3CF623D36682}" destId="{CBB9E405-4D30-4433-8CF6-85EEA94997B2}" srcOrd="0" destOrd="0" presId="urn:microsoft.com/office/officeart/2005/8/layout/hProcess9"/>
    <dgm:cxn modelId="{49A7A4D9-084C-4A7C-8E12-90FBCAC69E50}" type="presOf" srcId="{F64ACD31-1F39-4836-95CE-2C8F76333E38}" destId="{B19FEC39-47B1-489A-B58F-DD3418577EBC}" srcOrd="0" destOrd="0" presId="urn:microsoft.com/office/officeart/2005/8/layout/hProcess9"/>
    <dgm:cxn modelId="{04AC6BE4-6A6B-469A-9BB6-6DB3CE1CA289}" type="presOf" srcId="{898EA666-9EA0-458E-B39D-48513D3DE3C4}" destId="{61F9A727-4397-469E-B66C-80F34EB57139}" srcOrd="0" destOrd="0" presId="urn:microsoft.com/office/officeart/2005/8/layout/hProcess9"/>
    <dgm:cxn modelId="{92F5E541-B7CD-47AD-ABBE-D38A60D3D4EA}" type="presParOf" srcId="{61F9A727-4397-469E-B66C-80F34EB57139}" destId="{44A54F42-1E1A-47CC-8334-D29D75928803}" srcOrd="0" destOrd="0" presId="urn:microsoft.com/office/officeart/2005/8/layout/hProcess9"/>
    <dgm:cxn modelId="{E733674B-D062-4C86-ADC4-7D1320B9049D}" type="presParOf" srcId="{61F9A727-4397-469E-B66C-80F34EB57139}" destId="{F991ED06-E166-4260-BAFB-73C4DE698426}" srcOrd="1" destOrd="0" presId="urn:microsoft.com/office/officeart/2005/8/layout/hProcess9"/>
    <dgm:cxn modelId="{E9196DF9-AA26-4279-9EBB-DD976C21D3A9}" type="presParOf" srcId="{F991ED06-E166-4260-BAFB-73C4DE698426}" destId="{CBB9E405-4D30-4433-8CF6-85EEA94997B2}" srcOrd="0" destOrd="0" presId="urn:microsoft.com/office/officeart/2005/8/layout/hProcess9"/>
    <dgm:cxn modelId="{36044598-5B44-438D-ACF8-70D24AAF4FA4}" type="presParOf" srcId="{F991ED06-E166-4260-BAFB-73C4DE698426}" destId="{ABF82F68-BD8E-4D11-BB17-3E2BB3B1E1C5}" srcOrd="1" destOrd="0" presId="urn:microsoft.com/office/officeart/2005/8/layout/hProcess9"/>
    <dgm:cxn modelId="{244EFEE1-485C-4B7E-9161-3371509B0755}" type="presParOf" srcId="{F991ED06-E166-4260-BAFB-73C4DE698426}" destId="{B19FEC39-47B1-489A-B58F-DD3418577EBC}"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F91D4A-3AE4-4DF5-ADB4-433726AA4D4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5F6371DF-DF05-43E7-981C-11985D2F5ABA}">
      <dgm:prSet phldrT="[Текст]"/>
      <dgm:spPr/>
      <dgm:t>
        <a:bodyPr/>
        <a:lstStyle/>
        <a:p>
          <a:r>
            <a:rPr lang="ru-RU"/>
            <a:t>отбор источников</a:t>
          </a:r>
        </a:p>
      </dgm:t>
    </dgm:pt>
    <dgm:pt modelId="{34E2245C-8882-4C57-BBF8-56F2960153A5}" type="parTrans" cxnId="{91592A44-DE58-4D32-8A99-7BA94B3E57A1}">
      <dgm:prSet/>
      <dgm:spPr/>
      <dgm:t>
        <a:bodyPr/>
        <a:lstStyle/>
        <a:p>
          <a:endParaRPr lang="ru-RU"/>
        </a:p>
      </dgm:t>
    </dgm:pt>
    <dgm:pt modelId="{7921F78F-D64F-45D5-95F9-64FDEF7E8814}" type="sibTrans" cxnId="{91592A44-DE58-4D32-8A99-7BA94B3E57A1}">
      <dgm:prSet/>
      <dgm:spPr/>
      <dgm:t>
        <a:bodyPr/>
        <a:lstStyle/>
        <a:p>
          <a:endParaRPr lang="ru-RU"/>
        </a:p>
      </dgm:t>
    </dgm:pt>
    <dgm:pt modelId="{7AC12F99-2353-43D8-8B0E-75559C648F26}">
      <dgm:prSet phldrT="[Текст]"/>
      <dgm:spPr/>
      <dgm:t>
        <a:bodyPr/>
        <a:lstStyle/>
        <a:p>
          <a:r>
            <a:rPr lang="ru-RU"/>
            <a:t>обработка источников</a:t>
          </a:r>
        </a:p>
      </dgm:t>
    </dgm:pt>
    <dgm:pt modelId="{54493EFA-EC8E-4530-8D21-A0AB3824FB60}" type="parTrans" cxnId="{C6B9599B-DCAF-4F65-B066-493C70EC8BF4}">
      <dgm:prSet/>
      <dgm:spPr/>
      <dgm:t>
        <a:bodyPr/>
        <a:lstStyle/>
        <a:p>
          <a:endParaRPr lang="ru-RU"/>
        </a:p>
      </dgm:t>
    </dgm:pt>
    <dgm:pt modelId="{1782E031-7393-4D32-BB07-A09751903754}" type="sibTrans" cxnId="{C6B9599B-DCAF-4F65-B066-493C70EC8BF4}">
      <dgm:prSet/>
      <dgm:spPr/>
      <dgm:t>
        <a:bodyPr/>
        <a:lstStyle/>
        <a:p>
          <a:endParaRPr lang="ru-RU"/>
        </a:p>
      </dgm:t>
    </dgm:pt>
    <dgm:pt modelId="{4E5F4FB4-E0DA-4395-8483-11965F67FE14}">
      <dgm:prSet phldrT="[Текст]"/>
      <dgm:spPr/>
      <dgm:t>
        <a:bodyPr/>
        <a:lstStyle/>
        <a:p>
          <a:r>
            <a:rPr lang="ru-RU"/>
            <a:t>обработка данных/создание интерфейсного приложения для поиска</a:t>
          </a:r>
        </a:p>
      </dgm:t>
    </dgm:pt>
    <dgm:pt modelId="{8A9D2C10-265A-4DAB-A1D6-F2EA723A2B32}" type="parTrans" cxnId="{DBDA6B0A-8DD0-4A79-B241-0A2D916BB0AA}">
      <dgm:prSet/>
      <dgm:spPr/>
      <dgm:t>
        <a:bodyPr/>
        <a:lstStyle/>
        <a:p>
          <a:endParaRPr lang="ru-RU"/>
        </a:p>
      </dgm:t>
    </dgm:pt>
    <dgm:pt modelId="{B8732909-A09B-4A8F-BF5A-125FCD80E35A}" type="sibTrans" cxnId="{DBDA6B0A-8DD0-4A79-B241-0A2D916BB0AA}">
      <dgm:prSet/>
      <dgm:spPr/>
      <dgm:t>
        <a:bodyPr/>
        <a:lstStyle/>
        <a:p>
          <a:endParaRPr lang="ru-RU"/>
        </a:p>
      </dgm:t>
    </dgm:pt>
    <dgm:pt modelId="{D6BBF287-D8F1-4FCB-96C1-ECD1A539D81B}" type="pres">
      <dgm:prSet presAssocID="{37F91D4A-3AE4-4DF5-ADB4-433726AA4D4C}" presName="linear" presStyleCnt="0">
        <dgm:presLayoutVars>
          <dgm:dir/>
          <dgm:animLvl val="lvl"/>
          <dgm:resizeHandles val="exact"/>
        </dgm:presLayoutVars>
      </dgm:prSet>
      <dgm:spPr/>
    </dgm:pt>
    <dgm:pt modelId="{1C7B6698-683F-4761-885A-A7572748F672}" type="pres">
      <dgm:prSet presAssocID="{5F6371DF-DF05-43E7-981C-11985D2F5ABA}" presName="parentLin" presStyleCnt="0"/>
      <dgm:spPr/>
    </dgm:pt>
    <dgm:pt modelId="{81FCD8FC-54FA-4A21-BF0F-49EC4F620179}" type="pres">
      <dgm:prSet presAssocID="{5F6371DF-DF05-43E7-981C-11985D2F5ABA}" presName="parentLeftMargin" presStyleLbl="node1" presStyleIdx="0" presStyleCnt="3"/>
      <dgm:spPr/>
    </dgm:pt>
    <dgm:pt modelId="{A332B33A-F224-47B6-845B-80FD788A5404}" type="pres">
      <dgm:prSet presAssocID="{5F6371DF-DF05-43E7-981C-11985D2F5ABA}" presName="parentText" presStyleLbl="node1" presStyleIdx="0" presStyleCnt="3">
        <dgm:presLayoutVars>
          <dgm:chMax val="0"/>
          <dgm:bulletEnabled val="1"/>
        </dgm:presLayoutVars>
      </dgm:prSet>
      <dgm:spPr/>
    </dgm:pt>
    <dgm:pt modelId="{28F3F9DC-C5D4-4E76-9B94-E7A96B4F2F3D}" type="pres">
      <dgm:prSet presAssocID="{5F6371DF-DF05-43E7-981C-11985D2F5ABA}" presName="negativeSpace" presStyleCnt="0"/>
      <dgm:spPr/>
    </dgm:pt>
    <dgm:pt modelId="{FF813608-F3D7-4E9B-A445-6E28373917C2}" type="pres">
      <dgm:prSet presAssocID="{5F6371DF-DF05-43E7-981C-11985D2F5ABA}" presName="childText" presStyleLbl="conFgAcc1" presStyleIdx="0" presStyleCnt="3">
        <dgm:presLayoutVars>
          <dgm:bulletEnabled val="1"/>
        </dgm:presLayoutVars>
      </dgm:prSet>
      <dgm:spPr/>
    </dgm:pt>
    <dgm:pt modelId="{EF8FA2F6-B923-4AC1-98AB-FD1A1AB66576}" type="pres">
      <dgm:prSet presAssocID="{7921F78F-D64F-45D5-95F9-64FDEF7E8814}" presName="spaceBetweenRectangles" presStyleCnt="0"/>
      <dgm:spPr/>
    </dgm:pt>
    <dgm:pt modelId="{8D791B55-C94C-490E-AF2B-F8E28B66ABD2}" type="pres">
      <dgm:prSet presAssocID="{7AC12F99-2353-43D8-8B0E-75559C648F26}" presName="parentLin" presStyleCnt="0"/>
      <dgm:spPr/>
    </dgm:pt>
    <dgm:pt modelId="{C90CA9A7-B7B1-436D-86E0-7259096EF99B}" type="pres">
      <dgm:prSet presAssocID="{7AC12F99-2353-43D8-8B0E-75559C648F26}" presName="parentLeftMargin" presStyleLbl="node1" presStyleIdx="0" presStyleCnt="3"/>
      <dgm:spPr/>
    </dgm:pt>
    <dgm:pt modelId="{DDBA450B-929E-4CCC-9BB6-B6F23939B4B2}" type="pres">
      <dgm:prSet presAssocID="{7AC12F99-2353-43D8-8B0E-75559C648F26}" presName="parentText" presStyleLbl="node1" presStyleIdx="1" presStyleCnt="3">
        <dgm:presLayoutVars>
          <dgm:chMax val="0"/>
          <dgm:bulletEnabled val="1"/>
        </dgm:presLayoutVars>
      </dgm:prSet>
      <dgm:spPr/>
    </dgm:pt>
    <dgm:pt modelId="{6E23AF87-E3DC-4362-B6FF-E6CBA0332200}" type="pres">
      <dgm:prSet presAssocID="{7AC12F99-2353-43D8-8B0E-75559C648F26}" presName="negativeSpace" presStyleCnt="0"/>
      <dgm:spPr/>
    </dgm:pt>
    <dgm:pt modelId="{807AF9D0-ED0B-498D-95B2-8AD39D23F72D}" type="pres">
      <dgm:prSet presAssocID="{7AC12F99-2353-43D8-8B0E-75559C648F26}" presName="childText" presStyleLbl="conFgAcc1" presStyleIdx="1" presStyleCnt="3">
        <dgm:presLayoutVars>
          <dgm:bulletEnabled val="1"/>
        </dgm:presLayoutVars>
      </dgm:prSet>
      <dgm:spPr/>
    </dgm:pt>
    <dgm:pt modelId="{42EBE875-2529-40FD-9E68-C49F1A014A27}" type="pres">
      <dgm:prSet presAssocID="{1782E031-7393-4D32-BB07-A09751903754}" presName="spaceBetweenRectangles" presStyleCnt="0"/>
      <dgm:spPr/>
    </dgm:pt>
    <dgm:pt modelId="{C0F81B10-A06F-4662-AA6C-8F9BB80AF7C9}" type="pres">
      <dgm:prSet presAssocID="{4E5F4FB4-E0DA-4395-8483-11965F67FE14}" presName="parentLin" presStyleCnt="0"/>
      <dgm:spPr/>
    </dgm:pt>
    <dgm:pt modelId="{05CD8D92-EEC4-4C0B-8D42-980E03525B50}" type="pres">
      <dgm:prSet presAssocID="{4E5F4FB4-E0DA-4395-8483-11965F67FE14}" presName="parentLeftMargin" presStyleLbl="node1" presStyleIdx="1" presStyleCnt="3"/>
      <dgm:spPr/>
    </dgm:pt>
    <dgm:pt modelId="{86720C55-2F6A-4A0B-A0FF-F7DEACEAFBB9}" type="pres">
      <dgm:prSet presAssocID="{4E5F4FB4-E0DA-4395-8483-11965F67FE14}" presName="parentText" presStyleLbl="node1" presStyleIdx="2" presStyleCnt="3">
        <dgm:presLayoutVars>
          <dgm:chMax val="0"/>
          <dgm:bulletEnabled val="1"/>
        </dgm:presLayoutVars>
      </dgm:prSet>
      <dgm:spPr/>
    </dgm:pt>
    <dgm:pt modelId="{E7B07CB5-08A6-4E60-81F5-8DEBDC9949CD}" type="pres">
      <dgm:prSet presAssocID="{4E5F4FB4-E0DA-4395-8483-11965F67FE14}" presName="negativeSpace" presStyleCnt="0"/>
      <dgm:spPr/>
    </dgm:pt>
    <dgm:pt modelId="{EC3C4AFA-2C1D-40DF-A905-16D88838BAE6}" type="pres">
      <dgm:prSet presAssocID="{4E5F4FB4-E0DA-4395-8483-11965F67FE14}" presName="childText" presStyleLbl="conFgAcc1" presStyleIdx="2" presStyleCnt="3">
        <dgm:presLayoutVars>
          <dgm:bulletEnabled val="1"/>
        </dgm:presLayoutVars>
      </dgm:prSet>
      <dgm:spPr/>
    </dgm:pt>
  </dgm:ptLst>
  <dgm:cxnLst>
    <dgm:cxn modelId="{DBDA6B0A-8DD0-4A79-B241-0A2D916BB0AA}" srcId="{37F91D4A-3AE4-4DF5-ADB4-433726AA4D4C}" destId="{4E5F4FB4-E0DA-4395-8483-11965F67FE14}" srcOrd="2" destOrd="0" parTransId="{8A9D2C10-265A-4DAB-A1D6-F2EA723A2B32}" sibTransId="{B8732909-A09B-4A8F-BF5A-125FCD80E35A}"/>
    <dgm:cxn modelId="{E3581629-F0C4-42A6-B028-77A523C516CD}" type="presOf" srcId="{4E5F4FB4-E0DA-4395-8483-11965F67FE14}" destId="{05CD8D92-EEC4-4C0B-8D42-980E03525B50}" srcOrd="0" destOrd="0" presId="urn:microsoft.com/office/officeart/2005/8/layout/list1"/>
    <dgm:cxn modelId="{D744192A-2F3E-43BF-8D5A-31B5ABBDD06B}" type="presOf" srcId="{37F91D4A-3AE4-4DF5-ADB4-433726AA4D4C}" destId="{D6BBF287-D8F1-4FCB-96C1-ECD1A539D81B}" srcOrd="0" destOrd="0" presId="urn:microsoft.com/office/officeart/2005/8/layout/list1"/>
    <dgm:cxn modelId="{0126BD61-AB1C-427D-B49C-D86A2614C34A}" type="presOf" srcId="{4E5F4FB4-E0DA-4395-8483-11965F67FE14}" destId="{86720C55-2F6A-4A0B-A0FF-F7DEACEAFBB9}" srcOrd="1" destOrd="0" presId="urn:microsoft.com/office/officeart/2005/8/layout/list1"/>
    <dgm:cxn modelId="{91592A44-DE58-4D32-8A99-7BA94B3E57A1}" srcId="{37F91D4A-3AE4-4DF5-ADB4-433726AA4D4C}" destId="{5F6371DF-DF05-43E7-981C-11985D2F5ABA}" srcOrd="0" destOrd="0" parTransId="{34E2245C-8882-4C57-BBF8-56F2960153A5}" sibTransId="{7921F78F-D64F-45D5-95F9-64FDEF7E8814}"/>
    <dgm:cxn modelId="{6DB12B7C-8A82-4E11-94C1-6E630E9D6CCE}" type="presOf" srcId="{7AC12F99-2353-43D8-8B0E-75559C648F26}" destId="{C90CA9A7-B7B1-436D-86E0-7259096EF99B}" srcOrd="0" destOrd="0" presId="urn:microsoft.com/office/officeart/2005/8/layout/list1"/>
    <dgm:cxn modelId="{F19A3884-9BAF-492C-9700-93B8D3950238}" type="presOf" srcId="{5F6371DF-DF05-43E7-981C-11985D2F5ABA}" destId="{81FCD8FC-54FA-4A21-BF0F-49EC4F620179}" srcOrd="0" destOrd="0" presId="urn:microsoft.com/office/officeart/2005/8/layout/list1"/>
    <dgm:cxn modelId="{C6B9599B-DCAF-4F65-B066-493C70EC8BF4}" srcId="{37F91D4A-3AE4-4DF5-ADB4-433726AA4D4C}" destId="{7AC12F99-2353-43D8-8B0E-75559C648F26}" srcOrd="1" destOrd="0" parTransId="{54493EFA-EC8E-4530-8D21-A0AB3824FB60}" sibTransId="{1782E031-7393-4D32-BB07-A09751903754}"/>
    <dgm:cxn modelId="{754D8FA9-A8A4-484A-BDC3-B202412769F6}" type="presOf" srcId="{5F6371DF-DF05-43E7-981C-11985D2F5ABA}" destId="{A332B33A-F224-47B6-845B-80FD788A5404}" srcOrd="1" destOrd="0" presId="urn:microsoft.com/office/officeart/2005/8/layout/list1"/>
    <dgm:cxn modelId="{061E5BDA-BC2A-4DBC-A5AF-641A704334F9}" type="presOf" srcId="{7AC12F99-2353-43D8-8B0E-75559C648F26}" destId="{DDBA450B-929E-4CCC-9BB6-B6F23939B4B2}" srcOrd="1" destOrd="0" presId="urn:microsoft.com/office/officeart/2005/8/layout/list1"/>
    <dgm:cxn modelId="{B2160516-4D3D-4304-9B0D-3E374EAD7C89}" type="presParOf" srcId="{D6BBF287-D8F1-4FCB-96C1-ECD1A539D81B}" destId="{1C7B6698-683F-4761-885A-A7572748F672}" srcOrd="0" destOrd="0" presId="urn:microsoft.com/office/officeart/2005/8/layout/list1"/>
    <dgm:cxn modelId="{74C72B11-D36A-48CE-9454-6E88A0E2DBF4}" type="presParOf" srcId="{1C7B6698-683F-4761-885A-A7572748F672}" destId="{81FCD8FC-54FA-4A21-BF0F-49EC4F620179}" srcOrd="0" destOrd="0" presId="urn:microsoft.com/office/officeart/2005/8/layout/list1"/>
    <dgm:cxn modelId="{77370457-2582-41D6-9C20-2F91F5DA9F0B}" type="presParOf" srcId="{1C7B6698-683F-4761-885A-A7572748F672}" destId="{A332B33A-F224-47B6-845B-80FD788A5404}" srcOrd="1" destOrd="0" presId="urn:microsoft.com/office/officeart/2005/8/layout/list1"/>
    <dgm:cxn modelId="{2060A307-39A1-4EDC-B92F-5D9D8A1B0809}" type="presParOf" srcId="{D6BBF287-D8F1-4FCB-96C1-ECD1A539D81B}" destId="{28F3F9DC-C5D4-4E76-9B94-E7A96B4F2F3D}" srcOrd="1" destOrd="0" presId="urn:microsoft.com/office/officeart/2005/8/layout/list1"/>
    <dgm:cxn modelId="{E5E490CA-C2A8-4062-A604-7D17C9D15BD3}" type="presParOf" srcId="{D6BBF287-D8F1-4FCB-96C1-ECD1A539D81B}" destId="{FF813608-F3D7-4E9B-A445-6E28373917C2}" srcOrd="2" destOrd="0" presId="urn:microsoft.com/office/officeart/2005/8/layout/list1"/>
    <dgm:cxn modelId="{BB6EB98A-78DA-4D9A-B1D9-3E93DAFCAC43}" type="presParOf" srcId="{D6BBF287-D8F1-4FCB-96C1-ECD1A539D81B}" destId="{EF8FA2F6-B923-4AC1-98AB-FD1A1AB66576}" srcOrd="3" destOrd="0" presId="urn:microsoft.com/office/officeart/2005/8/layout/list1"/>
    <dgm:cxn modelId="{D2D292DC-9D70-4646-B44A-6C91736B98FD}" type="presParOf" srcId="{D6BBF287-D8F1-4FCB-96C1-ECD1A539D81B}" destId="{8D791B55-C94C-490E-AF2B-F8E28B66ABD2}" srcOrd="4" destOrd="0" presId="urn:microsoft.com/office/officeart/2005/8/layout/list1"/>
    <dgm:cxn modelId="{7717F8EB-9EAF-4DAC-8E38-21ADCCF5181A}" type="presParOf" srcId="{8D791B55-C94C-490E-AF2B-F8E28B66ABD2}" destId="{C90CA9A7-B7B1-436D-86E0-7259096EF99B}" srcOrd="0" destOrd="0" presId="urn:microsoft.com/office/officeart/2005/8/layout/list1"/>
    <dgm:cxn modelId="{509C4AF2-96A3-4D11-B37B-2FF8F019DD8E}" type="presParOf" srcId="{8D791B55-C94C-490E-AF2B-F8E28B66ABD2}" destId="{DDBA450B-929E-4CCC-9BB6-B6F23939B4B2}" srcOrd="1" destOrd="0" presId="urn:microsoft.com/office/officeart/2005/8/layout/list1"/>
    <dgm:cxn modelId="{F2173392-D8E5-4EB0-957A-743A538F81F8}" type="presParOf" srcId="{D6BBF287-D8F1-4FCB-96C1-ECD1A539D81B}" destId="{6E23AF87-E3DC-4362-B6FF-E6CBA0332200}" srcOrd="5" destOrd="0" presId="urn:microsoft.com/office/officeart/2005/8/layout/list1"/>
    <dgm:cxn modelId="{7A6433E7-56AB-48E6-BE22-ABD0B2E6AAE1}" type="presParOf" srcId="{D6BBF287-D8F1-4FCB-96C1-ECD1A539D81B}" destId="{807AF9D0-ED0B-498D-95B2-8AD39D23F72D}" srcOrd="6" destOrd="0" presId="urn:microsoft.com/office/officeart/2005/8/layout/list1"/>
    <dgm:cxn modelId="{86FF013B-F042-4F66-A3AB-E059C394600E}" type="presParOf" srcId="{D6BBF287-D8F1-4FCB-96C1-ECD1A539D81B}" destId="{42EBE875-2529-40FD-9E68-C49F1A014A27}" srcOrd="7" destOrd="0" presId="urn:microsoft.com/office/officeart/2005/8/layout/list1"/>
    <dgm:cxn modelId="{836A639A-2BAA-448C-8672-D06336B0C2E1}" type="presParOf" srcId="{D6BBF287-D8F1-4FCB-96C1-ECD1A539D81B}" destId="{C0F81B10-A06F-4662-AA6C-8F9BB80AF7C9}" srcOrd="8" destOrd="0" presId="urn:microsoft.com/office/officeart/2005/8/layout/list1"/>
    <dgm:cxn modelId="{9E74D962-4EB4-4296-A29A-812320EDE4B7}" type="presParOf" srcId="{C0F81B10-A06F-4662-AA6C-8F9BB80AF7C9}" destId="{05CD8D92-EEC4-4C0B-8D42-980E03525B50}" srcOrd="0" destOrd="0" presId="urn:microsoft.com/office/officeart/2005/8/layout/list1"/>
    <dgm:cxn modelId="{7A66A48E-A2BB-413B-B1F7-06CBFB8CBD17}" type="presParOf" srcId="{C0F81B10-A06F-4662-AA6C-8F9BB80AF7C9}" destId="{86720C55-2F6A-4A0B-A0FF-F7DEACEAFBB9}" srcOrd="1" destOrd="0" presId="urn:microsoft.com/office/officeart/2005/8/layout/list1"/>
    <dgm:cxn modelId="{2511DCD5-2E04-4E64-9B6F-E5B9A88CBB6C}" type="presParOf" srcId="{D6BBF287-D8F1-4FCB-96C1-ECD1A539D81B}" destId="{E7B07CB5-08A6-4E60-81F5-8DEBDC9949CD}" srcOrd="9" destOrd="0" presId="urn:microsoft.com/office/officeart/2005/8/layout/list1"/>
    <dgm:cxn modelId="{C75FD14D-E4F4-45D3-92F6-65298180FBDE}" type="presParOf" srcId="{D6BBF287-D8F1-4FCB-96C1-ECD1A539D81B}" destId="{EC3C4AFA-2C1D-40DF-A905-16D88838BAE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064E90-840D-4EB6-B9DC-134D93F1F2AD}" type="doc">
      <dgm:prSet loTypeId="urn:microsoft.com/office/officeart/2005/8/layout/hProcess9" loCatId="process" qsTypeId="urn:microsoft.com/office/officeart/2005/8/quickstyle/simple1" qsCatId="simple" csTypeId="urn:microsoft.com/office/officeart/2005/8/colors/accent1_2" csCatId="accent1" phldr="1"/>
      <dgm:spPr/>
    </dgm:pt>
    <dgm:pt modelId="{8E318882-B982-4CF8-A7AB-2A8055EE1003}">
      <dgm:prSet phldrT="[Текст]"/>
      <dgm:spPr/>
      <dgm:t>
        <a:bodyPr/>
        <a:lstStyle/>
        <a:p>
          <a:r>
            <a:rPr lang="ru-RU"/>
            <a:t>краулинг (скрейпинг, парсинг)</a:t>
          </a:r>
        </a:p>
      </dgm:t>
    </dgm:pt>
    <dgm:pt modelId="{F68CA05C-F79C-470E-AA2C-04F44CEBC65C}" type="parTrans" cxnId="{FA82952D-344F-4F62-B73F-ECCADB115E6C}">
      <dgm:prSet/>
      <dgm:spPr/>
      <dgm:t>
        <a:bodyPr/>
        <a:lstStyle/>
        <a:p>
          <a:endParaRPr lang="ru-RU"/>
        </a:p>
      </dgm:t>
    </dgm:pt>
    <dgm:pt modelId="{54D65F63-FCFA-4CD5-8860-08816E267937}" type="sibTrans" cxnId="{FA82952D-344F-4F62-B73F-ECCADB115E6C}">
      <dgm:prSet/>
      <dgm:spPr/>
      <dgm:t>
        <a:bodyPr/>
        <a:lstStyle/>
        <a:p>
          <a:endParaRPr lang="ru-RU"/>
        </a:p>
      </dgm:t>
    </dgm:pt>
    <dgm:pt modelId="{05AC7DEC-5917-4557-8A56-302DF76E37C7}">
      <dgm:prSet phldrT="[Текст]"/>
      <dgm:spPr/>
      <dgm:t>
        <a:bodyPr/>
        <a:lstStyle/>
        <a:p>
          <a:r>
            <a:rPr lang="ru-RU"/>
            <a:t>токенизация, лемматизация</a:t>
          </a:r>
        </a:p>
      </dgm:t>
    </dgm:pt>
    <dgm:pt modelId="{EA48883A-87DF-4E96-A753-9C2D2E64BF15}" type="parTrans" cxnId="{417BBBBA-90FF-4699-8222-60BEFB2EC099}">
      <dgm:prSet/>
      <dgm:spPr/>
      <dgm:t>
        <a:bodyPr/>
        <a:lstStyle/>
        <a:p>
          <a:endParaRPr lang="ru-RU"/>
        </a:p>
      </dgm:t>
    </dgm:pt>
    <dgm:pt modelId="{87B3B3A9-DD6E-44DE-9609-3D8E032C77DD}" type="sibTrans" cxnId="{417BBBBA-90FF-4699-8222-60BEFB2EC099}">
      <dgm:prSet/>
      <dgm:spPr/>
      <dgm:t>
        <a:bodyPr/>
        <a:lstStyle/>
        <a:p>
          <a:endParaRPr lang="ru-RU"/>
        </a:p>
      </dgm:t>
    </dgm:pt>
    <dgm:pt modelId="{B0FA814F-DC7C-4F01-8E3D-CF2F0089595D}">
      <dgm:prSet phldrT="[Текст]"/>
      <dgm:spPr/>
      <dgm:t>
        <a:bodyPr/>
        <a:lstStyle/>
        <a:p>
          <a:r>
            <a:rPr lang="ru-RU"/>
            <a:t>морфологическая разметка (автоматическая)</a:t>
          </a:r>
        </a:p>
      </dgm:t>
    </dgm:pt>
    <dgm:pt modelId="{8BB22F1B-4FD0-4629-B006-3257A4C81926}" type="parTrans" cxnId="{1C831A1B-4AB6-434B-A305-8D722333C7F7}">
      <dgm:prSet/>
      <dgm:spPr/>
      <dgm:t>
        <a:bodyPr/>
        <a:lstStyle/>
        <a:p>
          <a:endParaRPr lang="ru-RU"/>
        </a:p>
      </dgm:t>
    </dgm:pt>
    <dgm:pt modelId="{18F7C211-15BC-4AD3-8BA0-F168082B9CC4}" type="sibTrans" cxnId="{1C831A1B-4AB6-434B-A305-8D722333C7F7}">
      <dgm:prSet/>
      <dgm:spPr/>
      <dgm:t>
        <a:bodyPr/>
        <a:lstStyle/>
        <a:p>
          <a:endParaRPr lang="ru-RU"/>
        </a:p>
      </dgm:t>
    </dgm:pt>
    <dgm:pt modelId="{FFD1DC3C-B3C4-42F4-862E-CB0D448DFF52}">
      <dgm:prSet phldrT="[Текст]"/>
      <dgm:spPr/>
      <dgm:t>
        <a:bodyPr/>
        <a:lstStyle/>
        <a:p>
          <a:r>
            <a:rPr lang="ru-RU"/>
            <a:t>текстовая аналитика (поиск коллокаций, коллигаций, </a:t>
          </a:r>
          <a:r>
            <a:rPr lang="en-US"/>
            <a:t>n-</a:t>
          </a:r>
          <a:r>
            <a:rPr lang="ru-RU"/>
            <a:t>грамм)</a:t>
          </a:r>
        </a:p>
      </dgm:t>
    </dgm:pt>
    <dgm:pt modelId="{B4BDFC25-C5D4-4892-9E46-AD4D25BF9B48}" type="parTrans" cxnId="{94816FE1-48A3-44B6-AF6D-9AAE4F98852F}">
      <dgm:prSet/>
      <dgm:spPr/>
      <dgm:t>
        <a:bodyPr/>
        <a:lstStyle/>
        <a:p>
          <a:endParaRPr lang="ru-RU"/>
        </a:p>
      </dgm:t>
    </dgm:pt>
    <dgm:pt modelId="{B14E1EF8-38FC-44C5-B2FF-CBD656D6A2CA}" type="sibTrans" cxnId="{94816FE1-48A3-44B6-AF6D-9AAE4F98852F}">
      <dgm:prSet/>
      <dgm:spPr/>
      <dgm:t>
        <a:bodyPr/>
        <a:lstStyle/>
        <a:p>
          <a:endParaRPr lang="ru-RU"/>
        </a:p>
      </dgm:t>
    </dgm:pt>
    <dgm:pt modelId="{E04299A8-D540-4C2F-9D8C-9E2B840E4A36}" type="pres">
      <dgm:prSet presAssocID="{AD064E90-840D-4EB6-B9DC-134D93F1F2AD}" presName="CompostProcess" presStyleCnt="0">
        <dgm:presLayoutVars>
          <dgm:dir/>
          <dgm:resizeHandles val="exact"/>
        </dgm:presLayoutVars>
      </dgm:prSet>
      <dgm:spPr/>
    </dgm:pt>
    <dgm:pt modelId="{13E8CCC3-A0CC-4B55-ADBC-422BAA9A9D90}" type="pres">
      <dgm:prSet presAssocID="{AD064E90-840D-4EB6-B9DC-134D93F1F2AD}" presName="arrow" presStyleLbl="bgShp" presStyleIdx="0" presStyleCnt="1"/>
      <dgm:spPr/>
    </dgm:pt>
    <dgm:pt modelId="{42AD879D-DE17-4EFD-BC52-6FF274458A49}" type="pres">
      <dgm:prSet presAssocID="{AD064E90-840D-4EB6-B9DC-134D93F1F2AD}" presName="linearProcess" presStyleCnt="0"/>
      <dgm:spPr/>
    </dgm:pt>
    <dgm:pt modelId="{48627D2C-0F95-455F-A600-A31C9AB87D97}" type="pres">
      <dgm:prSet presAssocID="{8E318882-B982-4CF8-A7AB-2A8055EE1003}" presName="textNode" presStyleLbl="node1" presStyleIdx="0" presStyleCnt="4">
        <dgm:presLayoutVars>
          <dgm:bulletEnabled val="1"/>
        </dgm:presLayoutVars>
      </dgm:prSet>
      <dgm:spPr/>
    </dgm:pt>
    <dgm:pt modelId="{E32FCC8F-3F55-4C85-A6DB-192519F82F40}" type="pres">
      <dgm:prSet presAssocID="{54D65F63-FCFA-4CD5-8860-08816E267937}" presName="sibTrans" presStyleCnt="0"/>
      <dgm:spPr/>
    </dgm:pt>
    <dgm:pt modelId="{43D10B12-5F9C-4103-BEBD-ABDBA26076CF}" type="pres">
      <dgm:prSet presAssocID="{05AC7DEC-5917-4557-8A56-302DF76E37C7}" presName="textNode" presStyleLbl="node1" presStyleIdx="1" presStyleCnt="4">
        <dgm:presLayoutVars>
          <dgm:bulletEnabled val="1"/>
        </dgm:presLayoutVars>
      </dgm:prSet>
      <dgm:spPr/>
    </dgm:pt>
    <dgm:pt modelId="{0CA6C3A9-4F01-4603-AE2E-71ED6D2C1B54}" type="pres">
      <dgm:prSet presAssocID="{87B3B3A9-DD6E-44DE-9609-3D8E032C77DD}" presName="sibTrans" presStyleCnt="0"/>
      <dgm:spPr/>
    </dgm:pt>
    <dgm:pt modelId="{206DF5E2-3A68-439E-9739-CDA28DBE9CCC}" type="pres">
      <dgm:prSet presAssocID="{B0FA814F-DC7C-4F01-8E3D-CF2F0089595D}" presName="textNode" presStyleLbl="node1" presStyleIdx="2" presStyleCnt="4">
        <dgm:presLayoutVars>
          <dgm:bulletEnabled val="1"/>
        </dgm:presLayoutVars>
      </dgm:prSet>
      <dgm:spPr/>
    </dgm:pt>
    <dgm:pt modelId="{294A4B9C-7F64-49E0-8467-761324802E7B}" type="pres">
      <dgm:prSet presAssocID="{18F7C211-15BC-4AD3-8BA0-F168082B9CC4}" presName="sibTrans" presStyleCnt="0"/>
      <dgm:spPr/>
    </dgm:pt>
    <dgm:pt modelId="{2ADD4286-742F-4954-B730-6E5CA58C3283}" type="pres">
      <dgm:prSet presAssocID="{FFD1DC3C-B3C4-42F4-862E-CB0D448DFF52}" presName="textNode" presStyleLbl="node1" presStyleIdx="3" presStyleCnt="4">
        <dgm:presLayoutVars>
          <dgm:bulletEnabled val="1"/>
        </dgm:presLayoutVars>
      </dgm:prSet>
      <dgm:spPr/>
    </dgm:pt>
  </dgm:ptLst>
  <dgm:cxnLst>
    <dgm:cxn modelId="{1C831A1B-4AB6-434B-A305-8D722333C7F7}" srcId="{AD064E90-840D-4EB6-B9DC-134D93F1F2AD}" destId="{B0FA814F-DC7C-4F01-8E3D-CF2F0089595D}" srcOrd="2" destOrd="0" parTransId="{8BB22F1B-4FD0-4629-B006-3257A4C81926}" sibTransId="{18F7C211-15BC-4AD3-8BA0-F168082B9CC4}"/>
    <dgm:cxn modelId="{FA82952D-344F-4F62-B73F-ECCADB115E6C}" srcId="{AD064E90-840D-4EB6-B9DC-134D93F1F2AD}" destId="{8E318882-B982-4CF8-A7AB-2A8055EE1003}" srcOrd="0" destOrd="0" parTransId="{F68CA05C-F79C-470E-AA2C-04F44CEBC65C}" sibTransId="{54D65F63-FCFA-4CD5-8860-08816E267937}"/>
    <dgm:cxn modelId="{9183A13D-AF56-4F1C-A6CD-023E6011DDD2}" type="presOf" srcId="{FFD1DC3C-B3C4-42F4-862E-CB0D448DFF52}" destId="{2ADD4286-742F-4954-B730-6E5CA58C3283}" srcOrd="0" destOrd="0" presId="urn:microsoft.com/office/officeart/2005/8/layout/hProcess9"/>
    <dgm:cxn modelId="{973AAB41-7B79-4994-806B-34B87B00AF8B}" type="presOf" srcId="{8E318882-B982-4CF8-A7AB-2A8055EE1003}" destId="{48627D2C-0F95-455F-A600-A31C9AB87D97}" srcOrd="0" destOrd="0" presId="urn:microsoft.com/office/officeart/2005/8/layout/hProcess9"/>
    <dgm:cxn modelId="{3EC65657-140B-4D9D-A33F-D4B92C513620}" type="presOf" srcId="{B0FA814F-DC7C-4F01-8E3D-CF2F0089595D}" destId="{206DF5E2-3A68-439E-9739-CDA28DBE9CCC}" srcOrd="0" destOrd="0" presId="urn:microsoft.com/office/officeart/2005/8/layout/hProcess9"/>
    <dgm:cxn modelId="{FC294B7E-BC51-4EDB-A0E0-BBB331E26EB0}" type="presOf" srcId="{05AC7DEC-5917-4557-8A56-302DF76E37C7}" destId="{43D10B12-5F9C-4103-BEBD-ABDBA26076CF}" srcOrd="0" destOrd="0" presId="urn:microsoft.com/office/officeart/2005/8/layout/hProcess9"/>
    <dgm:cxn modelId="{90FF2286-7590-4A04-9DDA-3315E2ADA9C6}" type="presOf" srcId="{AD064E90-840D-4EB6-B9DC-134D93F1F2AD}" destId="{E04299A8-D540-4C2F-9D8C-9E2B840E4A36}" srcOrd="0" destOrd="0" presId="urn:microsoft.com/office/officeart/2005/8/layout/hProcess9"/>
    <dgm:cxn modelId="{417BBBBA-90FF-4699-8222-60BEFB2EC099}" srcId="{AD064E90-840D-4EB6-B9DC-134D93F1F2AD}" destId="{05AC7DEC-5917-4557-8A56-302DF76E37C7}" srcOrd="1" destOrd="0" parTransId="{EA48883A-87DF-4E96-A753-9C2D2E64BF15}" sibTransId="{87B3B3A9-DD6E-44DE-9609-3D8E032C77DD}"/>
    <dgm:cxn modelId="{94816FE1-48A3-44B6-AF6D-9AAE4F98852F}" srcId="{AD064E90-840D-4EB6-B9DC-134D93F1F2AD}" destId="{FFD1DC3C-B3C4-42F4-862E-CB0D448DFF52}" srcOrd="3" destOrd="0" parTransId="{B4BDFC25-C5D4-4892-9E46-AD4D25BF9B48}" sibTransId="{B14E1EF8-38FC-44C5-B2FF-CBD656D6A2CA}"/>
    <dgm:cxn modelId="{6DB71C43-188C-4EF5-A74F-749D91CAE774}" type="presParOf" srcId="{E04299A8-D540-4C2F-9D8C-9E2B840E4A36}" destId="{13E8CCC3-A0CC-4B55-ADBC-422BAA9A9D90}" srcOrd="0" destOrd="0" presId="urn:microsoft.com/office/officeart/2005/8/layout/hProcess9"/>
    <dgm:cxn modelId="{D0E92A65-E0A9-429F-96DD-0D7100F6DB53}" type="presParOf" srcId="{E04299A8-D540-4C2F-9D8C-9E2B840E4A36}" destId="{42AD879D-DE17-4EFD-BC52-6FF274458A49}" srcOrd="1" destOrd="0" presId="urn:microsoft.com/office/officeart/2005/8/layout/hProcess9"/>
    <dgm:cxn modelId="{43E92CAD-A5C7-4E83-B1B8-F5C77413E40A}" type="presParOf" srcId="{42AD879D-DE17-4EFD-BC52-6FF274458A49}" destId="{48627D2C-0F95-455F-A600-A31C9AB87D97}" srcOrd="0" destOrd="0" presId="urn:microsoft.com/office/officeart/2005/8/layout/hProcess9"/>
    <dgm:cxn modelId="{46567EEE-131C-4C30-8A7F-DFCFC773BB18}" type="presParOf" srcId="{42AD879D-DE17-4EFD-BC52-6FF274458A49}" destId="{E32FCC8F-3F55-4C85-A6DB-192519F82F40}" srcOrd="1" destOrd="0" presId="urn:microsoft.com/office/officeart/2005/8/layout/hProcess9"/>
    <dgm:cxn modelId="{22DB9B32-EEC3-40AE-944D-F0CA40CE8FDA}" type="presParOf" srcId="{42AD879D-DE17-4EFD-BC52-6FF274458A49}" destId="{43D10B12-5F9C-4103-BEBD-ABDBA26076CF}" srcOrd="2" destOrd="0" presId="urn:microsoft.com/office/officeart/2005/8/layout/hProcess9"/>
    <dgm:cxn modelId="{062FE883-60A3-4498-B914-0B6FEBD4276D}" type="presParOf" srcId="{42AD879D-DE17-4EFD-BC52-6FF274458A49}" destId="{0CA6C3A9-4F01-4603-AE2E-71ED6D2C1B54}" srcOrd="3" destOrd="0" presId="urn:microsoft.com/office/officeart/2005/8/layout/hProcess9"/>
    <dgm:cxn modelId="{869D1D8F-00C4-4D26-89BE-37732C0B4FD8}" type="presParOf" srcId="{42AD879D-DE17-4EFD-BC52-6FF274458A49}" destId="{206DF5E2-3A68-439E-9739-CDA28DBE9CCC}" srcOrd="4" destOrd="0" presId="urn:microsoft.com/office/officeart/2005/8/layout/hProcess9"/>
    <dgm:cxn modelId="{0C7B9AC9-0067-4C41-BA0A-96E87F5BBC98}" type="presParOf" srcId="{42AD879D-DE17-4EFD-BC52-6FF274458A49}" destId="{294A4B9C-7F64-49E0-8467-761324802E7B}" srcOrd="5" destOrd="0" presId="urn:microsoft.com/office/officeart/2005/8/layout/hProcess9"/>
    <dgm:cxn modelId="{CB643FFD-3193-4A15-8406-70EEE4FFFECC}" type="presParOf" srcId="{42AD879D-DE17-4EFD-BC52-6FF274458A49}" destId="{2ADD4286-742F-4954-B730-6E5CA58C3283}"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F91D4A-3AE4-4DF5-ADB4-433726AA4D4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5F6371DF-DF05-43E7-981C-11985D2F5ABA}">
      <dgm:prSet phldrT="[Текст]"/>
      <dgm:spPr/>
      <dgm:t>
        <a:bodyPr/>
        <a:lstStyle/>
        <a:p>
          <a:r>
            <a:rPr lang="ru-RU"/>
            <a:t>статьи, собранные как из региональных (напр. «Магаданская правда»)</a:t>
          </a:r>
        </a:p>
      </dgm:t>
    </dgm:pt>
    <dgm:pt modelId="{34E2245C-8882-4C57-BBF8-56F2960153A5}" type="parTrans" cxnId="{91592A44-DE58-4D32-8A99-7BA94B3E57A1}">
      <dgm:prSet/>
      <dgm:spPr/>
      <dgm:t>
        <a:bodyPr/>
        <a:lstStyle/>
        <a:p>
          <a:endParaRPr lang="ru-RU"/>
        </a:p>
      </dgm:t>
    </dgm:pt>
    <dgm:pt modelId="{7921F78F-D64F-45D5-95F9-64FDEF7E8814}" type="sibTrans" cxnId="{91592A44-DE58-4D32-8A99-7BA94B3E57A1}">
      <dgm:prSet/>
      <dgm:spPr/>
      <dgm:t>
        <a:bodyPr/>
        <a:lstStyle/>
        <a:p>
          <a:endParaRPr lang="ru-RU"/>
        </a:p>
      </dgm:t>
    </dgm:pt>
    <dgm:pt modelId="{7AC12F99-2353-43D8-8B0E-75559C648F26}">
      <dgm:prSet phldrT="[Текст]"/>
      <dgm:spPr/>
      <dgm:t>
        <a:bodyPr/>
        <a:lstStyle/>
        <a:p>
          <a:r>
            <a:rPr lang="ru-RU" dirty="0"/>
            <a:t>статьи, собранные из общероссийских СМИ (напр. РБК)</a:t>
          </a:r>
        </a:p>
      </dgm:t>
    </dgm:pt>
    <dgm:pt modelId="{54493EFA-EC8E-4530-8D21-A0AB3824FB60}" type="parTrans" cxnId="{C6B9599B-DCAF-4F65-B066-493C70EC8BF4}">
      <dgm:prSet/>
      <dgm:spPr/>
      <dgm:t>
        <a:bodyPr/>
        <a:lstStyle/>
        <a:p>
          <a:endParaRPr lang="ru-RU"/>
        </a:p>
      </dgm:t>
    </dgm:pt>
    <dgm:pt modelId="{1782E031-7393-4D32-BB07-A09751903754}" type="sibTrans" cxnId="{C6B9599B-DCAF-4F65-B066-493C70EC8BF4}">
      <dgm:prSet/>
      <dgm:spPr/>
      <dgm:t>
        <a:bodyPr/>
        <a:lstStyle/>
        <a:p>
          <a:endParaRPr lang="ru-RU"/>
        </a:p>
      </dgm:t>
    </dgm:pt>
    <dgm:pt modelId="{4E5F4FB4-E0DA-4395-8483-11965F67FE14}">
      <dgm:prSet phldrT="[Текст]" custT="1"/>
      <dgm:spPr/>
      <dgm:t>
        <a:bodyPr/>
        <a:lstStyle/>
        <a:p>
          <a:r>
            <a:rPr lang="ru-RU" sz="4000"/>
            <a:t>тексты как отдельных научных статей лингвистической направленности, так и тексты статей, извлечённых из научных журналов (например, «Когнитивные исследования языка»)</a:t>
          </a:r>
        </a:p>
      </dgm:t>
    </dgm:pt>
    <dgm:pt modelId="{8A9D2C10-265A-4DAB-A1D6-F2EA723A2B32}" type="parTrans" cxnId="{DBDA6B0A-8DD0-4A79-B241-0A2D916BB0AA}">
      <dgm:prSet/>
      <dgm:spPr/>
      <dgm:t>
        <a:bodyPr/>
        <a:lstStyle/>
        <a:p>
          <a:endParaRPr lang="ru-RU"/>
        </a:p>
      </dgm:t>
    </dgm:pt>
    <dgm:pt modelId="{B8732909-A09B-4A8F-BF5A-125FCD80E35A}" type="sibTrans" cxnId="{DBDA6B0A-8DD0-4A79-B241-0A2D916BB0AA}">
      <dgm:prSet/>
      <dgm:spPr/>
      <dgm:t>
        <a:bodyPr/>
        <a:lstStyle/>
        <a:p>
          <a:endParaRPr lang="ru-RU"/>
        </a:p>
      </dgm:t>
    </dgm:pt>
    <dgm:pt modelId="{D6BBF287-D8F1-4FCB-96C1-ECD1A539D81B}" type="pres">
      <dgm:prSet presAssocID="{37F91D4A-3AE4-4DF5-ADB4-433726AA4D4C}" presName="linear" presStyleCnt="0">
        <dgm:presLayoutVars>
          <dgm:dir/>
          <dgm:animLvl val="lvl"/>
          <dgm:resizeHandles val="exact"/>
        </dgm:presLayoutVars>
      </dgm:prSet>
      <dgm:spPr/>
    </dgm:pt>
    <dgm:pt modelId="{1C7B6698-683F-4761-885A-A7572748F672}" type="pres">
      <dgm:prSet presAssocID="{5F6371DF-DF05-43E7-981C-11985D2F5ABA}" presName="parentLin" presStyleCnt="0"/>
      <dgm:spPr/>
    </dgm:pt>
    <dgm:pt modelId="{81FCD8FC-54FA-4A21-BF0F-49EC4F620179}" type="pres">
      <dgm:prSet presAssocID="{5F6371DF-DF05-43E7-981C-11985D2F5ABA}" presName="parentLeftMargin" presStyleLbl="node1" presStyleIdx="0" presStyleCnt="3"/>
      <dgm:spPr/>
    </dgm:pt>
    <dgm:pt modelId="{A332B33A-F224-47B6-845B-80FD788A5404}" type="pres">
      <dgm:prSet presAssocID="{5F6371DF-DF05-43E7-981C-11985D2F5ABA}" presName="parentText" presStyleLbl="node1" presStyleIdx="0" presStyleCnt="3">
        <dgm:presLayoutVars>
          <dgm:chMax val="0"/>
          <dgm:bulletEnabled val="1"/>
        </dgm:presLayoutVars>
      </dgm:prSet>
      <dgm:spPr/>
    </dgm:pt>
    <dgm:pt modelId="{28F3F9DC-C5D4-4E76-9B94-E7A96B4F2F3D}" type="pres">
      <dgm:prSet presAssocID="{5F6371DF-DF05-43E7-981C-11985D2F5ABA}" presName="negativeSpace" presStyleCnt="0"/>
      <dgm:spPr/>
    </dgm:pt>
    <dgm:pt modelId="{FF813608-F3D7-4E9B-A445-6E28373917C2}" type="pres">
      <dgm:prSet presAssocID="{5F6371DF-DF05-43E7-981C-11985D2F5ABA}" presName="childText" presStyleLbl="conFgAcc1" presStyleIdx="0" presStyleCnt="3">
        <dgm:presLayoutVars>
          <dgm:bulletEnabled val="1"/>
        </dgm:presLayoutVars>
      </dgm:prSet>
      <dgm:spPr/>
    </dgm:pt>
    <dgm:pt modelId="{EF8FA2F6-B923-4AC1-98AB-FD1A1AB66576}" type="pres">
      <dgm:prSet presAssocID="{7921F78F-D64F-45D5-95F9-64FDEF7E8814}" presName="spaceBetweenRectangles" presStyleCnt="0"/>
      <dgm:spPr/>
    </dgm:pt>
    <dgm:pt modelId="{8D791B55-C94C-490E-AF2B-F8E28B66ABD2}" type="pres">
      <dgm:prSet presAssocID="{7AC12F99-2353-43D8-8B0E-75559C648F26}" presName="parentLin" presStyleCnt="0"/>
      <dgm:spPr/>
    </dgm:pt>
    <dgm:pt modelId="{C90CA9A7-B7B1-436D-86E0-7259096EF99B}" type="pres">
      <dgm:prSet presAssocID="{7AC12F99-2353-43D8-8B0E-75559C648F26}" presName="parentLeftMargin" presStyleLbl="node1" presStyleIdx="0" presStyleCnt="3"/>
      <dgm:spPr/>
    </dgm:pt>
    <dgm:pt modelId="{DDBA450B-929E-4CCC-9BB6-B6F23939B4B2}" type="pres">
      <dgm:prSet presAssocID="{7AC12F99-2353-43D8-8B0E-75559C648F26}" presName="parentText" presStyleLbl="node1" presStyleIdx="1" presStyleCnt="3">
        <dgm:presLayoutVars>
          <dgm:chMax val="0"/>
          <dgm:bulletEnabled val="1"/>
        </dgm:presLayoutVars>
      </dgm:prSet>
      <dgm:spPr/>
    </dgm:pt>
    <dgm:pt modelId="{6E23AF87-E3DC-4362-B6FF-E6CBA0332200}" type="pres">
      <dgm:prSet presAssocID="{7AC12F99-2353-43D8-8B0E-75559C648F26}" presName="negativeSpace" presStyleCnt="0"/>
      <dgm:spPr/>
    </dgm:pt>
    <dgm:pt modelId="{807AF9D0-ED0B-498D-95B2-8AD39D23F72D}" type="pres">
      <dgm:prSet presAssocID="{7AC12F99-2353-43D8-8B0E-75559C648F26}" presName="childText" presStyleLbl="conFgAcc1" presStyleIdx="1" presStyleCnt="3">
        <dgm:presLayoutVars>
          <dgm:bulletEnabled val="1"/>
        </dgm:presLayoutVars>
      </dgm:prSet>
      <dgm:spPr/>
    </dgm:pt>
    <dgm:pt modelId="{42EBE875-2529-40FD-9E68-C49F1A014A27}" type="pres">
      <dgm:prSet presAssocID="{1782E031-7393-4D32-BB07-A09751903754}" presName="spaceBetweenRectangles" presStyleCnt="0"/>
      <dgm:spPr/>
    </dgm:pt>
    <dgm:pt modelId="{C0F81B10-A06F-4662-AA6C-8F9BB80AF7C9}" type="pres">
      <dgm:prSet presAssocID="{4E5F4FB4-E0DA-4395-8483-11965F67FE14}" presName="parentLin" presStyleCnt="0"/>
      <dgm:spPr/>
    </dgm:pt>
    <dgm:pt modelId="{05CD8D92-EEC4-4C0B-8D42-980E03525B50}" type="pres">
      <dgm:prSet presAssocID="{4E5F4FB4-E0DA-4395-8483-11965F67FE14}" presName="parentLeftMargin" presStyleLbl="node1" presStyleIdx="1" presStyleCnt="3"/>
      <dgm:spPr/>
    </dgm:pt>
    <dgm:pt modelId="{86720C55-2F6A-4A0B-A0FF-F7DEACEAFBB9}" type="pres">
      <dgm:prSet presAssocID="{4E5F4FB4-E0DA-4395-8483-11965F67FE14}" presName="parentText" presStyleLbl="node1" presStyleIdx="2" presStyleCnt="3">
        <dgm:presLayoutVars>
          <dgm:chMax val="0"/>
          <dgm:bulletEnabled val="1"/>
        </dgm:presLayoutVars>
      </dgm:prSet>
      <dgm:spPr/>
    </dgm:pt>
    <dgm:pt modelId="{E7B07CB5-08A6-4E60-81F5-8DEBDC9949CD}" type="pres">
      <dgm:prSet presAssocID="{4E5F4FB4-E0DA-4395-8483-11965F67FE14}" presName="negativeSpace" presStyleCnt="0"/>
      <dgm:spPr/>
    </dgm:pt>
    <dgm:pt modelId="{EC3C4AFA-2C1D-40DF-A905-16D88838BAE6}" type="pres">
      <dgm:prSet presAssocID="{4E5F4FB4-E0DA-4395-8483-11965F67FE14}" presName="childText" presStyleLbl="conFgAcc1" presStyleIdx="2" presStyleCnt="3">
        <dgm:presLayoutVars>
          <dgm:bulletEnabled val="1"/>
        </dgm:presLayoutVars>
      </dgm:prSet>
      <dgm:spPr/>
    </dgm:pt>
  </dgm:ptLst>
  <dgm:cxnLst>
    <dgm:cxn modelId="{DBDA6B0A-8DD0-4A79-B241-0A2D916BB0AA}" srcId="{37F91D4A-3AE4-4DF5-ADB4-433726AA4D4C}" destId="{4E5F4FB4-E0DA-4395-8483-11965F67FE14}" srcOrd="2" destOrd="0" parTransId="{8A9D2C10-265A-4DAB-A1D6-F2EA723A2B32}" sibTransId="{B8732909-A09B-4A8F-BF5A-125FCD80E35A}"/>
    <dgm:cxn modelId="{E3581629-F0C4-42A6-B028-77A523C516CD}" type="presOf" srcId="{4E5F4FB4-E0DA-4395-8483-11965F67FE14}" destId="{05CD8D92-EEC4-4C0B-8D42-980E03525B50}" srcOrd="0" destOrd="0" presId="urn:microsoft.com/office/officeart/2005/8/layout/list1"/>
    <dgm:cxn modelId="{D744192A-2F3E-43BF-8D5A-31B5ABBDD06B}" type="presOf" srcId="{37F91D4A-3AE4-4DF5-ADB4-433726AA4D4C}" destId="{D6BBF287-D8F1-4FCB-96C1-ECD1A539D81B}" srcOrd="0" destOrd="0" presId="urn:microsoft.com/office/officeart/2005/8/layout/list1"/>
    <dgm:cxn modelId="{0126BD61-AB1C-427D-B49C-D86A2614C34A}" type="presOf" srcId="{4E5F4FB4-E0DA-4395-8483-11965F67FE14}" destId="{86720C55-2F6A-4A0B-A0FF-F7DEACEAFBB9}" srcOrd="1" destOrd="0" presId="urn:microsoft.com/office/officeart/2005/8/layout/list1"/>
    <dgm:cxn modelId="{91592A44-DE58-4D32-8A99-7BA94B3E57A1}" srcId="{37F91D4A-3AE4-4DF5-ADB4-433726AA4D4C}" destId="{5F6371DF-DF05-43E7-981C-11985D2F5ABA}" srcOrd="0" destOrd="0" parTransId="{34E2245C-8882-4C57-BBF8-56F2960153A5}" sibTransId="{7921F78F-D64F-45D5-95F9-64FDEF7E8814}"/>
    <dgm:cxn modelId="{6DB12B7C-8A82-4E11-94C1-6E630E9D6CCE}" type="presOf" srcId="{7AC12F99-2353-43D8-8B0E-75559C648F26}" destId="{C90CA9A7-B7B1-436D-86E0-7259096EF99B}" srcOrd="0" destOrd="0" presId="urn:microsoft.com/office/officeart/2005/8/layout/list1"/>
    <dgm:cxn modelId="{F19A3884-9BAF-492C-9700-93B8D3950238}" type="presOf" srcId="{5F6371DF-DF05-43E7-981C-11985D2F5ABA}" destId="{81FCD8FC-54FA-4A21-BF0F-49EC4F620179}" srcOrd="0" destOrd="0" presId="urn:microsoft.com/office/officeart/2005/8/layout/list1"/>
    <dgm:cxn modelId="{C6B9599B-DCAF-4F65-B066-493C70EC8BF4}" srcId="{37F91D4A-3AE4-4DF5-ADB4-433726AA4D4C}" destId="{7AC12F99-2353-43D8-8B0E-75559C648F26}" srcOrd="1" destOrd="0" parTransId="{54493EFA-EC8E-4530-8D21-A0AB3824FB60}" sibTransId="{1782E031-7393-4D32-BB07-A09751903754}"/>
    <dgm:cxn modelId="{754D8FA9-A8A4-484A-BDC3-B202412769F6}" type="presOf" srcId="{5F6371DF-DF05-43E7-981C-11985D2F5ABA}" destId="{A332B33A-F224-47B6-845B-80FD788A5404}" srcOrd="1" destOrd="0" presId="urn:microsoft.com/office/officeart/2005/8/layout/list1"/>
    <dgm:cxn modelId="{061E5BDA-BC2A-4DBC-A5AF-641A704334F9}" type="presOf" srcId="{7AC12F99-2353-43D8-8B0E-75559C648F26}" destId="{DDBA450B-929E-4CCC-9BB6-B6F23939B4B2}" srcOrd="1" destOrd="0" presId="urn:microsoft.com/office/officeart/2005/8/layout/list1"/>
    <dgm:cxn modelId="{B2160516-4D3D-4304-9B0D-3E374EAD7C89}" type="presParOf" srcId="{D6BBF287-D8F1-4FCB-96C1-ECD1A539D81B}" destId="{1C7B6698-683F-4761-885A-A7572748F672}" srcOrd="0" destOrd="0" presId="urn:microsoft.com/office/officeart/2005/8/layout/list1"/>
    <dgm:cxn modelId="{74C72B11-D36A-48CE-9454-6E88A0E2DBF4}" type="presParOf" srcId="{1C7B6698-683F-4761-885A-A7572748F672}" destId="{81FCD8FC-54FA-4A21-BF0F-49EC4F620179}" srcOrd="0" destOrd="0" presId="urn:microsoft.com/office/officeart/2005/8/layout/list1"/>
    <dgm:cxn modelId="{77370457-2582-41D6-9C20-2F91F5DA9F0B}" type="presParOf" srcId="{1C7B6698-683F-4761-885A-A7572748F672}" destId="{A332B33A-F224-47B6-845B-80FD788A5404}" srcOrd="1" destOrd="0" presId="urn:microsoft.com/office/officeart/2005/8/layout/list1"/>
    <dgm:cxn modelId="{2060A307-39A1-4EDC-B92F-5D9D8A1B0809}" type="presParOf" srcId="{D6BBF287-D8F1-4FCB-96C1-ECD1A539D81B}" destId="{28F3F9DC-C5D4-4E76-9B94-E7A96B4F2F3D}" srcOrd="1" destOrd="0" presId="urn:microsoft.com/office/officeart/2005/8/layout/list1"/>
    <dgm:cxn modelId="{E5E490CA-C2A8-4062-A604-7D17C9D15BD3}" type="presParOf" srcId="{D6BBF287-D8F1-4FCB-96C1-ECD1A539D81B}" destId="{FF813608-F3D7-4E9B-A445-6E28373917C2}" srcOrd="2" destOrd="0" presId="urn:microsoft.com/office/officeart/2005/8/layout/list1"/>
    <dgm:cxn modelId="{BB6EB98A-78DA-4D9A-B1D9-3E93DAFCAC43}" type="presParOf" srcId="{D6BBF287-D8F1-4FCB-96C1-ECD1A539D81B}" destId="{EF8FA2F6-B923-4AC1-98AB-FD1A1AB66576}" srcOrd="3" destOrd="0" presId="urn:microsoft.com/office/officeart/2005/8/layout/list1"/>
    <dgm:cxn modelId="{D2D292DC-9D70-4646-B44A-6C91736B98FD}" type="presParOf" srcId="{D6BBF287-D8F1-4FCB-96C1-ECD1A539D81B}" destId="{8D791B55-C94C-490E-AF2B-F8E28B66ABD2}" srcOrd="4" destOrd="0" presId="urn:microsoft.com/office/officeart/2005/8/layout/list1"/>
    <dgm:cxn modelId="{7717F8EB-9EAF-4DAC-8E38-21ADCCF5181A}" type="presParOf" srcId="{8D791B55-C94C-490E-AF2B-F8E28B66ABD2}" destId="{C90CA9A7-B7B1-436D-86E0-7259096EF99B}" srcOrd="0" destOrd="0" presId="urn:microsoft.com/office/officeart/2005/8/layout/list1"/>
    <dgm:cxn modelId="{509C4AF2-96A3-4D11-B37B-2FF8F019DD8E}" type="presParOf" srcId="{8D791B55-C94C-490E-AF2B-F8E28B66ABD2}" destId="{DDBA450B-929E-4CCC-9BB6-B6F23939B4B2}" srcOrd="1" destOrd="0" presId="urn:microsoft.com/office/officeart/2005/8/layout/list1"/>
    <dgm:cxn modelId="{F2173392-D8E5-4EB0-957A-743A538F81F8}" type="presParOf" srcId="{D6BBF287-D8F1-4FCB-96C1-ECD1A539D81B}" destId="{6E23AF87-E3DC-4362-B6FF-E6CBA0332200}" srcOrd="5" destOrd="0" presId="urn:microsoft.com/office/officeart/2005/8/layout/list1"/>
    <dgm:cxn modelId="{7A6433E7-56AB-48E6-BE22-ABD0B2E6AAE1}" type="presParOf" srcId="{D6BBF287-D8F1-4FCB-96C1-ECD1A539D81B}" destId="{807AF9D0-ED0B-498D-95B2-8AD39D23F72D}" srcOrd="6" destOrd="0" presId="urn:microsoft.com/office/officeart/2005/8/layout/list1"/>
    <dgm:cxn modelId="{86FF013B-F042-4F66-A3AB-E059C394600E}" type="presParOf" srcId="{D6BBF287-D8F1-4FCB-96C1-ECD1A539D81B}" destId="{42EBE875-2529-40FD-9E68-C49F1A014A27}" srcOrd="7" destOrd="0" presId="urn:microsoft.com/office/officeart/2005/8/layout/list1"/>
    <dgm:cxn modelId="{836A639A-2BAA-448C-8672-D06336B0C2E1}" type="presParOf" srcId="{D6BBF287-D8F1-4FCB-96C1-ECD1A539D81B}" destId="{C0F81B10-A06F-4662-AA6C-8F9BB80AF7C9}" srcOrd="8" destOrd="0" presId="urn:microsoft.com/office/officeart/2005/8/layout/list1"/>
    <dgm:cxn modelId="{9E74D962-4EB4-4296-A29A-812320EDE4B7}" type="presParOf" srcId="{C0F81B10-A06F-4662-AA6C-8F9BB80AF7C9}" destId="{05CD8D92-EEC4-4C0B-8D42-980E03525B50}" srcOrd="0" destOrd="0" presId="urn:microsoft.com/office/officeart/2005/8/layout/list1"/>
    <dgm:cxn modelId="{7A66A48E-A2BB-413B-B1F7-06CBFB8CBD17}" type="presParOf" srcId="{C0F81B10-A06F-4662-AA6C-8F9BB80AF7C9}" destId="{86720C55-2F6A-4A0B-A0FF-F7DEACEAFBB9}" srcOrd="1" destOrd="0" presId="urn:microsoft.com/office/officeart/2005/8/layout/list1"/>
    <dgm:cxn modelId="{2511DCD5-2E04-4E64-9B6F-E5B9A88CBB6C}" type="presParOf" srcId="{D6BBF287-D8F1-4FCB-96C1-ECD1A539D81B}" destId="{E7B07CB5-08A6-4E60-81F5-8DEBDC9949CD}" srcOrd="9" destOrd="0" presId="urn:microsoft.com/office/officeart/2005/8/layout/list1"/>
    <dgm:cxn modelId="{C75FD14D-E4F4-45D3-92F6-65298180FBDE}" type="presParOf" srcId="{D6BBF287-D8F1-4FCB-96C1-ECD1A539D81B}" destId="{EC3C4AFA-2C1D-40DF-A905-16D88838BAE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13B40F-1184-44D9-A88D-9BD3FF92F278}">
      <dsp:nvSpPr>
        <dsp:cNvPr id="0" name=""/>
        <dsp:cNvSpPr/>
      </dsp:nvSpPr>
      <dsp:spPr>
        <a:xfrm>
          <a:off x="1161174" y="2928"/>
          <a:ext cx="4174705" cy="2504823"/>
        </a:xfrm>
        <a:prstGeom prst="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ru-RU" sz="5400" kern="1200"/>
            <a:t>Научные издания</a:t>
          </a:r>
        </a:p>
      </dsp:txBody>
      <dsp:txXfrm>
        <a:off x="1161174" y="2928"/>
        <a:ext cx="4174705" cy="2504823"/>
      </dsp:txXfrm>
    </dsp:sp>
    <dsp:sp modelId="{E4B3ED2D-4836-4FD3-AA41-74029BBA7933}">
      <dsp:nvSpPr>
        <dsp:cNvPr id="0" name=""/>
        <dsp:cNvSpPr/>
      </dsp:nvSpPr>
      <dsp:spPr>
        <a:xfrm>
          <a:off x="5753351" y="2928"/>
          <a:ext cx="4174705" cy="2504823"/>
        </a:xfrm>
        <a:prstGeom prst="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ru-RU" sz="5400" kern="1200"/>
            <a:t>СМИ</a:t>
          </a:r>
        </a:p>
      </dsp:txBody>
      <dsp:txXfrm>
        <a:off x="5753351" y="2928"/>
        <a:ext cx="4174705" cy="2504823"/>
      </dsp:txXfrm>
    </dsp:sp>
    <dsp:sp modelId="{B6A0427F-6901-4856-8FA6-0F398CFBC132}">
      <dsp:nvSpPr>
        <dsp:cNvPr id="0" name=""/>
        <dsp:cNvSpPr/>
      </dsp:nvSpPr>
      <dsp:spPr>
        <a:xfrm>
          <a:off x="3457263" y="2925222"/>
          <a:ext cx="4174705" cy="2504823"/>
        </a:xfrm>
        <a:prstGeom prst="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ru-RU" sz="5400" kern="1200"/>
            <a:t>Политический дискурс</a:t>
          </a:r>
        </a:p>
      </dsp:txBody>
      <dsp:txXfrm>
        <a:off x="3457263" y="2925222"/>
        <a:ext cx="4174705" cy="25048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54F42-1E1A-47CC-8334-D29D75928803}">
      <dsp:nvSpPr>
        <dsp:cNvPr id="0" name=""/>
        <dsp:cNvSpPr/>
      </dsp:nvSpPr>
      <dsp:spPr>
        <a:xfrm>
          <a:off x="788669" y="0"/>
          <a:ext cx="8938260" cy="435054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B9E405-4D30-4433-8CF6-85EEA94997B2}">
      <dsp:nvSpPr>
        <dsp:cNvPr id="0" name=""/>
        <dsp:cNvSpPr/>
      </dsp:nvSpPr>
      <dsp:spPr>
        <a:xfrm>
          <a:off x="5038" y="1305163"/>
          <a:ext cx="5012463" cy="1740217"/>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ru-RU" sz="6000" kern="1200"/>
            <a:t>Источники</a:t>
          </a:r>
        </a:p>
      </dsp:txBody>
      <dsp:txXfrm>
        <a:off x="89988" y="1390113"/>
        <a:ext cx="4842563" cy="1570317"/>
      </dsp:txXfrm>
    </dsp:sp>
    <dsp:sp modelId="{B19FEC39-47B1-489A-B58F-DD3418577EBC}">
      <dsp:nvSpPr>
        <dsp:cNvPr id="0" name=""/>
        <dsp:cNvSpPr/>
      </dsp:nvSpPr>
      <dsp:spPr>
        <a:xfrm>
          <a:off x="5498097" y="1305163"/>
          <a:ext cx="5012463" cy="1740217"/>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ru-RU" sz="6000" kern="1200"/>
            <a:t>Корпус текстов</a:t>
          </a:r>
        </a:p>
      </dsp:txBody>
      <dsp:txXfrm>
        <a:off x="5583047" y="1390113"/>
        <a:ext cx="4842563" cy="15703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13608-F3D7-4E9B-A445-6E28373917C2}">
      <dsp:nvSpPr>
        <dsp:cNvPr id="0" name=""/>
        <dsp:cNvSpPr/>
      </dsp:nvSpPr>
      <dsp:spPr>
        <a:xfrm>
          <a:off x="0" y="749388"/>
          <a:ext cx="7016328" cy="579600"/>
        </a:xfrm>
        <a:prstGeom prst="rect">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A332B33A-F224-47B6-845B-80FD788A5404}">
      <dsp:nvSpPr>
        <dsp:cNvPr id="0" name=""/>
        <dsp:cNvSpPr/>
      </dsp:nvSpPr>
      <dsp:spPr>
        <a:xfrm>
          <a:off x="350816" y="409908"/>
          <a:ext cx="4911429" cy="678960"/>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85640" tIns="0" rIns="185640" bIns="0" numCol="1" spcCol="1270" anchor="ctr" anchorCtr="0">
          <a:noAutofit/>
        </a:bodyPr>
        <a:lstStyle/>
        <a:p>
          <a:pPr marL="0" lvl="0" indent="0" algn="l" defTabSz="1022350">
            <a:lnSpc>
              <a:spcPct val="90000"/>
            </a:lnSpc>
            <a:spcBef>
              <a:spcPct val="0"/>
            </a:spcBef>
            <a:spcAft>
              <a:spcPct val="35000"/>
            </a:spcAft>
            <a:buNone/>
          </a:pPr>
          <a:r>
            <a:rPr lang="ru-RU" sz="2300" kern="1200"/>
            <a:t>отбор источников</a:t>
          </a:r>
        </a:p>
      </dsp:txBody>
      <dsp:txXfrm>
        <a:off x="383960" y="443052"/>
        <a:ext cx="4845141" cy="612672"/>
      </dsp:txXfrm>
    </dsp:sp>
    <dsp:sp modelId="{807AF9D0-ED0B-498D-95B2-8AD39D23F72D}">
      <dsp:nvSpPr>
        <dsp:cNvPr id="0" name=""/>
        <dsp:cNvSpPr/>
      </dsp:nvSpPr>
      <dsp:spPr>
        <a:xfrm>
          <a:off x="0" y="1792668"/>
          <a:ext cx="7016328" cy="579600"/>
        </a:xfrm>
        <a:prstGeom prst="rect">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DDBA450B-929E-4CCC-9BB6-B6F23939B4B2}">
      <dsp:nvSpPr>
        <dsp:cNvPr id="0" name=""/>
        <dsp:cNvSpPr/>
      </dsp:nvSpPr>
      <dsp:spPr>
        <a:xfrm>
          <a:off x="350816" y="1453188"/>
          <a:ext cx="4911429" cy="678960"/>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85640" tIns="0" rIns="185640" bIns="0" numCol="1" spcCol="1270" anchor="ctr" anchorCtr="0">
          <a:noAutofit/>
        </a:bodyPr>
        <a:lstStyle/>
        <a:p>
          <a:pPr marL="0" lvl="0" indent="0" algn="l" defTabSz="1022350">
            <a:lnSpc>
              <a:spcPct val="90000"/>
            </a:lnSpc>
            <a:spcBef>
              <a:spcPct val="0"/>
            </a:spcBef>
            <a:spcAft>
              <a:spcPct val="35000"/>
            </a:spcAft>
            <a:buNone/>
          </a:pPr>
          <a:r>
            <a:rPr lang="ru-RU" sz="2300" kern="1200"/>
            <a:t>обработка источников</a:t>
          </a:r>
        </a:p>
      </dsp:txBody>
      <dsp:txXfrm>
        <a:off x="383960" y="1486332"/>
        <a:ext cx="4845141" cy="612672"/>
      </dsp:txXfrm>
    </dsp:sp>
    <dsp:sp modelId="{EC3C4AFA-2C1D-40DF-A905-16D88838BAE6}">
      <dsp:nvSpPr>
        <dsp:cNvPr id="0" name=""/>
        <dsp:cNvSpPr/>
      </dsp:nvSpPr>
      <dsp:spPr>
        <a:xfrm>
          <a:off x="0" y="2835948"/>
          <a:ext cx="7016328" cy="579600"/>
        </a:xfrm>
        <a:prstGeom prst="rect">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86720C55-2F6A-4A0B-A0FF-F7DEACEAFBB9}">
      <dsp:nvSpPr>
        <dsp:cNvPr id="0" name=""/>
        <dsp:cNvSpPr/>
      </dsp:nvSpPr>
      <dsp:spPr>
        <a:xfrm>
          <a:off x="350816" y="2496468"/>
          <a:ext cx="4911429" cy="678960"/>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85640" tIns="0" rIns="185640" bIns="0" numCol="1" spcCol="1270" anchor="ctr" anchorCtr="0">
          <a:noAutofit/>
        </a:bodyPr>
        <a:lstStyle/>
        <a:p>
          <a:pPr marL="0" lvl="0" indent="0" algn="l" defTabSz="1022350">
            <a:lnSpc>
              <a:spcPct val="90000"/>
            </a:lnSpc>
            <a:spcBef>
              <a:spcPct val="0"/>
            </a:spcBef>
            <a:spcAft>
              <a:spcPct val="35000"/>
            </a:spcAft>
            <a:buNone/>
          </a:pPr>
          <a:r>
            <a:rPr lang="ru-RU" sz="2300" kern="1200"/>
            <a:t>обработка данных/создание интерфейсного приложения для поиска</a:t>
          </a:r>
        </a:p>
      </dsp:txBody>
      <dsp:txXfrm>
        <a:off x="383960" y="2529612"/>
        <a:ext cx="4845141" cy="6126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8CCC3-A0CC-4B55-ADBC-422BAA9A9D90}">
      <dsp:nvSpPr>
        <dsp:cNvPr id="0" name=""/>
        <dsp:cNvSpPr/>
      </dsp:nvSpPr>
      <dsp:spPr>
        <a:xfrm>
          <a:off x="815069" y="0"/>
          <a:ext cx="9237456" cy="546218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627D2C-0F95-455F-A600-A31C9AB87D97}">
      <dsp:nvSpPr>
        <dsp:cNvPr id="0" name=""/>
        <dsp:cNvSpPr/>
      </dsp:nvSpPr>
      <dsp:spPr>
        <a:xfrm>
          <a:off x="5439" y="1638654"/>
          <a:ext cx="2616076" cy="2184872"/>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ru-RU" sz="2500" kern="1200"/>
            <a:t>краулинг (скрейпинг, парсинг)</a:t>
          </a:r>
        </a:p>
      </dsp:txBody>
      <dsp:txXfrm>
        <a:off x="112096" y="1745311"/>
        <a:ext cx="2402762" cy="1971558"/>
      </dsp:txXfrm>
    </dsp:sp>
    <dsp:sp modelId="{43D10B12-5F9C-4103-BEBD-ABDBA26076CF}">
      <dsp:nvSpPr>
        <dsp:cNvPr id="0" name=""/>
        <dsp:cNvSpPr/>
      </dsp:nvSpPr>
      <dsp:spPr>
        <a:xfrm>
          <a:off x="2752319" y="1638654"/>
          <a:ext cx="2616076" cy="2184872"/>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ru-RU" sz="2500" kern="1200"/>
            <a:t>токенизация, лемматизация</a:t>
          </a:r>
        </a:p>
      </dsp:txBody>
      <dsp:txXfrm>
        <a:off x="2858976" y="1745311"/>
        <a:ext cx="2402762" cy="1971558"/>
      </dsp:txXfrm>
    </dsp:sp>
    <dsp:sp modelId="{206DF5E2-3A68-439E-9739-CDA28DBE9CCC}">
      <dsp:nvSpPr>
        <dsp:cNvPr id="0" name=""/>
        <dsp:cNvSpPr/>
      </dsp:nvSpPr>
      <dsp:spPr>
        <a:xfrm>
          <a:off x="5499199" y="1638654"/>
          <a:ext cx="2616076" cy="2184872"/>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ru-RU" sz="2500" kern="1200"/>
            <a:t>морфологическая разметка (автоматическая)</a:t>
          </a:r>
        </a:p>
      </dsp:txBody>
      <dsp:txXfrm>
        <a:off x="5605856" y="1745311"/>
        <a:ext cx="2402762" cy="1971558"/>
      </dsp:txXfrm>
    </dsp:sp>
    <dsp:sp modelId="{2ADD4286-742F-4954-B730-6E5CA58C3283}">
      <dsp:nvSpPr>
        <dsp:cNvPr id="0" name=""/>
        <dsp:cNvSpPr/>
      </dsp:nvSpPr>
      <dsp:spPr>
        <a:xfrm>
          <a:off x="8246080" y="1638654"/>
          <a:ext cx="2616076" cy="2184872"/>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ru-RU" sz="2500" kern="1200"/>
            <a:t>текстовая аналитика (поиск коллокаций, коллигаций, </a:t>
          </a:r>
          <a:r>
            <a:rPr lang="en-US" sz="2500" kern="1200"/>
            <a:t>n-</a:t>
          </a:r>
          <a:r>
            <a:rPr lang="ru-RU" sz="2500" kern="1200"/>
            <a:t>грамм)</a:t>
          </a:r>
        </a:p>
      </dsp:txBody>
      <dsp:txXfrm>
        <a:off x="8352737" y="1745311"/>
        <a:ext cx="2402762" cy="19715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13608-F3D7-4E9B-A445-6E28373917C2}">
      <dsp:nvSpPr>
        <dsp:cNvPr id="0" name=""/>
        <dsp:cNvSpPr/>
      </dsp:nvSpPr>
      <dsp:spPr>
        <a:xfrm>
          <a:off x="0" y="1382074"/>
          <a:ext cx="11845316" cy="957600"/>
        </a:xfrm>
        <a:prstGeom prst="rect">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A332B33A-F224-47B6-845B-80FD788A5404}">
      <dsp:nvSpPr>
        <dsp:cNvPr id="0" name=""/>
        <dsp:cNvSpPr/>
      </dsp:nvSpPr>
      <dsp:spPr>
        <a:xfrm>
          <a:off x="592265" y="821194"/>
          <a:ext cx="8291721" cy="1121760"/>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313407" tIns="0" rIns="313407" bIns="0" numCol="1" spcCol="1270" anchor="ctr" anchorCtr="0">
          <a:noAutofit/>
        </a:bodyPr>
        <a:lstStyle/>
        <a:p>
          <a:pPr marL="0" lvl="0" indent="0" algn="l" defTabSz="1689100">
            <a:lnSpc>
              <a:spcPct val="90000"/>
            </a:lnSpc>
            <a:spcBef>
              <a:spcPct val="0"/>
            </a:spcBef>
            <a:spcAft>
              <a:spcPct val="35000"/>
            </a:spcAft>
            <a:buNone/>
          </a:pPr>
          <a:r>
            <a:rPr lang="ru-RU" sz="3800" kern="1200"/>
            <a:t>статьи, собранные как из региональных (напр. «Магаданская правда»)</a:t>
          </a:r>
        </a:p>
      </dsp:txBody>
      <dsp:txXfrm>
        <a:off x="647025" y="875954"/>
        <a:ext cx="8182201" cy="1012240"/>
      </dsp:txXfrm>
    </dsp:sp>
    <dsp:sp modelId="{807AF9D0-ED0B-498D-95B2-8AD39D23F72D}">
      <dsp:nvSpPr>
        <dsp:cNvPr id="0" name=""/>
        <dsp:cNvSpPr/>
      </dsp:nvSpPr>
      <dsp:spPr>
        <a:xfrm>
          <a:off x="0" y="3105754"/>
          <a:ext cx="11845316" cy="957600"/>
        </a:xfrm>
        <a:prstGeom prst="rect">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DDBA450B-929E-4CCC-9BB6-B6F23939B4B2}">
      <dsp:nvSpPr>
        <dsp:cNvPr id="0" name=""/>
        <dsp:cNvSpPr/>
      </dsp:nvSpPr>
      <dsp:spPr>
        <a:xfrm>
          <a:off x="592265" y="2544874"/>
          <a:ext cx="8291721" cy="1121760"/>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313407" tIns="0" rIns="313407" bIns="0" numCol="1" spcCol="1270" anchor="ctr" anchorCtr="0">
          <a:noAutofit/>
        </a:bodyPr>
        <a:lstStyle/>
        <a:p>
          <a:pPr marL="0" lvl="0" indent="0" algn="l" defTabSz="1689100">
            <a:lnSpc>
              <a:spcPct val="90000"/>
            </a:lnSpc>
            <a:spcBef>
              <a:spcPct val="0"/>
            </a:spcBef>
            <a:spcAft>
              <a:spcPct val="35000"/>
            </a:spcAft>
            <a:buNone/>
          </a:pPr>
          <a:r>
            <a:rPr lang="ru-RU" sz="3800" kern="1200" dirty="0"/>
            <a:t>статьи, собранные из общероссийских СМИ (напр. РБК)</a:t>
          </a:r>
        </a:p>
      </dsp:txBody>
      <dsp:txXfrm>
        <a:off x="647025" y="2599634"/>
        <a:ext cx="8182201" cy="1012240"/>
      </dsp:txXfrm>
    </dsp:sp>
    <dsp:sp modelId="{EC3C4AFA-2C1D-40DF-A905-16D88838BAE6}">
      <dsp:nvSpPr>
        <dsp:cNvPr id="0" name=""/>
        <dsp:cNvSpPr/>
      </dsp:nvSpPr>
      <dsp:spPr>
        <a:xfrm>
          <a:off x="0" y="4829434"/>
          <a:ext cx="11845316" cy="957600"/>
        </a:xfrm>
        <a:prstGeom prst="rect">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86720C55-2F6A-4A0B-A0FF-F7DEACEAFBB9}">
      <dsp:nvSpPr>
        <dsp:cNvPr id="0" name=""/>
        <dsp:cNvSpPr/>
      </dsp:nvSpPr>
      <dsp:spPr>
        <a:xfrm>
          <a:off x="592265" y="4268554"/>
          <a:ext cx="8291721" cy="1121760"/>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313407" tIns="0" rIns="313407" bIns="0" numCol="1" spcCol="1270" anchor="ctr" anchorCtr="0">
          <a:noAutofit/>
        </a:bodyPr>
        <a:lstStyle/>
        <a:p>
          <a:pPr marL="0" lvl="0" indent="0" algn="l" defTabSz="1778000">
            <a:lnSpc>
              <a:spcPct val="90000"/>
            </a:lnSpc>
            <a:spcBef>
              <a:spcPct val="0"/>
            </a:spcBef>
            <a:spcAft>
              <a:spcPct val="35000"/>
            </a:spcAft>
            <a:buNone/>
          </a:pPr>
          <a:r>
            <a:rPr lang="ru-RU" sz="4000" kern="1200"/>
            <a:t>тексты как отдельных научных статей лингвистической направленности, так и тексты статей, извлечённых из научных журналов (например, «Когнитивные исследования языка»)</a:t>
          </a:r>
        </a:p>
      </dsp:txBody>
      <dsp:txXfrm>
        <a:off x="647025" y="4323314"/>
        <a:ext cx="8182201" cy="101224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ru-R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1" name="Google Shape;191;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1" name="Google Shape;191;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132420dad33_0_37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132420dad33_0_37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g132420dad33_0_37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ru-RU"/>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132420dad33_0_19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132420dad33_0_19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0" name="Google Shape;220;g132420dad33_0_19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ru-RU"/>
              <a:t>5</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132420dad33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132420dad33_0_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g132420dad33_0_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ru-RU"/>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2420dad33_0_176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132420dad33_0_176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8" name="Google Shape;228;g132420dad33_0_176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ru-RU"/>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133c51850a6_6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133c51850a6_6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2" name="Google Shape;272;g133c51850a6_6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ru-RU"/>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Обложка">
  <p:cSld name="Обложка">
    <p:bg>
      <p:bgPr>
        <a:blipFill>
          <a:blip r:embed="rId2">
            <a:alphaModFix/>
          </a:blip>
          <a:stretch>
            <a:fillRect/>
          </a:stretch>
        </a:blipFill>
        <a:effectLst/>
      </p:bgPr>
    </p:bg>
    <p:spTree>
      <p:nvGrpSpPr>
        <p:cNvPr id="1" name="Shape 15"/>
        <p:cNvGrpSpPr/>
        <p:nvPr/>
      </p:nvGrpSpPr>
      <p:grpSpPr>
        <a:xfrm>
          <a:off x="0" y="0"/>
          <a:ext cx="0" cy="0"/>
          <a:chOff x="0" y="0"/>
          <a:chExt cx="0" cy="0"/>
        </a:xfrm>
      </p:grpSpPr>
      <p:pic>
        <p:nvPicPr>
          <p:cNvPr id="16" name="Google Shape;16;p2" descr="A blue circle with white text&#10;&#10;Description automatically generated with low confidence"/>
          <p:cNvPicPr preferRelativeResize="0"/>
          <p:nvPr/>
        </p:nvPicPr>
        <p:blipFill rotWithShape="1">
          <a:blip r:embed="rId3">
            <a:alphaModFix/>
          </a:blip>
          <a:srcRect/>
          <a:stretch/>
        </p:blipFill>
        <p:spPr>
          <a:xfrm>
            <a:off x="1013859" y="962173"/>
            <a:ext cx="886499" cy="886499"/>
          </a:xfrm>
          <a:prstGeom prst="rect">
            <a:avLst/>
          </a:prstGeom>
          <a:noFill/>
          <a:ln>
            <a:noFill/>
          </a:ln>
        </p:spPr>
      </p:pic>
      <p:cxnSp>
        <p:nvCxnSpPr>
          <p:cNvPr id="17" name="Google Shape;17;p2"/>
          <p:cNvCxnSpPr/>
          <p:nvPr/>
        </p:nvCxnSpPr>
        <p:spPr>
          <a:xfrm>
            <a:off x="6090212" y="985336"/>
            <a:ext cx="0" cy="840173"/>
          </a:xfrm>
          <a:prstGeom prst="straightConnector1">
            <a:avLst/>
          </a:prstGeom>
          <a:noFill/>
          <a:ln w="12700" cap="flat" cmpd="sng">
            <a:solidFill>
              <a:srgbClr val="102D69"/>
            </a:solidFill>
            <a:prstDash val="solid"/>
            <a:miter lim="800000"/>
            <a:headEnd type="none" w="sm" len="sm"/>
            <a:tailEnd type="none" w="sm" len="sm"/>
          </a:ln>
        </p:spPr>
      </p:cxnSp>
      <p:cxnSp>
        <p:nvCxnSpPr>
          <p:cNvPr id="18" name="Google Shape;18;p2"/>
          <p:cNvCxnSpPr/>
          <p:nvPr/>
        </p:nvCxnSpPr>
        <p:spPr>
          <a:xfrm>
            <a:off x="8642581" y="985336"/>
            <a:ext cx="0" cy="840173"/>
          </a:xfrm>
          <a:prstGeom prst="straightConnector1">
            <a:avLst/>
          </a:prstGeom>
          <a:noFill/>
          <a:ln w="12700" cap="flat" cmpd="sng">
            <a:solidFill>
              <a:srgbClr val="102D69"/>
            </a:solidFill>
            <a:prstDash val="solid"/>
            <a:miter lim="800000"/>
            <a:headEnd type="none" w="sm" len="sm"/>
            <a:tailEnd type="none" w="sm" len="sm"/>
          </a:ln>
        </p:spPr>
      </p:cxnSp>
      <p:cxnSp>
        <p:nvCxnSpPr>
          <p:cNvPr id="19" name="Google Shape;19;p2"/>
          <p:cNvCxnSpPr/>
          <p:nvPr/>
        </p:nvCxnSpPr>
        <p:spPr>
          <a:xfrm>
            <a:off x="11179047" y="985336"/>
            <a:ext cx="0" cy="840173"/>
          </a:xfrm>
          <a:prstGeom prst="straightConnector1">
            <a:avLst/>
          </a:prstGeom>
          <a:noFill/>
          <a:ln w="12700" cap="flat" cmpd="sng">
            <a:solidFill>
              <a:srgbClr val="102D69"/>
            </a:solidFill>
            <a:prstDash val="solid"/>
            <a:miter lim="800000"/>
            <a:headEnd type="none" w="sm" len="sm"/>
            <a:tailEnd type="none" w="sm" len="sm"/>
          </a:ln>
        </p:spPr>
      </p:cxnSp>
      <p:sp>
        <p:nvSpPr>
          <p:cNvPr id="20" name="Google Shape;20;p2"/>
          <p:cNvSpPr txBox="1">
            <a:spLocks noGrp="1"/>
          </p:cNvSpPr>
          <p:nvPr>
            <p:ph type="title"/>
          </p:nvPr>
        </p:nvSpPr>
        <p:spPr>
          <a:xfrm>
            <a:off x="1027967" y="2404670"/>
            <a:ext cx="7634059" cy="1978323"/>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rgbClr val="0E2D69"/>
              </a:buClr>
              <a:buSzPts val="4300"/>
              <a:buFont typeface="Arial"/>
              <a:buNone/>
              <a:defRPr sz="4300" b="0" i="0">
                <a:solidFill>
                  <a:srgbClr val="0E2D6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
          <p:cNvSpPr txBox="1">
            <a:spLocks noGrp="1"/>
          </p:cNvSpPr>
          <p:nvPr>
            <p:ph type="body" idx="1"/>
          </p:nvPr>
        </p:nvSpPr>
        <p:spPr>
          <a:xfrm>
            <a:off x="2074947" y="1187841"/>
            <a:ext cx="3848717" cy="435163"/>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600"/>
              <a:buNone/>
              <a:defRPr sz="16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1600"/>
              <a:buNone/>
              <a:defRPr sz="1600" b="0" i="0">
                <a:latin typeface="Arial"/>
                <a:ea typeface="Arial"/>
                <a:cs typeface="Arial"/>
                <a:sym typeface="Arial"/>
              </a:defRPr>
            </a:lvl2pPr>
            <a:lvl3pPr marL="1371600" lvl="2" indent="-228600" algn="l">
              <a:lnSpc>
                <a:spcPct val="90000"/>
              </a:lnSpc>
              <a:spcBef>
                <a:spcPts val="500"/>
              </a:spcBef>
              <a:spcAft>
                <a:spcPts val="0"/>
              </a:spcAft>
              <a:buClr>
                <a:schemeClr val="dk1"/>
              </a:buClr>
              <a:buSzPts val="1600"/>
              <a:buNone/>
              <a:defRPr sz="1600" b="0" i="0">
                <a:latin typeface="Arial"/>
                <a:ea typeface="Arial"/>
                <a:cs typeface="Arial"/>
                <a:sym typeface="Arial"/>
              </a:defRPr>
            </a:lvl3pPr>
            <a:lvl4pPr marL="1828800" lvl="3" indent="-228600" algn="l">
              <a:lnSpc>
                <a:spcPct val="90000"/>
              </a:lnSpc>
              <a:spcBef>
                <a:spcPts val="500"/>
              </a:spcBef>
              <a:spcAft>
                <a:spcPts val="0"/>
              </a:spcAft>
              <a:buClr>
                <a:schemeClr val="dk1"/>
              </a:buClr>
              <a:buSzPts val="1600"/>
              <a:buNone/>
              <a:defRPr sz="1600" b="0" i="0">
                <a:latin typeface="Arial"/>
                <a:ea typeface="Arial"/>
                <a:cs typeface="Arial"/>
                <a:sym typeface="Arial"/>
              </a:defRPr>
            </a:lvl4pPr>
            <a:lvl5pPr marL="2286000" lvl="4" indent="-228600" algn="l">
              <a:lnSpc>
                <a:spcPct val="90000"/>
              </a:lnSpc>
              <a:spcBef>
                <a:spcPts val="500"/>
              </a:spcBef>
              <a:spcAft>
                <a:spcPts val="0"/>
              </a:spcAft>
              <a:buClr>
                <a:schemeClr val="dk1"/>
              </a:buClr>
              <a:buSzPts val="1600"/>
              <a:buNone/>
              <a:defRPr sz="16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2"/>
          <p:cNvSpPr txBox="1">
            <a:spLocks noGrp="1"/>
          </p:cNvSpPr>
          <p:nvPr>
            <p:ph type="body" idx="2"/>
          </p:nvPr>
        </p:nvSpPr>
        <p:spPr>
          <a:xfrm>
            <a:off x="6259420" y="1173829"/>
            <a:ext cx="2278063" cy="463186"/>
          </a:xfrm>
          <a:prstGeom prst="rect">
            <a:avLst/>
          </a:prstGeom>
          <a:noFill/>
          <a:ln>
            <a:noFill/>
          </a:ln>
        </p:spPr>
        <p:txBody>
          <a:bodyPr spcFirstLastPara="1" wrap="square" lIns="0" tIns="0" rIns="0" bIns="0" anchor="t" anchorCtr="0">
            <a:normAutofit/>
          </a:bodyPr>
          <a:lstStyle>
            <a:lvl1pPr marL="457200" marR="0" lvl="0" indent="-228600" algn="l">
              <a:lnSpc>
                <a:spcPct val="100000"/>
              </a:lnSpc>
              <a:spcBef>
                <a:spcPts val="0"/>
              </a:spcBef>
              <a:spcAft>
                <a:spcPts val="0"/>
              </a:spcAft>
              <a:buClr>
                <a:srgbClr val="0E2D69"/>
              </a:buClr>
              <a:buSzPts val="1200"/>
              <a:buFont typeface="Arial"/>
              <a:buNone/>
              <a:defRPr sz="1200" b="0" i="0">
                <a:solidFill>
                  <a:srgbClr val="0E2D69"/>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2"/>
          <p:cNvSpPr txBox="1">
            <a:spLocks noGrp="1"/>
          </p:cNvSpPr>
          <p:nvPr>
            <p:ph type="body" idx="3"/>
          </p:nvPr>
        </p:nvSpPr>
        <p:spPr>
          <a:xfrm>
            <a:off x="8786720" y="1173829"/>
            <a:ext cx="2217738" cy="463186"/>
          </a:xfrm>
          <a:prstGeom prst="rect">
            <a:avLst/>
          </a:prstGeom>
          <a:noFill/>
          <a:ln>
            <a:noFill/>
          </a:ln>
        </p:spPr>
        <p:txBody>
          <a:bodyPr spcFirstLastPara="1" wrap="square" lIns="0" tIns="0" rIns="0" bIns="0" anchor="t" anchorCtr="0">
            <a:normAutofit/>
          </a:bodyPr>
          <a:lstStyle>
            <a:lvl1pPr marL="457200" marR="0" lvl="0" indent="-228600" algn="l">
              <a:lnSpc>
                <a:spcPct val="100000"/>
              </a:lnSpc>
              <a:spcBef>
                <a:spcPts val="0"/>
              </a:spcBef>
              <a:spcAft>
                <a:spcPts val="0"/>
              </a:spcAft>
              <a:buClr>
                <a:srgbClr val="0E2D69"/>
              </a:buClr>
              <a:buSzPts val="1200"/>
              <a:buFont typeface="Arial"/>
              <a:buNone/>
              <a:defRPr sz="1200" b="0" i="0">
                <a:solidFill>
                  <a:srgbClr val="0E2D69"/>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
          <p:cNvSpPr txBox="1">
            <a:spLocks noGrp="1"/>
          </p:cNvSpPr>
          <p:nvPr>
            <p:ph type="body" idx="4"/>
          </p:nvPr>
        </p:nvSpPr>
        <p:spPr>
          <a:xfrm>
            <a:off x="1027967" y="4824914"/>
            <a:ext cx="7625267" cy="652860"/>
          </a:xfrm>
          <a:prstGeom prst="rect">
            <a:avLst/>
          </a:prstGeom>
          <a:noFill/>
          <a:ln>
            <a:noFill/>
          </a:ln>
        </p:spPr>
        <p:txBody>
          <a:bodyPr spcFirstLastPara="1" wrap="square" lIns="0" tIns="0" rIns="0" bIns="0" anchor="t" anchorCtr="0">
            <a:normAutofit/>
          </a:bodyPr>
          <a:lstStyle>
            <a:lvl1pPr marL="457200" marR="0" lvl="0" indent="-228600" algn="l">
              <a:lnSpc>
                <a:spcPct val="100000"/>
              </a:lnSpc>
              <a:spcBef>
                <a:spcPts val="0"/>
              </a:spcBef>
              <a:spcAft>
                <a:spcPts val="0"/>
              </a:spcAft>
              <a:buClr>
                <a:srgbClr val="0E2D69"/>
              </a:buClr>
              <a:buSzPts val="1600"/>
              <a:buFont typeface="Arial"/>
              <a:buNone/>
              <a:defRPr sz="1600" b="0" i="0">
                <a:solidFill>
                  <a:srgbClr val="0E2D69"/>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2"/>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чистый">
  <p:cSld name="чистый">
    <p:bg>
      <p:bgPr>
        <a:blipFill>
          <a:blip r:embed="rId2">
            <a:alphaModFix/>
          </a:blip>
          <a:stretch>
            <a:fillRect/>
          </a:stretch>
        </a:blipFill>
        <a:effectLst/>
      </p:bgPr>
    </p:bg>
    <p:spTree>
      <p:nvGrpSpPr>
        <p:cNvPr id="1" name="Shape 143"/>
        <p:cNvGrpSpPr/>
        <p:nvPr/>
      </p:nvGrpSpPr>
      <p:grpSpPr>
        <a:xfrm>
          <a:off x="0" y="0"/>
          <a:ext cx="0" cy="0"/>
          <a:chOff x="0" y="0"/>
          <a:chExt cx="0" cy="0"/>
        </a:xfrm>
      </p:grpSpPr>
      <p:sp>
        <p:nvSpPr>
          <p:cNvPr id="144" name="Google Shape;144;p11"/>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solidFill>
                  <a:schemeClr val="dk1"/>
                </a:solidFill>
              </a:defRPr>
            </a:lvl1pPr>
            <a:lvl2pPr lvl="1">
              <a:buNone/>
              <a:defRPr sz="1300">
                <a:solidFill>
                  <a:schemeClr val="dk1"/>
                </a:solidFill>
              </a:defRPr>
            </a:lvl2pPr>
            <a:lvl3pPr lvl="2">
              <a:buNone/>
              <a:defRPr sz="1300">
                <a:solidFill>
                  <a:schemeClr val="dk1"/>
                </a:solidFill>
              </a:defRPr>
            </a:lvl3pPr>
            <a:lvl4pPr lvl="3">
              <a:buNone/>
              <a:defRPr sz="1300">
                <a:solidFill>
                  <a:schemeClr val="dk1"/>
                </a:solidFill>
              </a:defRPr>
            </a:lvl4pPr>
            <a:lvl5pPr lvl="4">
              <a:buNone/>
              <a:defRPr sz="1300">
                <a:solidFill>
                  <a:schemeClr val="dk1"/>
                </a:solidFill>
              </a:defRPr>
            </a:lvl5pPr>
            <a:lvl6pPr lvl="5">
              <a:buNone/>
              <a:defRPr sz="1300">
                <a:solidFill>
                  <a:schemeClr val="dk1"/>
                </a:solidFill>
              </a:defRPr>
            </a:lvl6pPr>
            <a:lvl7pPr lvl="6">
              <a:buNone/>
              <a:defRPr sz="1300">
                <a:solidFill>
                  <a:schemeClr val="dk1"/>
                </a:solidFill>
              </a:defRPr>
            </a:lvl7pPr>
            <a:lvl8pPr lvl="7">
              <a:buNone/>
              <a:defRPr sz="1300">
                <a:solidFill>
                  <a:schemeClr val="dk1"/>
                </a:solidFill>
              </a:defRPr>
            </a:lvl8pPr>
            <a:lvl9pPr lvl="8">
              <a:buNone/>
              <a:defRPr sz="1300">
                <a:solidFill>
                  <a:schemeClr val="dk1"/>
                </a:solidFill>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чистый_2">
  <p:cSld name="чистый_2">
    <p:bg>
      <p:bgPr>
        <a:blipFill>
          <a:blip r:embed="rId2">
            <a:alphaModFix/>
          </a:blip>
          <a:stretch>
            <a:fillRect/>
          </a:stretch>
        </a:blipFill>
        <a:effectLst/>
      </p:bgPr>
    </p:bg>
    <p:spTree>
      <p:nvGrpSpPr>
        <p:cNvPr id="1" name="Shape 145"/>
        <p:cNvGrpSpPr/>
        <p:nvPr/>
      </p:nvGrpSpPr>
      <p:grpSpPr>
        <a:xfrm>
          <a:off x="0" y="0"/>
          <a:ext cx="0" cy="0"/>
          <a:chOff x="0" y="0"/>
          <a:chExt cx="0" cy="0"/>
        </a:xfrm>
      </p:grpSpPr>
      <p:pic>
        <p:nvPicPr>
          <p:cNvPr id="146" name="Google Shape;146;p12"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147" name="Google Shape;147;p12"/>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48" name="Google Shape;148;p12"/>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49" name="Google Shape;149;p12"/>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50" name="Google Shape;150;p12"/>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51" name="Google Shape;151;p12"/>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52" name="Google Shape;152;p12"/>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3" name="Google Shape;153;p12"/>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4" name="Google Shape;154;p12"/>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5" name="Google Shape;155;p12"/>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цвет">
  <p:cSld name="цвет">
    <p:bg>
      <p:bgPr>
        <a:blipFill>
          <a:blip r:embed="rId2">
            <a:alphaModFix/>
          </a:blip>
          <a:stretch>
            <a:fillRect/>
          </a:stretch>
        </a:blipFill>
        <a:effectLst/>
      </p:bgPr>
    </p:bg>
    <p:spTree>
      <p:nvGrpSpPr>
        <p:cNvPr id="1" name="Shape 156"/>
        <p:cNvGrpSpPr/>
        <p:nvPr/>
      </p:nvGrpSpPr>
      <p:grpSpPr>
        <a:xfrm>
          <a:off x="0" y="0"/>
          <a:ext cx="0" cy="0"/>
          <a:chOff x="0" y="0"/>
          <a:chExt cx="0" cy="0"/>
        </a:xfrm>
      </p:grpSpPr>
      <p:pic>
        <p:nvPicPr>
          <p:cNvPr id="157" name="Google Shape;157;p13"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158" name="Google Shape;158;p13"/>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59" name="Google Shape;159;p13"/>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60" name="Google Shape;160;p13"/>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61" name="Google Shape;161;p13"/>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62" name="Google Shape;162;p13"/>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63" name="Google Shape;163;p13"/>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4" name="Google Shape;164;p13"/>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5" name="Google Shape;165;p13"/>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6" name="Google Shape;166;p13"/>
          <p:cNvSpPr txBox="1">
            <a:spLocks noGrp="1"/>
          </p:cNvSpPr>
          <p:nvPr>
            <p:ph type="title"/>
          </p:nvPr>
        </p:nvSpPr>
        <p:spPr>
          <a:xfrm>
            <a:off x="585899" y="1447790"/>
            <a:ext cx="4322530"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7" name="Google Shape;167;p13"/>
          <p:cNvSpPr txBox="1">
            <a:spLocks noGrp="1"/>
          </p:cNvSpPr>
          <p:nvPr>
            <p:ph type="body" idx="4"/>
          </p:nvPr>
        </p:nvSpPr>
        <p:spPr>
          <a:xfrm>
            <a:off x="585898" y="2379663"/>
            <a:ext cx="4322531" cy="239937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8" name="Google Shape;168;p13"/>
          <p:cNvSpPr/>
          <p:nvPr/>
        </p:nvSpPr>
        <p:spPr>
          <a:xfrm>
            <a:off x="5392982" y="1447790"/>
            <a:ext cx="830997" cy="830997"/>
          </a:xfrm>
          <a:prstGeom prst="ellipse">
            <a:avLst/>
          </a:prstGeom>
          <a:solidFill>
            <a:srgbClr val="0E2D6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9" name="Google Shape;169;p13"/>
          <p:cNvSpPr/>
          <p:nvPr/>
        </p:nvSpPr>
        <p:spPr>
          <a:xfrm>
            <a:off x="6742925" y="1447790"/>
            <a:ext cx="830997" cy="830997"/>
          </a:xfrm>
          <a:prstGeom prst="ellipse">
            <a:avLst/>
          </a:prstGeom>
          <a:solidFill>
            <a:srgbClr val="234A9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0" name="Google Shape;170;p13"/>
          <p:cNvSpPr/>
          <p:nvPr/>
        </p:nvSpPr>
        <p:spPr>
          <a:xfrm>
            <a:off x="8092868" y="1447790"/>
            <a:ext cx="830997" cy="830997"/>
          </a:xfrm>
          <a:prstGeom prst="ellipse">
            <a:avLst/>
          </a:prstGeom>
          <a:solidFill>
            <a:srgbClr val="11A0D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1" name="Google Shape;171;p13"/>
          <p:cNvSpPr/>
          <p:nvPr/>
        </p:nvSpPr>
        <p:spPr>
          <a:xfrm>
            <a:off x="9442811" y="1447790"/>
            <a:ext cx="830997" cy="830997"/>
          </a:xfrm>
          <a:prstGeom prst="ellipse">
            <a:avLst/>
          </a:prstGeom>
          <a:solidFill>
            <a:srgbClr val="029C6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2" name="Google Shape;172;p13"/>
          <p:cNvSpPr/>
          <p:nvPr/>
        </p:nvSpPr>
        <p:spPr>
          <a:xfrm>
            <a:off x="10792754" y="1447790"/>
            <a:ext cx="830997" cy="830997"/>
          </a:xfrm>
          <a:prstGeom prst="ellipse">
            <a:avLst/>
          </a:prstGeom>
          <a:solidFill>
            <a:srgbClr val="EB681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3" name="Google Shape;173;p13"/>
          <p:cNvSpPr/>
          <p:nvPr/>
        </p:nvSpPr>
        <p:spPr>
          <a:xfrm>
            <a:off x="5392982" y="2708699"/>
            <a:ext cx="830997" cy="830997"/>
          </a:xfrm>
          <a:prstGeom prst="ellipse">
            <a:avLst/>
          </a:prstGeom>
          <a:solidFill>
            <a:srgbClr val="7D4EB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4" name="Google Shape;174;p13"/>
          <p:cNvSpPr/>
          <p:nvPr/>
        </p:nvSpPr>
        <p:spPr>
          <a:xfrm>
            <a:off x="6742925" y="2708699"/>
            <a:ext cx="830997" cy="830997"/>
          </a:xfrm>
          <a:prstGeom prst="ellipse">
            <a:avLst/>
          </a:prstGeom>
          <a:solidFill>
            <a:srgbClr val="E61F3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5" name="Google Shape;175;p13"/>
          <p:cNvSpPr/>
          <p:nvPr/>
        </p:nvSpPr>
        <p:spPr>
          <a:xfrm>
            <a:off x="8092868" y="2708699"/>
            <a:ext cx="830997" cy="830997"/>
          </a:xfrm>
          <a:prstGeom prst="ellipse">
            <a:avLst/>
          </a:prstGeom>
          <a:solidFill>
            <a:srgbClr val="FBBA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6" name="Google Shape;176;p13"/>
          <p:cNvSpPr/>
          <p:nvPr/>
        </p:nvSpPr>
        <p:spPr>
          <a:xfrm>
            <a:off x="9442811" y="2708699"/>
            <a:ext cx="830997" cy="830997"/>
          </a:xfrm>
          <a:prstGeom prst="ellipse">
            <a:avLst/>
          </a:prstGeom>
          <a:solidFill>
            <a:srgbClr val="7DA0D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7" name="Google Shape;177;p13"/>
          <p:cNvSpPr/>
          <p:nvPr/>
        </p:nvSpPr>
        <p:spPr>
          <a:xfrm>
            <a:off x="10792754" y="2708699"/>
            <a:ext cx="830997" cy="830997"/>
          </a:xfrm>
          <a:prstGeom prst="ellipse">
            <a:avLst/>
          </a:prstGeom>
          <a:solidFill>
            <a:srgbClr val="47A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8" name="Google Shape;178;p13"/>
          <p:cNvSpPr/>
          <p:nvPr/>
        </p:nvSpPr>
        <p:spPr>
          <a:xfrm>
            <a:off x="5392982" y="3969609"/>
            <a:ext cx="830997" cy="830997"/>
          </a:xfrm>
          <a:prstGeom prst="ellipse">
            <a:avLst/>
          </a:prstGeom>
          <a:solidFill>
            <a:srgbClr val="EB8C3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9" name="Google Shape;179;p13"/>
          <p:cNvSpPr/>
          <p:nvPr/>
        </p:nvSpPr>
        <p:spPr>
          <a:xfrm>
            <a:off x="6742925" y="3969609"/>
            <a:ext cx="830997" cy="830997"/>
          </a:xfrm>
          <a:prstGeom prst="ellipse">
            <a:avLst/>
          </a:prstGeom>
          <a:solidFill>
            <a:srgbClr val="96628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0" name="Google Shape;180;p13"/>
          <p:cNvSpPr/>
          <p:nvPr/>
        </p:nvSpPr>
        <p:spPr>
          <a:xfrm>
            <a:off x="8092868" y="3969609"/>
            <a:ext cx="830997" cy="830997"/>
          </a:xfrm>
          <a:prstGeom prst="ellipse">
            <a:avLst/>
          </a:prstGeom>
          <a:solidFill>
            <a:srgbClr val="CD5A5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1" name="Google Shape;181;p13"/>
          <p:cNvSpPr/>
          <p:nvPr/>
        </p:nvSpPr>
        <p:spPr>
          <a:xfrm>
            <a:off x="9442811" y="3969609"/>
            <a:ext cx="830997" cy="830997"/>
          </a:xfrm>
          <a:prstGeom prst="ellipse">
            <a:avLst/>
          </a:prstGeom>
          <a:solidFill>
            <a:srgbClr val="FFD7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2" name="Google Shape;182;p13"/>
          <p:cNvSpPr/>
          <p:nvPr/>
        </p:nvSpPr>
        <p:spPr>
          <a:xfrm>
            <a:off x="10792754" y="3969609"/>
            <a:ext cx="830997" cy="830997"/>
          </a:xfrm>
          <a:prstGeom prst="ellipse">
            <a:avLst/>
          </a:prstGeom>
          <a:solidFill>
            <a:srgbClr val="CDDDF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3" name="Google Shape;183;p13"/>
          <p:cNvSpPr/>
          <p:nvPr/>
        </p:nvSpPr>
        <p:spPr>
          <a:xfrm>
            <a:off x="5392982" y="5249769"/>
            <a:ext cx="830997" cy="830997"/>
          </a:xfrm>
          <a:prstGeom prst="ellipse">
            <a:avLst/>
          </a:prstGeom>
          <a:solidFill>
            <a:srgbClr val="D7EBB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4" name="Google Shape;184;p13"/>
          <p:cNvSpPr/>
          <p:nvPr/>
        </p:nvSpPr>
        <p:spPr>
          <a:xfrm>
            <a:off x="6742925" y="5249769"/>
            <a:ext cx="830997" cy="830997"/>
          </a:xfrm>
          <a:prstGeom prst="ellipse">
            <a:avLst/>
          </a:prstGeom>
          <a:solidFill>
            <a:srgbClr val="FFDC9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5" name="Google Shape;185;p13"/>
          <p:cNvSpPr/>
          <p:nvPr/>
        </p:nvSpPr>
        <p:spPr>
          <a:xfrm>
            <a:off x="8092868" y="5249769"/>
            <a:ext cx="830997" cy="830997"/>
          </a:xfrm>
          <a:prstGeom prst="ellipse">
            <a:avLst/>
          </a:prstGeom>
          <a:solidFill>
            <a:srgbClr val="D7C3F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6" name="Google Shape;186;p13"/>
          <p:cNvSpPr/>
          <p:nvPr/>
        </p:nvSpPr>
        <p:spPr>
          <a:xfrm>
            <a:off x="9442811" y="5249769"/>
            <a:ext cx="830997" cy="830997"/>
          </a:xfrm>
          <a:prstGeom prst="ellipse">
            <a:avLst/>
          </a:prstGeom>
          <a:solidFill>
            <a:srgbClr val="F6C3C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7" name="Google Shape;187;p13"/>
          <p:cNvSpPr/>
          <p:nvPr/>
        </p:nvSpPr>
        <p:spPr>
          <a:xfrm>
            <a:off x="10792754" y="5249769"/>
            <a:ext cx="830997" cy="830997"/>
          </a:xfrm>
          <a:prstGeom prst="ellipse">
            <a:avLst/>
          </a:prstGeom>
          <a:solidFill>
            <a:srgbClr val="FFF0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8" name="Google Shape;188;p13"/>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2615127" y="-18670"/>
            <a:ext cx="9608854" cy="6858001"/>
          </a:xfrm>
          <a:prstGeom prst="rect">
            <a:avLst/>
          </a:prstGeom>
          <a:solidFill>
            <a:srgbClr val="FFFFFF"/>
          </a:solidFill>
          <a:ln w="12700">
            <a:miter lim="400000"/>
          </a:ln>
        </p:spPr>
        <p:txBody>
          <a:bodyPr lIns="35719" tIns="35719" rIns="35719" bIns="35719" anchor="ctr"/>
          <a:lstStyle/>
          <a:p>
            <a:pPr>
              <a:defRPr sz="3200">
                <a:solidFill>
                  <a:srgbClr val="FFFFFF"/>
                </a:solidFill>
              </a:defRPr>
            </a:pPr>
            <a:endParaRPr sz="1600"/>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29454351"/>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2653605" y="446484"/>
            <a:ext cx="6875860" cy="4161235"/>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2416969" y="4723805"/>
            <a:ext cx="7358063" cy="1000126"/>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2416969" y="5759648"/>
            <a:ext cx="7358063" cy="794743"/>
          </a:xfrm>
          <a:prstGeom prst="rect">
            <a:avLst/>
          </a:prstGeom>
        </p:spPr>
        <p:txBody>
          <a:bodyPr anchor="t"/>
          <a:lstStyle>
            <a:lvl1pPr marL="0" indent="0" algn="ctr">
              <a:spcBef>
                <a:spcPts val="0"/>
              </a:spcBef>
              <a:buSzTx/>
              <a:buNone/>
              <a:defRPr sz="2200"/>
            </a:lvl1pPr>
            <a:lvl2pPr marL="0" indent="114300" algn="ctr">
              <a:spcBef>
                <a:spcPts val="0"/>
              </a:spcBef>
              <a:buSzTx/>
              <a:buNone/>
              <a:defRPr sz="2200"/>
            </a:lvl2pPr>
            <a:lvl3pPr marL="0" indent="228600" algn="ctr">
              <a:spcBef>
                <a:spcPts val="0"/>
              </a:spcBef>
              <a:buSzTx/>
              <a:buNone/>
              <a:defRPr sz="2200"/>
            </a:lvl3pPr>
            <a:lvl4pPr marL="0" indent="342900" algn="ctr">
              <a:spcBef>
                <a:spcPts val="0"/>
              </a:spcBef>
              <a:buSzTx/>
              <a:buNone/>
              <a:defRPr sz="2200"/>
            </a:lvl4pPr>
            <a:lvl5pPr marL="0" indent="457200" algn="ctr">
              <a:spcBef>
                <a:spcPts val="0"/>
              </a:spcBef>
              <a:buSzTx/>
              <a:buNone/>
              <a:defRPr sz="2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5967907" y="6500813"/>
            <a:ext cx="331821" cy="328935"/>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044130746"/>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30145583"/>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6247804" y="446484"/>
            <a:ext cx="3750469" cy="5786438"/>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2193727" y="446484"/>
            <a:ext cx="3750469" cy="2803923"/>
          </a:xfrm>
          <a:prstGeom prst="rect">
            <a:avLst/>
          </a:prstGeom>
        </p:spPr>
        <p:txBody>
          <a:bodyPr anchor="b"/>
          <a:lstStyle>
            <a:lvl1pPr>
              <a:defRPr sz="4200"/>
            </a:lvl1pPr>
          </a:lstStyle>
          <a:p>
            <a:r>
              <a:t>Текст заголовка</a:t>
            </a:r>
          </a:p>
        </p:txBody>
      </p:sp>
      <p:sp>
        <p:nvSpPr>
          <p:cNvPr id="18" name="Уровень текста 1…"/>
          <p:cNvSpPr txBox="1">
            <a:spLocks noGrp="1"/>
          </p:cNvSpPr>
          <p:nvPr>
            <p:ph type="body" sz="quarter" idx="1"/>
          </p:nvPr>
        </p:nvSpPr>
        <p:spPr>
          <a:xfrm>
            <a:off x="2193727" y="3348633"/>
            <a:ext cx="3750469" cy="2884290"/>
          </a:xfrm>
          <a:prstGeom prst="rect">
            <a:avLst/>
          </a:prstGeom>
        </p:spPr>
        <p:txBody>
          <a:bodyPr anchor="t"/>
          <a:lstStyle>
            <a:lvl1pPr marL="0" indent="0" algn="ctr">
              <a:spcBef>
                <a:spcPts val="0"/>
              </a:spcBef>
              <a:buSzTx/>
              <a:buNone/>
              <a:defRPr sz="2200"/>
            </a:lvl1pPr>
            <a:lvl2pPr marL="0" indent="114300" algn="ctr">
              <a:spcBef>
                <a:spcPts val="0"/>
              </a:spcBef>
              <a:buSzTx/>
              <a:buNone/>
              <a:defRPr sz="2200"/>
            </a:lvl2pPr>
            <a:lvl3pPr marL="0" indent="228600" algn="ctr">
              <a:spcBef>
                <a:spcPts val="0"/>
              </a:spcBef>
              <a:buSzTx/>
              <a:buNone/>
              <a:defRPr sz="2200"/>
            </a:lvl3pPr>
            <a:lvl4pPr marL="0" indent="342900" algn="ctr">
              <a:spcBef>
                <a:spcPts val="0"/>
              </a:spcBef>
              <a:buSzTx/>
              <a:buNone/>
              <a:defRPr sz="2200"/>
            </a:lvl4pPr>
            <a:lvl5pPr marL="0" indent="457200" algn="ctr">
              <a:spcBef>
                <a:spcPts val="0"/>
              </a:spcBef>
              <a:buSzTx/>
              <a:buNone/>
              <a:defRPr sz="2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342651435"/>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155522199"/>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797644938"/>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6247804" y="1830586"/>
            <a:ext cx="3750469" cy="4420196"/>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2193727" y="1830586"/>
            <a:ext cx="3750469" cy="4420196"/>
          </a:xfrm>
          <a:prstGeom prst="rect">
            <a:avLst/>
          </a:prstGeom>
        </p:spPr>
        <p:txBody>
          <a:bodyPr/>
          <a:lstStyle>
            <a:lvl1pPr marL="232682" indent="-232682">
              <a:spcBef>
                <a:spcPts val="2250"/>
              </a:spcBef>
              <a:defRPr sz="1900"/>
            </a:lvl1pPr>
            <a:lvl2pPr marL="404132" indent="-232682">
              <a:spcBef>
                <a:spcPts val="2250"/>
              </a:spcBef>
              <a:defRPr sz="1900"/>
            </a:lvl2pPr>
            <a:lvl3pPr marL="575582" indent="-232682">
              <a:spcBef>
                <a:spcPts val="2250"/>
              </a:spcBef>
              <a:defRPr sz="1900"/>
            </a:lvl3pPr>
            <a:lvl4pPr marL="747032" indent="-232682">
              <a:spcBef>
                <a:spcPts val="2250"/>
              </a:spcBef>
              <a:defRPr sz="1900"/>
            </a:lvl4pPr>
            <a:lvl5pPr marL="918482" indent="-232682">
              <a:spcBef>
                <a:spcPts val="2250"/>
              </a:spcBef>
              <a:defRPr sz="19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85171904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Текст_1">
  <p:cSld name="Текст_1">
    <p:bg>
      <p:bgPr>
        <a:blipFill>
          <a:blip r:embed="rId2">
            <a:alphaModFix/>
          </a:blip>
          <a:stretch>
            <a:fillRect/>
          </a:stretch>
        </a:blipFill>
        <a:effectLst/>
      </p:bgPr>
    </p:bg>
    <p:spTree>
      <p:nvGrpSpPr>
        <p:cNvPr id="1" name="Shape 26"/>
        <p:cNvGrpSpPr/>
        <p:nvPr/>
      </p:nvGrpSpPr>
      <p:grpSpPr>
        <a:xfrm>
          <a:off x="0" y="0"/>
          <a:ext cx="0" cy="0"/>
          <a:chOff x="0" y="0"/>
          <a:chExt cx="0" cy="0"/>
        </a:xfrm>
      </p:grpSpPr>
      <p:pic>
        <p:nvPicPr>
          <p:cNvPr id="27" name="Google Shape;27;p3"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28" name="Google Shape;28;p3"/>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29" name="Google Shape;29;p3"/>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30" name="Google Shape;30;p3"/>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31" name="Google Shape;31;p3"/>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b="0" i="0" u="none" strike="noStrike" cap="none">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32" name="Google Shape;32;p3"/>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33" name="Google Shape;33;p3"/>
          <p:cNvSpPr>
            <a:spLocks noGrp="1"/>
          </p:cNvSpPr>
          <p:nvPr>
            <p:ph type="pic" idx="2"/>
          </p:nvPr>
        </p:nvSpPr>
        <p:spPr>
          <a:xfrm>
            <a:off x="6684653" y="1447790"/>
            <a:ext cx="4325167" cy="4325107"/>
          </a:xfrm>
          <a:prstGeom prst="rect">
            <a:avLst/>
          </a:prstGeom>
          <a:solidFill>
            <a:srgbClr val="D9D9D9"/>
          </a:solidFill>
          <a:ln>
            <a:noFill/>
          </a:ln>
        </p:spPr>
      </p:sp>
      <p:sp>
        <p:nvSpPr>
          <p:cNvPr id="34" name="Google Shape;34;p3"/>
          <p:cNvSpPr txBox="1">
            <a:spLocks noGrp="1"/>
          </p:cNvSpPr>
          <p:nvPr>
            <p:ph type="title"/>
          </p:nvPr>
        </p:nvSpPr>
        <p:spPr>
          <a:xfrm>
            <a:off x="585898" y="1447790"/>
            <a:ext cx="5245560"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3"/>
          <p:cNvSpPr txBox="1">
            <a:spLocks noGrp="1"/>
          </p:cNvSpPr>
          <p:nvPr>
            <p:ph type="body" idx="1"/>
          </p:nvPr>
        </p:nvSpPr>
        <p:spPr>
          <a:xfrm>
            <a:off x="585897" y="2379663"/>
            <a:ext cx="5245561" cy="3393234"/>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3"/>
          <p:cNvSpPr txBox="1">
            <a:spLocks noGrp="1"/>
          </p:cNvSpPr>
          <p:nvPr>
            <p:ph type="body" idx="3"/>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
          <p:cNvSpPr txBox="1">
            <a:spLocks noGrp="1"/>
          </p:cNvSpPr>
          <p:nvPr>
            <p:ph type="body" idx="4"/>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3"/>
          <p:cNvSpPr txBox="1">
            <a:spLocks noGrp="1"/>
          </p:cNvSpPr>
          <p:nvPr>
            <p:ph type="body" idx="5"/>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3"/>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solidFill>
                  <a:srgbClr val="0E2D69"/>
                </a:solidFill>
                <a:latin typeface="Arial"/>
                <a:ea typeface="Arial"/>
                <a:cs typeface="Arial"/>
                <a:sym typeface="Arial"/>
              </a:defRPr>
            </a:lvl1pPr>
            <a:lvl2pPr lvl="1">
              <a:buNone/>
              <a:defRPr sz="1300">
                <a:solidFill>
                  <a:srgbClr val="0E2D69"/>
                </a:solidFill>
                <a:latin typeface="Arial"/>
                <a:ea typeface="Arial"/>
                <a:cs typeface="Arial"/>
                <a:sym typeface="Arial"/>
              </a:defRPr>
            </a:lvl2pPr>
            <a:lvl3pPr lvl="2">
              <a:buNone/>
              <a:defRPr sz="1300">
                <a:solidFill>
                  <a:srgbClr val="0E2D69"/>
                </a:solidFill>
                <a:latin typeface="Arial"/>
                <a:ea typeface="Arial"/>
                <a:cs typeface="Arial"/>
                <a:sym typeface="Arial"/>
              </a:defRPr>
            </a:lvl3pPr>
            <a:lvl4pPr lvl="3">
              <a:buNone/>
              <a:defRPr sz="1300">
                <a:solidFill>
                  <a:srgbClr val="0E2D69"/>
                </a:solidFill>
                <a:latin typeface="Arial"/>
                <a:ea typeface="Arial"/>
                <a:cs typeface="Arial"/>
                <a:sym typeface="Arial"/>
              </a:defRPr>
            </a:lvl4pPr>
            <a:lvl5pPr lvl="4">
              <a:buNone/>
              <a:defRPr sz="1300">
                <a:solidFill>
                  <a:srgbClr val="0E2D69"/>
                </a:solidFill>
                <a:latin typeface="Arial"/>
                <a:ea typeface="Arial"/>
                <a:cs typeface="Arial"/>
                <a:sym typeface="Arial"/>
              </a:defRPr>
            </a:lvl5pPr>
            <a:lvl6pPr lvl="5">
              <a:buNone/>
              <a:defRPr sz="1300">
                <a:solidFill>
                  <a:srgbClr val="0E2D69"/>
                </a:solidFill>
                <a:latin typeface="Arial"/>
                <a:ea typeface="Arial"/>
                <a:cs typeface="Arial"/>
                <a:sym typeface="Arial"/>
              </a:defRPr>
            </a:lvl6pPr>
            <a:lvl7pPr lvl="6">
              <a:buNone/>
              <a:defRPr sz="1300">
                <a:solidFill>
                  <a:srgbClr val="0E2D69"/>
                </a:solidFill>
                <a:latin typeface="Arial"/>
                <a:ea typeface="Arial"/>
                <a:cs typeface="Arial"/>
                <a:sym typeface="Arial"/>
              </a:defRPr>
            </a:lvl7pPr>
            <a:lvl8pPr lvl="7">
              <a:buNone/>
              <a:defRPr sz="1300">
                <a:solidFill>
                  <a:srgbClr val="0E2D69"/>
                </a:solidFill>
                <a:latin typeface="Arial"/>
                <a:ea typeface="Arial"/>
                <a:cs typeface="Arial"/>
                <a:sym typeface="Arial"/>
              </a:defRPr>
            </a:lvl8pPr>
            <a:lvl9pPr lvl="8">
              <a:buNone/>
              <a:defRPr sz="1300">
                <a:solidFill>
                  <a:srgbClr val="0E2D6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2193727" y="892969"/>
            <a:ext cx="7804547" cy="5072063"/>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162063787"/>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6247804" y="3580805"/>
            <a:ext cx="3750469" cy="2652118"/>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6252177" y="625078"/>
            <a:ext cx="3750470" cy="2652118"/>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2193727" y="625078"/>
            <a:ext cx="3750469" cy="5607844"/>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518105137"/>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2416969" y="4473773"/>
            <a:ext cx="7358063" cy="390491"/>
          </a:xfrm>
          <a:prstGeom prst="rect">
            <a:avLst/>
          </a:prstGeom>
        </p:spPr>
        <p:txBody>
          <a:bodyPr anchor="t">
            <a:spAutoFit/>
          </a:bodyPr>
          <a:lstStyle>
            <a:lvl1pPr marL="0" indent="0" algn="ctr">
              <a:spcBef>
                <a:spcPts val="0"/>
              </a:spcBef>
              <a:buSzTx/>
              <a:buNone/>
              <a:defRPr sz="16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2416969" y="2969288"/>
            <a:ext cx="7358063" cy="544379"/>
          </a:xfrm>
          <a:prstGeom prst="rect">
            <a:avLst/>
          </a:prstGeom>
        </p:spPr>
        <p:txBody>
          <a:bodyPr>
            <a:spAutoFit/>
          </a:bodyPr>
          <a:lstStyle>
            <a:lvl1pPr marL="0" indent="0" algn="ctr">
              <a:spcBef>
                <a:spcPts val="0"/>
              </a:spcBef>
              <a:buSzTx/>
              <a:buNone/>
              <a:defRPr sz="26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749982158"/>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1524000" y="0"/>
            <a:ext cx="9144000" cy="6858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662608350"/>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478651008"/>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020" y="364512"/>
            <a:ext cx="10515962" cy="1325496"/>
          </a:xfrm>
          <a:prstGeom prst="rect">
            <a:avLst/>
          </a:prstGeom>
        </p:spPr>
        <p:txBody>
          <a:bodyPr/>
          <a:lstStyle/>
          <a:p>
            <a:r>
              <a:rPr lang="en-US"/>
              <a:t>Click to edit Master title style</a:t>
            </a:r>
            <a:endParaRPr lang="ru-RU"/>
          </a:p>
        </p:txBody>
      </p:sp>
      <p:sp>
        <p:nvSpPr>
          <p:cNvPr id="3" name="Объект 2"/>
          <p:cNvSpPr>
            <a:spLocks noGrp="1"/>
          </p:cNvSpPr>
          <p:nvPr>
            <p:ph idx="1"/>
          </p:nvPr>
        </p:nvSpPr>
        <p:spPr>
          <a:xfrm>
            <a:off x="838020" y="1825439"/>
            <a:ext cx="10515962" cy="435108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Rectangle 5">
            <a:extLst>
              <a:ext uri="{FF2B5EF4-FFF2-40B4-BE49-F238E27FC236}">
                <a16:creationId xmlns:a16="http://schemas.microsoft.com/office/drawing/2014/main" id="{67DBD647-BD51-487E-81F1-26D80DA94711}"/>
              </a:ext>
            </a:extLst>
          </p:cNvPr>
          <p:cNvSpPr>
            <a:spLocks noGrp="1"/>
          </p:cNvSpPr>
          <p:nvPr>
            <p:ph type="sldNum" sz="quarter" idx="10"/>
          </p:nvPr>
        </p:nvSpPr>
        <p:spPr>
          <a:xfrm>
            <a:off x="5961292" y="6505277"/>
            <a:ext cx="331821" cy="328935"/>
          </a:xfrm>
          <a:ln/>
        </p:spPr>
        <p:txBody>
          <a:bodyPr/>
          <a:lstStyle>
            <a:lvl1pPr>
              <a:defRPr/>
            </a:lvl1pPr>
          </a:lstStyle>
          <a:p>
            <a:pPr>
              <a:defRPr/>
            </a:pPr>
            <a:fld id="{BB5A2B6A-6414-476D-9E63-8AEBD601F642}" type="slidenum">
              <a:rPr lang="ru-RU" altLang="ru-RU"/>
              <a:pPr>
                <a:defRPr/>
              </a:pPr>
              <a:t>‹#›</a:t>
            </a:fld>
            <a:endParaRPr lang="ru-RU" altLang="ru-RU"/>
          </a:p>
        </p:txBody>
      </p:sp>
    </p:spTree>
    <p:extLst>
      <p:ext uri="{BB962C8B-B14F-4D97-AF65-F5344CB8AC3E}">
        <p14:creationId xmlns:p14="http://schemas.microsoft.com/office/powerpoint/2010/main" val="3929561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Текст_2">
  <p:cSld name="Текст_2">
    <p:bg>
      <p:bgPr>
        <a:blipFill>
          <a:blip r:embed="rId2">
            <a:alphaModFix/>
          </a:blip>
          <a:stretch>
            <a:fillRect/>
          </a:stretch>
        </a:blipFill>
        <a:effectLst/>
      </p:bgPr>
    </p:bg>
    <p:spTree>
      <p:nvGrpSpPr>
        <p:cNvPr id="1" name="Shape 40"/>
        <p:cNvGrpSpPr/>
        <p:nvPr/>
      </p:nvGrpSpPr>
      <p:grpSpPr>
        <a:xfrm>
          <a:off x="0" y="0"/>
          <a:ext cx="0" cy="0"/>
          <a:chOff x="0" y="0"/>
          <a:chExt cx="0" cy="0"/>
        </a:xfrm>
      </p:grpSpPr>
      <p:pic>
        <p:nvPicPr>
          <p:cNvPr id="41" name="Google Shape;41;p4"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42" name="Google Shape;42;p4"/>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43" name="Google Shape;43;p4"/>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44" name="Google Shape;44;p4"/>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45" name="Google Shape;45;p4"/>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46" name="Google Shape;46;p4"/>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47" name="Google Shape;47;p4"/>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4"/>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4"/>
          <p:cNvSpPr txBox="1">
            <a:spLocks noGrp="1"/>
          </p:cNvSpPr>
          <p:nvPr>
            <p:ph type="title"/>
          </p:nvPr>
        </p:nvSpPr>
        <p:spPr>
          <a:xfrm>
            <a:off x="585897" y="1447790"/>
            <a:ext cx="11057955"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4"/>
          <p:cNvSpPr txBox="1">
            <a:spLocks noGrp="1"/>
          </p:cNvSpPr>
          <p:nvPr>
            <p:ph type="body" idx="3"/>
          </p:nvPr>
        </p:nvSpPr>
        <p:spPr>
          <a:xfrm>
            <a:off x="585897" y="2379663"/>
            <a:ext cx="11057971" cy="3745092"/>
          </a:xfrm>
          <a:prstGeom prst="rect">
            <a:avLst/>
          </a:prstGeom>
          <a:noFill/>
          <a:ln>
            <a:noFill/>
          </a:ln>
        </p:spPr>
        <p:txBody>
          <a:bodyPr spcFirstLastPara="1" wrap="square" lIns="0" tIns="0" rIns="0" bIns="45700" anchor="t" anchorCtr="0">
            <a:noAutofit/>
          </a:bodyPr>
          <a:lstStyle>
            <a:lvl1pPr marL="457200" marR="0" lvl="0" indent="-228600" algn="l">
              <a:lnSpc>
                <a:spcPct val="100000"/>
              </a:lnSpc>
              <a:spcBef>
                <a:spcPts val="12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4"/>
          <p:cNvSpPr txBox="1">
            <a:spLocks noGrp="1"/>
          </p:cNvSpPr>
          <p:nvPr>
            <p:ph type="body" idx="4"/>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4"/>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Текст_3">
  <p:cSld name="Текст_3">
    <p:bg>
      <p:bgPr>
        <a:blipFill>
          <a:blip r:embed="rId2">
            <a:alphaModFix/>
          </a:blip>
          <a:stretch>
            <a:fillRect/>
          </a:stretch>
        </a:blipFill>
        <a:effectLst/>
      </p:bgPr>
    </p:bg>
    <p:spTree>
      <p:nvGrpSpPr>
        <p:cNvPr id="1" name="Shape 53"/>
        <p:cNvGrpSpPr/>
        <p:nvPr/>
      </p:nvGrpSpPr>
      <p:grpSpPr>
        <a:xfrm>
          <a:off x="0" y="0"/>
          <a:ext cx="0" cy="0"/>
          <a:chOff x="0" y="0"/>
          <a:chExt cx="0" cy="0"/>
        </a:xfrm>
      </p:grpSpPr>
      <p:pic>
        <p:nvPicPr>
          <p:cNvPr id="54" name="Google Shape;54;p5"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55" name="Google Shape;55;p5"/>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56" name="Google Shape;56;p5"/>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57" name="Google Shape;57;p5"/>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58" name="Google Shape;58;p5"/>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59" name="Google Shape;59;p5"/>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60" name="Google Shape;60;p5"/>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5"/>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5"/>
          <p:cNvSpPr txBox="1">
            <a:spLocks noGrp="1"/>
          </p:cNvSpPr>
          <p:nvPr>
            <p:ph type="body" idx="3"/>
          </p:nvPr>
        </p:nvSpPr>
        <p:spPr>
          <a:xfrm>
            <a:off x="585898" y="2379663"/>
            <a:ext cx="4322531" cy="239937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5"/>
          <p:cNvSpPr txBox="1">
            <a:spLocks noGrp="1"/>
          </p:cNvSpPr>
          <p:nvPr>
            <p:ph type="body" idx="4"/>
          </p:nvPr>
        </p:nvSpPr>
        <p:spPr>
          <a:xfrm>
            <a:off x="585897" y="5183249"/>
            <a:ext cx="3934345" cy="553998"/>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000"/>
              <a:buFont typeface="Arial"/>
              <a:buNone/>
              <a:defRPr sz="10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 name="Google Shape;64;p5"/>
          <p:cNvSpPr txBox="1">
            <a:spLocks noGrp="1"/>
          </p:cNvSpPr>
          <p:nvPr>
            <p:ph type="body" idx="5"/>
          </p:nvPr>
        </p:nvSpPr>
        <p:spPr>
          <a:xfrm>
            <a:off x="6259892" y="2379663"/>
            <a:ext cx="5383968" cy="3451794"/>
          </a:xfrm>
          <a:prstGeom prst="rect">
            <a:avLst/>
          </a:prstGeom>
          <a:noFill/>
          <a:ln>
            <a:noFill/>
          </a:ln>
        </p:spPr>
        <p:txBody>
          <a:bodyPr spcFirstLastPara="1" wrap="square" lIns="0" tIns="0" rIns="0" bIns="0" anchor="t" anchorCtr="0">
            <a:normAutofit/>
          </a:bodyPr>
          <a:lstStyle>
            <a:lvl1pPr marL="457200" marR="0" lvl="0" indent="-228600" algn="l">
              <a:lnSpc>
                <a:spcPct val="90000"/>
              </a:lnSpc>
              <a:spcBef>
                <a:spcPts val="1000"/>
              </a:spcBef>
              <a:spcAft>
                <a:spcPts val="0"/>
              </a:spcAft>
              <a:buClr>
                <a:srgbClr val="0E2D69"/>
              </a:buClr>
              <a:buSzPts val="3200"/>
              <a:buFont typeface="Arial"/>
              <a:buNone/>
              <a:defRPr sz="3200" b="0" i="0">
                <a:solidFill>
                  <a:srgbClr val="0E2D69"/>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 name="Google Shape;65;p5"/>
          <p:cNvSpPr txBox="1">
            <a:spLocks noGrp="1"/>
          </p:cNvSpPr>
          <p:nvPr>
            <p:ph type="body" idx="6"/>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6" name="Google Shape;66;p5"/>
          <p:cNvSpPr txBox="1">
            <a:spLocks noGrp="1"/>
          </p:cNvSpPr>
          <p:nvPr>
            <p:ph type="title"/>
          </p:nvPr>
        </p:nvSpPr>
        <p:spPr>
          <a:xfrm>
            <a:off x="585897" y="1447790"/>
            <a:ext cx="11057955"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5"/>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График_1">
  <p:cSld name="График_1">
    <p:bg>
      <p:bgPr>
        <a:blipFill>
          <a:blip r:embed="rId2">
            <a:alphaModFix/>
          </a:blip>
          <a:stretch>
            <a:fillRect/>
          </a:stretch>
        </a:blipFill>
        <a:effectLst/>
      </p:bgPr>
    </p:bg>
    <p:spTree>
      <p:nvGrpSpPr>
        <p:cNvPr id="1" name="Shape 68"/>
        <p:cNvGrpSpPr/>
        <p:nvPr/>
      </p:nvGrpSpPr>
      <p:grpSpPr>
        <a:xfrm>
          <a:off x="0" y="0"/>
          <a:ext cx="0" cy="0"/>
          <a:chOff x="0" y="0"/>
          <a:chExt cx="0" cy="0"/>
        </a:xfrm>
      </p:grpSpPr>
      <p:pic>
        <p:nvPicPr>
          <p:cNvPr id="69" name="Google Shape;69;p6"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70" name="Google Shape;70;p6"/>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71" name="Google Shape;71;p6"/>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72" name="Google Shape;72;p6"/>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73" name="Google Shape;73;p6"/>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74" name="Google Shape;74;p6"/>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75" name="Google Shape;75;p6"/>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6"/>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6"/>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6"/>
          <p:cNvSpPr txBox="1">
            <a:spLocks noGrp="1"/>
          </p:cNvSpPr>
          <p:nvPr>
            <p:ph type="title"/>
          </p:nvPr>
        </p:nvSpPr>
        <p:spPr>
          <a:xfrm>
            <a:off x="585899" y="1447790"/>
            <a:ext cx="4322530"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9" name="Google Shape;79;p6"/>
          <p:cNvSpPr txBox="1">
            <a:spLocks noGrp="1"/>
          </p:cNvSpPr>
          <p:nvPr>
            <p:ph type="body" idx="4"/>
          </p:nvPr>
        </p:nvSpPr>
        <p:spPr>
          <a:xfrm>
            <a:off x="585898" y="2379663"/>
            <a:ext cx="4322531" cy="239937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0" name="Google Shape;80;p6"/>
          <p:cNvSpPr txBox="1">
            <a:spLocks noGrp="1"/>
          </p:cNvSpPr>
          <p:nvPr>
            <p:ph type="body" idx="5"/>
          </p:nvPr>
        </p:nvSpPr>
        <p:spPr>
          <a:xfrm>
            <a:off x="585897" y="5183249"/>
            <a:ext cx="3934345" cy="553998"/>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000"/>
              <a:buFont typeface="Arial"/>
              <a:buNone/>
              <a:defRPr sz="10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6"/>
          <p:cNvSpPr>
            <a:spLocks noGrp="1"/>
          </p:cNvSpPr>
          <p:nvPr>
            <p:ph type="chart" idx="6"/>
          </p:nvPr>
        </p:nvSpPr>
        <p:spPr>
          <a:xfrm>
            <a:off x="5272097" y="1447790"/>
            <a:ext cx="6371768" cy="4289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2" name="Google Shape;82;p6"/>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График_2">
  <p:cSld name="График_2">
    <p:bg>
      <p:bgPr>
        <a:blipFill>
          <a:blip r:embed="rId2">
            <a:alphaModFix/>
          </a:blip>
          <a:stretch>
            <a:fillRect/>
          </a:stretch>
        </a:blipFill>
        <a:effectLst/>
      </p:bgPr>
    </p:bg>
    <p:spTree>
      <p:nvGrpSpPr>
        <p:cNvPr id="1" name="Shape 83"/>
        <p:cNvGrpSpPr/>
        <p:nvPr/>
      </p:nvGrpSpPr>
      <p:grpSpPr>
        <a:xfrm>
          <a:off x="0" y="0"/>
          <a:ext cx="0" cy="0"/>
          <a:chOff x="0" y="0"/>
          <a:chExt cx="0" cy="0"/>
        </a:xfrm>
      </p:grpSpPr>
      <p:pic>
        <p:nvPicPr>
          <p:cNvPr id="84" name="Google Shape;84;p7"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85" name="Google Shape;85;p7"/>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86" name="Google Shape;86;p7"/>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87" name="Google Shape;87;p7"/>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88" name="Google Shape;88;p7"/>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89" name="Google Shape;89;p7"/>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90" name="Google Shape;90;p7"/>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1" name="Google Shape;91;p7"/>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2" name="Google Shape;92;p7"/>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7"/>
          <p:cNvSpPr txBox="1">
            <a:spLocks noGrp="1"/>
          </p:cNvSpPr>
          <p:nvPr>
            <p:ph type="body" idx="4"/>
          </p:nvPr>
        </p:nvSpPr>
        <p:spPr>
          <a:xfrm>
            <a:off x="585897" y="5183249"/>
            <a:ext cx="3934345" cy="553998"/>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000"/>
              <a:buFont typeface="Arial"/>
              <a:buNone/>
              <a:defRPr sz="10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4" name="Google Shape;94;p7"/>
          <p:cNvSpPr>
            <a:spLocks noGrp="1"/>
          </p:cNvSpPr>
          <p:nvPr>
            <p:ph type="chart" idx="5"/>
          </p:nvPr>
        </p:nvSpPr>
        <p:spPr>
          <a:xfrm>
            <a:off x="5272097" y="1447790"/>
            <a:ext cx="6371768" cy="4289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5" name="Google Shape;95;p7"/>
          <p:cNvSpPr txBox="1">
            <a:spLocks noGrp="1"/>
          </p:cNvSpPr>
          <p:nvPr>
            <p:ph type="body" idx="6"/>
          </p:nvPr>
        </p:nvSpPr>
        <p:spPr>
          <a:xfrm>
            <a:off x="585788" y="1447064"/>
            <a:ext cx="4322762" cy="70320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0E2D69"/>
              </a:buClr>
              <a:buSzPts val="1600"/>
              <a:buNone/>
              <a:defRPr sz="1600" b="0" i="0">
                <a:solidFill>
                  <a:srgbClr val="0E2D69"/>
                </a:solidFill>
                <a:latin typeface="Arial"/>
                <a:ea typeface="Arial"/>
                <a:cs typeface="Arial"/>
                <a:sym typeface="Arial"/>
              </a:defRPr>
            </a:lvl1pPr>
            <a:lvl2pPr marL="914400" lvl="1"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2pPr>
            <a:lvl3pPr marL="1371600" lvl="2"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3pPr>
            <a:lvl4pPr marL="1828800" lvl="3"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4pPr>
            <a:lvl5pPr marL="2286000" lvl="4"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6" name="Google Shape;96;p7"/>
          <p:cNvSpPr txBox="1">
            <a:spLocks noGrp="1"/>
          </p:cNvSpPr>
          <p:nvPr>
            <p:ph type="body" idx="7"/>
          </p:nvPr>
        </p:nvSpPr>
        <p:spPr>
          <a:xfrm>
            <a:off x="585898" y="2379663"/>
            <a:ext cx="4322531" cy="239937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7" name="Google Shape;97;p7"/>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Цифры">
  <p:cSld name="Цифры">
    <p:bg>
      <p:bgPr>
        <a:blipFill>
          <a:blip r:embed="rId2">
            <a:alphaModFix/>
          </a:blip>
          <a:stretch>
            <a:fillRect/>
          </a:stretch>
        </a:blipFill>
        <a:effectLst/>
      </p:bgPr>
    </p:bg>
    <p:spTree>
      <p:nvGrpSpPr>
        <p:cNvPr id="1" name="Shape 98"/>
        <p:cNvGrpSpPr/>
        <p:nvPr/>
      </p:nvGrpSpPr>
      <p:grpSpPr>
        <a:xfrm>
          <a:off x="0" y="0"/>
          <a:ext cx="0" cy="0"/>
          <a:chOff x="0" y="0"/>
          <a:chExt cx="0" cy="0"/>
        </a:xfrm>
      </p:grpSpPr>
      <p:pic>
        <p:nvPicPr>
          <p:cNvPr id="99" name="Google Shape;99;p8"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100" name="Google Shape;100;p8"/>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01" name="Google Shape;101;p8"/>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02" name="Google Shape;102;p8"/>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03" name="Google Shape;103;p8"/>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04" name="Google Shape;104;p8"/>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05" name="Google Shape;105;p8"/>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6" name="Google Shape;106;p8"/>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7" name="Google Shape;107;p8"/>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8" name="Google Shape;108;p8"/>
          <p:cNvSpPr txBox="1">
            <a:spLocks noGrp="1"/>
          </p:cNvSpPr>
          <p:nvPr>
            <p:ph type="title"/>
          </p:nvPr>
        </p:nvSpPr>
        <p:spPr>
          <a:xfrm>
            <a:off x="585897" y="1447790"/>
            <a:ext cx="11057955"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 name="Google Shape;109;p8"/>
          <p:cNvSpPr txBox="1">
            <a:spLocks noGrp="1"/>
          </p:cNvSpPr>
          <p:nvPr>
            <p:ph type="body" idx="4"/>
          </p:nvPr>
        </p:nvSpPr>
        <p:spPr>
          <a:xfrm>
            <a:off x="575076" y="4103994"/>
            <a:ext cx="2758143" cy="156966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0" name="Google Shape;110;p8"/>
          <p:cNvSpPr txBox="1">
            <a:spLocks noGrp="1"/>
          </p:cNvSpPr>
          <p:nvPr>
            <p:ph type="body" idx="5"/>
          </p:nvPr>
        </p:nvSpPr>
        <p:spPr>
          <a:xfrm>
            <a:off x="4047007" y="4103994"/>
            <a:ext cx="2757612" cy="156966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1" name="Google Shape;111;p8"/>
          <p:cNvSpPr txBox="1">
            <a:spLocks noGrp="1"/>
          </p:cNvSpPr>
          <p:nvPr>
            <p:ph type="body" idx="6"/>
          </p:nvPr>
        </p:nvSpPr>
        <p:spPr>
          <a:xfrm>
            <a:off x="7518938" y="4103994"/>
            <a:ext cx="2757612" cy="156966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2" name="Google Shape;112;p8"/>
          <p:cNvSpPr txBox="1">
            <a:spLocks noGrp="1"/>
          </p:cNvSpPr>
          <p:nvPr>
            <p:ph type="body" idx="7"/>
          </p:nvPr>
        </p:nvSpPr>
        <p:spPr>
          <a:xfrm>
            <a:off x="575076" y="2710235"/>
            <a:ext cx="2758143" cy="1164116"/>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000"/>
              </a:spcBef>
              <a:spcAft>
                <a:spcPts val="0"/>
              </a:spcAft>
              <a:buClr>
                <a:schemeClr val="dk1"/>
              </a:buClr>
              <a:buSzPts val="9600"/>
              <a:buNone/>
              <a:defRPr sz="9600">
                <a:latin typeface="Arial"/>
                <a:ea typeface="Arial"/>
                <a:cs typeface="Arial"/>
                <a:sym typeface="Arial"/>
              </a:defRPr>
            </a:lvl1pPr>
            <a:lvl2pPr marL="914400" lvl="1" indent="-838200" algn="l">
              <a:lnSpc>
                <a:spcPct val="90000"/>
              </a:lnSpc>
              <a:spcBef>
                <a:spcPts val="500"/>
              </a:spcBef>
              <a:spcAft>
                <a:spcPts val="0"/>
              </a:spcAft>
              <a:buClr>
                <a:schemeClr val="dk1"/>
              </a:buClr>
              <a:buSzPts val="9600"/>
              <a:buChar char="•"/>
              <a:defRPr sz="9600">
                <a:latin typeface="Arial"/>
                <a:ea typeface="Arial"/>
                <a:cs typeface="Arial"/>
                <a:sym typeface="Arial"/>
              </a:defRPr>
            </a:lvl2pPr>
            <a:lvl3pPr marL="1371600" lvl="2" indent="-838200" algn="l">
              <a:lnSpc>
                <a:spcPct val="90000"/>
              </a:lnSpc>
              <a:spcBef>
                <a:spcPts val="500"/>
              </a:spcBef>
              <a:spcAft>
                <a:spcPts val="0"/>
              </a:spcAft>
              <a:buClr>
                <a:schemeClr val="dk1"/>
              </a:buClr>
              <a:buSzPts val="9600"/>
              <a:buChar char="•"/>
              <a:defRPr sz="9600">
                <a:latin typeface="Arial"/>
                <a:ea typeface="Arial"/>
                <a:cs typeface="Arial"/>
                <a:sym typeface="Arial"/>
              </a:defRPr>
            </a:lvl3pPr>
            <a:lvl4pPr marL="1828800" lvl="3" indent="-838200" algn="l">
              <a:lnSpc>
                <a:spcPct val="90000"/>
              </a:lnSpc>
              <a:spcBef>
                <a:spcPts val="500"/>
              </a:spcBef>
              <a:spcAft>
                <a:spcPts val="0"/>
              </a:spcAft>
              <a:buClr>
                <a:schemeClr val="dk1"/>
              </a:buClr>
              <a:buSzPts val="9600"/>
              <a:buChar char="•"/>
              <a:defRPr sz="9600">
                <a:latin typeface="Arial"/>
                <a:ea typeface="Arial"/>
                <a:cs typeface="Arial"/>
                <a:sym typeface="Arial"/>
              </a:defRPr>
            </a:lvl4pPr>
            <a:lvl5pPr marL="2286000" lvl="4" indent="-838200" algn="l">
              <a:lnSpc>
                <a:spcPct val="90000"/>
              </a:lnSpc>
              <a:spcBef>
                <a:spcPts val="500"/>
              </a:spcBef>
              <a:spcAft>
                <a:spcPts val="0"/>
              </a:spcAft>
              <a:buClr>
                <a:schemeClr val="dk1"/>
              </a:buClr>
              <a:buSzPts val="9600"/>
              <a:buChar char="•"/>
              <a:defRPr sz="96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p8"/>
          <p:cNvSpPr txBox="1">
            <a:spLocks noGrp="1"/>
          </p:cNvSpPr>
          <p:nvPr>
            <p:ph type="body" idx="8"/>
          </p:nvPr>
        </p:nvSpPr>
        <p:spPr>
          <a:xfrm>
            <a:off x="4047007" y="2710235"/>
            <a:ext cx="2758143" cy="1164116"/>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000"/>
              </a:spcBef>
              <a:spcAft>
                <a:spcPts val="0"/>
              </a:spcAft>
              <a:buClr>
                <a:schemeClr val="dk1"/>
              </a:buClr>
              <a:buSzPts val="9600"/>
              <a:buNone/>
              <a:defRPr sz="9600">
                <a:latin typeface="Arial"/>
                <a:ea typeface="Arial"/>
                <a:cs typeface="Arial"/>
                <a:sym typeface="Arial"/>
              </a:defRPr>
            </a:lvl1pPr>
            <a:lvl2pPr marL="914400" lvl="1" indent="-838200" algn="l">
              <a:lnSpc>
                <a:spcPct val="90000"/>
              </a:lnSpc>
              <a:spcBef>
                <a:spcPts val="500"/>
              </a:spcBef>
              <a:spcAft>
                <a:spcPts val="0"/>
              </a:spcAft>
              <a:buClr>
                <a:schemeClr val="dk1"/>
              </a:buClr>
              <a:buSzPts val="9600"/>
              <a:buChar char="•"/>
              <a:defRPr sz="9600">
                <a:latin typeface="Arial"/>
                <a:ea typeface="Arial"/>
                <a:cs typeface="Arial"/>
                <a:sym typeface="Arial"/>
              </a:defRPr>
            </a:lvl2pPr>
            <a:lvl3pPr marL="1371600" lvl="2" indent="-838200" algn="l">
              <a:lnSpc>
                <a:spcPct val="90000"/>
              </a:lnSpc>
              <a:spcBef>
                <a:spcPts val="500"/>
              </a:spcBef>
              <a:spcAft>
                <a:spcPts val="0"/>
              </a:spcAft>
              <a:buClr>
                <a:schemeClr val="dk1"/>
              </a:buClr>
              <a:buSzPts val="9600"/>
              <a:buChar char="•"/>
              <a:defRPr sz="9600">
                <a:latin typeface="Arial"/>
                <a:ea typeface="Arial"/>
                <a:cs typeface="Arial"/>
                <a:sym typeface="Arial"/>
              </a:defRPr>
            </a:lvl3pPr>
            <a:lvl4pPr marL="1828800" lvl="3" indent="-838200" algn="l">
              <a:lnSpc>
                <a:spcPct val="90000"/>
              </a:lnSpc>
              <a:spcBef>
                <a:spcPts val="500"/>
              </a:spcBef>
              <a:spcAft>
                <a:spcPts val="0"/>
              </a:spcAft>
              <a:buClr>
                <a:schemeClr val="dk1"/>
              </a:buClr>
              <a:buSzPts val="9600"/>
              <a:buChar char="•"/>
              <a:defRPr sz="9600">
                <a:latin typeface="Arial"/>
                <a:ea typeface="Arial"/>
                <a:cs typeface="Arial"/>
                <a:sym typeface="Arial"/>
              </a:defRPr>
            </a:lvl4pPr>
            <a:lvl5pPr marL="2286000" lvl="4" indent="-838200" algn="l">
              <a:lnSpc>
                <a:spcPct val="90000"/>
              </a:lnSpc>
              <a:spcBef>
                <a:spcPts val="500"/>
              </a:spcBef>
              <a:spcAft>
                <a:spcPts val="0"/>
              </a:spcAft>
              <a:buClr>
                <a:schemeClr val="dk1"/>
              </a:buClr>
              <a:buSzPts val="9600"/>
              <a:buChar char="•"/>
              <a:defRPr sz="96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4" name="Google Shape;114;p8"/>
          <p:cNvSpPr txBox="1">
            <a:spLocks noGrp="1"/>
          </p:cNvSpPr>
          <p:nvPr>
            <p:ph type="body" idx="9"/>
          </p:nvPr>
        </p:nvSpPr>
        <p:spPr>
          <a:xfrm>
            <a:off x="7518938" y="2710235"/>
            <a:ext cx="2758143" cy="1164116"/>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000"/>
              </a:spcBef>
              <a:spcAft>
                <a:spcPts val="0"/>
              </a:spcAft>
              <a:buClr>
                <a:schemeClr val="dk1"/>
              </a:buClr>
              <a:buSzPts val="9600"/>
              <a:buNone/>
              <a:defRPr sz="9600">
                <a:latin typeface="Arial"/>
                <a:ea typeface="Arial"/>
                <a:cs typeface="Arial"/>
                <a:sym typeface="Arial"/>
              </a:defRPr>
            </a:lvl1pPr>
            <a:lvl2pPr marL="914400" lvl="1" indent="-838200" algn="l">
              <a:lnSpc>
                <a:spcPct val="90000"/>
              </a:lnSpc>
              <a:spcBef>
                <a:spcPts val="500"/>
              </a:spcBef>
              <a:spcAft>
                <a:spcPts val="0"/>
              </a:spcAft>
              <a:buClr>
                <a:schemeClr val="dk1"/>
              </a:buClr>
              <a:buSzPts val="9600"/>
              <a:buChar char="•"/>
              <a:defRPr sz="9600">
                <a:latin typeface="Arial"/>
                <a:ea typeface="Arial"/>
                <a:cs typeface="Arial"/>
                <a:sym typeface="Arial"/>
              </a:defRPr>
            </a:lvl2pPr>
            <a:lvl3pPr marL="1371600" lvl="2" indent="-838200" algn="l">
              <a:lnSpc>
                <a:spcPct val="90000"/>
              </a:lnSpc>
              <a:spcBef>
                <a:spcPts val="500"/>
              </a:spcBef>
              <a:spcAft>
                <a:spcPts val="0"/>
              </a:spcAft>
              <a:buClr>
                <a:schemeClr val="dk1"/>
              </a:buClr>
              <a:buSzPts val="9600"/>
              <a:buChar char="•"/>
              <a:defRPr sz="9600">
                <a:latin typeface="Arial"/>
                <a:ea typeface="Arial"/>
                <a:cs typeface="Arial"/>
                <a:sym typeface="Arial"/>
              </a:defRPr>
            </a:lvl3pPr>
            <a:lvl4pPr marL="1828800" lvl="3" indent="-838200" algn="l">
              <a:lnSpc>
                <a:spcPct val="90000"/>
              </a:lnSpc>
              <a:spcBef>
                <a:spcPts val="500"/>
              </a:spcBef>
              <a:spcAft>
                <a:spcPts val="0"/>
              </a:spcAft>
              <a:buClr>
                <a:schemeClr val="dk1"/>
              </a:buClr>
              <a:buSzPts val="9600"/>
              <a:buChar char="•"/>
              <a:defRPr sz="9600">
                <a:latin typeface="Arial"/>
                <a:ea typeface="Arial"/>
                <a:cs typeface="Arial"/>
                <a:sym typeface="Arial"/>
              </a:defRPr>
            </a:lvl4pPr>
            <a:lvl5pPr marL="2286000" lvl="4" indent="-838200" algn="l">
              <a:lnSpc>
                <a:spcPct val="90000"/>
              </a:lnSpc>
              <a:spcBef>
                <a:spcPts val="500"/>
              </a:spcBef>
              <a:spcAft>
                <a:spcPts val="0"/>
              </a:spcAft>
              <a:buClr>
                <a:schemeClr val="dk1"/>
              </a:buClr>
              <a:buSzPts val="9600"/>
              <a:buChar char="•"/>
              <a:defRPr sz="96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5" name="Google Shape;115;p8"/>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Таблица_1">
  <p:cSld name="Таблица_1">
    <p:bg>
      <p:bgPr>
        <a:blipFill>
          <a:blip r:embed="rId2">
            <a:alphaModFix/>
          </a:blip>
          <a:stretch>
            <a:fillRect/>
          </a:stretch>
        </a:blipFill>
        <a:effectLst/>
      </p:bgPr>
    </p:bg>
    <p:spTree>
      <p:nvGrpSpPr>
        <p:cNvPr id="1" name="Shape 116"/>
        <p:cNvGrpSpPr/>
        <p:nvPr/>
      </p:nvGrpSpPr>
      <p:grpSpPr>
        <a:xfrm>
          <a:off x="0" y="0"/>
          <a:ext cx="0" cy="0"/>
          <a:chOff x="0" y="0"/>
          <a:chExt cx="0" cy="0"/>
        </a:xfrm>
      </p:grpSpPr>
      <p:pic>
        <p:nvPicPr>
          <p:cNvPr id="117" name="Google Shape;117;p9"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118" name="Google Shape;118;p9"/>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19" name="Google Shape;119;p9"/>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20" name="Google Shape;120;p9"/>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21" name="Google Shape;121;p9"/>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22" name="Google Shape;122;p9"/>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23" name="Google Shape;123;p9"/>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4" name="Google Shape;124;p9"/>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5" name="Google Shape;125;p9"/>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6" name="Google Shape;126;p9"/>
          <p:cNvSpPr txBox="1">
            <a:spLocks noGrp="1"/>
          </p:cNvSpPr>
          <p:nvPr>
            <p:ph type="body" idx="4"/>
          </p:nvPr>
        </p:nvSpPr>
        <p:spPr>
          <a:xfrm>
            <a:off x="585787" y="1447065"/>
            <a:ext cx="11058065" cy="307778"/>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000"/>
              </a:spcBef>
              <a:spcAft>
                <a:spcPts val="0"/>
              </a:spcAft>
              <a:buClr>
                <a:srgbClr val="0E2D69"/>
              </a:buClr>
              <a:buSzPts val="1600"/>
              <a:buNone/>
              <a:defRPr sz="1600" b="0" i="0">
                <a:solidFill>
                  <a:srgbClr val="0E2D69"/>
                </a:solidFill>
                <a:latin typeface="Arial"/>
                <a:ea typeface="Arial"/>
                <a:cs typeface="Arial"/>
                <a:sym typeface="Arial"/>
              </a:defRPr>
            </a:lvl1pPr>
            <a:lvl2pPr marL="914400" lvl="1"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2pPr>
            <a:lvl3pPr marL="1371600" lvl="2"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3pPr>
            <a:lvl4pPr marL="1828800" lvl="3"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4pPr>
            <a:lvl5pPr marL="2286000" lvl="4"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7" name="Google Shape;127;p9"/>
          <p:cNvSpPr txBox="1">
            <a:spLocks noGrp="1"/>
          </p:cNvSpPr>
          <p:nvPr>
            <p:ph type="body" idx="5"/>
          </p:nvPr>
        </p:nvSpPr>
        <p:spPr>
          <a:xfrm>
            <a:off x="585788" y="5739189"/>
            <a:ext cx="6824303" cy="703205"/>
          </a:xfrm>
          <a:prstGeom prst="rect">
            <a:avLst/>
          </a:prstGeom>
          <a:noFill/>
          <a:ln>
            <a:noFill/>
          </a:ln>
        </p:spPr>
        <p:txBody>
          <a:bodyPr spcFirstLastPara="1" wrap="square" lIns="0" tIns="0" rIns="0" bIns="0" anchor="t" anchorCtr="0">
            <a:normAutofit/>
          </a:bodyPr>
          <a:lstStyle>
            <a:lvl1pPr marL="457200" marR="0" lvl="0" indent="-228600" algn="l">
              <a:lnSpc>
                <a:spcPct val="100000"/>
              </a:lnSpc>
              <a:spcBef>
                <a:spcPts val="6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311150" algn="l">
              <a:lnSpc>
                <a:spcPct val="90000"/>
              </a:lnSpc>
              <a:spcBef>
                <a:spcPts val="500"/>
              </a:spcBef>
              <a:spcAft>
                <a:spcPts val="0"/>
              </a:spcAft>
              <a:buClr>
                <a:srgbClr val="0E2D69"/>
              </a:buClr>
              <a:buSzPts val="1300"/>
              <a:buChar char="•"/>
              <a:defRPr sz="1300" b="0" i="0">
                <a:solidFill>
                  <a:srgbClr val="0E2D69"/>
                </a:solidFill>
                <a:latin typeface="Arial"/>
                <a:ea typeface="Arial"/>
                <a:cs typeface="Arial"/>
                <a:sym typeface="Arial"/>
              </a:defRPr>
            </a:lvl2pPr>
            <a:lvl3pPr marL="1371600" lvl="2" indent="-311150" algn="l">
              <a:lnSpc>
                <a:spcPct val="90000"/>
              </a:lnSpc>
              <a:spcBef>
                <a:spcPts val="500"/>
              </a:spcBef>
              <a:spcAft>
                <a:spcPts val="0"/>
              </a:spcAft>
              <a:buClr>
                <a:srgbClr val="0E2D69"/>
              </a:buClr>
              <a:buSzPts val="1300"/>
              <a:buChar char="•"/>
              <a:defRPr sz="1300" b="0" i="0">
                <a:solidFill>
                  <a:srgbClr val="0E2D69"/>
                </a:solidFill>
                <a:latin typeface="Arial"/>
                <a:ea typeface="Arial"/>
                <a:cs typeface="Arial"/>
                <a:sym typeface="Arial"/>
              </a:defRPr>
            </a:lvl3pPr>
            <a:lvl4pPr marL="1828800" lvl="3" indent="-311150" algn="l">
              <a:lnSpc>
                <a:spcPct val="90000"/>
              </a:lnSpc>
              <a:spcBef>
                <a:spcPts val="500"/>
              </a:spcBef>
              <a:spcAft>
                <a:spcPts val="0"/>
              </a:spcAft>
              <a:buClr>
                <a:srgbClr val="0E2D69"/>
              </a:buClr>
              <a:buSzPts val="1300"/>
              <a:buChar char="•"/>
              <a:defRPr sz="1300" b="0" i="0">
                <a:solidFill>
                  <a:srgbClr val="0E2D69"/>
                </a:solidFill>
                <a:latin typeface="Arial"/>
                <a:ea typeface="Arial"/>
                <a:cs typeface="Arial"/>
                <a:sym typeface="Arial"/>
              </a:defRPr>
            </a:lvl4pPr>
            <a:lvl5pPr marL="2286000" lvl="4" indent="-311150" algn="l">
              <a:lnSpc>
                <a:spcPct val="90000"/>
              </a:lnSpc>
              <a:spcBef>
                <a:spcPts val="500"/>
              </a:spcBef>
              <a:spcAft>
                <a:spcPts val="0"/>
              </a:spcAft>
              <a:buClr>
                <a:srgbClr val="0E2D69"/>
              </a:buClr>
              <a:buSzPts val="1300"/>
              <a:buChar char="•"/>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8" name="Google Shape;128;p9"/>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Таблица_2">
  <p:cSld name="Таблица_2">
    <p:bg>
      <p:bgPr>
        <a:blipFill>
          <a:blip r:embed="rId2">
            <a:alphaModFix/>
          </a:blip>
          <a:stretch>
            <a:fillRect/>
          </a:stretch>
        </a:blipFill>
        <a:effectLst/>
      </p:bgPr>
    </p:bg>
    <p:spTree>
      <p:nvGrpSpPr>
        <p:cNvPr id="1" name="Shape 129"/>
        <p:cNvGrpSpPr/>
        <p:nvPr/>
      </p:nvGrpSpPr>
      <p:grpSpPr>
        <a:xfrm>
          <a:off x="0" y="0"/>
          <a:ext cx="0" cy="0"/>
          <a:chOff x="0" y="0"/>
          <a:chExt cx="0" cy="0"/>
        </a:xfrm>
      </p:grpSpPr>
      <p:pic>
        <p:nvPicPr>
          <p:cNvPr id="130" name="Google Shape;130;p10"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131" name="Google Shape;131;p10"/>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32" name="Google Shape;132;p10"/>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33" name="Google Shape;133;p10"/>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34" name="Google Shape;134;p10"/>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35" name="Google Shape;135;p10"/>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36" name="Google Shape;136;p10"/>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7" name="Google Shape;137;p10"/>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8" name="Google Shape;138;p10"/>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9" name="Google Shape;139;p10"/>
          <p:cNvSpPr txBox="1">
            <a:spLocks noGrp="1"/>
          </p:cNvSpPr>
          <p:nvPr>
            <p:ph type="body" idx="4"/>
          </p:nvPr>
        </p:nvSpPr>
        <p:spPr>
          <a:xfrm>
            <a:off x="585787" y="1447064"/>
            <a:ext cx="7617877" cy="537011"/>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000"/>
              </a:spcBef>
              <a:spcAft>
                <a:spcPts val="0"/>
              </a:spcAft>
              <a:buClr>
                <a:srgbClr val="0E2D69"/>
              </a:buClr>
              <a:buSzPts val="1600"/>
              <a:buNone/>
              <a:defRPr sz="1600" b="0" i="0">
                <a:solidFill>
                  <a:srgbClr val="0E2D69"/>
                </a:solidFill>
                <a:latin typeface="Arial"/>
                <a:ea typeface="Arial"/>
                <a:cs typeface="Arial"/>
                <a:sym typeface="Arial"/>
              </a:defRPr>
            </a:lvl1pPr>
            <a:lvl2pPr marL="914400" lvl="1"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2pPr>
            <a:lvl3pPr marL="1371600" lvl="2"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3pPr>
            <a:lvl4pPr marL="1828800" lvl="3"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4pPr>
            <a:lvl5pPr marL="2286000" lvl="4"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0" name="Google Shape;140;p10"/>
          <p:cNvSpPr txBox="1">
            <a:spLocks noGrp="1"/>
          </p:cNvSpPr>
          <p:nvPr>
            <p:ph type="body" idx="5"/>
          </p:nvPr>
        </p:nvSpPr>
        <p:spPr>
          <a:xfrm>
            <a:off x="585788" y="5739189"/>
            <a:ext cx="6824303" cy="703205"/>
          </a:xfrm>
          <a:prstGeom prst="rect">
            <a:avLst/>
          </a:prstGeom>
          <a:noFill/>
          <a:ln>
            <a:noFill/>
          </a:ln>
        </p:spPr>
        <p:txBody>
          <a:bodyPr spcFirstLastPara="1" wrap="square" lIns="0" tIns="0" rIns="0" bIns="0" anchor="t" anchorCtr="0">
            <a:normAutofit/>
          </a:bodyPr>
          <a:lstStyle>
            <a:lvl1pPr marL="457200" marR="0" lvl="0" indent="-228600" algn="l">
              <a:lnSpc>
                <a:spcPct val="100000"/>
              </a:lnSpc>
              <a:spcBef>
                <a:spcPts val="6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311150" algn="l">
              <a:lnSpc>
                <a:spcPct val="90000"/>
              </a:lnSpc>
              <a:spcBef>
                <a:spcPts val="500"/>
              </a:spcBef>
              <a:spcAft>
                <a:spcPts val="0"/>
              </a:spcAft>
              <a:buClr>
                <a:srgbClr val="0E2D69"/>
              </a:buClr>
              <a:buSzPts val="1300"/>
              <a:buChar char="•"/>
              <a:defRPr sz="1300" b="0" i="0">
                <a:solidFill>
                  <a:srgbClr val="0E2D69"/>
                </a:solidFill>
                <a:latin typeface="Arial"/>
                <a:ea typeface="Arial"/>
                <a:cs typeface="Arial"/>
                <a:sym typeface="Arial"/>
              </a:defRPr>
            </a:lvl2pPr>
            <a:lvl3pPr marL="1371600" lvl="2" indent="-311150" algn="l">
              <a:lnSpc>
                <a:spcPct val="90000"/>
              </a:lnSpc>
              <a:spcBef>
                <a:spcPts val="500"/>
              </a:spcBef>
              <a:spcAft>
                <a:spcPts val="0"/>
              </a:spcAft>
              <a:buClr>
                <a:srgbClr val="0E2D69"/>
              </a:buClr>
              <a:buSzPts val="1300"/>
              <a:buChar char="•"/>
              <a:defRPr sz="1300" b="0" i="0">
                <a:solidFill>
                  <a:srgbClr val="0E2D69"/>
                </a:solidFill>
                <a:latin typeface="Arial"/>
                <a:ea typeface="Arial"/>
                <a:cs typeface="Arial"/>
                <a:sym typeface="Arial"/>
              </a:defRPr>
            </a:lvl3pPr>
            <a:lvl4pPr marL="1828800" lvl="3" indent="-311150" algn="l">
              <a:lnSpc>
                <a:spcPct val="90000"/>
              </a:lnSpc>
              <a:spcBef>
                <a:spcPts val="500"/>
              </a:spcBef>
              <a:spcAft>
                <a:spcPts val="0"/>
              </a:spcAft>
              <a:buClr>
                <a:srgbClr val="0E2D69"/>
              </a:buClr>
              <a:buSzPts val="1300"/>
              <a:buChar char="•"/>
              <a:defRPr sz="1300" b="0" i="0">
                <a:solidFill>
                  <a:srgbClr val="0E2D69"/>
                </a:solidFill>
                <a:latin typeface="Arial"/>
                <a:ea typeface="Arial"/>
                <a:cs typeface="Arial"/>
                <a:sym typeface="Arial"/>
              </a:defRPr>
            </a:lvl4pPr>
            <a:lvl5pPr marL="2286000" lvl="4" indent="-311150" algn="l">
              <a:lnSpc>
                <a:spcPct val="90000"/>
              </a:lnSpc>
              <a:spcBef>
                <a:spcPts val="500"/>
              </a:spcBef>
              <a:spcAft>
                <a:spcPts val="0"/>
              </a:spcAft>
              <a:buClr>
                <a:srgbClr val="0E2D69"/>
              </a:buClr>
              <a:buSzPts val="1300"/>
              <a:buChar char="•"/>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1" name="Google Shape;141;p10"/>
          <p:cNvSpPr txBox="1">
            <a:spLocks noGrp="1"/>
          </p:cNvSpPr>
          <p:nvPr>
            <p:ph type="body" idx="6"/>
          </p:nvPr>
        </p:nvSpPr>
        <p:spPr>
          <a:xfrm>
            <a:off x="8686807" y="2208363"/>
            <a:ext cx="2930666" cy="2570672"/>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2" name="Google Shape;142;p10"/>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C9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C9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C9F"/>
                </a:solidFill>
                <a:latin typeface="Calibri"/>
                <a:ea typeface="Calibri"/>
                <a:cs typeface="Calibri"/>
                <a:sym typeface="Calibri"/>
              </a:defRPr>
            </a:lvl1pPr>
            <a:lvl2pPr marL="0" marR="0" lvl="1" indent="0" algn="r" rtl="0">
              <a:spcBef>
                <a:spcPts val="0"/>
              </a:spcBef>
              <a:buNone/>
              <a:defRPr sz="1200" b="0" i="0" u="none" strike="noStrike" cap="none">
                <a:solidFill>
                  <a:srgbClr val="888C9F"/>
                </a:solidFill>
                <a:latin typeface="Calibri"/>
                <a:ea typeface="Calibri"/>
                <a:cs typeface="Calibri"/>
                <a:sym typeface="Calibri"/>
              </a:defRPr>
            </a:lvl2pPr>
            <a:lvl3pPr marL="0" marR="0" lvl="2" indent="0" algn="r" rtl="0">
              <a:spcBef>
                <a:spcPts val="0"/>
              </a:spcBef>
              <a:buNone/>
              <a:defRPr sz="1200" b="0" i="0" u="none" strike="noStrike" cap="none">
                <a:solidFill>
                  <a:srgbClr val="888C9F"/>
                </a:solidFill>
                <a:latin typeface="Calibri"/>
                <a:ea typeface="Calibri"/>
                <a:cs typeface="Calibri"/>
                <a:sym typeface="Calibri"/>
              </a:defRPr>
            </a:lvl3pPr>
            <a:lvl4pPr marL="0" marR="0" lvl="3" indent="0" algn="r" rtl="0">
              <a:spcBef>
                <a:spcPts val="0"/>
              </a:spcBef>
              <a:buNone/>
              <a:defRPr sz="1200" b="0" i="0" u="none" strike="noStrike" cap="none">
                <a:solidFill>
                  <a:srgbClr val="888C9F"/>
                </a:solidFill>
                <a:latin typeface="Calibri"/>
                <a:ea typeface="Calibri"/>
                <a:cs typeface="Calibri"/>
                <a:sym typeface="Calibri"/>
              </a:defRPr>
            </a:lvl4pPr>
            <a:lvl5pPr marL="0" marR="0" lvl="4" indent="0" algn="r" rtl="0">
              <a:spcBef>
                <a:spcPts val="0"/>
              </a:spcBef>
              <a:buNone/>
              <a:defRPr sz="1200" b="0" i="0" u="none" strike="noStrike" cap="none">
                <a:solidFill>
                  <a:srgbClr val="888C9F"/>
                </a:solidFill>
                <a:latin typeface="Calibri"/>
                <a:ea typeface="Calibri"/>
                <a:cs typeface="Calibri"/>
                <a:sym typeface="Calibri"/>
              </a:defRPr>
            </a:lvl5pPr>
            <a:lvl6pPr marL="0" marR="0" lvl="5" indent="0" algn="r" rtl="0">
              <a:spcBef>
                <a:spcPts val="0"/>
              </a:spcBef>
              <a:buNone/>
              <a:defRPr sz="1200" b="0" i="0" u="none" strike="noStrike" cap="none">
                <a:solidFill>
                  <a:srgbClr val="888C9F"/>
                </a:solidFill>
                <a:latin typeface="Calibri"/>
                <a:ea typeface="Calibri"/>
                <a:cs typeface="Calibri"/>
                <a:sym typeface="Calibri"/>
              </a:defRPr>
            </a:lvl6pPr>
            <a:lvl7pPr marL="0" marR="0" lvl="6" indent="0" algn="r" rtl="0">
              <a:spcBef>
                <a:spcPts val="0"/>
              </a:spcBef>
              <a:buNone/>
              <a:defRPr sz="1200" b="0" i="0" u="none" strike="noStrike" cap="none">
                <a:solidFill>
                  <a:srgbClr val="888C9F"/>
                </a:solidFill>
                <a:latin typeface="Calibri"/>
                <a:ea typeface="Calibri"/>
                <a:cs typeface="Calibri"/>
                <a:sym typeface="Calibri"/>
              </a:defRPr>
            </a:lvl7pPr>
            <a:lvl8pPr marL="0" marR="0" lvl="7" indent="0" algn="r" rtl="0">
              <a:spcBef>
                <a:spcPts val="0"/>
              </a:spcBef>
              <a:buNone/>
              <a:defRPr sz="1200" b="0" i="0" u="none" strike="noStrike" cap="none">
                <a:solidFill>
                  <a:srgbClr val="888C9F"/>
                </a:solidFill>
                <a:latin typeface="Calibri"/>
                <a:ea typeface="Calibri"/>
                <a:cs typeface="Calibri"/>
                <a:sym typeface="Calibri"/>
              </a:defRPr>
            </a:lvl8pPr>
            <a:lvl9pPr marL="0" marR="0" lvl="8" indent="0" algn="r" rtl="0">
              <a:spcBef>
                <a:spcPts val="0"/>
              </a:spcBef>
              <a:buNone/>
              <a:defRPr sz="1200" b="0" i="0" u="none" strike="noStrike" cap="none">
                <a:solidFill>
                  <a:srgbClr val="888C9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2193727" y="312539"/>
            <a:ext cx="7804547" cy="15180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2193727" y="1830586"/>
            <a:ext cx="7804547" cy="44201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5967907" y="6505277"/>
            <a:ext cx="331821" cy="328935"/>
          </a:xfrm>
          <a:prstGeom prst="rect">
            <a:avLst/>
          </a:prstGeom>
          <a:ln w="12700">
            <a:miter lim="400000"/>
          </a:ln>
        </p:spPr>
        <p:txBody>
          <a:bodyPr wrap="none" lIns="71437" tIns="71437" rIns="71437" bIns="71437">
            <a:spAutoFit/>
          </a:bodyPr>
          <a:lstStyle>
            <a:lvl1pPr>
              <a:defRPr sz="1200"/>
            </a:lvl1pPr>
          </a:lstStyle>
          <a:p>
            <a:fld id="{86CB4B4D-7CA3-9044-876B-883B54F8677D}" type="slidenum">
              <a:rPr/>
              <a:pPr/>
              <a:t>‹#›</a:t>
            </a:fld>
            <a:endParaRPr/>
          </a:p>
        </p:txBody>
      </p:sp>
    </p:spTree>
    <p:extLst>
      <p:ext uri="{BB962C8B-B14F-4D97-AF65-F5344CB8AC3E}">
        <p14:creationId xmlns:p14="http://schemas.microsoft.com/office/powerpoint/2010/main" val="20343859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spd="med"/>
  <p:hf hdr="0" ftr="0" dt="0"/>
  <p:txStyles>
    <p:titleStyle>
      <a:lvl1pPr marL="0" marR="0" indent="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1pPr>
      <a:lvl2pPr marL="0" marR="0" indent="1143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2pPr>
      <a:lvl3pPr marL="0" marR="0" indent="2286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3pPr>
      <a:lvl4pPr marL="0" marR="0" indent="3429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4pPr>
      <a:lvl5pPr marL="0" marR="0" indent="4572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5pPr>
      <a:lvl6pPr marL="0" marR="0" indent="5715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6pPr>
      <a:lvl7pPr marL="0" marR="0" indent="6858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7pPr>
      <a:lvl8pPr marL="0" marR="0" indent="8001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8pPr>
      <a:lvl9pPr marL="0" marR="0" indent="9144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9pPr>
    </p:titleStyle>
    <p:bodyStyle>
      <a:lvl1pPr marL="3086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1pPr>
      <a:lvl2pPr marL="53093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2pPr>
      <a:lvl3pPr marL="7531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3pPr>
      <a:lvl4pPr marL="97543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4pPr>
      <a:lvl5pPr marL="11976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5pPr>
      <a:lvl6pPr marL="141993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6pPr>
      <a:lvl7pPr marL="16421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7pPr>
      <a:lvl8pPr marL="186443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8pPr>
      <a:lvl9pPr marL="20866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1pPr>
      <a:lvl2pPr marL="0" marR="0" indent="1143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2pPr>
      <a:lvl3pPr marL="0" marR="0" indent="2286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3pPr>
      <a:lvl4pPr marL="0" marR="0" indent="3429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4pPr>
      <a:lvl5pPr marL="0" marR="0" indent="4572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5pPr>
      <a:lvl6pPr marL="0" marR="0" indent="5715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6pPr>
      <a:lvl7pPr marL="0" marR="0" indent="6858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7pPr>
      <a:lvl8pPr marL="0" marR="0" indent="8001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8pPr>
      <a:lvl9pPr marL="0" marR="0" indent="9144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6.png"/><Relationship Id="rId1" Type="http://schemas.openxmlformats.org/officeDocument/2006/relationships/slideLayout" Target="../slideLayouts/slideLayout1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6.png"/><Relationship Id="rId1" Type="http://schemas.openxmlformats.org/officeDocument/2006/relationships/slideLayout" Target="../slideLayouts/slideLayout1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6.png"/><Relationship Id="rId1" Type="http://schemas.openxmlformats.org/officeDocument/2006/relationships/slideLayout" Target="../slideLayouts/slideLayout1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15.xml"/><Relationship Id="rId5" Type="http://schemas.openxmlformats.org/officeDocument/2006/relationships/image" Target="../media/image10.png"/><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marina-kaz-cognitive-corpus-corpus-appmain-page-fd6fnt.streamlitapp.com/"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4"/>
          <p:cNvSpPr txBox="1">
            <a:spLocks noGrp="1"/>
          </p:cNvSpPr>
          <p:nvPr>
            <p:ph type="title"/>
          </p:nvPr>
        </p:nvSpPr>
        <p:spPr>
          <a:xfrm>
            <a:off x="1027967" y="2404670"/>
            <a:ext cx="7634059" cy="1978323"/>
          </a:xfrm>
          <a:prstGeom prst="rect">
            <a:avLst/>
          </a:prstGeom>
          <a:noFill/>
          <a:ln>
            <a:noFill/>
          </a:ln>
        </p:spPr>
        <p:txBody>
          <a:bodyPr spcFirstLastPara="1" wrap="square" lIns="0" tIns="0" rIns="0" bIns="0" anchor="t" anchorCtr="0">
            <a:normAutofit/>
          </a:bodyPr>
          <a:lstStyle/>
          <a:p>
            <a:pPr marL="0" lvl="0" indent="0" algn="just" rtl="0">
              <a:lnSpc>
                <a:spcPct val="100000"/>
              </a:lnSpc>
              <a:spcBef>
                <a:spcPts val="0"/>
              </a:spcBef>
              <a:spcAft>
                <a:spcPts val="0"/>
              </a:spcAft>
              <a:buClr>
                <a:srgbClr val="0E2D69"/>
              </a:buClr>
              <a:buSzPts val="4300"/>
              <a:buFont typeface="Arial"/>
              <a:buNone/>
            </a:pPr>
            <a:r>
              <a:rPr lang="ru-RU" b="0" i="0" dirty="0">
                <a:solidFill>
                  <a:srgbClr val="000000"/>
                </a:solidFill>
                <a:effectLst/>
                <a:latin typeface="HSE Sans"/>
              </a:rPr>
              <a:t>Научные результаты проекта</a:t>
            </a:r>
            <a:endParaRPr dirty="0"/>
          </a:p>
        </p:txBody>
      </p:sp>
      <p:sp>
        <p:nvSpPr>
          <p:cNvPr id="194" name="Google Shape;194;p14"/>
          <p:cNvSpPr txBox="1">
            <a:spLocks noGrp="1"/>
          </p:cNvSpPr>
          <p:nvPr>
            <p:ph type="body" idx="3"/>
          </p:nvPr>
        </p:nvSpPr>
        <p:spPr>
          <a:xfrm>
            <a:off x="8786720" y="1173829"/>
            <a:ext cx="2217738" cy="463186"/>
          </a:xfrm>
          <a:prstGeom prst="rect">
            <a:avLst/>
          </a:prstGeom>
          <a:noFill/>
          <a:ln>
            <a:noFill/>
          </a:ln>
        </p:spPr>
        <p:txBody>
          <a:bodyPr spcFirstLastPara="1" wrap="square" lIns="0" tIns="0" rIns="0" bIns="0" anchor="t" anchorCtr="0">
            <a:normAutofit/>
          </a:bodyPr>
          <a:lstStyle/>
          <a:p>
            <a:pPr marL="0" marR="0" lvl="0" indent="0" algn="ctr" rtl="0">
              <a:lnSpc>
                <a:spcPct val="100000"/>
              </a:lnSpc>
              <a:spcBef>
                <a:spcPts val="0"/>
              </a:spcBef>
              <a:spcAft>
                <a:spcPts val="0"/>
              </a:spcAft>
              <a:buClr>
                <a:srgbClr val="0E2D69"/>
              </a:buClr>
              <a:buSzPts val="1200"/>
              <a:buFont typeface="Arial"/>
              <a:buNone/>
            </a:pPr>
            <a:endParaRPr sz="2400" dirty="0"/>
          </a:p>
        </p:txBody>
      </p:sp>
      <p:sp>
        <p:nvSpPr>
          <p:cNvPr id="196" name="Google Shape;196;p14"/>
          <p:cNvSpPr txBox="1"/>
          <p:nvPr/>
        </p:nvSpPr>
        <p:spPr>
          <a:xfrm>
            <a:off x="6216158" y="1217804"/>
            <a:ext cx="2278200" cy="463200"/>
          </a:xfrm>
          <a:prstGeom prst="rect">
            <a:avLst/>
          </a:prstGeom>
          <a:noFill/>
          <a:ln>
            <a:noFill/>
          </a:ln>
        </p:spPr>
        <p:txBody>
          <a:bodyPr spcFirstLastPara="1" wrap="square" lIns="0" tIns="0" rIns="0" bIns="0" anchor="t" anchorCtr="0">
            <a:normAutofit/>
          </a:bodyPr>
          <a:lstStyle/>
          <a:p>
            <a:pPr marL="0" lvl="0" indent="0" algn="ctr" rtl="0">
              <a:spcBef>
                <a:spcPts val="0"/>
              </a:spcBef>
              <a:spcAft>
                <a:spcPts val="0"/>
              </a:spcAft>
              <a:buNone/>
            </a:pPr>
            <a:r>
              <a:rPr lang="ru-RU" sz="2000">
                <a:solidFill>
                  <a:srgbClr val="0E2D69"/>
                </a:solidFill>
              </a:rPr>
              <a:t>Нижний Новгород</a:t>
            </a:r>
            <a:endParaRPr sz="2000">
              <a:solidFill>
                <a:srgbClr val="0E2D69"/>
              </a:solidFill>
            </a:endParaRPr>
          </a:p>
        </p:txBody>
      </p:sp>
      <p:sp>
        <p:nvSpPr>
          <p:cNvPr id="197" name="Google Shape;197;p14"/>
          <p:cNvSpPr txBox="1"/>
          <p:nvPr/>
        </p:nvSpPr>
        <p:spPr>
          <a:xfrm>
            <a:off x="2075075" y="1119527"/>
            <a:ext cx="3848700" cy="5175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ru-RU" sz="1800">
                <a:solidFill>
                  <a:srgbClr val="0F2C68"/>
                </a:solidFill>
              </a:rPr>
              <a:t>Научно-учебная группа “Проект учебного словаря-справочника терминов когнитивной лингвистики”</a:t>
            </a:r>
            <a:endParaRPr sz="1800">
              <a:solidFill>
                <a:srgbClr val="0F2C68"/>
              </a:solidFill>
            </a:endParaRPr>
          </a:p>
        </p:txBody>
      </p:sp>
      <p:sp>
        <p:nvSpPr>
          <p:cNvPr id="198" name="Google Shape;198;p14"/>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ru-RU"/>
              <a:t>1</a:t>
            </a:fld>
            <a:endParaRPr/>
          </a:p>
        </p:txBody>
      </p:sp>
      <p:sp>
        <p:nvSpPr>
          <p:cNvPr id="3" name="Текст 2">
            <a:extLst>
              <a:ext uri="{FF2B5EF4-FFF2-40B4-BE49-F238E27FC236}">
                <a16:creationId xmlns:a16="http://schemas.microsoft.com/office/drawing/2014/main" id="{2E379711-45AF-CDEA-0253-B2C786FBF06E}"/>
              </a:ext>
            </a:extLst>
          </p:cNvPr>
          <p:cNvSpPr>
            <a:spLocks noGrp="1"/>
          </p:cNvSpPr>
          <p:nvPr>
            <p:ph type="body" idx="4"/>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8CD15E0F-FB65-57D3-3819-1C4BDAB88B3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ru-RU" smtClean="0"/>
              <a:t>10</a:t>
            </a:fld>
            <a:endParaRPr lang="ru-RU"/>
          </a:p>
        </p:txBody>
      </p:sp>
      <p:sp>
        <p:nvSpPr>
          <p:cNvPr id="4" name="TextBox 3">
            <a:extLst>
              <a:ext uri="{FF2B5EF4-FFF2-40B4-BE49-F238E27FC236}">
                <a16:creationId xmlns:a16="http://schemas.microsoft.com/office/drawing/2014/main" id="{A548680D-60F9-ACC1-7A67-40B818738F21}"/>
              </a:ext>
            </a:extLst>
          </p:cNvPr>
          <p:cNvSpPr txBox="1"/>
          <p:nvPr/>
        </p:nvSpPr>
        <p:spPr>
          <a:xfrm>
            <a:off x="815545" y="1785541"/>
            <a:ext cx="10206681" cy="4093428"/>
          </a:xfrm>
          <a:prstGeom prst="rect">
            <a:avLst/>
          </a:prstGeom>
          <a:noFill/>
        </p:spPr>
        <p:txBody>
          <a:bodyPr wrap="square">
            <a:spAutoFit/>
          </a:bodyPr>
          <a:lstStyle/>
          <a:p>
            <a:pPr algn="just"/>
            <a:r>
              <a:rPr lang="ru-RU" dirty="0"/>
              <a:t>«</a:t>
            </a:r>
            <a:r>
              <a:rPr lang="ru-RU" sz="2000" dirty="0"/>
              <a:t>У многих специалистов складывается впечатление, что термин “когнитивный” выступает </a:t>
            </a:r>
            <a:r>
              <a:rPr lang="ru-RU" sz="2000" b="1" dirty="0"/>
              <a:t>как размытый </a:t>
            </a:r>
            <a:r>
              <a:rPr lang="ru-RU" sz="2000" dirty="0"/>
              <a:t>и что по этой причине </a:t>
            </a:r>
            <a:r>
              <a:rPr lang="ru-RU" sz="2000" b="1" dirty="0"/>
              <a:t>он зачастую “пуст</a:t>
            </a:r>
            <a:r>
              <a:rPr lang="ru-RU" sz="2000" dirty="0"/>
              <a:t>” (ср. Фрумкина 1996: 55). Встречаются и еще более неожиданные утверждения. Рассуждая о вкладе когнитивной лингвистики в современное языкознание, В.Б. </a:t>
            </a:r>
            <a:r>
              <a:rPr lang="ru-RU" sz="2000" dirty="0" err="1"/>
              <a:t>Касевич</a:t>
            </a:r>
            <a:r>
              <a:rPr lang="ru-RU" sz="2000" dirty="0"/>
              <a:t> подводит итоги своего анализа, заключая, что разработанные здесь подходы и результаты, хотя и обогащают языкознание, </a:t>
            </a:r>
            <a:r>
              <a:rPr lang="ru-RU" sz="2000" b="1" dirty="0"/>
              <a:t>“никак не создают ни нового объекта </a:t>
            </a:r>
            <a:r>
              <a:rPr lang="ru-RU" sz="2000" dirty="0"/>
              <a:t>(точнее, предмета) исследования, ни даже нового метода” и что поэтому “правомерно полагать, что </a:t>
            </a:r>
            <a:r>
              <a:rPr lang="ru-RU" sz="2000" b="1" dirty="0"/>
              <a:t>когнитивной лингвистики не существует </a:t>
            </a:r>
            <a:r>
              <a:rPr lang="ru-RU" sz="2000" dirty="0"/>
              <a:t>(подчеркнуто В.Б.К.) - уже </a:t>
            </a:r>
            <a:r>
              <a:rPr lang="ru-RU" sz="2000" b="1" dirty="0"/>
              <a:t>потому, что не существует </a:t>
            </a:r>
            <a:r>
              <a:rPr lang="ru-RU" sz="2000" b="1" dirty="0" err="1"/>
              <a:t>некогнивной</a:t>
            </a:r>
            <a:r>
              <a:rPr lang="ru-RU" sz="2000" b="1" dirty="0"/>
              <a:t> (психо)лингвистики</a:t>
            </a:r>
            <a:r>
              <a:rPr lang="ru-RU" sz="2000" dirty="0"/>
              <a:t>” (</a:t>
            </a:r>
            <a:r>
              <a:rPr lang="ru-RU" sz="2000" dirty="0" err="1"/>
              <a:t>Касевич</a:t>
            </a:r>
            <a:r>
              <a:rPr lang="ru-RU" sz="2000" dirty="0"/>
              <a:t> 1998: 20). Мне бы хотелось настоящей работой </a:t>
            </a:r>
            <a:r>
              <a:rPr lang="ru-RU" sz="2000" b="1" dirty="0"/>
              <a:t>подчеркнуть ОБРАТНОЕ</a:t>
            </a:r>
            <a:r>
              <a:rPr lang="ru-RU" sz="2000" dirty="0"/>
              <a:t>: когнитивная лингвистика, конечно, существует (как существует и </a:t>
            </a:r>
            <a:r>
              <a:rPr lang="ru-RU" sz="2000" dirty="0" err="1"/>
              <a:t>некогнитивная</a:t>
            </a:r>
            <a:r>
              <a:rPr lang="ru-RU" sz="2000" dirty="0"/>
              <a:t> - например, структурная), а в ее рамках складывается и особое понимание интересующего нас термина&lt;…&gt; [цит. по </a:t>
            </a:r>
            <a:r>
              <a:rPr lang="ru-RU" sz="2000" dirty="0" err="1"/>
              <a:t>Кубрякова</a:t>
            </a:r>
            <a:r>
              <a:rPr lang="ru-RU" sz="2000" dirty="0"/>
              <a:t> 2001: 2-3].</a:t>
            </a:r>
          </a:p>
        </p:txBody>
      </p:sp>
    </p:spTree>
    <p:extLst>
      <p:ext uri="{BB962C8B-B14F-4D97-AF65-F5344CB8AC3E}">
        <p14:creationId xmlns:p14="http://schemas.microsoft.com/office/powerpoint/2010/main" val="434380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2A275F60-E212-B1F4-10E8-9ED665FCAD8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ru-RU" smtClean="0"/>
              <a:t>11</a:t>
            </a:fld>
            <a:endParaRPr lang="ru-RU"/>
          </a:p>
        </p:txBody>
      </p:sp>
      <p:sp>
        <p:nvSpPr>
          <p:cNvPr id="4" name="TextBox 3">
            <a:extLst>
              <a:ext uri="{FF2B5EF4-FFF2-40B4-BE49-F238E27FC236}">
                <a16:creationId xmlns:a16="http://schemas.microsoft.com/office/drawing/2014/main" id="{C3167854-8F9B-EAF2-7DD2-DA10BCEF3B4A}"/>
              </a:ext>
            </a:extLst>
          </p:cNvPr>
          <p:cNvSpPr txBox="1"/>
          <p:nvPr/>
        </p:nvSpPr>
        <p:spPr>
          <a:xfrm>
            <a:off x="3048000" y="1956200"/>
            <a:ext cx="6096000" cy="4625753"/>
          </a:xfrm>
          <a:prstGeom prst="rect">
            <a:avLst/>
          </a:prstGeom>
          <a:noFill/>
        </p:spPr>
        <p:txBody>
          <a:bodyPr wrap="square">
            <a:spAutoFit/>
          </a:bodyPr>
          <a:lstStyle/>
          <a:p>
            <a:pPr indent="450215" algn="just">
              <a:lnSpc>
                <a:spcPct val="107000"/>
              </a:lnSpc>
              <a:spcAft>
                <a:spcPts val="800"/>
              </a:spcAft>
            </a:pPr>
            <a:r>
              <a:rPr lang="ru-RU" sz="1800" b="1" dirty="0">
                <a:solidFill>
                  <a:srgbClr val="000000"/>
                </a:solidFill>
                <a:effectLst/>
                <a:latin typeface="Times New Roman" panose="02020603050405020304" pitchFamily="18" charset="0"/>
                <a:ea typeface="Times New Roman" panose="02020603050405020304" pitchFamily="18" charset="0"/>
              </a:rPr>
              <a:t>ИНФЕРЕНЦИЯ (</a:t>
            </a:r>
            <a:r>
              <a:rPr lang="ru-RU" sz="1800" b="1" dirty="0">
                <a:solidFill>
                  <a:srgbClr val="31333F"/>
                </a:solidFill>
                <a:effectLst/>
                <a:highlight>
                  <a:srgbClr val="FFFFFF"/>
                </a:highlight>
                <a:latin typeface="Times New Roman" panose="02020603050405020304" pitchFamily="18" charset="0"/>
                <a:ea typeface="Times New Roman" panose="02020603050405020304" pitchFamily="18" charset="0"/>
              </a:rPr>
              <a:t>21/IPM: 2.58</a:t>
            </a:r>
            <a:r>
              <a:rPr lang="ru-RU" sz="1800" b="1"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получение выводных данных в процессе обработки информации и/или языка и само выводное знание, умозаключение, - одна из важнейших когнитивных операций человеческого мышления, в ходе которой, опираясь на непосредственно содержащиеся в тексте сведения, человек выходит за пределы данного и получает новую информацию (Краткий словарь когнитивных терминов / Е. С. </a:t>
            </a:r>
            <a:r>
              <a:rPr lang="ru-RU" sz="1800" dirty="0" err="1">
                <a:solidFill>
                  <a:srgbClr val="000000"/>
                </a:solidFill>
                <a:effectLst/>
                <a:latin typeface="Times New Roman" panose="02020603050405020304" pitchFamily="18" charset="0"/>
                <a:ea typeface="Times New Roman" panose="02020603050405020304" pitchFamily="18" charset="0"/>
              </a:rPr>
              <a:t>Кубрякова</a:t>
            </a:r>
            <a:r>
              <a:rPr lang="ru-RU" sz="1800" dirty="0">
                <a:solidFill>
                  <a:srgbClr val="000000"/>
                </a:solidFill>
                <a:effectLst/>
                <a:latin typeface="Times New Roman" panose="02020603050405020304" pitchFamily="18" charset="0"/>
                <a:ea typeface="Times New Roman" panose="02020603050405020304" pitchFamily="18" charset="0"/>
              </a:rPr>
              <a:t>, В. З. Демьянков, Ю. Г. </a:t>
            </a:r>
            <a:r>
              <a:rPr lang="ru-RU" sz="1800" dirty="0" err="1">
                <a:solidFill>
                  <a:srgbClr val="000000"/>
                </a:solidFill>
                <a:effectLst/>
                <a:latin typeface="Times New Roman" panose="02020603050405020304" pitchFamily="18" charset="0"/>
                <a:ea typeface="Times New Roman" panose="02020603050405020304" pitchFamily="18" charset="0"/>
              </a:rPr>
              <a:t>Панкрац</a:t>
            </a:r>
            <a:r>
              <a:rPr lang="ru-RU" sz="1800" dirty="0">
                <a:solidFill>
                  <a:srgbClr val="000000"/>
                </a:solidFill>
                <a:effectLst/>
                <a:latin typeface="Times New Roman" panose="02020603050405020304" pitchFamily="18" charset="0"/>
                <a:ea typeface="Times New Roman" panose="02020603050405020304" pitchFamily="18" charset="0"/>
              </a:rPr>
              <a:t>, Л. Г. Лузина; Под общ. ред. Е. С. </a:t>
            </a:r>
            <a:r>
              <a:rPr lang="ru-RU" sz="1800" dirty="0" err="1">
                <a:solidFill>
                  <a:srgbClr val="000000"/>
                </a:solidFill>
                <a:effectLst/>
                <a:latin typeface="Times New Roman" panose="02020603050405020304" pitchFamily="18" charset="0"/>
                <a:ea typeface="Times New Roman" panose="02020603050405020304" pitchFamily="18" charset="0"/>
              </a:rPr>
              <a:t>Кубряковой</a:t>
            </a:r>
            <a:r>
              <a:rPr lang="ru-RU" sz="1800" dirty="0">
                <a:solidFill>
                  <a:srgbClr val="000000"/>
                </a:solidFill>
                <a:effectLst/>
                <a:latin typeface="Times New Roman" panose="02020603050405020304" pitchFamily="18" charset="0"/>
                <a:ea typeface="Times New Roman" panose="02020603050405020304" pitchFamily="18" charset="0"/>
              </a:rPr>
              <a:t>. М. : Филол. фак. МГУ, 1996.  С. 33).</a:t>
            </a:r>
            <a:endParaRPr lang="ru-RU" sz="1800" dirty="0">
              <a:effectLst/>
              <a:latin typeface="Calibri" panose="020F0502020204030204" pitchFamily="34" charset="0"/>
              <a:ea typeface="Calibri" panose="020F0502020204030204" pitchFamily="34" charset="0"/>
            </a:endParaRPr>
          </a:p>
          <a:p>
            <a:pPr indent="450215" algn="just">
              <a:lnSpc>
                <a:spcPct val="107000"/>
              </a:lnSpc>
              <a:spcAft>
                <a:spcPts val="800"/>
              </a:spcAft>
            </a:pPr>
            <a:r>
              <a:rPr lang="ru-RU" sz="1800" dirty="0">
                <a:solidFill>
                  <a:srgbClr val="000000"/>
                </a:solidFill>
                <a:effectLst/>
                <a:latin typeface="Times New Roman" panose="02020603050405020304" pitchFamily="18" charset="0"/>
                <a:ea typeface="Times New Roman" panose="02020603050405020304" pitchFamily="18" charset="0"/>
              </a:rPr>
              <a:t>ЭТИМОЛОГИЯ: </a:t>
            </a:r>
            <a:r>
              <a:rPr lang="ru-RU" sz="1800" i="1" dirty="0">
                <a:solidFill>
                  <a:srgbClr val="000000"/>
                </a:solidFill>
                <a:effectLst/>
                <a:latin typeface="Times New Roman" panose="02020603050405020304" pitchFamily="18" charset="0"/>
                <a:ea typeface="Times New Roman" panose="02020603050405020304" pitchFamily="18" charset="0"/>
              </a:rPr>
              <a:t>“</a:t>
            </a:r>
            <a:r>
              <a:rPr lang="ru-RU" sz="1800" i="1" dirty="0" err="1">
                <a:solidFill>
                  <a:srgbClr val="000000"/>
                </a:solidFill>
                <a:effectLst/>
                <a:latin typeface="Times New Roman" panose="02020603050405020304" pitchFamily="18" charset="0"/>
                <a:ea typeface="Times New Roman" panose="02020603050405020304" pitchFamily="18" charset="0"/>
              </a:rPr>
              <a:t>inference</a:t>
            </a:r>
            <a:r>
              <a:rPr lang="ru-RU" sz="1800" i="1" dirty="0">
                <a:solidFill>
                  <a:srgbClr val="000000"/>
                </a:solidFill>
                <a:effectLst/>
                <a:latin typeface="Times New Roman" panose="02020603050405020304" pitchFamily="18" charset="0"/>
                <a:ea typeface="Times New Roman" panose="02020603050405020304" pitchFamily="18" charset="0"/>
              </a:rPr>
              <a:t>; </a:t>
            </a:r>
            <a:r>
              <a:rPr lang="ru-RU" sz="1800" i="1" dirty="0" err="1">
                <a:solidFill>
                  <a:srgbClr val="000000"/>
                </a:solidFill>
                <a:effectLst/>
                <a:latin typeface="Times New Roman" panose="02020603050405020304" pitchFamily="18" charset="0"/>
                <a:ea typeface="Times New Roman" panose="02020603050405020304" pitchFamily="18" charset="0"/>
              </a:rPr>
              <a:t>Inferenz</a:t>
            </a:r>
            <a:r>
              <a:rPr lang="ru-RU" sz="1800" i="1" dirty="0">
                <a:solidFill>
                  <a:srgbClr val="000000"/>
                </a:solidFill>
                <a:effectLst/>
                <a:latin typeface="Times New Roman" panose="02020603050405020304" pitchFamily="18" charset="0"/>
                <a:ea typeface="Times New Roman" panose="02020603050405020304" pitchFamily="18" charset="0"/>
              </a:rPr>
              <a:t> от англ. </a:t>
            </a:r>
            <a:r>
              <a:rPr lang="ru-RU" sz="1800" i="1" dirty="0" err="1">
                <a:solidFill>
                  <a:srgbClr val="000000"/>
                </a:solidFill>
                <a:effectLst/>
                <a:latin typeface="Times New Roman" panose="02020603050405020304" pitchFamily="18" charset="0"/>
                <a:ea typeface="Times New Roman" panose="02020603050405020304" pitchFamily="18" charset="0"/>
              </a:rPr>
              <a:t>infer</a:t>
            </a:r>
            <a:r>
              <a:rPr lang="ru-RU" sz="1800" i="1" dirty="0">
                <a:solidFill>
                  <a:srgbClr val="000000"/>
                </a:solidFill>
                <a:effectLst/>
                <a:latin typeface="Times New Roman" panose="02020603050405020304" pitchFamily="18" charset="0"/>
                <a:ea typeface="Times New Roman" panose="02020603050405020304" pitchFamily="18" charset="0"/>
              </a:rPr>
              <a:t> “выводить”, “заключать”</a:t>
            </a:r>
            <a:r>
              <a:rPr lang="ru-RU" sz="1800" dirty="0">
                <a:solidFill>
                  <a:srgbClr val="000000"/>
                </a:solidFill>
                <a:effectLst/>
                <a:latin typeface="Times New Roman" panose="02020603050405020304" pitchFamily="18" charset="0"/>
                <a:ea typeface="Times New Roman" panose="02020603050405020304" pitchFamily="18" charset="0"/>
              </a:rPr>
              <a:t> (Краткий словарь когнитивных терминов / Е. С. </a:t>
            </a:r>
            <a:r>
              <a:rPr lang="ru-RU" sz="1800" dirty="0" err="1">
                <a:solidFill>
                  <a:srgbClr val="000000"/>
                </a:solidFill>
                <a:effectLst/>
                <a:latin typeface="Times New Roman" panose="02020603050405020304" pitchFamily="18" charset="0"/>
                <a:ea typeface="Times New Roman" panose="02020603050405020304" pitchFamily="18" charset="0"/>
              </a:rPr>
              <a:t>Кубрякова</a:t>
            </a:r>
            <a:r>
              <a:rPr lang="ru-RU" sz="1800" dirty="0">
                <a:solidFill>
                  <a:srgbClr val="000000"/>
                </a:solidFill>
                <a:effectLst/>
                <a:latin typeface="Times New Roman" panose="02020603050405020304" pitchFamily="18" charset="0"/>
                <a:ea typeface="Times New Roman" panose="02020603050405020304" pitchFamily="18" charset="0"/>
              </a:rPr>
              <a:t>, В. З. Демьянков, Ю. Г. </a:t>
            </a:r>
            <a:r>
              <a:rPr lang="ru-RU" sz="1800" dirty="0" err="1">
                <a:solidFill>
                  <a:srgbClr val="000000"/>
                </a:solidFill>
                <a:effectLst/>
                <a:latin typeface="Times New Roman" panose="02020603050405020304" pitchFamily="18" charset="0"/>
                <a:ea typeface="Times New Roman" panose="02020603050405020304" pitchFamily="18" charset="0"/>
              </a:rPr>
              <a:t>Панкрац</a:t>
            </a:r>
            <a:r>
              <a:rPr lang="ru-RU" sz="1800" dirty="0">
                <a:solidFill>
                  <a:srgbClr val="000000"/>
                </a:solidFill>
                <a:effectLst/>
                <a:latin typeface="Times New Roman" panose="02020603050405020304" pitchFamily="18" charset="0"/>
                <a:ea typeface="Times New Roman" panose="02020603050405020304" pitchFamily="18" charset="0"/>
              </a:rPr>
              <a:t>, Л. Г. Лузина; Под общ. ред. Е. С. </a:t>
            </a:r>
            <a:r>
              <a:rPr lang="ru-RU" sz="1800" dirty="0" err="1">
                <a:solidFill>
                  <a:srgbClr val="000000"/>
                </a:solidFill>
                <a:effectLst/>
                <a:latin typeface="Times New Roman" panose="02020603050405020304" pitchFamily="18" charset="0"/>
                <a:ea typeface="Times New Roman" panose="02020603050405020304" pitchFamily="18" charset="0"/>
              </a:rPr>
              <a:t>Кубряковой</a:t>
            </a:r>
            <a:r>
              <a:rPr lang="ru-RU" sz="1800" dirty="0">
                <a:solidFill>
                  <a:srgbClr val="000000"/>
                </a:solidFill>
                <a:effectLst/>
                <a:latin typeface="Times New Roman" panose="02020603050405020304" pitchFamily="18" charset="0"/>
                <a:ea typeface="Times New Roman" panose="02020603050405020304" pitchFamily="18" charset="0"/>
              </a:rPr>
              <a:t>. М. : Филол. фак. МГУ, 1996. С. 33).</a:t>
            </a:r>
            <a:endParaRPr lang="ru-RU"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00323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6040E167-1CAB-34D5-D4D9-47BC1C1B22F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ru-RU" smtClean="0"/>
              <a:t>12</a:t>
            </a:fld>
            <a:endParaRPr lang="ru-RU"/>
          </a:p>
        </p:txBody>
      </p:sp>
      <p:sp>
        <p:nvSpPr>
          <p:cNvPr id="4" name="TextBox 3">
            <a:extLst>
              <a:ext uri="{FF2B5EF4-FFF2-40B4-BE49-F238E27FC236}">
                <a16:creationId xmlns:a16="http://schemas.microsoft.com/office/drawing/2014/main" id="{41DA1859-D43A-9F33-BCDA-C6F3EC764F8E}"/>
              </a:ext>
            </a:extLst>
          </p:cNvPr>
          <p:cNvSpPr txBox="1"/>
          <p:nvPr/>
        </p:nvSpPr>
        <p:spPr>
          <a:xfrm>
            <a:off x="3048000" y="803641"/>
            <a:ext cx="6096000" cy="5254836"/>
          </a:xfrm>
          <a:prstGeom prst="rect">
            <a:avLst/>
          </a:prstGeom>
          <a:noFill/>
        </p:spPr>
        <p:txBody>
          <a:bodyPr wrap="square">
            <a:spAutoFit/>
          </a:bodyPr>
          <a:lstStyle/>
          <a:p>
            <a:pPr indent="450215" algn="just">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rPr>
              <a:t>СИНОНИМЫ: </a:t>
            </a:r>
            <a:r>
              <a:rPr lang="ru-RU" sz="1400" i="1" dirty="0">
                <a:solidFill>
                  <a:srgbClr val="000000"/>
                </a:solidFill>
                <a:effectLst/>
                <a:latin typeface="Times New Roman" panose="02020603050405020304" pitchFamily="18" charset="0"/>
                <a:ea typeface="Times New Roman" panose="02020603050405020304" pitchFamily="18" charset="0"/>
              </a:rPr>
              <a:t>выводное знание, выводная информация, результат текстовых импликаций, модель извлечения информации из текста, </a:t>
            </a:r>
            <a:r>
              <a:rPr lang="ru-RU" sz="1400" i="1" dirty="0" err="1">
                <a:solidFill>
                  <a:srgbClr val="000000"/>
                </a:solidFill>
                <a:effectLst/>
                <a:latin typeface="Times New Roman" panose="02020603050405020304" pitchFamily="18" charset="0"/>
                <a:ea typeface="Times New Roman" panose="02020603050405020304" pitchFamily="18" charset="0"/>
              </a:rPr>
              <a:t>импликатура</a:t>
            </a:r>
            <a:r>
              <a:rPr lang="ru-RU" sz="1400" i="1" dirty="0">
                <a:solidFill>
                  <a:srgbClr val="000000"/>
                </a:solidFill>
                <a:effectLst/>
                <a:latin typeface="Times New Roman" panose="02020603050405020304" pitchFamily="18" charset="0"/>
                <a:ea typeface="Times New Roman" panose="02020603050405020304" pitchFamily="18" charset="0"/>
              </a:rPr>
              <a:t>, следствие, импликация, ассоциация, выводное знание</a:t>
            </a:r>
            <a:r>
              <a:rPr lang="ru-RU" sz="1400" dirty="0">
                <a:solidFill>
                  <a:srgbClr val="000000"/>
                </a:solidFill>
                <a:effectLst/>
                <a:latin typeface="Times New Roman" panose="02020603050405020304" pitchFamily="18" charset="0"/>
                <a:ea typeface="Times New Roman" panose="02020603050405020304" pitchFamily="18" charset="0"/>
              </a:rPr>
              <a:t>, </a:t>
            </a:r>
            <a:r>
              <a:rPr lang="ru-RU" sz="1400" i="1" dirty="0">
                <a:solidFill>
                  <a:srgbClr val="000000"/>
                </a:solidFill>
                <a:effectLst/>
                <a:latin typeface="Times New Roman" panose="02020603050405020304" pitchFamily="18" charset="0"/>
                <a:ea typeface="Times New Roman" panose="02020603050405020304" pitchFamily="18" charset="0"/>
              </a:rPr>
              <a:t>метафорическая ассоциация</a:t>
            </a:r>
            <a:r>
              <a:rPr lang="ru-RU" sz="1400" dirty="0">
                <a:solidFill>
                  <a:srgbClr val="000000"/>
                </a:solidFill>
                <a:effectLst/>
                <a:latin typeface="Times New Roman" panose="02020603050405020304" pitchFamily="18" charset="0"/>
                <a:ea typeface="Times New Roman" panose="02020603050405020304" pitchFamily="18" charset="0"/>
              </a:rPr>
              <a:t>.</a:t>
            </a:r>
            <a:endParaRPr lang="ru-RU" sz="1100" dirty="0">
              <a:effectLst/>
              <a:latin typeface="Calibri" panose="020F0502020204030204" pitchFamily="34" charset="0"/>
              <a:ea typeface="Calibri" panose="020F0502020204030204" pitchFamily="34" charset="0"/>
            </a:endParaRPr>
          </a:p>
          <a:p>
            <a:pPr indent="450215" algn="just">
              <a:lnSpc>
                <a:spcPct val="107000"/>
              </a:lnSpc>
              <a:spcAft>
                <a:spcPts val="800"/>
              </a:spcAft>
            </a:pPr>
            <a:r>
              <a:rPr lang="ru-RU" sz="1400" dirty="0">
                <a:effectLst/>
                <a:latin typeface="Times New Roman" panose="02020603050405020304" pitchFamily="18" charset="0"/>
                <a:ea typeface="Times New Roman" panose="02020603050405020304" pitchFamily="18" charset="0"/>
              </a:rPr>
              <a:t>КОНТЕКСТЫ УПОТРЕБЛЕНИЯ: </a:t>
            </a:r>
            <a:r>
              <a:rPr lang="ru-RU" sz="1400" i="1" dirty="0">
                <a:effectLst/>
                <a:latin typeface="Times New Roman" panose="02020603050405020304" pitchFamily="18" charset="0"/>
                <a:ea typeface="Times New Roman" panose="02020603050405020304" pitchFamily="18" charset="0"/>
              </a:rPr>
              <a:t>В книге Е.В. Падучевой «Динамические модели в семантике лексики» термин «импликация» служит для обозначения двух различных явлений. Этот термин используется в первом значении (условно обозначим как импликация 1) для обозначения </a:t>
            </a:r>
            <a:r>
              <a:rPr lang="ru-RU" sz="1400" i="1" dirty="0" err="1">
                <a:effectLst/>
                <a:latin typeface="Times New Roman" panose="02020603050405020304" pitchFamily="18" charset="0"/>
                <a:ea typeface="Times New Roman" panose="02020603050405020304" pitchFamily="18" charset="0"/>
              </a:rPr>
              <a:t>ассертивного</a:t>
            </a:r>
            <a:r>
              <a:rPr lang="ru-RU" sz="1400" i="1" dirty="0">
                <a:effectLst/>
                <a:latin typeface="Times New Roman" panose="02020603050405020304" pitchFamily="18" charset="0"/>
                <a:ea typeface="Times New Roman" panose="02020603050405020304" pitchFamily="18" charset="0"/>
              </a:rPr>
              <a:t> статуса компонента, обозначающего следствие из </a:t>
            </a:r>
            <a:r>
              <a:rPr lang="ru-RU" sz="1400" i="1" dirty="0" err="1">
                <a:effectLst/>
                <a:latin typeface="Times New Roman" panose="02020603050405020304" pitchFamily="18" charset="0"/>
                <a:ea typeface="Times New Roman" panose="02020603050405020304" pitchFamily="18" charset="0"/>
              </a:rPr>
              <a:t>ассерции</a:t>
            </a:r>
            <a:r>
              <a:rPr lang="ru-RU" sz="1400" i="1" dirty="0">
                <a:effectLst/>
                <a:latin typeface="Times New Roman" panose="02020603050405020304" pitchFamily="18" charset="0"/>
                <a:ea typeface="Times New Roman" panose="02020603050405020304" pitchFamily="18" charset="0"/>
              </a:rPr>
              <a:t> (</a:t>
            </a:r>
            <a:r>
              <a:rPr lang="ru-RU" sz="1400" i="1" dirty="0" err="1">
                <a:effectLst/>
                <a:latin typeface="Times New Roman" panose="02020603050405020304" pitchFamily="18" charset="0"/>
                <a:ea typeface="Times New Roman" panose="02020603050405020304" pitchFamily="18" charset="0"/>
              </a:rPr>
              <a:t>импликатив</a:t>
            </a:r>
            <a:r>
              <a:rPr lang="ru-RU" sz="1400" i="1" dirty="0">
                <a:effectLst/>
                <a:latin typeface="Times New Roman" panose="02020603050405020304" pitchFamily="18" charset="0"/>
                <a:ea typeface="Times New Roman" panose="02020603050405020304" pitchFamily="18" charset="0"/>
              </a:rPr>
              <a:t>), во втором значении (импликация 2) для обозначения стандартных ассоциаций </a:t>
            </a:r>
            <a:r>
              <a:rPr lang="ru-RU" sz="1400" b="1" i="1" dirty="0">
                <a:effectLst/>
                <a:latin typeface="Times New Roman" panose="02020603050405020304" pitchFamily="18" charset="0"/>
                <a:ea typeface="Times New Roman" panose="02020603050405020304" pitchFamily="18" charset="0"/>
              </a:rPr>
              <a:t>(</a:t>
            </a:r>
            <a:r>
              <a:rPr lang="ru-RU" sz="1400" b="1" i="1" dirty="0" err="1">
                <a:effectLst/>
                <a:latin typeface="Times New Roman" panose="02020603050405020304" pitchFamily="18" charset="0"/>
                <a:ea typeface="Times New Roman" panose="02020603050405020304" pitchFamily="18" charset="0"/>
              </a:rPr>
              <a:t>инференций</a:t>
            </a:r>
            <a:r>
              <a:rPr lang="ru-RU" sz="1400" b="1" i="1" dirty="0">
                <a:effectLst/>
                <a:latin typeface="Times New Roman" panose="02020603050405020304" pitchFamily="18" charset="0"/>
                <a:ea typeface="Times New Roman" panose="02020603050405020304" pitchFamily="18" charset="0"/>
              </a:rPr>
              <a:t>)</a:t>
            </a:r>
            <a:r>
              <a:rPr lang="ru-RU" sz="1400" i="1"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(Антошина Д. В., Опыт систематизации терминов в лексической семантике, связанных с понятием импликации”, Вестник Московского университета. Серия 9. Филология. 2018. № 4. С. 57). </a:t>
            </a:r>
            <a:r>
              <a:rPr lang="ru-RU" sz="1400" i="1" dirty="0">
                <a:effectLst/>
                <a:latin typeface="Times New Roman" panose="02020603050405020304" pitchFamily="18" charset="0"/>
                <a:ea typeface="Times New Roman" panose="02020603050405020304" pitchFamily="18" charset="0"/>
              </a:rPr>
              <a:t>В целях систематизации лингвистических терминов, тесно связанных с центральным термином «импликация», в случае использования данного термина для обозначения ассоциаций мы рекомендуем использовать термин «ассоциация», для ее разновидностей соответственно стандартная (общепринятая) ассоциация или метафорическая ассоциация </a:t>
            </a:r>
            <a:r>
              <a:rPr lang="ru-RU" sz="1400" b="1" i="1" dirty="0">
                <a:effectLst/>
                <a:latin typeface="Times New Roman" panose="02020603050405020304" pitchFamily="18" charset="0"/>
                <a:ea typeface="Times New Roman" panose="02020603050405020304" pitchFamily="18" charset="0"/>
              </a:rPr>
              <a:t>(</a:t>
            </a:r>
            <a:r>
              <a:rPr lang="ru-RU" sz="1400" b="1" i="1" dirty="0" err="1">
                <a:effectLst/>
                <a:latin typeface="Times New Roman" panose="02020603050405020304" pitchFamily="18" charset="0"/>
                <a:ea typeface="Times New Roman" panose="02020603050405020304" pitchFamily="18" charset="0"/>
              </a:rPr>
              <a:t>инференция</a:t>
            </a:r>
            <a:r>
              <a:rPr lang="ru-RU" sz="1400" b="1" i="1" dirty="0">
                <a:effectLst/>
                <a:latin typeface="Times New Roman" panose="02020603050405020304" pitchFamily="18" charset="0"/>
                <a:ea typeface="Times New Roman" panose="02020603050405020304" pitchFamily="18" charset="0"/>
              </a:rPr>
              <a:t>)</a:t>
            </a:r>
            <a:r>
              <a:rPr lang="ru-RU" sz="1400" dirty="0">
                <a:effectLst/>
                <a:latin typeface="Times New Roman" panose="02020603050405020304" pitchFamily="18" charset="0"/>
                <a:ea typeface="Times New Roman" panose="02020603050405020304" pitchFamily="18" charset="0"/>
              </a:rPr>
              <a:t> (Антошина Д.В., Опыт систематизации терминов в лексической семантике, связанных с понятием импликации // Вестник Московского университета. Серия 9. Филология. 2018. № 4. С. 62).</a:t>
            </a:r>
            <a:endParaRPr lang="ru-RU" sz="11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53891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7D5913CC-36C8-6C04-B406-35231C8D298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ru-RU" smtClean="0"/>
              <a:t>13</a:t>
            </a:fld>
            <a:endParaRPr lang="ru-RU"/>
          </a:p>
        </p:txBody>
      </p:sp>
      <p:sp>
        <p:nvSpPr>
          <p:cNvPr id="4" name="TextBox 3">
            <a:extLst>
              <a:ext uri="{FF2B5EF4-FFF2-40B4-BE49-F238E27FC236}">
                <a16:creationId xmlns:a16="http://schemas.microsoft.com/office/drawing/2014/main" id="{594C3734-34A2-283D-3E38-E06EFA2DA89E}"/>
              </a:ext>
            </a:extLst>
          </p:cNvPr>
          <p:cNvSpPr txBox="1"/>
          <p:nvPr/>
        </p:nvSpPr>
        <p:spPr>
          <a:xfrm>
            <a:off x="3048000" y="-28382"/>
            <a:ext cx="6096000" cy="6918882"/>
          </a:xfrm>
          <a:prstGeom prst="rect">
            <a:avLst/>
          </a:prstGeom>
          <a:noFill/>
        </p:spPr>
        <p:txBody>
          <a:bodyPr wrap="square">
            <a:spAutoFit/>
          </a:bodyPr>
          <a:lstStyle/>
          <a:p>
            <a:pPr indent="450215" algn="just">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rPr>
              <a:t>ГИПЕРОНИМЫ: </a:t>
            </a:r>
            <a:r>
              <a:rPr lang="ru-RU" sz="1400" i="1" dirty="0">
                <a:solidFill>
                  <a:srgbClr val="000000"/>
                </a:solidFill>
                <a:effectLst/>
                <a:latin typeface="Times New Roman" panose="02020603050405020304" pitchFamily="18" charset="0"/>
                <a:ea typeface="Times New Roman" panose="02020603050405020304" pitchFamily="18" charset="0"/>
              </a:rPr>
              <a:t>когнитивная операция, мыслительная операция, мыслительный процесс, когнитивный феномен, вид мышления, операция вывода, когнитивный механизм.</a:t>
            </a:r>
            <a:endParaRPr lang="ru-RU" sz="1100" dirty="0">
              <a:effectLst/>
              <a:latin typeface="Calibri" panose="020F0502020204030204" pitchFamily="34" charset="0"/>
              <a:ea typeface="Calibri" panose="020F0502020204030204" pitchFamily="34" charset="0"/>
            </a:endParaRPr>
          </a:p>
          <a:p>
            <a:r>
              <a:rPr lang="ru-RU" sz="1400" dirty="0">
                <a:effectLst/>
                <a:latin typeface="Times New Roman" panose="02020603050405020304" pitchFamily="18" charset="0"/>
                <a:ea typeface="Times New Roman" panose="02020603050405020304" pitchFamily="18" charset="0"/>
              </a:rPr>
              <a:t>КОНТЕКСТЫ УПОТРЕБЛЕНИЯ: </a:t>
            </a:r>
            <a:r>
              <a:rPr lang="ru-RU" sz="1400" i="1" dirty="0">
                <a:effectLst/>
                <a:latin typeface="Times New Roman" panose="02020603050405020304" pitchFamily="18" charset="0"/>
                <a:ea typeface="Times New Roman" panose="02020603050405020304" pitchFamily="18" charset="0"/>
              </a:rPr>
              <a:t>Для определения сути </a:t>
            </a:r>
            <a:r>
              <a:rPr lang="ru-RU" sz="1400" i="1" dirty="0" err="1">
                <a:effectLst/>
                <a:latin typeface="Times New Roman" panose="02020603050405020304" pitchFamily="18" charset="0"/>
                <a:ea typeface="Times New Roman" panose="02020603050405020304" pitchFamily="18" charset="0"/>
              </a:rPr>
              <a:t>инференции</a:t>
            </a:r>
            <a:r>
              <a:rPr lang="ru-RU" sz="1400" i="1" dirty="0">
                <a:effectLst/>
                <a:latin typeface="Times New Roman" panose="02020603050405020304" pitchFamily="18" charset="0"/>
                <a:ea typeface="Times New Roman" panose="02020603050405020304" pitchFamily="18" charset="0"/>
              </a:rPr>
              <a:t> и, как следствие, ее видов требуется совершенно другая, более глубокая основа, которая бы, во-первых, максимально охватывала </a:t>
            </a:r>
            <a:r>
              <a:rPr lang="ru-RU" sz="1400" i="1" dirty="0" err="1">
                <a:effectLst/>
                <a:latin typeface="Times New Roman" panose="02020603050405020304" pitchFamily="18" charset="0"/>
                <a:ea typeface="Times New Roman" panose="02020603050405020304" pitchFamily="18" charset="0"/>
              </a:rPr>
              <a:t>разновекторный</a:t>
            </a:r>
            <a:r>
              <a:rPr lang="ru-RU" sz="1400" i="1" dirty="0">
                <a:effectLst/>
                <a:latin typeface="Times New Roman" panose="02020603050405020304" pitchFamily="18" charset="0"/>
                <a:ea typeface="Times New Roman" panose="02020603050405020304" pitchFamily="18" charset="0"/>
              </a:rPr>
              <a:t> спектр проявлений этого явления (начиная с процессов словообразования и заканчивая процессами </a:t>
            </a:r>
            <a:r>
              <a:rPr lang="ru-RU" sz="1400" i="1" dirty="0" err="1">
                <a:effectLst/>
                <a:latin typeface="Times New Roman" panose="02020603050405020304" pitchFamily="18" charset="0"/>
                <a:ea typeface="Times New Roman" panose="02020603050405020304" pitchFamily="18" charset="0"/>
              </a:rPr>
              <a:t>речепроизводства</a:t>
            </a:r>
            <a:r>
              <a:rPr lang="ru-RU" sz="1400" i="1" dirty="0">
                <a:effectLst/>
                <a:latin typeface="Times New Roman" panose="02020603050405020304" pitchFamily="18" charset="0"/>
                <a:ea typeface="Times New Roman" panose="02020603050405020304" pitchFamily="18" charset="0"/>
              </a:rPr>
              <a:t> и </a:t>
            </a:r>
            <a:r>
              <a:rPr lang="ru-RU" sz="1400" i="1" dirty="0" err="1">
                <a:effectLst/>
                <a:latin typeface="Times New Roman" panose="02020603050405020304" pitchFamily="18" charset="0"/>
                <a:ea typeface="Times New Roman" panose="02020603050405020304" pitchFamily="18" charset="0"/>
              </a:rPr>
              <a:t>речевосприятия</a:t>
            </a:r>
            <a:r>
              <a:rPr lang="ru-RU" sz="1400" i="1" dirty="0">
                <a:effectLst/>
                <a:latin typeface="Times New Roman" panose="02020603050405020304" pitchFamily="18" charset="0"/>
                <a:ea typeface="Times New Roman" panose="02020603050405020304" pitchFamily="18" charset="0"/>
              </a:rPr>
              <a:t>), а во-вторых, была релевантной когнитивной природе </a:t>
            </a:r>
            <a:r>
              <a:rPr lang="ru-RU" sz="1400" i="1" dirty="0" err="1">
                <a:effectLst/>
                <a:latin typeface="Times New Roman" panose="02020603050405020304" pitchFamily="18" charset="0"/>
                <a:ea typeface="Times New Roman" panose="02020603050405020304" pitchFamily="18" charset="0"/>
              </a:rPr>
              <a:t>инференции</a:t>
            </a:r>
            <a:r>
              <a:rPr lang="ru-RU" sz="1400" i="1" dirty="0">
                <a:effectLst/>
                <a:latin typeface="Times New Roman" panose="02020603050405020304" pitchFamily="18" charset="0"/>
                <a:ea typeface="Times New Roman" panose="02020603050405020304" pitchFamily="18" charset="0"/>
              </a:rPr>
              <a:t>. Поскольку </a:t>
            </a:r>
            <a:r>
              <a:rPr lang="ru-RU" sz="1400" b="1" i="1" dirty="0" err="1">
                <a:effectLst/>
                <a:latin typeface="Times New Roman" panose="02020603050405020304" pitchFamily="18" charset="0"/>
                <a:ea typeface="Times New Roman" panose="02020603050405020304" pitchFamily="18" charset="0"/>
              </a:rPr>
              <a:t>инференцию</a:t>
            </a:r>
            <a:r>
              <a:rPr lang="ru-RU" sz="1400" b="1" i="1" dirty="0">
                <a:effectLst/>
                <a:latin typeface="Times New Roman" panose="02020603050405020304" pitchFamily="18" charset="0"/>
                <a:ea typeface="Times New Roman" panose="02020603050405020304" pitchFamily="18" charset="0"/>
              </a:rPr>
              <a:t> можно считать одним из видов мышления,</a:t>
            </a:r>
            <a:r>
              <a:rPr lang="ru-RU" sz="1400" i="1" dirty="0">
                <a:effectLst/>
                <a:latin typeface="Times New Roman" panose="02020603050405020304" pitchFamily="18" charset="0"/>
                <a:ea typeface="Times New Roman" panose="02020603050405020304" pitchFamily="18" charset="0"/>
              </a:rPr>
              <a:t> в ее основе должны лежать механизмы, присущие всему процессу мышления в целом, такие как </a:t>
            </a:r>
            <a:r>
              <a:rPr lang="ru-RU" sz="1400" b="1" i="1" dirty="0">
                <a:effectLst/>
                <a:latin typeface="Times New Roman" panose="02020603050405020304" pitchFamily="18" charset="0"/>
                <a:ea typeface="Times New Roman" panose="02020603050405020304" pitchFamily="18" charset="0"/>
              </a:rPr>
              <a:t>сравнение, достраивание (</a:t>
            </a:r>
            <a:r>
              <a:rPr lang="ru-RU" sz="1400" b="1" i="1" dirty="0" err="1">
                <a:effectLst/>
                <a:latin typeface="Times New Roman" panose="02020603050405020304" pitchFamily="18" charset="0"/>
                <a:ea typeface="Times New Roman" panose="02020603050405020304" pitchFamily="18" charset="0"/>
              </a:rPr>
              <a:t>фрейминг</a:t>
            </a:r>
            <a:r>
              <a:rPr lang="ru-RU" sz="1400" b="1" i="1" dirty="0">
                <a:effectLst/>
                <a:latin typeface="Times New Roman" panose="02020603050405020304" pitchFamily="18" charset="0"/>
                <a:ea typeface="Times New Roman" panose="02020603050405020304" pitchFamily="18" charset="0"/>
              </a:rPr>
              <a:t>), интеграция, элиминация, дедукция, индукция</a:t>
            </a:r>
            <a:r>
              <a:rPr lang="ru-RU" sz="1400" i="1" dirty="0">
                <a:effectLst/>
                <a:latin typeface="Times New Roman" panose="02020603050405020304" pitchFamily="18" charset="0"/>
                <a:ea typeface="Times New Roman" panose="02020603050405020304" pitchFamily="18" charset="0"/>
              </a:rPr>
              <a:t>. Данный перечень может быть дополнен, т.к. огромный объем языкового проявления </a:t>
            </a:r>
            <a:r>
              <a:rPr lang="ru-RU" sz="1400" i="1" dirty="0" err="1">
                <a:effectLst/>
                <a:latin typeface="Times New Roman" panose="02020603050405020304" pitchFamily="18" charset="0"/>
                <a:ea typeface="Times New Roman" panose="02020603050405020304" pitchFamily="18" charset="0"/>
              </a:rPr>
              <a:t>инференции</a:t>
            </a:r>
            <a:r>
              <a:rPr lang="ru-RU" sz="1400" i="1" dirty="0">
                <a:effectLst/>
                <a:latin typeface="Times New Roman" panose="02020603050405020304" pitchFamily="18" charset="0"/>
                <a:ea typeface="Times New Roman" panose="02020603050405020304" pitchFamily="18" charset="0"/>
              </a:rPr>
              <a:t> требует дальнейшего рассмотрения и оценки </a:t>
            </a:r>
            <a:r>
              <a:rPr lang="ru-RU" sz="1400" dirty="0">
                <a:effectLst/>
                <a:latin typeface="Times New Roman" panose="02020603050405020304" pitchFamily="18" charset="0"/>
                <a:ea typeface="Times New Roman" panose="02020603050405020304" pitchFamily="18" charset="0"/>
              </a:rPr>
              <a:t>(Суворова Е.В. Виды </a:t>
            </a:r>
            <a:r>
              <a:rPr lang="ru-RU" sz="1400" dirty="0" err="1">
                <a:effectLst/>
                <a:latin typeface="Times New Roman" panose="02020603050405020304" pitchFamily="18" charset="0"/>
                <a:ea typeface="Times New Roman" panose="02020603050405020304" pitchFamily="18" charset="0"/>
              </a:rPr>
              <a:t>инференций</a:t>
            </a:r>
            <a:r>
              <a:rPr lang="ru-RU" sz="1400" dirty="0">
                <a:effectLst/>
                <a:latin typeface="Times New Roman" panose="02020603050405020304" pitchFamily="18" charset="0"/>
                <a:ea typeface="Times New Roman" panose="02020603050405020304" pitchFamily="18" charset="0"/>
              </a:rPr>
              <a:t> в дискурсе // Филологические науки. Вопросы теории и практики. 2018. №4-1 (82). С. 9). </a:t>
            </a:r>
            <a:r>
              <a:rPr lang="ru-RU" sz="1400" i="1" dirty="0">
                <a:effectLst/>
                <a:latin typeface="Times New Roman" panose="02020603050405020304" pitchFamily="18" charset="0"/>
                <a:ea typeface="Times New Roman" panose="02020603050405020304" pitchFamily="18" charset="0"/>
              </a:rPr>
              <a:t>Термин «</a:t>
            </a:r>
            <a:r>
              <a:rPr lang="ru-RU" sz="1400" i="1" dirty="0" err="1">
                <a:effectLst/>
                <a:latin typeface="Times New Roman" panose="02020603050405020304" pitchFamily="18" charset="0"/>
                <a:ea typeface="Times New Roman" panose="02020603050405020304" pitchFamily="18" charset="0"/>
              </a:rPr>
              <a:t>инференция</a:t>
            </a:r>
            <a:r>
              <a:rPr lang="ru-RU" sz="1400" i="1" dirty="0">
                <a:effectLst/>
                <a:latin typeface="Times New Roman" panose="02020603050405020304" pitchFamily="18" charset="0"/>
                <a:ea typeface="Times New Roman" panose="02020603050405020304" pitchFamily="18" charset="0"/>
              </a:rPr>
              <a:t>», возникший в логике </a:t>
            </a:r>
            <a:r>
              <a:rPr lang="ru-RU" sz="1400" b="1" i="1" dirty="0">
                <a:effectLst/>
                <a:latin typeface="Times New Roman" panose="02020603050405020304" pitchFamily="18" charset="0"/>
                <a:ea typeface="Times New Roman" panose="02020603050405020304" pitchFamily="18" charset="0"/>
              </a:rPr>
              <a:t>для номинации операции вывода</a:t>
            </a:r>
            <a:r>
              <a:rPr lang="ru-RU" sz="1400" i="1" dirty="0">
                <a:effectLst/>
                <a:latin typeface="Times New Roman" panose="02020603050405020304" pitchFamily="18" charset="0"/>
                <a:ea typeface="Times New Roman" panose="02020603050405020304" pitchFamily="18" charset="0"/>
              </a:rPr>
              <a:t>, в лингвистике текста претерпел определенные изменения и стал использоваться </a:t>
            </a:r>
            <a:r>
              <a:rPr lang="ru-RU" sz="1400" b="1" i="1" dirty="0">
                <a:effectLst/>
                <a:latin typeface="Times New Roman" panose="02020603050405020304" pitchFamily="18" charset="0"/>
                <a:ea typeface="Times New Roman" panose="02020603050405020304" pitchFamily="18" charset="0"/>
              </a:rPr>
              <a:t>для обозначения семантических выводов, извлекаемых из содержания текста и его компонентов</a:t>
            </a:r>
            <a:r>
              <a:rPr lang="ru-RU" sz="1400" i="1" dirty="0">
                <a:effectLst/>
                <a:latin typeface="Times New Roman" panose="02020603050405020304" pitchFamily="18" charset="0"/>
                <a:ea typeface="Times New Roman" panose="02020603050405020304" pitchFamily="18" charset="0"/>
              </a:rPr>
              <a:t>. В тексте как сложном структурном и содержательном целом происходит переход языковых единиц в единицы речи, которые формально и семантически взаимосвязаны. </a:t>
            </a:r>
            <a:r>
              <a:rPr lang="ru-RU" sz="1400" b="1" i="1" dirty="0">
                <a:effectLst/>
                <a:latin typeface="Times New Roman" panose="02020603050405020304" pitchFamily="18" charset="0"/>
                <a:ea typeface="Times New Roman" panose="02020603050405020304" pitchFamily="18" charset="0"/>
              </a:rPr>
              <a:t>Как один из базовых когнитивных механизмов </a:t>
            </a:r>
            <a:r>
              <a:rPr lang="ru-RU" sz="1400" b="1" i="1" dirty="0" err="1">
                <a:effectLst/>
                <a:latin typeface="Times New Roman" panose="02020603050405020304" pitchFamily="18" charset="0"/>
                <a:ea typeface="Times New Roman" panose="02020603050405020304" pitchFamily="18" charset="0"/>
              </a:rPr>
              <a:t>инференция</a:t>
            </a:r>
            <a:r>
              <a:rPr lang="ru-RU" sz="1400" b="1" i="1" dirty="0">
                <a:effectLst/>
                <a:latin typeface="Times New Roman" panose="02020603050405020304" pitchFamily="18" charset="0"/>
                <a:ea typeface="Times New Roman" panose="02020603050405020304" pitchFamily="18" charset="0"/>
              </a:rPr>
              <a:t> </a:t>
            </a:r>
            <a:r>
              <a:rPr lang="ru-RU" sz="1400" i="1" dirty="0">
                <a:effectLst/>
                <a:latin typeface="Times New Roman" panose="02020603050405020304" pitchFamily="18" charset="0"/>
                <a:ea typeface="Times New Roman" panose="02020603050405020304" pitchFamily="18" charset="0"/>
              </a:rPr>
              <a:t>включается в процесс генерации речевого смысла как результата взаимодействия языкового содержания текста, контекстуальной, ситуативной и энциклопедической информации. Наиболее распространенным определением </a:t>
            </a:r>
            <a:r>
              <a:rPr lang="ru-RU" sz="1400" i="1" dirty="0" err="1">
                <a:effectLst/>
                <a:latin typeface="Times New Roman" panose="02020603050405020304" pitchFamily="18" charset="0"/>
                <a:ea typeface="Times New Roman" panose="02020603050405020304" pitchFamily="18" charset="0"/>
              </a:rPr>
              <a:t>инференции</a:t>
            </a:r>
            <a:r>
              <a:rPr lang="ru-RU" sz="1400" i="1" dirty="0">
                <a:effectLst/>
                <a:latin typeface="Times New Roman" panose="02020603050405020304" pitchFamily="18" charset="0"/>
                <a:ea typeface="Times New Roman" panose="02020603050405020304" pitchFamily="18" charset="0"/>
              </a:rPr>
              <a:t> является определение, данное Е.С. </a:t>
            </a:r>
            <a:r>
              <a:rPr lang="ru-RU" sz="1400" i="1" dirty="0" err="1">
                <a:effectLst/>
                <a:latin typeface="Times New Roman" panose="02020603050405020304" pitchFamily="18" charset="0"/>
                <a:ea typeface="Times New Roman" panose="02020603050405020304" pitchFamily="18" charset="0"/>
              </a:rPr>
              <a:t>Кубряковой</a:t>
            </a:r>
            <a:r>
              <a:rPr lang="ru-RU" sz="1400" i="1" dirty="0">
                <a:effectLst/>
                <a:latin typeface="Times New Roman" panose="02020603050405020304" pitchFamily="18" charset="0"/>
                <a:ea typeface="Times New Roman" panose="02020603050405020304" pitchFamily="18" charset="0"/>
              </a:rPr>
              <a:t>, согласно которому под </a:t>
            </a:r>
            <a:r>
              <a:rPr lang="ru-RU" sz="1400" i="1" dirty="0" err="1">
                <a:effectLst/>
                <a:latin typeface="Times New Roman" panose="02020603050405020304" pitchFamily="18" charset="0"/>
                <a:ea typeface="Times New Roman" panose="02020603050405020304" pitchFamily="18" charset="0"/>
              </a:rPr>
              <a:t>инференцией</a:t>
            </a:r>
            <a:r>
              <a:rPr lang="ru-RU" sz="1400" i="1" dirty="0">
                <a:effectLst/>
                <a:latin typeface="Times New Roman" panose="02020603050405020304" pitchFamily="18" charset="0"/>
                <a:ea typeface="Times New Roman" panose="02020603050405020304" pitchFamily="18" charset="0"/>
              </a:rPr>
              <a:t> понимается получение выводных данных в процессе обработки информации, а также само выводное знание </a:t>
            </a:r>
            <a:r>
              <a:rPr lang="ru-RU" sz="1400" dirty="0">
                <a:effectLst/>
                <a:latin typeface="Times New Roman" panose="02020603050405020304" pitchFamily="18" charset="0"/>
                <a:ea typeface="Times New Roman" panose="02020603050405020304" pitchFamily="18" charset="0"/>
              </a:rPr>
              <a:t>(Заварзина С. А. К вопросу об определении места </a:t>
            </a:r>
            <a:r>
              <a:rPr lang="ru-RU" sz="1400" dirty="0" err="1">
                <a:effectLst/>
                <a:latin typeface="Times New Roman" panose="02020603050405020304" pitchFamily="18" charset="0"/>
                <a:ea typeface="Times New Roman" panose="02020603050405020304" pitchFamily="18" charset="0"/>
              </a:rPr>
              <a:t>инференции</a:t>
            </a:r>
            <a:r>
              <a:rPr lang="ru-RU" sz="1400" dirty="0">
                <a:effectLst/>
                <a:latin typeface="Times New Roman" panose="02020603050405020304" pitchFamily="18" charset="0"/>
                <a:ea typeface="Times New Roman" panose="02020603050405020304" pitchFamily="18" charset="0"/>
              </a:rPr>
              <a:t> в системе категорий текста // Вестник ЮУрГУ. Серия: Лингвистика. 2016. №1. С. 73). </a:t>
            </a:r>
            <a:endParaRPr lang="ru-RU" dirty="0"/>
          </a:p>
        </p:txBody>
      </p:sp>
    </p:spTree>
    <p:extLst>
      <p:ext uri="{BB962C8B-B14F-4D97-AF65-F5344CB8AC3E}">
        <p14:creationId xmlns:p14="http://schemas.microsoft.com/office/powerpoint/2010/main" val="300019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99147F0E-9791-E982-E299-6DB407E5B2F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ru-RU" smtClean="0"/>
              <a:t>14</a:t>
            </a:fld>
            <a:endParaRPr lang="ru-RU"/>
          </a:p>
        </p:txBody>
      </p:sp>
      <p:sp>
        <p:nvSpPr>
          <p:cNvPr id="4" name="TextBox 3">
            <a:extLst>
              <a:ext uri="{FF2B5EF4-FFF2-40B4-BE49-F238E27FC236}">
                <a16:creationId xmlns:a16="http://schemas.microsoft.com/office/drawing/2014/main" id="{0EAB725F-96BF-4430-5C14-2560568538EC}"/>
              </a:ext>
            </a:extLst>
          </p:cNvPr>
          <p:cNvSpPr txBox="1"/>
          <p:nvPr/>
        </p:nvSpPr>
        <p:spPr>
          <a:xfrm>
            <a:off x="3048000" y="982857"/>
            <a:ext cx="6096000" cy="4896405"/>
          </a:xfrm>
          <a:prstGeom prst="rect">
            <a:avLst/>
          </a:prstGeom>
          <a:noFill/>
        </p:spPr>
        <p:txBody>
          <a:bodyPr wrap="square">
            <a:spAutoFit/>
          </a:bodyPr>
          <a:lstStyle/>
          <a:p>
            <a:pPr indent="450215" algn="just">
              <a:lnSpc>
                <a:spcPct val="107000"/>
              </a:lnSpc>
              <a:spcAft>
                <a:spcPts val="800"/>
              </a:spcAft>
            </a:pPr>
            <a:r>
              <a:rPr lang="ru-RU" sz="1400" dirty="0">
                <a:effectLst/>
                <a:latin typeface="Times New Roman" panose="02020603050405020304" pitchFamily="18" charset="0"/>
                <a:ea typeface="Times New Roman" panose="02020603050405020304" pitchFamily="18" charset="0"/>
              </a:rPr>
              <a:t>ГИПОНИМЫ: </a:t>
            </a:r>
            <a:r>
              <a:rPr lang="ru-RU" sz="1400" i="1" dirty="0">
                <a:effectLst/>
                <a:latin typeface="Times New Roman" panose="02020603050405020304" pitchFamily="18" charset="0"/>
                <a:ea typeface="Times New Roman" panose="02020603050405020304" pitchFamily="18" charset="0"/>
              </a:rPr>
              <a:t>сравнение, достраивание (</a:t>
            </a:r>
            <a:r>
              <a:rPr lang="ru-RU" sz="1400" i="1" dirty="0" err="1">
                <a:effectLst/>
                <a:latin typeface="Times New Roman" panose="02020603050405020304" pitchFamily="18" charset="0"/>
                <a:ea typeface="Times New Roman" panose="02020603050405020304" pitchFamily="18" charset="0"/>
              </a:rPr>
              <a:t>фрейминг</a:t>
            </a:r>
            <a:r>
              <a:rPr lang="ru-RU" sz="1400" i="1" dirty="0">
                <a:effectLst/>
                <a:latin typeface="Times New Roman" panose="02020603050405020304" pitchFamily="18" charset="0"/>
                <a:ea typeface="Times New Roman" panose="02020603050405020304" pitchFamily="18" charset="0"/>
              </a:rPr>
              <a:t>), интеграция, элиминация, дедукция, индукция.</a:t>
            </a:r>
            <a:endParaRPr lang="ru-RU" sz="1100" dirty="0">
              <a:effectLst/>
              <a:latin typeface="Calibri" panose="020F0502020204030204" pitchFamily="34" charset="0"/>
              <a:ea typeface="Calibri" panose="020F0502020204030204" pitchFamily="34" charset="0"/>
            </a:endParaRPr>
          </a:p>
          <a:p>
            <a:pPr indent="450215" algn="just">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rPr>
              <a:t>СУЖЕНИЕ (СПЕЦИФИКАЦИЯ): </a:t>
            </a:r>
            <a:r>
              <a:rPr lang="ru-RU" sz="1400" i="1" dirty="0">
                <a:solidFill>
                  <a:srgbClr val="000000"/>
                </a:solidFill>
                <a:effectLst/>
                <a:latin typeface="Times New Roman" panose="02020603050405020304" pitchFamily="18" charset="0"/>
                <a:ea typeface="Times New Roman" panose="02020603050405020304" pitchFamily="18" charset="0"/>
              </a:rPr>
              <a:t>индуктивные и дедуктивные </a:t>
            </a:r>
            <a:r>
              <a:rPr lang="ru-RU" sz="1400" i="1" dirty="0" err="1">
                <a:solidFill>
                  <a:srgbClr val="000000"/>
                </a:solidFill>
                <a:effectLst/>
                <a:latin typeface="Times New Roman" panose="02020603050405020304" pitchFamily="18" charset="0"/>
                <a:ea typeface="Times New Roman" panose="02020603050405020304" pitchFamily="18" charset="0"/>
              </a:rPr>
              <a:t>инференции</a:t>
            </a:r>
            <a:r>
              <a:rPr lang="ru-RU" sz="1400" i="1" dirty="0">
                <a:solidFill>
                  <a:srgbClr val="000000"/>
                </a:solidFill>
                <a:effectLst/>
                <a:latin typeface="Times New Roman" panose="02020603050405020304" pitchFamily="18" charset="0"/>
                <a:ea typeface="Times New Roman" panose="02020603050405020304" pitchFamily="18" charset="0"/>
              </a:rPr>
              <a:t>, семантические и прагматические </a:t>
            </a:r>
            <a:r>
              <a:rPr lang="ru-RU" sz="1400" i="1" dirty="0" err="1">
                <a:solidFill>
                  <a:srgbClr val="000000"/>
                </a:solidFill>
                <a:effectLst/>
                <a:latin typeface="Times New Roman" panose="02020603050405020304" pitchFamily="18" charset="0"/>
                <a:ea typeface="Times New Roman" panose="02020603050405020304" pitchFamily="18" charset="0"/>
              </a:rPr>
              <a:t>инференции</a:t>
            </a:r>
            <a:r>
              <a:rPr lang="ru-RU" sz="1400" i="1" dirty="0">
                <a:solidFill>
                  <a:srgbClr val="000000"/>
                </a:solidFill>
                <a:effectLst/>
                <a:latin typeface="Times New Roman" panose="02020603050405020304" pitchFamily="18" charset="0"/>
                <a:ea typeface="Times New Roman" panose="02020603050405020304" pitchFamily="18" charset="0"/>
              </a:rPr>
              <a:t>, рекурсивная </a:t>
            </a:r>
            <a:r>
              <a:rPr lang="ru-RU" sz="1400" i="1" dirty="0" err="1">
                <a:solidFill>
                  <a:srgbClr val="000000"/>
                </a:solidFill>
                <a:effectLst/>
                <a:latin typeface="Times New Roman" panose="02020603050405020304" pitchFamily="18" charset="0"/>
                <a:ea typeface="Times New Roman" panose="02020603050405020304" pitchFamily="18" charset="0"/>
              </a:rPr>
              <a:t>инференция</a:t>
            </a:r>
            <a:r>
              <a:rPr lang="ru-RU" sz="1400" i="1" dirty="0">
                <a:solidFill>
                  <a:srgbClr val="000000"/>
                </a:solidFill>
                <a:effectLst/>
                <a:latin typeface="Times New Roman" panose="02020603050405020304" pitchFamily="18" charset="0"/>
                <a:ea typeface="Times New Roman" panose="02020603050405020304" pitchFamily="18" charset="0"/>
              </a:rPr>
              <a:t>, концептуальная </a:t>
            </a:r>
            <a:r>
              <a:rPr lang="ru-RU" sz="1400" i="1" dirty="0" err="1">
                <a:solidFill>
                  <a:srgbClr val="000000"/>
                </a:solidFill>
                <a:effectLst/>
                <a:latin typeface="Times New Roman" panose="02020603050405020304" pitchFamily="18" charset="0"/>
                <a:ea typeface="Times New Roman" panose="02020603050405020304" pitchFamily="18" charset="0"/>
              </a:rPr>
              <a:t>инференция</a:t>
            </a:r>
            <a:r>
              <a:rPr lang="ru-RU" sz="1400" i="1" dirty="0">
                <a:solidFill>
                  <a:srgbClr val="000000"/>
                </a:solidFill>
                <a:effectLst/>
                <a:latin typeface="Times New Roman" panose="02020603050405020304" pitchFamily="18" charset="0"/>
                <a:ea typeface="Times New Roman" panose="02020603050405020304" pitchFamily="18" charset="0"/>
              </a:rPr>
              <a:t>, супплетивная </a:t>
            </a:r>
            <a:r>
              <a:rPr lang="ru-RU" sz="1400" i="1" dirty="0" err="1">
                <a:solidFill>
                  <a:srgbClr val="000000"/>
                </a:solidFill>
                <a:effectLst/>
                <a:latin typeface="Times New Roman" panose="02020603050405020304" pitchFamily="18" charset="0"/>
                <a:ea typeface="Times New Roman" panose="02020603050405020304" pitchFamily="18" charset="0"/>
              </a:rPr>
              <a:t>инференция</a:t>
            </a:r>
            <a:r>
              <a:rPr lang="ru-RU" sz="1400" i="1" dirty="0">
                <a:solidFill>
                  <a:srgbClr val="000000"/>
                </a:solidFill>
                <a:effectLst/>
                <a:latin typeface="Times New Roman" panose="02020603050405020304" pitchFamily="18" charset="0"/>
                <a:ea typeface="Times New Roman" panose="02020603050405020304" pitchFamily="18" charset="0"/>
              </a:rPr>
              <a:t>, дискурсивная </a:t>
            </a:r>
            <a:r>
              <a:rPr lang="ru-RU" sz="1400" i="1" dirty="0" err="1">
                <a:solidFill>
                  <a:srgbClr val="000000"/>
                </a:solidFill>
                <a:effectLst/>
                <a:latin typeface="Times New Roman" panose="02020603050405020304" pitchFamily="18" charset="0"/>
                <a:ea typeface="Times New Roman" panose="02020603050405020304" pitchFamily="18" charset="0"/>
              </a:rPr>
              <a:t>инференция</a:t>
            </a:r>
            <a:r>
              <a:rPr lang="ru-RU" sz="1400" i="1" dirty="0">
                <a:solidFill>
                  <a:srgbClr val="000000"/>
                </a:solidFill>
                <a:effectLst/>
                <a:latin typeface="Times New Roman" panose="02020603050405020304" pitchFamily="18" charset="0"/>
                <a:ea typeface="Times New Roman" panose="02020603050405020304" pitchFamily="18" charset="0"/>
              </a:rPr>
              <a:t>, тезаурусная </a:t>
            </a:r>
            <a:r>
              <a:rPr lang="ru-RU" sz="1400" i="1" dirty="0" err="1">
                <a:solidFill>
                  <a:srgbClr val="000000"/>
                </a:solidFill>
                <a:effectLst/>
                <a:latin typeface="Times New Roman" panose="02020603050405020304" pitchFamily="18" charset="0"/>
                <a:ea typeface="Times New Roman" panose="02020603050405020304" pitchFamily="18" charset="0"/>
              </a:rPr>
              <a:t>инференция</a:t>
            </a:r>
            <a:r>
              <a:rPr lang="ru-RU" sz="1400" i="1" dirty="0">
                <a:solidFill>
                  <a:srgbClr val="000000"/>
                </a:solidFill>
                <a:effectLst/>
                <a:latin typeface="Times New Roman" panose="02020603050405020304" pitchFamily="18" charset="0"/>
                <a:ea typeface="Times New Roman" panose="02020603050405020304" pitchFamily="18" charset="0"/>
              </a:rPr>
              <a:t>, ситуативная </a:t>
            </a:r>
            <a:r>
              <a:rPr lang="ru-RU" sz="1400" i="1" dirty="0" err="1">
                <a:solidFill>
                  <a:srgbClr val="000000"/>
                </a:solidFill>
                <a:effectLst/>
                <a:latin typeface="Times New Roman" panose="02020603050405020304" pitchFamily="18" charset="0"/>
                <a:ea typeface="Times New Roman" panose="02020603050405020304" pitchFamily="18" charset="0"/>
              </a:rPr>
              <a:t>инференция</a:t>
            </a:r>
            <a:r>
              <a:rPr lang="ru-RU" sz="1400" i="1" dirty="0">
                <a:solidFill>
                  <a:srgbClr val="000000"/>
                </a:solidFill>
                <a:effectLst/>
                <a:latin typeface="Times New Roman" panose="02020603050405020304" pitchFamily="18" charset="0"/>
                <a:ea typeface="Times New Roman" panose="02020603050405020304" pitchFamily="18" charset="0"/>
              </a:rPr>
              <a:t>, социально-ролевая </a:t>
            </a:r>
            <a:r>
              <a:rPr lang="ru-RU" sz="1400" i="1" dirty="0" err="1">
                <a:solidFill>
                  <a:srgbClr val="000000"/>
                </a:solidFill>
                <a:effectLst/>
                <a:latin typeface="Times New Roman" panose="02020603050405020304" pitchFamily="18" charset="0"/>
                <a:ea typeface="Times New Roman" panose="02020603050405020304" pitchFamily="18" charset="0"/>
              </a:rPr>
              <a:t>инференция</a:t>
            </a:r>
            <a:r>
              <a:rPr lang="ru-RU" sz="1400" i="1" dirty="0">
                <a:solidFill>
                  <a:srgbClr val="000000"/>
                </a:solidFill>
                <a:effectLst/>
                <a:latin typeface="Times New Roman" panose="02020603050405020304" pitchFamily="18" charset="0"/>
                <a:ea typeface="Times New Roman" panose="02020603050405020304" pitchFamily="18" charset="0"/>
              </a:rPr>
              <a:t>.</a:t>
            </a:r>
            <a:endParaRPr lang="ru-RU" sz="1100" dirty="0">
              <a:effectLst/>
              <a:latin typeface="Calibri" panose="020F0502020204030204" pitchFamily="34" charset="0"/>
              <a:ea typeface="Calibri" panose="020F0502020204030204" pitchFamily="34" charset="0"/>
            </a:endParaRPr>
          </a:p>
          <a:p>
            <a:pPr indent="450215" algn="just">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rPr>
              <a:t>КОНТЕКСТЫ УПОТРЕБЛЕНИЯ: </a:t>
            </a:r>
            <a:r>
              <a:rPr lang="ru-RU" sz="1400" i="1" dirty="0">
                <a:solidFill>
                  <a:srgbClr val="000000"/>
                </a:solidFill>
                <a:effectLst/>
                <a:latin typeface="Times New Roman" panose="02020603050405020304" pitchFamily="18" charset="0"/>
                <a:ea typeface="Times New Roman" panose="02020603050405020304" pitchFamily="18" charset="0"/>
              </a:rPr>
              <a:t>Анализ работ, посвященных данной тематике показал, что в процессуальном плане выделяются два общих типа формирования вывода: дедуктивный и индуктивный. На основе данной классификации современные лингвисты пришли к выводу о том, что следующее разграничение представляется вполне целесообразным, а именно: </a:t>
            </a:r>
            <a:r>
              <a:rPr lang="ru-RU" sz="1400" b="1" i="1" dirty="0">
                <a:solidFill>
                  <a:srgbClr val="000000"/>
                </a:solidFill>
                <a:effectLst/>
                <a:latin typeface="Times New Roman" panose="02020603050405020304" pitchFamily="18" charset="0"/>
                <a:ea typeface="Times New Roman" panose="02020603050405020304" pitchFamily="18" charset="0"/>
              </a:rPr>
              <a:t>индуктивные и дедуктивные </a:t>
            </a:r>
            <a:r>
              <a:rPr lang="ru-RU" sz="1400" b="1" i="1" dirty="0" err="1">
                <a:solidFill>
                  <a:srgbClr val="000000"/>
                </a:solidFill>
                <a:effectLst/>
                <a:latin typeface="Times New Roman" panose="02020603050405020304" pitchFamily="18" charset="0"/>
                <a:ea typeface="Times New Roman" panose="02020603050405020304" pitchFamily="18" charset="0"/>
              </a:rPr>
              <a:t>инференции</a:t>
            </a:r>
            <a:r>
              <a:rPr lang="ru-RU" sz="1400" i="1" dirty="0">
                <a:solidFill>
                  <a:srgbClr val="000000"/>
                </a:solidFill>
                <a:effectLst/>
                <a:latin typeface="Times New Roman" panose="02020603050405020304" pitchFamily="18" charset="0"/>
                <a:ea typeface="Times New Roman" panose="02020603050405020304" pitchFamily="18" charset="0"/>
              </a:rPr>
              <a:t>. Содержательно и структурно </a:t>
            </a:r>
            <a:r>
              <a:rPr lang="ru-RU" sz="1400" i="1" dirty="0" err="1">
                <a:solidFill>
                  <a:srgbClr val="000000"/>
                </a:solidFill>
                <a:effectLst/>
                <a:latin typeface="Times New Roman" panose="02020603050405020304" pitchFamily="18" charset="0"/>
                <a:ea typeface="Times New Roman" panose="02020603050405020304" pitchFamily="18" charset="0"/>
              </a:rPr>
              <a:t>инференции</a:t>
            </a:r>
            <a:r>
              <a:rPr lang="ru-RU" sz="1400" i="1" dirty="0">
                <a:solidFill>
                  <a:srgbClr val="000000"/>
                </a:solidFill>
                <a:effectLst/>
                <a:latin typeface="Times New Roman" panose="02020603050405020304" pitchFamily="18" charset="0"/>
                <a:ea typeface="Times New Roman" panose="02020603050405020304" pitchFamily="18" charset="0"/>
              </a:rPr>
              <a:t> также дифференцируются в рамках двух видов: семантические, «унаследовавшие» логическую структуру (вывод-силлогизм), и прагматические (</a:t>
            </a:r>
            <a:r>
              <a:rPr lang="ru-RU" sz="1400" i="1" dirty="0" err="1">
                <a:solidFill>
                  <a:srgbClr val="000000"/>
                </a:solidFill>
                <a:effectLst/>
                <a:latin typeface="Times New Roman" panose="02020603050405020304" pitchFamily="18" charset="0"/>
                <a:ea typeface="Times New Roman" panose="02020603050405020304" pitchFamily="18" charset="0"/>
              </a:rPr>
              <a:t>conversational</a:t>
            </a:r>
            <a:r>
              <a:rPr lang="ru-RU" sz="1400" i="1" dirty="0">
                <a:solidFill>
                  <a:srgbClr val="000000"/>
                </a:solidFill>
                <a:effectLst/>
                <a:latin typeface="Times New Roman" panose="02020603050405020304" pitchFamily="18" charset="0"/>
                <a:ea typeface="Times New Roman" panose="02020603050405020304" pitchFamily="18" charset="0"/>
              </a:rPr>
              <a:t> </a:t>
            </a:r>
            <a:r>
              <a:rPr lang="ru-RU" sz="1400" i="1" dirty="0" err="1">
                <a:solidFill>
                  <a:srgbClr val="000000"/>
                </a:solidFill>
                <a:effectLst/>
                <a:latin typeface="Times New Roman" panose="02020603050405020304" pitchFamily="18" charset="0"/>
                <a:ea typeface="Times New Roman" panose="02020603050405020304" pitchFamily="18" charset="0"/>
              </a:rPr>
              <a:t>inference</a:t>
            </a:r>
            <a:r>
              <a:rPr lang="ru-RU" sz="1400" i="1" dirty="0">
                <a:solidFill>
                  <a:srgbClr val="000000"/>
                </a:solidFill>
                <a:effectLst/>
                <a:latin typeface="Times New Roman" panose="02020603050405020304" pitchFamily="18" charset="0"/>
                <a:ea typeface="Times New Roman" panose="02020603050405020304" pitchFamily="18" charset="0"/>
              </a:rPr>
              <a:t> (Green, 1996: 89-131)), оцениваемые как </a:t>
            </a:r>
            <a:r>
              <a:rPr lang="ru-RU" sz="1400" b="1" i="1" dirty="0">
                <a:solidFill>
                  <a:srgbClr val="000000"/>
                </a:solidFill>
                <a:effectLst/>
                <a:latin typeface="Times New Roman" panose="02020603050405020304" pitchFamily="18" charset="0"/>
                <a:ea typeface="Times New Roman" panose="02020603050405020304" pitchFamily="18" charset="0"/>
              </a:rPr>
              <a:t>стратегии понимания (</a:t>
            </a:r>
            <a:r>
              <a:rPr lang="ru-RU" sz="1400" b="1" i="1" dirty="0" err="1">
                <a:solidFill>
                  <a:srgbClr val="000000"/>
                </a:solidFill>
                <a:effectLst/>
                <a:latin typeface="Times New Roman" panose="02020603050405020304" pitchFamily="18" charset="0"/>
                <a:ea typeface="Times New Roman" panose="02020603050405020304" pitchFamily="18" charset="0"/>
              </a:rPr>
              <a:t>comprehension</a:t>
            </a:r>
            <a:r>
              <a:rPr lang="ru-RU" sz="1400" b="1" i="1" dirty="0">
                <a:solidFill>
                  <a:srgbClr val="000000"/>
                </a:solidFill>
                <a:effectLst/>
                <a:latin typeface="Times New Roman" panose="02020603050405020304" pitchFamily="18" charset="0"/>
                <a:ea typeface="Times New Roman" panose="02020603050405020304" pitchFamily="18" charset="0"/>
              </a:rPr>
              <a:t> </a:t>
            </a:r>
            <a:r>
              <a:rPr lang="ru-RU" sz="1400" b="1" i="1" dirty="0" err="1">
                <a:solidFill>
                  <a:srgbClr val="000000"/>
                </a:solidFill>
                <a:effectLst/>
                <a:latin typeface="Times New Roman" panose="02020603050405020304" pitchFamily="18" charset="0"/>
                <a:ea typeface="Times New Roman" panose="02020603050405020304" pitchFamily="18" charset="0"/>
              </a:rPr>
              <a:t>strategy</a:t>
            </a:r>
            <a:r>
              <a:rPr lang="ru-RU" sz="1400" b="1" i="1" dirty="0">
                <a:solidFill>
                  <a:srgbClr val="000000"/>
                </a:solidFill>
                <a:effectLst/>
                <a:latin typeface="Times New Roman" panose="02020603050405020304" pitchFamily="18" charset="0"/>
                <a:ea typeface="Times New Roman" panose="02020603050405020304" pitchFamily="18" charset="0"/>
              </a:rPr>
              <a:t>)</a:t>
            </a:r>
            <a:r>
              <a:rPr lang="ru-RU" sz="1400" i="1" dirty="0">
                <a:solidFill>
                  <a:srgbClr val="000000"/>
                </a:solidFill>
                <a:effectLst/>
                <a:latin typeface="Times New Roman" panose="02020603050405020304" pitchFamily="18" charset="0"/>
                <a:ea typeface="Times New Roman" panose="02020603050405020304" pitchFamily="18" charset="0"/>
              </a:rPr>
              <a:t> (</a:t>
            </a:r>
            <a:r>
              <a:rPr lang="ru-RU" sz="1400" i="1" dirty="0" err="1">
                <a:solidFill>
                  <a:srgbClr val="000000"/>
                </a:solidFill>
                <a:effectLst/>
                <a:latin typeface="Times New Roman" panose="02020603050405020304" pitchFamily="18" charset="0"/>
                <a:ea typeface="Times New Roman" panose="02020603050405020304" pitchFamily="18" charset="0"/>
              </a:rPr>
              <a:t>Keene</a:t>
            </a:r>
            <a:r>
              <a:rPr lang="ru-RU" sz="1400" i="1" dirty="0">
                <a:solidFill>
                  <a:srgbClr val="000000"/>
                </a:solidFill>
                <a:effectLst/>
                <a:latin typeface="Times New Roman" panose="02020603050405020304" pitchFamily="18" charset="0"/>
                <a:ea typeface="Times New Roman" panose="02020603050405020304" pitchFamily="18" charset="0"/>
              </a:rPr>
              <a:t>, 2007: 23) </a:t>
            </a:r>
            <a:r>
              <a:rPr lang="ru-RU" sz="1400" dirty="0">
                <a:solidFill>
                  <a:srgbClr val="000000"/>
                </a:solidFill>
                <a:effectLst/>
                <a:latin typeface="Times New Roman" panose="02020603050405020304" pitchFamily="18" charset="0"/>
                <a:ea typeface="Times New Roman" panose="02020603050405020304" pitchFamily="18" charset="0"/>
              </a:rPr>
              <a:t>(</a:t>
            </a:r>
            <a:r>
              <a:rPr lang="ru-RU" sz="1400" dirty="0" err="1">
                <a:solidFill>
                  <a:srgbClr val="000000"/>
                </a:solidFill>
                <a:effectLst/>
                <a:latin typeface="Times New Roman" panose="02020603050405020304" pitchFamily="18" charset="0"/>
                <a:ea typeface="Times New Roman" panose="02020603050405020304" pitchFamily="18" charset="0"/>
              </a:rPr>
              <a:t>Тупикова</a:t>
            </a:r>
            <a:r>
              <a:rPr lang="ru-RU" sz="1400" dirty="0">
                <a:solidFill>
                  <a:srgbClr val="000000"/>
                </a:solidFill>
                <a:effectLst/>
                <a:latin typeface="Times New Roman" panose="02020603050405020304" pitchFamily="18" charset="0"/>
                <a:ea typeface="Times New Roman" panose="02020603050405020304" pitchFamily="18" charset="0"/>
              </a:rPr>
              <a:t> С. Е. К вопросу о когнитивном механизме интерпретации современного англоязычного романа //Когнитивные исследования языка. 2016. №. 25. С. 779).</a:t>
            </a:r>
            <a:endParaRPr lang="ru-RU" sz="11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21605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3658C7AC-EDCA-87ED-26C2-36C9E2DD066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ru-RU" smtClean="0"/>
              <a:t>15</a:t>
            </a:fld>
            <a:endParaRPr lang="ru-RU"/>
          </a:p>
        </p:txBody>
      </p:sp>
      <p:sp>
        <p:nvSpPr>
          <p:cNvPr id="4" name="TextBox 3">
            <a:extLst>
              <a:ext uri="{FF2B5EF4-FFF2-40B4-BE49-F238E27FC236}">
                <a16:creationId xmlns:a16="http://schemas.microsoft.com/office/drawing/2014/main" id="{219A4FF9-A534-603F-1271-DF5BE3291C72}"/>
              </a:ext>
            </a:extLst>
          </p:cNvPr>
          <p:cNvSpPr txBox="1"/>
          <p:nvPr/>
        </p:nvSpPr>
        <p:spPr>
          <a:xfrm>
            <a:off x="3048000" y="1584464"/>
            <a:ext cx="6096000" cy="3693191"/>
          </a:xfrm>
          <a:prstGeom prst="rect">
            <a:avLst/>
          </a:prstGeom>
          <a:noFill/>
        </p:spPr>
        <p:txBody>
          <a:bodyPr wrap="square">
            <a:spAutoFit/>
          </a:bodyPr>
          <a:lstStyle/>
          <a:p>
            <a:pPr indent="450215" algn="just">
              <a:lnSpc>
                <a:spcPct val="107000"/>
              </a:lnSpc>
              <a:spcAft>
                <a:spcPts val="800"/>
              </a:spcAft>
            </a:pPr>
            <a:r>
              <a:rPr lang="ru-RU" sz="1400" dirty="0">
                <a:effectLst/>
                <a:latin typeface="Times New Roman" panose="02020603050405020304" pitchFamily="18" charset="0"/>
                <a:ea typeface="Times New Roman" panose="02020603050405020304" pitchFamily="18" charset="0"/>
              </a:rPr>
              <a:t> </a:t>
            </a:r>
            <a:endParaRPr lang="ru-RU" sz="1100" dirty="0">
              <a:effectLst/>
              <a:latin typeface="Calibri" panose="020F0502020204030204" pitchFamily="34" charset="0"/>
              <a:ea typeface="Calibri" panose="020F0502020204030204" pitchFamily="34" charset="0"/>
            </a:endParaRPr>
          </a:p>
          <a:p>
            <a:pPr indent="450215" algn="just">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rPr>
              <a:t>ДЕРИВАЦИОННО-ЭПИДИГМАТИЧЕСКИЕ СВЯЗИ:</a:t>
            </a:r>
            <a:endParaRPr lang="ru-RU" sz="1100" dirty="0">
              <a:effectLst/>
              <a:latin typeface="Calibri" panose="020F0502020204030204" pitchFamily="34" charset="0"/>
              <a:ea typeface="Calibri" panose="020F0502020204030204" pitchFamily="34" charset="0"/>
            </a:endParaRPr>
          </a:p>
          <a:p>
            <a:pPr indent="450215" algn="just">
              <a:lnSpc>
                <a:spcPct val="107000"/>
              </a:lnSpc>
              <a:spcAft>
                <a:spcPts val="800"/>
              </a:spcAft>
            </a:pPr>
            <a:r>
              <a:rPr lang="ru-RU" sz="1400" dirty="0" err="1">
                <a:solidFill>
                  <a:srgbClr val="000000"/>
                </a:solidFill>
                <a:effectLst/>
                <a:latin typeface="Times New Roman" panose="02020603050405020304" pitchFamily="18" charset="0"/>
                <a:ea typeface="Times New Roman" panose="02020603050405020304" pitchFamily="18" charset="0"/>
              </a:rPr>
              <a:t>Инференция</a:t>
            </a:r>
            <a:r>
              <a:rPr lang="ru-RU" sz="1400" dirty="0">
                <a:solidFill>
                  <a:srgbClr val="000000"/>
                </a:solidFill>
                <a:effectLst/>
                <a:latin typeface="Times New Roman" panose="02020603050405020304" pitchFamily="18" charset="0"/>
                <a:ea typeface="Times New Roman" panose="02020603050405020304" pitchFamily="18" charset="0"/>
              </a:rPr>
              <a:t> — </a:t>
            </a:r>
            <a:r>
              <a:rPr lang="ru-RU" sz="1400" dirty="0" err="1">
                <a:solidFill>
                  <a:srgbClr val="000000"/>
                </a:solidFill>
                <a:effectLst/>
                <a:latin typeface="Times New Roman" panose="02020603050405020304" pitchFamily="18" charset="0"/>
                <a:ea typeface="Times New Roman" panose="02020603050405020304" pitchFamily="18" charset="0"/>
              </a:rPr>
              <a:t>инферентный</a:t>
            </a:r>
            <a:r>
              <a:rPr lang="ru-RU" sz="1400" dirty="0">
                <a:solidFill>
                  <a:srgbClr val="000000"/>
                </a:solidFill>
                <a:effectLst/>
                <a:latin typeface="Times New Roman" panose="02020603050405020304" pitchFamily="18" charset="0"/>
                <a:ea typeface="Times New Roman" panose="02020603050405020304" pitchFamily="18" charset="0"/>
              </a:rPr>
              <a:t> </a:t>
            </a:r>
            <a:endParaRPr lang="ru-RU" sz="1100" dirty="0">
              <a:effectLst/>
              <a:latin typeface="Calibri" panose="020F0502020204030204" pitchFamily="34" charset="0"/>
              <a:ea typeface="Calibri" panose="020F0502020204030204" pitchFamily="34" charset="0"/>
            </a:endParaRPr>
          </a:p>
          <a:p>
            <a:pPr indent="450215" algn="just">
              <a:lnSpc>
                <a:spcPct val="107000"/>
              </a:lnSpc>
              <a:spcAft>
                <a:spcPts val="800"/>
              </a:spcAft>
            </a:pPr>
            <a:r>
              <a:rPr lang="ru-RU" sz="1400" dirty="0" err="1">
                <a:solidFill>
                  <a:srgbClr val="000000"/>
                </a:solidFill>
                <a:effectLst/>
                <a:latin typeface="Times New Roman" panose="02020603050405020304" pitchFamily="18" charset="0"/>
                <a:ea typeface="Times New Roman" panose="02020603050405020304" pitchFamily="18" charset="0"/>
              </a:rPr>
              <a:t>Инференция</a:t>
            </a:r>
            <a:r>
              <a:rPr lang="ru-RU" sz="1400" dirty="0">
                <a:solidFill>
                  <a:srgbClr val="000000"/>
                </a:solidFill>
                <a:effectLst/>
                <a:latin typeface="Times New Roman" panose="02020603050405020304" pitchFamily="18" charset="0"/>
                <a:ea typeface="Times New Roman" panose="02020603050405020304" pitchFamily="18" charset="0"/>
              </a:rPr>
              <a:t> — </a:t>
            </a:r>
            <a:r>
              <a:rPr lang="ru-RU" sz="1400" dirty="0" err="1">
                <a:solidFill>
                  <a:srgbClr val="000000"/>
                </a:solidFill>
                <a:effectLst/>
                <a:latin typeface="Times New Roman" panose="02020603050405020304" pitchFamily="18" charset="0"/>
                <a:ea typeface="Times New Roman" panose="02020603050405020304" pitchFamily="18" charset="0"/>
              </a:rPr>
              <a:t>инференциальный</a:t>
            </a:r>
            <a:r>
              <a:rPr lang="ru-RU" sz="1400" dirty="0">
                <a:solidFill>
                  <a:srgbClr val="000000"/>
                </a:solidFill>
                <a:effectLst/>
                <a:latin typeface="Times New Roman" panose="02020603050405020304" pitchFamily="18" charset="0"/>
                <a:ea typeface="Times New Roman" panose="02020603050405020304" pitchFamily="18" charset="0"/>
              </a:rPr>
              <a:t> — </a:t>
            </a:r>
            <a:r>
              <a:rPr lang="ru-RU" sz="1400" dirty="0" err="1">
                <a:solidFill>
                  <a:srgbClr val="000000"/>
                </a:solidFill>
                <a:effectLst/>
                <a:latin typeface="Times New Roman" panose="02020603050405020304" pitchFamily="18" charset="0"/>
                <a:ea typeface="Times New Roman" panose="02020603050405020304" pitchFamily="18" charset="0"/>
              </a:rPr>
              <a:t>инференциальность</a:t>
            </a:r>
            <a:endParaRPr lang="ru-RU" sz="1100" dirty="0">
              <a:effectLst/>
              <a:latin typeface="Calibri" panose="020F0502020204030204" pitchFamily="34" charset="0"/>
              <a:ea typeface="Calibri" panose="020F0502020204030204" pitchFamily="34" charset="0"/>
            </a:endParaRPr>
          </a:p>
          <a:p>
            <a:pPr indent="450215" algn="just">
              <a:lnSpc>
                <a:spcPct val="107000"/>
              </a:lnSpc>
              <a:spcAft>
                <a:spcPts val="800"/>
              </a:spcAft>
            </a:pPr>
            <a:r>
              <a:rPr lang="ru-RU" sz="1400" dirty="0" err="1">
                <a:solidFill>
                  <a:srgbClr val="000000"/>
                </a:solidFill>
                <a:effectLst/>
                <a:latin typeface="Times New Roman" panose="02020603050405020304" pitchFamily="18" charset="0"/>
                <a:ea typeface="Times New Roman" panose="02020603050405020304" pitchFamily="18" charset="0"/>
              </a:rPr>
              <a:t>Инференция</a:t>
            </a:r>
            <a:r>
              <a:rPr lang="ru-RU" sz="1400" dirty="0">
                <a:solidFill>
                  <a:srgbClr val="000000"/>
                </a:solidFill>
                <a:effectLst/>
                <a:latin typeface="Times New Roman" panose="02020603050405020304" pitchFamily="18" charset="0"/>
                <a:ea typeface="Times New Roman" panose="02020603050405020304" pitchFamily="18" charset="0"/>
              </a:rPr>
              <a:t> — </a:t>
            </a:r>
            <a:r>
              <a:rPr lang="ru-RU" sz="1400" dirty="0" err="1">
                <a:solidFill>
                  <a:srgbClr val="000000"/>
                </a:solidFill>
                <a:effectLst/>
                <a:latin typeface="Times New Roman" panose="02020603050405020304" pitchFamily="18" charset="0"/>
                <a:ea typeface="Times New Roman" panose="02020603050405020304" pitchFamily="18" charset="0"/>
              </a:rPr>
              <a:t>инференциональный</a:t>
            </a:r>
            <a:r>
              <a:rPr lang="ru-RU" sz="1400" dirty="0">
                <a:solidFill>
                  <a:srgbClr val="000000"/>
                </a:solidFill>
                <a:effectLst/>
                <a:latin typeface="Times New Roman" panose="02020603050405020304" pitchFamily="18" charset="0"/>
                <a:ea typeface="Times New Roman" panose="02020603050405020304" pitchFamily="18" charset="0"/>
              </a:rPr>
              <a:t> —  </a:t>
            </a:r>
            <a:r>
              <a:rPr lang="ru-RU" sz="1400" dirty="0" err="1">
                <a:solidFill>
                  <a:srgbClr val="000000"/>
                </a:solidFill>
                <a:effectLst/>
                <a:latin typeface="Times New Roman" panose="02020603050405020304" pitchFamily="18" charset="0"/>
                <a:ea typeface="Times New Roman" panose="02020603050405020304" pitchFamily="18" charset="0"/>
              </a:rPr>
              <a:t>остенсивно-инференциональный</a:t>
            </a:r>
            <a:endParaRPr lang="ru-RU" sz="1100" dirty="0">
              <a:effectLst/>
              <a:latin typeface="Calibri" panose="020F0502020204030204" pitchFamily="34" charset="0"/>
              <a:ea typeface="Calibri" panose="020F0502020204030204" pitchFamily="34" charset="0"/>
            </a:endParaRPr>
          </a:p>
          <a:p>
            <a:pPr indent="450215" algn="just">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rPr>
              <a:t>КОЛЛОКАТЫ: </a:t>
            </a:r>
            <a:r>
              <a:rPr lang="ru-RU" sz="1400" i="1" dirty="0">
                <a:solidFill>
                  <a:srgbClr val="000000"/>
                </a:solidFill>
                <a:effectLst/>
                <a:latin typeface="Times New Roman" panose="02020603050405020304" pitchFamily="18" charset="0"/>
                <a:ea typeface="Times New Roman" panose="02020603050405020304" pitchFamily="18" charset="0"/>
              </a:rPr>
              <a:t>импликация</a:t>
            </a:r>
            <a:r>
              <a:rPr lang="ru-RU" sz="1400" dirty="0">
                <a:solidFill>
                  <a:srgbClr val="000000"/>
                </a:solidFill>
                <a:effectLst/>
                <a:latin typeface="Times New Roman" panose="02020603050405020304" pitchFamily="18" charset="0"/>
                <a:ea typeface="Times New Roman" panose="02020603050405020304" pitchFamily="18" charset="0"/>
              </a:rPr>
              <a:t> (1.41), </a:t>
            </a:r>
            <a:r>
              <a:rPr lang="ru-RU" sz="1400" i="1" dirty="0" err="1">
                <a:solidFill>
                  <a:srgbClr val="000000"/>
                </a:solidFill>
                <a:effectLst/>
                <a:latin typeface="Times New Roman" panose="02020603050405020304" pitchFamily="18" charset="0"/>
                <a:ea typeface="Times New Roman" panose="02020603050405020304" pitchFamily="18" charset="0"/>
              </a:rPr>
              <a:t>пресуппозиция</a:t>
            </a:r>
            <a:r>
              <a:rPr lang="ru-RU" sz="1400" i="1" dirty="0">
                <a:solidFill>
                  <a:srgbClr val="000000"/>
                </a:solidFill>
                <a:effectLst/>
                <a:latin typeface="Times New Roman" panose="02020603050405020304" pitchFamily="18" charset="0"/>
                <a:ea typeface="Times New Roman" panose="02020603050405020304" pitchFamily="18" charset="0"/>
              </a:rPr>
              <a:t>, антиципация, ретроспективный, отводиться, </a:t>
            </a:r>
            <a:r>
              <a:rPr lang="ru-RU" sz="1400" i="1" dirty="0" err="1">
                <a:solidFill>
                  <a:srgbClr val="000000"/>
                </a:solidFill>
                <a:effectLst/>
                <a:latin typeface="Times New Roman" panose="02020603050405020304" pitchFamily="18" charset="0"/>
                <a:ea typeface="Times New Roman" panose="02020603050405020304" pitchFamily="18" charset="0"/>
              </a:rPr>
              <a:t>импликатура</a:t>
            </a:r>
            <a:r>
              <a:rPr lang="ru-RU" sz="1400" i="1" dirty="0">
                <a:solidFill>
                  <a:srgbClr val="000000"/>
                </a:solidFill>
                <a:effectLst/>
                <a:latin typeface="Times New Roman" panose="02020603050405020304" pitchFamily="18" charset="0"/>
                <a:ea typeface="Times New Roman" panose="02020603050405020304" pitchFamily="18" charset="0"/>
              </a:rPr>
              <a:t>, поддерживаться, предикация, семиотика, воображение, аббревиатура, синхронный, косвенный, аналогия</a:t>
            </a:r>
            <a:r>
              <a:rPr lang="ru-RU" sz="1400" dirty="0">
                <a:solidFill>
                  <a:srgbClr val="000000"/>
                </a:solidFill>
                <a:effectLst/>
                <a:latin typeface="Times New Roman" panose="02020603050405020304" pitchFamily="18" charset="0"/>
                <a:ea typeface="Times New Roman" panose="02020603050405020304" pitchFamily="18" charset="0"/>
              </a:rPr>
              <a:t> (0.99).</a:t>
            </a:r>
            <a:endParaRPr lang="ru-RU" sz="1100" dirty="0">
              <a:effectLst/>
              <a:latin typeface="Calibri" panose="020F0502020204030204" pitchFamily="34" charset="0"/>
              <a:ea typeface="Calibri" panose="020F0502020204030204" pitchFamily="34" charset="0"/>
            </a:endParaRPr>
          </a:p>
          <a:p>
            <a:pPr indent="450215" algn="just">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rPr>
              <a:t>N-ГРАММЫ: </a:t>
            </a:r>
            <a:r>
              <a:rPr lang="ru-RU" sz="1400" i="1" dirty="0">
                <a:solidFill>
                  <a:srgbClr val="000000"/>
                </a:solidFill>
                <a:effectLst/>
                <a:latin typeface="Times New Roman" panose="02020603050405020304" pitchFamily="18" charset="0"/>
                <a:ea typeface="Times New Roman" panose="02020603050405020304" pitchFamily="18" charset="0"/>
              </a:rPr>
              <a:t>интерес, зрение, аббревиатура, </a:t>
            </a:r>
            <a:r>
              <a:rPr lang="ru-RU" sz="1400" i="1" dirty="0" err="1">
                <a:solidFill>
                  <a:srgbClr val="000000"/>
                </a:solidFill>
                <a:effectLst/>
                <a:latin typeface="Times New Roman" panose="02020603050405020304" pitchFamily="18" charset="0"/>
                <a:ea typeface="Times New Roman" panose="02020603050405020304" pitchFamily="18" charset="0"/>
              </a:rPr>
              <a:t>пресуппозиция</a:t>
            </a:r>
            <a:r>
              <a:rPr lang="ru-RU" sz="1400" i="1" dirty="0">
                <a:solidFill>
                  <a:srgbClr val="000000"/>
                </a:solidFill>
                <a:effectLst/>
                <a:latin typeface="Times New Roman" panose="02020603050405020304" pitchFamily="18" charset="0"/>
                <a:ea typeface="Times New Roman" panose="02020603050405020304" pitchFamily="18" charset="0"/>
              </a:rPr>
              <a:t>, содержание, когнитивная, год, человек, поддерживаться, взаимодействие, импликация, косвенный, синхронный</a:t>
            </a:r>
            <a:r>
              <a:rPr lang="ru-RU" sz="1400" dirty="0">
                <a:solidFill>
                  <a:srgbClr val="000000"/>
                </a:solidFill>
                <a:effectLst/>
                <a:latin typeface="Times New Roman" panose="02020603050405020304" pitchFamily="18" charset="0"/>
                <a:ea typeface="Times New Roman" panose="02020603050405020304" pitchFamily="18" charset="0"/>
              </a:rPr>
              <a:t> (1).</a:t>
            </a:r>
            <a:endParaRPr lang="ru-RU" sz="11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687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58B74C45-A58C-56F6-AA5A-D2918B02574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ru-RU" smtClean="0"/>
              <a:t>16</a:t>
            </a:fld>
            <a:endParaRPr lang="ru-RU"/>
          </a:p>
        </p:txBody>
      </p:sp>
      <p:sp>
        <p:nvSpPr>
          <p:cNvPr id="4" name="TextBox 3">
            <a:extLst>
              <a:ext uri="{FF2B5EF4-FFF2-40B4-BE49-F238E27FC236}">
                <a16:creationId xmlns:a16="http://schemas.microsoft.com/office/drawing/2014/main" id="{6B6A98C8-76BC-34BB-36B0-8EAAD64524CD}"/>
              </a:ext>
            </a:extLst>
          </p:cNvPr>
          <p:cNvSpPr txBox="1"/>
          <p:nvPr/>
        </p:nvSpPr>
        <p:spPr>
          <a:xfrm>
            <a:off x="3048000" y="2071456"/>
            <a:ext cx="6096000" cy="2719206"/>
          </a:xfrm>
          <a:prstGeom prst="rect">
            <a:avLst/>
          </a:prstGeom>
          <a:noFill/>
        </p:spPr>
        <p:txBody>
          <a:bodyPr wrap="square">
            <a:spAutoFit/>
          </a:bodyPr>
          <a:lstStyle/>
          <a:p>
            <a:pPr indent="450215" algn="just">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rPr>
              <a:t>ИНТЕРПРЕТАЦИЯ ТЕРМИНА:</a:t>
            </a:r>
            <a:endParaRPr lang="ru-RU" sz="1100" dirty="0">
              <a:effectLst/>
              <a:latin typeface="Calibri" panose="020F0502020204030204" pitchFamily="34" charset="0"/>
              <a:ea typeface="Calibri" panose="020F0502020204030204" pitchFamily="34" charset="0"/>
            </a:endParaRPr>
          </a:p>
          <a:p>
            <a:pPr indent="450215" algn="just">
              <a:lnSpc>
                <a:spcPct val="107000"/>
              </a:lnSpc>
              <a:spcAft>
                <a:spcPts val="800"/>
              </a:spcAft>
            </a:pPr>
            <a:r>
              <a:rPr lang="ru-RU" sz="1400" dirty="0">
                <a:solidFill>
                  <a:srgbClr val="000000"/>
                </a:solidFill>
                <a:effectLst/>
                <a:latin typeface="Times New Roman" panose="02020603050405020304" pitchFamily="18" charset="0"/>
                <a:ea typeface="Times New Roman" panose="02020603050405020304" pitchFamily="18" charset="0"/>
              </a:rPr>
              <a:t>Свёрнутая предикация: </a:t>
            </a:r>
            <a:r>
              <a:rPr lang="ru-RU" sz="1400" b="1" i="1" dirty="0" err="1">
                <a:solidFill>
                  <a:srgbClr val="000000"/>
                </a:solidFill>
                <a:effectLst/>
                <a:latin typeface="Times New Roman" panose="02020603050405020304" pitchFamily="18" charset="0"/>
                <a:ea typeface="Times New Roman" panose="02020603050405020304" pitchFamily="18" charset="0"/>
              </a:rPr>
              <a:t>Инференция</a:t>
            </a:r>
            <a:r>
              <a:rPr lang="ru-RU" sz="1400" b="1" i="1" dirty="0">
                <a:solidFill>
                  <a:srgbClr val="000000"/>
                </a:solidFill>
                <a:effectLst/>
                <a:latin typeface="Times New Roman" panose="02020603050405020304" pitchFamily="18" charset="0"/>
                <a:ea typeface="Times New Roman" panose="02020603050405020304" pitchFamily="18" charset="0"/>
              </a:rPr>
              <a:t> как мыслительная (когнитивная) операция</a:t>
            </a:r>
            <a:r>
              <a:rPr lang="ru-RU" sz="1400" i="1" dirty="0">
                <a:solidFill>
                  <a:srgbClr val="000000"/>
                </a:solidFill>
                <a:effectLst/>
                <a:latin typeface="Times New Roman" panose="02020603050405020304" pitchFamily="18" charset="0"/>
                <a:ea typeface="Times New Roman" panose="02020603050405020304" pitchFamily="18" charset="0"/>
              </a:rPr>
              <a:t> позволяет человеку выходить за пределы буквального значения единиц, видеть за анализируемой языковой формой большее содержание, чем зафиксировано ее отдельными частями &lt;...&gt;</a:t>
            </a:r>
            <a:r>
              <a:rPr lang="ru-RU" sz="1400" dirty="0">
                <a:solidFill>
                  <a:srgbClr val="000000"/>
                </a:solidFill>
                <a:effectLst/>
                <a:latin typeface="Times New Roman" panose="02020603050405020304" pitchFamily="18" charset="0"/>
                <a:ea typeface="Times New Roman" panose="02020603050405020304" pitchFamily="18" charset="0"/>
              </a:rPr>
              <a:t> </a:t>
            </a:r>
            <a:r>
              <a:rPr lang="ru-RU" sz="1400" i="1" dirty="0">
                <a:solidFill>
                  <a:srgbClr val="000000"/>
                </a:solidFill>
                <a:effectLst/>
                <a:latin typeface="Times New Roman" panose="02020603050405020304" pitchFamily="18" charset="0"/>
                <a:ea typeface="Times New Roman" panose="02020603050405020304" pitchFamily="18" charset="0"/>
              </a:rPr>
              <a:t>Исследование </a:t>
            </a:r>
            <a:r>
              <a:rPr lang="ru-RU" sz="1400" i="1" dirty="0" err="1">
                <a:solidFill>
                  <a:srgbClr val="000000"/>
                </a:solidFill>
                <a:effectLst/>
                <a:latin typeface="Times New Roman" panose="02020603050405020304" pitchFamily="18" charset="0"/>
                <a:ea typeface="Times New Roman" panose="02020603050405020304" pitchFamily="18" charset="0"/>
              </a:rPr>
              <a:t>инференции</a:t>
            </a:r>
            <a:r>
              <a:rPr lang="ru-RU" sz="1400" i="1" dirty="0">
                <a:solidFill>
                  <a:srgbClr val="000000"/>
                </a:solidFill>
                <a:effectLst/>
                <a:latin typeface="Times New Roman" panose="02020603050405020304" pitchFamily="18" charset="0"/>
                <a:ea typeface="Times New Roman" panose="02020603050405020304" pitchFamily="18" charset="0"/>
              </a:rPr>
              <a:t> </a:t>
            </a:r>
            <a:r>
              <a:rPr lang="ru-RU" sz="1400" b="1" i="1" dirty="0">
                <a:solidFill>
                  <a:srgbClr val="000000"/>
                </a:solidFill>
                <a:effectLst/>
                <a:latin typeface="Times New Roman" panose="02020603050405020304" pitchFamily="18" charset="0"/>
                <a:ea typeface="Times New Roman" panose="02020603050405020304" pitchFamily="18" charset="0"/>
              </a:rPr>
              <a:t>как операции, направленной на извлечение невыраженного в поверхностной структуре производного</a:t>
            </a:r>
            <a:r>
              <a:rPr lang="ru-RU" sz="1400" i="1" dirty="0">
                <a:solidFill>
                  <a:srgbClr val="000000"/>
                </a:solidFill>
                <a:effectLst/>
                <a:latin typeface="Times New Roman" panose="02020603050405020304" pitchFamily="18" charset="0"/>
                <a:ea typeface="Times New Roman" panose="02020603050405020304" pitchFamily="18" charset="0"/>
              </a:rPr>
              <a:t>, связано с проблемой смыслового потенциала слова, полисемией языкового знака как его онтологической сущностью</a:t>
            </a:r>
            <a:r>
              <a:rPr lang="ru-RU" sz="1400" dirty="0">
                <a:solidFill>
                  <a:srgbClr val="000000"/>
                </a:solidFill>
                <a:effectLst/>
                <a:latin typeface="Times New Roman" panose="02020603050405020304" pitchFamily="18" charset="0"/>
                <a:ea typeface="Times New Roman" panose="02020603050405020304" pitchFamily="18" charset="0"/>
              </a:rPr>
              <a:t> (Воронина Л. В. </a:t>
            </a:r>
            <a:r>
              <a:rPr lang="ru-RU" sz="1400" dirty="0" err="1">
                <a:solidFill>
                  <a:srgbClr val="000000"/>
                </a:solidFill>
                <a:effectLst/>
                <a:latin typeface="Times New Roman" panose="02020603050405020304" pitchFamily="18" charset="0"/>
                <a:ea typeface="Times New Roman" panose="02020603050405020304" pitchFamily="18" charset="0"/>
              </a:rPr>
              <a:t>Инференция</a:t>
            </a:r>
            <a:r>
              <a:rPr lang="ru-RU" sz="1400" dirty="0">
                <a:solidFill>
                  <a:srgbClr val="000000"/>
                </a:solidFill>
                <a:effectLst/>
                <a:latin typeface="Times New Roman" panose="02020603050405020304" pitchFamily="18" charset="0"/>
                <a:ea typeface="Times New Roman" panose="02020603050405020304" pitchFamily="18" charset="0"/>
              </a:rPr>
              <a:t> как когнитивная операция декодирования семантического потенциала производного // Когнитивные исследования языка. 2016. № 25.  С. 255).</a:t>
            </a:r>
            <a:endParaRPr lang="ru-RU" sz="11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0334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D984F689-E38E-72FA-E6F0-0150CAD59F2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ru-RU" smtClean="0"/>
              <a:t>17</a:t>
            </a:fld>
            <a:endParaRPr lang="ru-RU"/>
          </a:p>
        </p:txBody>
      </p:sp>
      <p:sp>
        <p:nvSpPr>
          <p:cNvPr id="4" name="TextBox 3">
            <a:extLst>
              <a:ext uri="{FF2B5EF4-FFF2-40B4-BE49-F238E27FC236}">
                <a16:creationId xmlns:a16="http://schemas.microsoft.com/office/drawing/2014/main" id="{33D0E9B8-DBA8-6C17-BCCB-5C110E00A49C}"/>
              </a:ext>
            </a:extLst>
          </p:cNvPr>
          <p:cNvSpPr txBox="1"/>
          <p:nvPr/>
        </p:nvSpPr>
        <p:spPr>
          <a:xfrm>
            <a:off x="3048000" y="1725688"/>
            <a:ext cx="6096000" cy="3410742"/>
          </a:xfrm>
          <a:prstGeom prst="rect">
            <a:avLst/>
          </a:prstGeom>
          <a:noFill/>
        </p:spPr>
        <p:txBody>
          <a:bodyPr wrap="square">
            <a:spAutoFit/>
          </a:bodyPr>
          <a:lstStyle/>
          <a:p>
            <a:pPr indent="450215" algn="just">
              <a:lnSpc>
                <a:spcPct val="107000"/>
              </a:lnSpc>
              <a:spcAft>
                <a:spcPts val="800"/>
              </a:spcAft>
            </a:pPr>
            <a:r>
              <a:rPr lang="ru-RU" sz="1400">
                <a:effectLst/>
                <a:latin typeface="Times New Roman" panose="02020603050405020304" pitchFamily="18" charset="0"/>
                <a:ea typeface="Times New Roman" panose="02020603050405020304" pitchFamily="18" charset="0"/>
              </a:rPr>
              <a:t>ОЦЕНОЧНАЯ ИНТЕРПРЕТАЦИЯ ТЕРМИНА: </a:t>
            </a:r>
            <a:r>
              <a:rPr lang="ru-RU" sz="1400" i="1">
                <a:effectLst/>
                <a:latin typeface="Times New Roman" panose="02020603050405020304" pitchFamily="18" charset="0"/>
                <a:ea typeface="Times New Roman" panose="02020603050405020304" pitchFamily="18" charset="0"/>
              </a:rPr>
              <a:t>В связи с очевидной необходимостью более подробного освещения проблемы </a:t>
            </a:r>
            <a:r>
              <a:rPr lang="ru-RU" sz="1400" i="1" dirty="0" err="1">
                <a:effectLst/>
                <a:latin typeface="Times New Roman" panose="02020603050405020304" pitchFamily="18" charset="0"/>
                <a:ea typeface="Times New Roman" panose="02020603050405020304" pitchFamily="18" charset="0"/>
              </a:rPr>
              <a:t>инференции</a:t>
            </a:r>
            <a:r>
              <a:rPr lang="ru-RU" sz="1400" i="1" dirty="0">
                <a:effectLst/>
                <a:latin typeface="Times New Roman" panose="02020603050405020304" pitchFamily="18" charset="0"/>
                <a:ea typeface="Times New Roman" panose="02020603050405020304" pitchFamily="18" charset="0"/>
              </a:rPr>
              <a:t> применительно к тексту, что немаловажно для когнитивно-стилистической направленности настоящего исследования, следует обратиться к отдельным положениям Е.С. </a:t>
            </a:r>
            <a:r>
              <a:rPr lang="ru-RU" sz="1400" i="1" dirty="0" err="1">
                <a:effectLst/>
                <a:latin typeface="Times New Roman" panose="02020603050405020304" pitchFamily="18" charset="0"/>
                <a:ea typeface="Times New Roman" panose="02020603050405020304" pitchFamily="18" charset="0"/>
              </a:rPr>
              <a:t>Кубряковой</a:t>
            </a:r>
            <a:r>
              <a:rPr lang="ru-RU" sz="1400" i="1" dirty="0">
                <a:effectLst/>
                <a:latin typeface="Times New Roman" panose="02020603050405020304" pitchFamily="18" charset="0"/>
                <a:ea typeface="Times New Roman" panose="02020603050405020304" pitchFamily="18" charset="0"/>
              </a:rPr>
              <a:t>, в которых четко обозначается </a:t>
            </a:r>
            <a:r>
              <a:rPr lang="ru-RU" sz="1400" b="1" i="1" dirty="0">
                <a:effectLst/>
                <a:latin typeface="Times New Roman" panose="02020603050405020304" pitchFamily="18" charset="0"/>
                <a:ea typeface="Times New Roman" panose="02020603050405020304" pitchFamily="18" charset="0"/>
              </a:rPr>
              <a:t>приоритетная роль процессов </a:t>
            </a:r>
            <a:r>
              <a:rPr lang="ru-RU" sz="1400" b="1" i="1" dirty="0" err="1">
                <a:effectLst/>
                <a:latin typeface="Times New Roman" panose="02020603050405020304" pitchFamily="18" charset="0"/>
                <a:ea typeface="Times New Roman" panose="02020603050405020304" pitchFamily="18" charset="0"/>
              </a:rPr>
              <a:t>инференции</a:t>
            </a:r>
            <a:r>
              <a:rPr lang="ru-RU" sz="1400" b="1" i="1" dirty="0">
                <a:effectLst/>
                <a:latin typeface="Times New Roman" panose="02020603050405020304" pitchFamily="18" charset="0"/>
                <a:ea typeface="Times New Roman" panose="02020603050405020304" pitchFamily="18" charset="0"/>
              </a:rPr>
              <a:t> </a:t>
            </a:r>
            <a:r>
              <a:rPr lang="ru-RU" sz="1400" i="1" dirty="0">
                <a:effectLst/>
                <a:latin typeface="Times New Roman" panose="02020603050405020304" pitchFamily="18" charset="0"/>
                <a:ea typeface="Times New Roman" panose="02020603050405020304" pitchFamily="18" charset="0"/>
              </a:rPr>
              <a:t>в изучении текста как лингвистической проблемы</a:t>
            </a:r>
            <a:r>
              <a:rPr lang="ru-RU" sz="1400" dirty="0">
                <a:effectLst/>
                <a:latin typeface="Times New Roman" panose="02020603050405020304" pitchFamily="18" charset="0"/>
                <a:ea typeface="Times New Roman" panose="02020603050405020304" pitchFamily="18" charset="0"/>
              </a:rPr>
              <a:t> (</a:t>
            </a:r>
            <a:r>
              <a:rPr lang="ru-RU" sz="1400" dirty="0" err="1">
                <a:effectLst/>
                <a:latin typeface="Times New Roman" panose="02020603050405020304" pitchFamily="18" charset="0"/>
                <a:ea typeface="Times New Roman" panose="02020603050405020304" pitchFamily="18" charset="0"/>
              </a:rPr>
              <a:t>Джусупов</a:t>
            </a:r>
            <a:r>
              <a:rPr lang="ru-RU" sz="1400" dirty="0">
                <a:effectLst/>
                <a:latin typeface="Times New Roman" panose="02020603050405020304" pitchFamily="18" charset="0"/>
                <a:ea typeface="Times New Roman" panose="02020603050405020304" pitchFamily="18" charset="0"/>
              </a:rPr>
              <a:t> Н.М. Когнитивная стилистика: современное состояние и актуальные вопросы исследования // Вопросы когнитивной лингвистики. 2011. №3. С.72).</a:t>
            </a:r>
            <a:endParaRPr lang="ru-RU" sz="1100" dirty="0">
              <a:effectLst/>
              <a:latin typeface="Calibri" panose="020F0502020204030204" pitchFamily="34" charset="0"/>
              <a:ea typeface="Calibri" panose="020F0502020204030204" pitchFamily="34" charset="0"/>
            </a:endParaRPr>
          </a:p>
          <a:p>
            <a:pPr indent="450215" algn="just">
              <a:lnSpc>
                <a:spcPct val="107000"/>
              </a:lnSpc>
              <a:spcAft>
                <a:spcPts val="800"/>
              </a:spcAft>
            </a:pPr>
            <a:r>
              <a:rPr lang="ru-RU" sz="1400" dirty="0">
                <a:effectLst/>
                <a:latin typeface="Times New Roman" panose="02020603050405020304" pitchFamily="18" charset="0"/>
                <a:ea typeface="Times New Roman" panose="02020603050405020304" pitchFamily="18" charset="0"/>
              </a:rPr>
              <a:t>ИНФЕРЕНЦИЯ: конференция 12; интерференция 11; вывод 10; инферно (</a:t>
            </a:r>
            <a:r>
              <a:rPr lang="ru-RU" sz="1400" dirty="0" err="1">
                <a:effectLst/>
                <a:latin typeface="Times New Roman" panose="02020603050405020304" pitchFamily="18" charset="0"/>
                <a:ea typeface="Times New Roman" panose="02020603050405020304" pitchFamily="18" charset="0"/>
              </a:rPr>
              <a:t>inferno</a:t>
            </a:r>
            <a:r>
              <a:rPr lang="ru-RU" sz="1400" dirty="0">
                <a:effectLst/>
                <a:latin typeface="Times New Roman" panose="02020603050405020304" pitchFamily="18" charset="0"/>
                <a:ea typeface="Times New Roman" panose="02020603050405020304" pitchFamily="18" charset="0"/>
              </a:rPr>
              <a:t>) 8; референция, результат 5; физика, умозаключение, внутренний 3; взаимодействие, внутри, перемешивание, влияние, явление, смешение, логика, что, что это?, информация, отношение, догадка, язык 2; 142+78+18+56.</a:t>
            </a:r>
            <a:endParaRPr lang="ru-RU" sz="11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56322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659396" y="1272390"/>
          <a:ext cx="11089232" cy="5432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Box 1" descr="object 2">
            <a:extLst>
              <a:ext uri="{FF2B5EF4-FFF2-40B4-BE49-F238E27FC236}">
                <a16:creationId xmlns:a16="http://schemas.microsoft.com/office/drawing/2014/main" id="{3B84D99E-0156-48FF-903E-3785FD5631E9}"/>
              </a:ext>
            </a:extLst>
          </p:cNvPr>
          <p:cNvSpPr txBox="1">
            <a:spLocks/>
          </p:cNvSpPr>
          <p:nvPr/>
        </p:nvSpPr>
        <p:spPr bwMode="auto">
          <a:xfrm>
            <a:off x="2135560" y="357466"/>
            <a:ext cx="7668852" cy="839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indent="11113" defTabSz="849313">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1pPr>
            <a:lvl2pPr marL="742950" indent="-285750" defTabSz="849313">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2pPr>
            <a:lvl3pPr marL="1143000" indent="-228600" defTabSz="849313">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3pPr>
            <a:lvl4pPr marL="1600200" indent="-228600" defTabSz="849313">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4pPr>
            <a:lvl5pPr marL="2057400" indent="-228600" defTabSz="849313">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5pPr>
            <a:lvl6pPr marL="2514600" indent="-228600" defTabSz="849313" eaLnBrk="0" fontAlgn="base" hangingPunct="0">
              <a:spcBef>
                <a:spcPct val="0"/>
              </a:spcBef>
              <a:spcAft>
                <a:spcPct val="0"/>
              </a:spcAft>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6pPr>
            <a:lvl7pPr marL="2971800" indent="-228600" defTabSz="849313" eaLnBrk="0" fontAlgn="base" hangingPunct="0">
              <a:spcBef>
                <a:spcPct val="0"/>
              </a:spcBef>
              <a:spcAft>
                <a:spcPct val="0"/>
              </a:spcAft>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7pPr>
            <a:lvl8pPr marL="3429000" indent="-228600" defTabSz="849313" eaLnBrk="0" fontAlgn="base" hangingPunct="0">
              <a:spcBef>
                <a:spcPct val="0"/>
              </a:spcBef>
              <a:spcAft>
                <a:spcPct val="0"/>
              </a:spcAft>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8pPr>
            <a:lvl9pPr marL="3886200" indent="-228600" defTabSz="849313" eaLnBrk="0" fontAlgn="base" hangingPunct="0">
              <a:spcBef>
                <a:spcPct val="0"/>
              </a:spcBef>
              <a:spcAft>
                <a:spcPct val="0"/>
              </a:spcAft>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9pPr>
          </a:lstStyle>
          <a:p>
            <a:pPr indent="5557" algn="ctr" defTabSz="424657" hangingPunct="0">
              <a:buClrTx/>
            </a:pPr>
            <a:r>
              <a:rPr lang="ru-RU" altLang="ru-RU" sz="3630" b="1">
                <a:solidFill>
                  <a:srgbClr val="FFFFFF"/>
                </a:solidFill>
                <a:latin typeface="Montserrat ExtraBold" panose="00000900000000000000" charset="-52"/>
                <a:cs typeface="+mj-cs"/>
                <a:sym typeface="Trebuchet MS" panose="020B0603020202020204" pitchFamily="34" charset="0"/>
              </a:rPr>
              <a:t>Источники</a:t>
            </a:r>
            <a:endParaRPr lang="ru-RU" altLang="ru-RU" sz="3630" b="1" dirty="0">
              <a:solidFill>
                <a:srgbClr val="FFFFFF"/>
              </a:solidFill>
              <a:latin typeface="Montserrat ExtraBold" panose="00000900000000000000" charset="-52"/>
              <a:cs typeface="+mj-cs"/>
              <a:sym typeface="Trebuchet MS" panose="020B0603020202020204" pitchFamily="34" charset="0"/>
            </a:endParaRPr>
          </a:p>
        </p:txBody>
      </p:sp>
    </p:spTree>
    <p:extLst>
      <p:ext uri="{BB962C8B-B14F-4D97-AF65-F5344CB8AC3E}">
        <p14:creationId xmlns:p14="http://schemas.microsoft.com/office/powerpoint/2010/main" val="4210993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nvPr>
        </p:nvGraphicFramePr>
        <p:xfrm>
          <a:off x="803412" y="980728"/>
          <a:ext cx="10515600" cy="4350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77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4"/>
          <p:cNvSpPr txBox="1">
            <a:spLocks noGrp="1"/>
          </p:cNvSpPr>
          <p:nvPr>
            <p:ph type="title"/>
          </p:nvPr>
        </p:nvSpPr>
        <p:spPr>
          <a:xfrm>
            <a:off x="1027967" y="2404670"/>
            <a:ext cx="7634059" cy="1978323"/>
          </a:xfrm>
          <a:prstGeom prst="rect">
            <a:avLst/>
          </a:prstGeom>
          <a:noFill/>
          <a:ln>
            <a:noFill/>
          </a:ln>
        </p:spPr>
        <p:txBody>
          <a:bodyPr spcFirstLastPara="1" wrap="square" lIns="0" tIns="0" rIns="0" bIns="0" anchor="t" anchorCtr="0">
            <a:normAutofit fontScale="90000"/>
          </a:bodyPr>
          <a:lstStyle/>
          <a:p>
            <a:pPr>
              <a:lnSpc>
                <a:spcPct val="107000"/>
              </a:lnSpc>
              <a:spcAft>
                <a:spcPts val="800"/>
              </a:spcAft>
            </a:pPr>
            <a:r>
              <a:rPr lang="ru-RU" sz="1800" i="1" dirty="0">
                <a:effectLst/>
                <a:latin typeface="Times New Roman" panose="02020603050405020304" pitchFamily="18" charset="0"/>
                <a:ea typeface="Calibri" panose="020F0502020204030204" pitchFamily="34" charset="0"/>
                <a:cs typeface="Times New Roman" panose="02020603050405020304" pitchFamily="18" charset="0"/>
              </a:rPr>
              <a:t>Романова Т.В., Колчина О.Н., Куликова В.А., Хоменко А.Ю. </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Проектный словарь-справочник когнитивных терминов: Учебное пособие/ Под общей редакцией Т.В. Романовой. – Нижний Новгород: ДЕКОМ, 2022. –       с.</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i="1" dirty="0">
                <a:effectLst/>
                <a:latin typeface="Times New Roman" panose="02020603050405020304" pitchFamily="18" charset="0"/>
                <a:ea typeface="Calibri" panose="020F0502020204030204" pitchFamily="34" charset="0"/>
                <a:cs typeface="Times New Roman" panose="02020603050405020304" pitchFamily="18" charset="0"/>
              </a:rPr>
              <a:t>Учебное пособие подготовлено</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i="1" dirty="0">
                <a:effectLst/>
                <a:latin typeface="Times New Roman" panose="02020603050405020304" pitchFamily="18" charset="0"/>
                <a:ea typeface="Calibri" panose="020F0502020204030204" pitchFamily="34" charset="0"/>
                <a:cs typeface="Times New Roman" panose="02020603050405020304" pitchFamily="18" charset="0"/>
              </a:rPr>
              <a:t>в результате проведения исследования (№ 22-00-008) Программы «Научный фонд Национального исследовательского университета «Высшая школа экономики» (НИУ ВШЭ)» в 2022 г.</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dirty="0"/>
          </a:p>
        </p:txBody>
      </p:sp>
      <p:sp>
        <p:nvSpPr>
          <p:cNvPr id="194" name="Google Shape;194;p14"/>
          <p:cNvSpPr txBox="1">
            <a:spLocks noGrp="1"/>
          </p:cNvSpPr>
          <p:nvPr>
            <p:ph type="body" idx="3"/>
          </p:nvPr>
        </p:nvSpPr>
        <p:spPr>
          <a:xfrm>
            <a:off x="8786720" y="1173829"/>
            <a:ext cx="2217738" cy="463186"/>
          </a:xfrm>
          <a:prstGeom prst="rect">
            <a:avLst/>
          </a:prstGeom>
          <a:noFill/>
          <a:ln>
            <a:noFill/>
          </a:ln>
        </p:spPr>
        <p:txBody>
          <a:bodyPr spcFirstLastPara="1" wrap="square" lIns="0" tIns="0" rIns="0" bIns="0" anchor="t" anchorCtr="0">
            <a:normAutofit/>
          </a:bodyPr>
          <a:lstStyle/>
          <a:p>
            <a:pPr marL="0" marR="0" lvl="0" indent="0" algn="ctr" rtl="0">
              <a:lnSpc>
                <a:spcPct val="100000"/>
              </a:lnSpc>
              <a:spcBef>
                <a:spcPts val="0"/>
              </a:spcBef>
              <a:spcAft>
                <a:spcPts val="0"/>
              </a:spcAft>
              <a:buClr>
                <a:srgbClr val="0E2D69"/>
              </a:buClr>
              <a:buSzPts val="1200"/>
              <a:buFont typeface="Arial"/>
              <a:buNone/>
            </a:pPr>
            <a:endParaRPr sz="2400" dirty="0"/>
          </a:p>
        </p:txBody>
      </p:sp>
      <p:sp>
        <p:nvSpPr>
          <p:cNvPr id="195" name="Google Shape;195;p14"/>
          <p:cNvSpPr txBox="1">
            <a:spLocks noGrp="1"/>
          </p:cNvSpPr>
          <p:nvPr>
            <p:ph type="body" idx="4"/>
          </p:nvPr>
        </p:nvSpPr>
        <p:spPr>
          <a:xfrm>
            <a:off x="1027967" y="4824914"/>
            <a:ext cx="7625400" cy="652800"/>
          </a:xfrm>
          <a:prstGeom prst="rect">
            <a:avLst/>
          </a:prstGeom>
          <a:noFill/>
          <a:ln>
            <a:noFill/>
          </a:ln>
        </p:spPr>
        <p:txBody>
          <a:bodyPr spcFirstLastPara="1" wrap="square" lIns="0" tIns="0" rIns="0" bIns="0" anchor="t" anchorCtr="0">
            <a:normAutofit/>
          </a:bodyPr>
          <a:lstStyle/>
          <a:p>
            <a:pPr marL="0" marR="0" lvl="0" indent="0" algn="l" rtl="0">
              <a:lnSpc>
                <a:spcPct val="100000"/>
              </a:lnSpc>
              <a:spcBef>
                <a:spcPts val="0"/>
              </a:spcBef>
              <a:spcAft>
                <a:spcPts val="0"/>
              </a:spcAft>
              <a:buClr>
                <a:srgbClr val="0E2D69"/>
              </a:buClr>
              <a:buSzPct val="62745"/>
              <a:buFont typeface="Arial"/>
              <a:buNone/>
            </a:pPr>
            <a:r>
              <a:rPr lang="ru-RU" dirty="0"/>
              <a:t> </a:t>
            </a:r>
            <a:endParaRPr dirty="0"/>
          </a:p>
        </p:txBody>
      </p:sp>
      <p:sp>
        <p:nvSpPr>
          <p:cNvPr id="196" name="Google Shape;196;p14"/>
          <p:cNvSpPr txBox="1"/>
          <p:nvPr/>
        </p:nvSpPr>
        <p:spPr>
          <a:xfrm>
            <a:off x="6216158" y="1217804"/>
            <a:ext cx="2278200" cy="463200"/>
          </a:xfrm>
          <a:prstGeom prst="rect">
            <a:avLst/>
          </a:prstGeom>
          <a:noFill/>
          <a:ln>
            <a:noFill/>
          </a:ln>
        </p:spPr>
        <p:txBody>
          <a:bodyPr spcFirstLastPara="1" wrap="square" lIns="0" tIns="0" rIns="0" bIns="0" anchor="t" anchorCtr="0">
            <a:normAutofit/>
          </a:bodyPr>
          <a:lstStyle/>
          <a:p>
            <a:pPr marL="0" lvl="0" indent="0" algn="ctr" rtl="0">
              <a:spcBef>
                <a:spcPts val="0"/>
              </a:spcBef>
              <a:spcAft>
                <a:spcPts val="0"/>
              </a:spcAft>
              <a:buNone/>
            </a:pPr>
            <a:r>
              <a:rPr lang="ru-RU" sz="2000">
                <a:solidFill>
                  <a:srgbClr val="0E2D69"/>
                </a:solidFill>
              </a:rPr>
              <a:t>Нижний Новгород</a:t>
            </a:r>
            <a:endParaRPr sz="2000">
              <a:solidFill>
                <a:srgbClr val="0E2D69"/>
              </a:solidFill>
            </a:endParaRPr>
          </a:p>
        </p:txBody>
      </p:sp>
      <p:sp>
        <p:nvSpPr>
          <p:cNvPr id="197" name="Google Shape;197;p14"/>
          <p:cNvSpPr txBox="1"/>
          <p:nvPr/>
        </p:nvSpPr>
        <p:spPr>
          <a:xfrm>
            <a:off x="2075075" y="1119527"/>
            <a:ext cx="3848700" cy="5175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ru-RU" sz="1800">
                <a:solidFill>
                  <a:srgbClr val="0F2C68"/>
                </a:solidFill>
              </a:rPr>
              <a:t>Научно-учебная группа “Проект учебного словаря-справочника терминов когнитивной лингвистики”</a:t>
            </a:r>
            <a:endParaRPr sz="1800">
              <a:solidFill>
                <a:srgbClr val="0F2C68"/>
              </a:solidFill>
            </a:endParaRPr>
          </a:p>
        </p:txBody>
      </p:sp>
      <p:sp>
        <p:nvSpPr>
          <p:cNvPr id="198" name="Google Shape;198;p14"/>
          <p:cNvSpPr txBox="1">
            <a:spLocks noGrp="1"/>
          </p:cNvSpPr>
          <p:nvPr>
            <p:ph type="sldNum" idx="12"/>
          </p:nvPr>
        </p:nvSpPr>
        <p:spPr>
          <a:xfrm>
            <a:off x="11409045" y="6333134"/>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ru-RU"/>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647399" y="33760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algn="ctr" defTabSz="410766" hangingPunct="0">
              <a:buClrTx/>
              <a:defRPr sz="7000" b="1" cap="all">
                <a:solidFill>
                  <a:srgbClr val="253957"/>
                </a:solidFill>
                <a:latin typeface="+mn-lt"/>
                <a:ea typeface="+mn-ea"/>
                <a:cs typeface="+mn-cs"/>
                <a:sym typeface="Arial Narrow"/>
              </a:defRPr>
            </a:pPr>
            <a:r>
              <a:rPr lang="ru-RU" sz="4800" b="1" cap="all">
                <a:solidFill>
                  <a:srgbClr val="253957"/>
                </a:solidFill>
                <a:latin typeface="Arial Narrow"/>
                <a:sym typeface="Arial Narrow"/>
              </a:rPr>
              <a:t>Корпус текстов для лексикографической работы</a:t>
            </a:r>
          </a:p>
          <a:p>
            <a:pPr algn="ctr" defTabSz="410766" hangingPunct="0">
              <a:buClrTx/>
              <a:defRPr sz="7000" b="1" cap="all">
                <a:solidFill>
                  <a:srgbClr val="253957"/>
                </a:solidFill>
                <a:latin typeface="+mn-lt"/>
                <a:ea typeface="+mn-ea"/>
                <a:cs typeface="+mn-cs"/>
                <a:sym typeface="Arial Narrow"/>
              </a:defRPr>
            </a:pPr>
            <a:endParaRPr lang="ru-RU" sz="4800" b="1" cap="all">
              <a:solidFill>
                <a:srgbClr val="253957"/>
              </a:solidFill>
              <a:latin typeface="Arial Narrow"/>
              <a:sym typeface="Arial Narrow"/>
            </a:endParaRPr>
          </a:p>
          <a:p>
            <a:pPr algn="ctr" defTabSz="410766" hangingPunct="0">
              <a:buClrTx/>
              <a:defRPr sz="7000" b="1" cap="all">
                <a:solidFill>
                  <a:srgbClr val="253957"/>
                </a:solidFill>
                <a:latin typeface="+mn-lt"/>
                <a:ea typeface="+mn-ea"/>
                <a:cs typeface="+mn-cs"/>
                <a:sym typeface="Arial Narrow"/>
              </a:defRPr>
            </a:pPr>
            <a:endParaRPr lang="ru-RU" sz="2000" b="1" cap="all">
              <a:solidFill>
                <a:srgbClr val="253957"/>
              </a:solidFill>
              <a:latin typeface="Arial Narrow"/>
              <a:sym typeface="Arial Narrow"/>
            </a:endParaRPr>
          </a:p>
          <a:p>
            <a:pPr algn="ctr" defTabSz="410766" hangingPunct="0">
              <a:buClrTx/>
              <a:defRPr sz="7000" b="1" cap="all">
                <a:solidFill>
                  <a:srgbClr val="253957"/>
                </a:solidFill>
                <a:latin typeface="+mn-lt"/>
                <a:ea typeface="+mn-ea"/>
                <a:cs typeface="+mn-cs"/>
                <a:sym typeface="Arial Narrow"/>
              </a:defRPr>
            </a:pPr>
            <a:endParaRPr lang="ru-RU" sz="2000" b="1" cap="all">
              <a:solidFill>
                <a:srgbClr val="253957"/>
              </a:solidFill>
              <a:latin typeface="Arial Narrow"/>
              <a:sym typeface="Arial Narrow"/>
            </a:endParaRPr>
          </a:p>
          <a:p>
            <a:pPr algn="ctr" defTabSz="410766" hangingPunct="0">
              <a:buClrTx/>
              <a:defRPr sz="7000" b="1" cap="all">
                <a:solidFill>
                  <a:srgbClr val="253957"/>
                </a:solidFill>
                <a:latin typeface="+mn-lt"/>
                <a:ea typeface="+mn-ea"/>
                <a:cs typeface="+mn-cs"/>
                <a:sym typeface="Arial Narrow"/>
              </a:defRPr>
            </a:pPr>
            <a:endParaRPr lang="ru-RU" sz="2000" b="1" cap="all">
              <a:solidFill>
                <a:srgbClr val="253957"/>
              </a:solidFill>
              <a:latin typeface="Arial Narrow"/>
              <a:sym typeface="Arial Narrow"/>
            </a:endParaRPr>
          </a:p>
          <a:p>
            <a:pPr algn="ctr" defTabSz="410766" hangingPunct="0">
              <a:buClrTx/>
              <a:defRPr sz="7000" b="1" cap="all">
                <a:solidFill>
                  <a:srgbClr val="253957"/>
                </a:solidFill>
                <a:latin typeface="+mn-lt"/>
                <a:ea typeface="+mn-ea"/>
                <a:cs typeface="+mn-cs"/>
                <a:sym typeface="Arial Narrow"/>
              </a:defRPr>
            </a:pPr>
            <a:endParaRPr lang="ru-RU" sz="2000" b="1" cap="all">
              <a:solidFill>
                <a:srgbClr val="253957"/>
              </a:solidFill>
              <a:latin typeface="Arial Narrow"/>
              <a:sym typeface="Arial Narrow"/>
            </a:endParaRPr>
          </a:p>
          <a:p>
            <a:pPr algn="ctr" defTabSz="410766" hangingPunct="0">
              <a:buClrTx/>
              <a:defRPr sz="7000" b="1" cap="all">
                <a:solidFill>
                  <a:srgbClr val="253957"/>
                </a:solidFill>
                <a:latin typeface="+mn-lt"/>
                <a:ea typeface="+mn-ea"/>
                <a:cs typeface="+mn-cs"/>
                <a:sym typeface="Arial Narrow"/>
              </a:defRPr>
            </a:pPr>
            <a:endParaRPr lang="ru-RU" sz="2000" b="1" cap="all">
              <a:solidFill>
                <a:srgbClr val="253957"/>
              </a:solidFill>
              <a:latin typeface="Arial Narrow"/>
              <a:sym typeface="Arial Narrow"/>
            </a:endParaRPr>
          </a:p>
          <a:p>
            <a:pPr algn="ctr" defTabSz="410766" hangingPunct="0">
              <a:buClrTx/>
              <a:defRPr sz="7000" b="1" cap="all">
                <a:solidFill>
                  <a:srgbClr val="253957"/>
                </a:solidFill>
                <a:latin typeface="+mn-lt"/>
                <a:ea typeface="+mn-ea"/>
                <a:cs typeface="+mn-cs"/>
                <a:sym typeface="Arial Narrow"/>
              </a:defRPr>
            </a:pPr>
            <a:endParaRPr lang="ru-RU" sz="2000" b="1" cap="all">
              <a:solidFill>
                <a:srgbClr val="253957"/>
              </a:solidFill>
              <a:latin typeface="Arial Narrow"/>
              <a:sym typeface="Arial Narrow"/>
            </a:endParaRPr>
          </a:p>
          <a:p>
            <a:pPr algn="ctr" defTabSz="410766" hangingPunct="0">
              <a:buClrTx/>
              <a:defRPr sz="7000" b="1" cap="all">
                <a:solidFill>
                  <a:srgbClr val="253957"/>
                </a:solidFill>
                <a:latin typeface="+mn-lt"/>
                <a:ea typeface="+mn-ea"/>
                <a:cs typeface="+mn-cs"/>
                <a:sym typeface="Arial Narrow"/>
              </a:defRPr>
            </a:pPr>
            <a:endParaRPr lang="ru-RU" sz="2000" b="1" cap="all">
              <a:solidFill>
                <a:srgbClr val="253957"/>
              </a:solidFill>
              <a:latin typeface="Arial Narrow"/>
              <a:sym typeface="Arial Narrow"/>
            </a:endParaRPr>
          </a:p>
          <a:p>
            <a:pPr algn="ctr" defTabSz="410766" hangingPunct="0">
              <a:buClrTx/>
              <a:defRPr sz="7000" b="1" cap="all">
                <a:solidFill>
                  <a:srgbClr val="253957"/>
                </a:solidFill>
                <a:latin typeface="+mn-lt"/>
                <a:ea typeface="+mn-ea"/>
                <a:cs typeface="+mn-cs"/>
                <a:sym typeface="Arial Narrow"/>
              </a:defRPr>
            </a:pPr>
            <a:endParaRPr lang="ru-RU" sz="2000" b="1" cap="all">
              <a:solidFill>
                <a:srgbClr val="253957"/>
              </a:solidFill>
              <a:latin typeface="Arial Narrow"/>
              <a:sym typeface="Arial Narrow"/>
            </a:endParaRPr>
          </a:p>
          <a:p>
            <a:pPr algn="ctr" defTabSz="410766" hangingPunct="0">
              <a:buClrTx/>
              <a:defRPr sz="7000" b="1" cap="all">
                <a:solidFill>
                  <a:srgbClr val="253957"/>
                </a:solidFill>
                <a:latin typeface="+mn-lt"/>
                <a:ea typeface="+mn-ea"/>
                <a:cs typeface="+mn-cs"/>
                <a:sym typeface="Arial Narrow"/>
              </a:defRPr>
            </a:pPr>
            <a:endParaRPr lang="ru-RU" sz="2000" b="1" cap="all">
              <a:solidFill>
                <a:srgbClr val="253957"/>
              </a:solidFill>
              <a:latin typeface="Arial Narrow"/>
              <a:sym typeface="Arial Narrow"/>
            </a:endParaRPr>
          </a:p>
          <a:p>
            <a:pPr algn="ctr" defTabSz="410766" hangingPunct="0">
              <a:buClrTx/>
              <a:defRPr sz="7000" b="1" cap="all">
                <a:solidFill>
                  <a:srgbClr val="253957"/>
                </a:solidFill>
                <a:latin typeface="+mn-lt"/>
                <a:ea typeface="+mn-ea"/>
                <a:cs typeface="+mn-cs"/>
                <a:sym typeface="Arial Narrow"/>
              </a:defRPr>
            </a:pPr>
            <a:endParaRPr lang="ru-RU" sz="2000" b="1" cap="all">
              <a:solidFill>
                <a:srgbClr val="253957"/>
              </a:solidFill>
              <a:latin typeface="Arial Narrow"/>
              <a:sym typeface="Arial Narrow"/>
            </a:endParaRPr>
          </a:p>
          <a:p>
            <a:pPr algn="ctr" defTabSz="410766" hangingPunct="0">
              <a:buClrTx/>
              <a:defRPr sz="7000" b="1" cap="all">
                <a:solidFill>
                  <a:srgbClr val="253957"/>
                </a:solidFill>
                <a:latin typeface="+mn-lt"/>
                <a:ea typeface="+mn-ea"/>
                <a:cs typeface="+mn-cs"/>
                <a:sym typeface="Arial Narrow"/>
              </a:defRPr>
            </a:pPr>
            <a:endParaRPr lang="ru-RU" sz="2000" b="1" cap="all">
              <a:solidFill>
                <a:srgbClr val="253957"/>
              </a:solidFill>
              <a:latin typeface="Arial Narrow"/>
              <a:sym typeface="Arial Narrow"/>
            </a:endParaRPr>
          </a:p>
          <a:p>
            <a:pPr algn="ctr" defTabSz="410766" hangingPunct="0">
              <a:buClrTx/>
              <a:defRPr sz="7000" b="1" cap="all">
                <a:solidFill>
                  <a:srgbClr val="253957"/>
                </a:solidFill>
                <a:latin typeface="+mn-lt"/>
                <a:ea typeface="+mn-ea"/>
                <a:cs typeface="+mn-cs"/>
                <a:sym typeface="Arial Narrow"/>
              </a:defRPr>
            </a:pPr>
            <a:r>
              <a:rPr lang="ru-RU" sz="2000" b="1" cap="all">
                <a:solidFill>
                  <a:srgbClr val="253957"/>
                </a:solidFill>
                <a:latin typeface="Arial Narrow"/>
                <a:sym typeface="Arial Narrow"/>
              </a:rPr>
              <a:t>Репрезентативный / Сбалансированный </a:t>
            </a:r>
            <a:endParaRPr sz="2000" b="1" cap="all" dirty="0">
              <a:solidFill>
                <a:srgbClr val="253957"/>
              </a:solidFill>
              <a:latin typeface="Arial Narrow"/>
              <a:sym typeface="Arial Narrow"/>
            </a:endParaRPr>
          </a:p>
        </p:txBody>
      </p:sp>
      <p:sp>
        <p:nvSpPr>
          <p:cNvPr id="6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p>
            <a:pPr algn="ctr" defTabSz="410766" hangingPunct="0">
              <a:buClrTx/>
              <a:defRPr sz="3200"/>
            </a:pPr>
            <a:endParaRPr sz="1600">
              <a:latin typeface="Helvetica Light"/>
              <a:sym typeface="Helvetica Light"/>
            </a:endParaRPr>
          </a:p>
        </p:txBody>
      </p:sp>
      <p:pic>
        <p:nvPicPr>
          <p:cNvPr id="70" name="Изображение" descr="Изображение"/>
          <p:cNvPicPr>
            <a:picLocks noChangeAspect="1"/>
          </p:cNvPicPr>
          <p:nvPr/>
        </p:nvPicPr>
        <p:blipFill>
          <a:blip r:embed="rId2" cstate="print"/>
          <a:stretch>
            <a:fillRect/>
          </a:stretch>
        </p:blipFill>
        <p:spPr>
          <a:xfrm>
            <a:off x="613303" y="293090"/>
            <a:ext cx="599790" cy="599790"/>
          </a:xfrm>
          <a:prstGeom prst="rect">
            <a:avLst/>
          </a:prstGeom>
          <a:ln w="12700">
            <a:miter lim="400000"/>
          </a:ln>
        </p:spPr>
      </p:pic>
      <p:sp>
        <p:nvSpPr>
          <p:cNvPr id="2" name="Номер слайда 1"/>
          <p:cNvSpPr>
            <a:spLocks noGrp="1"/>
          </p:cNvSpPr>
          <p:nvPr>
            <p:ph type="sldNum" sz="quarter" idx="2"/>
          </p:nvPr>
        </p:nvSpPr>
        <p:spPr>
          <a:xfrm>
            <a:off x="2952295" y="3252639"/>
            <a:ext cx="229229" cy="328935"/>
          </a:xfrm>
        </p:spPr>
        <p:txBody>
          <a:bodyPr/>
          <a:lstStyle/>
          <a:p>
            <a:pPr algn="ctr" defTabSz="410766" hangingPunct="0">
              <a:buClrTx/>
            </a:pPr>
            <a:fld id="{86CB4B4D-7CA3-9044-876B-883B54F8677D}" type="slidenum">
              <a:rPr lang="ru-RU">
                <a:latin typeface="Helvetica Light"/>
                <a:sym typeface="Helvetica Light"/>
              </a:rPr>
              <a:pPr algn="ctr" defTabSz="410766" hangingPunct="0">
                <a:buClrTx/>
              </a:pPr>
              <a:t>20</a:t>
            </a:fld>
            <a:endParaRPr lang="ru-RU">
              <a:latin typeface="Helvetica Light"/>
              <a:sym typeface="Helvetica Light"/>
            </a:endParaRPr>
          </a:p>
        </p:txBody>
      </p:sp>
      <p:sp>
        <p:nvSpPr>
          <p:cNvPr id="3" name="Прямоугольник 2"/>
          <p:cNvSpPr/>
          <p:nvPr/>
        </p:nvSpPr>
        <p:spPr>
          <a:xfrm>
            <a:off x="923102" y="1794197"/>
            <a:ext cx="11089232" cy="960328"/>
          </a:xfrm>
          <a:prstGeom prst="rect">
            <a:avLst/>
          </a:prstGeom>
        </p:spPr>
        <p:txBody>
          <a:bodyPr wrap="square">
            <a:spAutoFit/>
          </a:bodyPr>
          <a:lstStyle/>
          <a:p>
            <a:pPr indent="225108" algn="just" defTabSz="410766" hangingPunct="0">
              <a:lnSpc>
                <a:spcPct val="150000"/>
              </a:lnSpc>
              <a:buClrTx/>
            </a:pPr>
            <a:endParaRPr lang="ru-RU" sz="1000">
              <a:solidFill>
                <a:srgbClr val="0070C0"/>
              </a:solidFill>
              <a:latin typeface="Times New Roman" panose="02020603050405020304" pitchFamily="18" charset="0"/>
              <a:ea typeface="DengXian" panose="02010600030101010101" pitchFamily="2" charset="-122"/>
              <a:cs typeface="Times New Roman" panose="02020603050405020304" pitchFamily="18" charset="0"/>
              <a:sym typeface="Helvetica Light"/>
            </a:endParaRPr>
          </a:p>
          <a:p>
            <a:pPr indent="225108" algn="just" defTabSz="410766" hangingPunct="0">
              <a:lnSpc>
                <a:spcPct val="150000"/>
              </a:lnSpc>
              <a:buClrTx/>
            </a:pPr>
            <a:endParaRPr lang="ru-RU" sz="1000">
              <a:solidFill>
                <a:srgbClr val="0070C0"/>
              </a:solidFill>
              <a:latin typeface="Times New Roman" panose="02020603050405020304" pitchFamily="18" charset="0"/>
              <a:ea typeface="DengXian" panose="02010600030101010101" pitchFamily="2" charset="-122"/>
              <a:cs typeface="Times New Roman" panose="02020603050405020304" pitchFamily="18" charset="0"/>
              <a:sym typeface="Helvetica Light"/>
            </a:endParaRPr>
          </a:p>
          <a:p>
            <a:pPr indent="225108" algn="just" defTabSz="410766" hangingPunct="0">
              <a:lnSpc>
                <a:spcPct val="150000"/>
              </a:lnSpc>
              <a:buClrTx/>
            </a:pPr>
            <a:endParaRPr lang="ru-RU" sz="2000">
              <a:solidFill>
                <a:srgbClr val="0070C0"/>
              </a:solidFill>
              <a:latin typeface="Times New Roman" panose="02020603050405020304" pitchFamily="18" charset="0"/>
              <a:ea typeface="DengXian" panose="02010600030101010101" pitchFamily="2" charset="-122"/>
              <a:cs typeface="Times New Roman" panose="02020603050405020304" pitchFamily="18" charset="0"/>
              <a:sym typeface="Helvetica Light"/>
            </a:endParaRPr>
          </a:p>
        </p:txBody>
      </p:sp>
      <p:graphicFrame>
        <p:nvGraphicFramePr>
          <p:cNvPr id="6" name="Схема 5"/>
          <p:cNvGraphicFramePr/>
          <p:nvPr/>
        </p:nvGraphicFramePr>
        <p:xfrm>
          <a:off x="2459743" y="1901398"/>
          <a:ext cx="7016328" cy="38254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Левая фигурная скобка 6"/>
          <p:cNvSpPr/>
          <p:nvPr/>
        </p:nvSpPr>
        <p:spPr>
          <a:xfrm rot="16200000">
            <a:off x="5509253" y="947891"/>
            <a:ext cx="934331" cy="8838000"/>
          </a:xfrm>
          <a:prstGeom prst="leftBrace">
            <a:avLst>
              <a:gd name="adj1" fmla="val 8333"/>
              <a:gd name="adj2" fmla="val 49900"/>
            </a:avLst>
          </a:prstGeom>
          <a:noFill/>
          <a:ln w="76200" cap="flat">
            <a:solidFill>
              <a:schemeClr val="accent1">
                <a:lumMod val="75000"/>
              </a:schemeClr>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22860" rIns="45720" bIns="22860" numCol="1" spcCol="38100" rtlCol="0" anchor="t">
            <a:noAutofit/>
          </a:bodyPr>
          <a:lstStyle/>
          <a:p>
            <a:pPr defTabSz="457200" latinLnBrk="1" hangingPunct="0">
              <a:buClrTx/>
            </a:pPr>
            <a:endParaRPr lang="ru-RU" sz="900">
              <a:latin typeface="Helvetica Light"/>
              <a:sym typeface="Helvetica Light"/>
            </a:endParaRPr>
          </a:p>
        </p:txBody>
      </p:sp>
    </p:spTree>
    <p:extLst>
      <p:ext uri="{BB962C8B-B14F-4D97-AF65-F5344CB8AC3E}">
        <p14:creationId xmlns:p14="http://schemas.microsoft.com/office/powerpoint/2010/main" val="193694557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213093" y="24337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algn="ctr" defTabSz="410766" hangingPunct="0">
              <a:buClrTx/>
              <a:defRPr sz="7000" b="1" cap="all">
                <a:solidFill>
                  <a:srgbClr val="253957"/>
                </a:solidFill>
                <a:latin typeface="+mn-lt"/>
                <a:ea typeface="+mn-ea"/>
                <a:cs typeface="+mn-cs"/>
                <a:sym typeface="Arial Narrow"/>
              </a:defRPr>
            </a:pPr>
            <a:r>
              <a:rPr lang="ru-RU" sz="4800" b="1" cap="all">
                <a:solidFill>
                  <a:srgbClr val="253957"/>
                </a:solidFill>
                <a:latin typeface="Arial Narrow"/>
                <a:sym typeface="Arial Narrow"/>
              </a:rPr>
              <a:t>Отбор истоников для автоматической обработки</a:t>
            </a:r>
            <a:endParaRPr sz="2000" b="1" cap="all" dirty="0">
              <a:solidFill>
                <a:srgbClr val="253957"/>
              </a:solidFill>
              <a:latin typeface="Arial Narrow"/>
              <a:sym typeface="Arial Narrow"/>
            </a:endParaRPr>
          </a:p>
        </p:txBody>
      </p:sp>
      <p:sp>
        <p:nvSpPr>
          <p:cNvPr id="6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p>
            <a:pPr algn="ctr" defTabSz="410766" hangingPunct="0">
              <a:buClrTx/>
              <a:defRPr sz="3200"/>
            </a:pPr>
            <a:endParaRPr sz="1600">
              <a:latin typeface="Helvetica Light"/>
              <a:sym typeface="Helvetica Light"/>
            </a:endParaRPr>
          </a:p>
        </p:txBody>
      </p:sp>
      <p:pic>
        <p:nvPicPr>
          <p:cNvPr id="70" name="Изображение" descr="Изображение"/>
          <p:cNvPicPr>
            <a:picLocks noChangeAspect="1"/>
          </p:cNvPicPr>
          <p:nvPr/>
        </p:nvPicPr>
        <p:blipFill>
          <a:blip r:embed="rId2" cstate="print"/>
          <a:stretch>
            <a:fillRect/>
          </a:stretch>
        </p:blipFill>
        <p:spPr>
          <a:xfrm>
            <a:off x="613303" y="293090"/>
            <a:ext cx="599790" cy="599790"/>
          </a:xfrm>
          <a:prstGeom prst="rect">
            <a:avLst/>
          </a:prstGeom>
          <a:ln w="12700">
            <a:miter lim="400000"/>
          </a:ln>
        </p:spPr>
      </p:pic>
      <p:sp>
        <p:nvSpPr>
          <p:cNvPr id="2" name="Номер слайда 1"/>
          <p:cNvSpPr>
            <a:spLocks noGrp="1"/>
          </p:cNvSpPr>
          <p:nvPr>
            <p:ph type="sldNum" sz="quarter" idx="2"/>
          </p:nvPr>
        </p:nvSpPr>
        <p:spPr>
          <a:xfrm>
            <a:off x="2952295" y="3252639"/>
            <a:ext cx="229229" cy="328935"/>
          </a:xfrm>
        </p:spPr>
        <p:txBody>
          <a:bodyPr/>
          <a:lstStyle/>
          <a:p>
            <a:pPr algn="ctr" defTabSz="410766" hangingPunct="0">
              <a:buClrTx/>
            </a:pPr>
            <a:fld id="{86CB4B4D-7CA3-9044-876B-883B54F8677D}" type="slidenum">
              <a:rPr lang="ru-RU">
                <a:latin typeface="Helvetica Light"/>
                <a:sym typeface="Helvetica Light"/>
              </a:rPr>
              <a:pPr algn="ctr" defTabSz="410766" hangingPunct="0">
                <a:buClrTx/>
              </a:pPr>
              <a:t>21</a:t>
            </a:fld>
            <a:endParaRPr lang="ru-RU">
              <a:latin typeface="Helvetica Light"/>
              <a:sym typeface="Helvetica Light"/>
            </a:endParaRPr>
          </a:p>
        </p:txBody>
      </p:sp>
      <p:sp>
        <p:nvSpPr>
          <p:cNvPr id="3" name="TextBox 2"/>
          <p:cNvSpPr txBox="1"/>
          <p:nvPr/>
        </p:nvSpPr>
        <p:spPr>
          <a:xfrm>
            <a:off x="467946" y="1713439"/>
            <a:ext cx="11256108" cy="502733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2" spcCol="38100" rtlCol="0" anchor="ctr">
            <a:spAutoFit/>
          </a:bodyPr>
          <a:lstStyle/>
          <a:p>
            <a:pPr defTabSz="410766" hangingPunct="0">
              <a:buClrTx/>
            </a:pPr>
            <a:endParaRPr lang="ru-RU" dirty="0">
              <a:latin typeface="Arial Black" panose="020B0A04020102020204" pitchFamily="34" charset="0"/>
              <a:sym typeface="Helvetica Light"/>
            </a:endParaRPr>
          </a:p>
          <a:p>
            <a:pPr defTabSz="410766" hangingPunct="0">
              <a:buClrTx/>
            </a:pPr>
            <a:r>
              <a:rPr lang="ru-RU" dirty="0">
                <a:latin typeface="Arial Black" panose="020B0A04020102020204" pitchFamily="34" charset="0"/>
                <a:sym typeface="Helvetica Light"/>
              </a:rPr>
              <a:t>Научные издания</a:t>
            </a:r>
          </a:p>
          <a:p>
            <a:pPr defTabSz="410766" hangingPunct="0">
              <a:buClrTx/>
            </a:pPr>
            <a:endParaRPr lang="ru-RU" dirty="0">
              <a:latin typeface="Arial Black" panose="020B0A04020102020204" pitchFamily="34" charset="0"/>
              <a:sym typeface="Helvetica Light"/>
            </a:endParaRPr>
          </a:p>
          <a:p>
            <a:pPr marL="228600" indent="-228600" defTabSz="410766" hangingPunct="0">
              <a:buClrTx/>
              <a:buFontTx/>
              <a:buAutoNum type="arabicPeriod"/>
            </a:pPr>
            <a:r>
              <a:rPr lang="ru-RU" dirty="0">
                <a:latin typeface="Arial Black" panose="020B0A04020102020204" pitchFamily="34" charset="0"/>
                <a:sym typeface="Helvetica Light"/>
              </a:rPr>
              <a:t>Когнитивные исследования языка </a:t>
            </a:r>
          </a:p>
          <a:p>
            <a:pPr marL="228600" indent="-228600" defTabSz="410766" hangingPunct="0">
              <a:buClrTx/>
              <a:buFontTx/>
              <a:buAutoNum type="arabicPeriod"/>
            </a:pPr>
            <a:r>
              <a:rPr lang="ru-RU" dirty="0">
                <a:latin typeface="Arial Black" panose="020B0A04020102020204" pitchFamily="34" charset="0"/>
                <a:sym typeface="Helvetica Light"/>
              </a:rPr>
              <a:t>Вестник Воронежского государственного университета. Серия «Лингвистика и межкультурная коммуникация»</a:t>
            </a:r>
          </a:p>
          <a:p>
            <a:pPr marL="228600" indent="-228600" defTabSz="410766" hangingPunct="0">
              <a:buClrTx/>
              <a:buFontTx/>
              <a:buAutoNum type="arabicPeriod"/>
            </a:pPr>
            <a:r>
              <a:rPr lang="ru-RU" dirty="0">
                <a:latin typeface="Arial Black" panose="020B0A04020102020204" pitchFamily="34" charset="0"/>
                <a:sym typeface="Helvetica Light"/>
              </a:rPr>
              <a:t>Вестник НГУ. Серия: Лингвистика и межкультурная коммуникация</a:t>
            </a:r>
          </a:p>
          <a:p>
            <a:pPr marL="228600" indent="-228600" defTabSz="410766" hangingPunct="0">
              <a:buClrTx/>
              <a:buFontTx/>
              <a:buAutoNum type="arabicPeriod"/>
            </a:pPr>
            <a:r>
              <a:rPr lang="ru-RU" dirty="0">
                <a:latin typeface="Arial Black" panose="020B0A04020102020204" pitchFamily="34" charset="0"/>
                <a:sym typeface="Helvetica Light"/>
              </a:rPr>
              <a:t>Вестник Нижегородского государственного лингвистического университета</a:t>
            </a:r>
          </a:p>
          <a:p>
            <a:pPr marL="228600" indent="-228600" defTabSz="410766" hangingPunct="0">
              <a:buClrTx/>
              <a:buFontTx/>
              <a:buAutoNum type="arabicPeriod"/>
            </a:pPr>
            <a:r>
              <a:rPr lang="ru-RU" dirty="0">
                <a:latin typeface="Arial Black" panose="020B0A04020102020204" pitchFamily="34" charset="0"/>
                <a:sym typeface="Helvetica Light"/>
              </a:rPr>
              <a:t>Вестник Нижегородского университета им. Н.И. Лобачевского</a:t>
            </a:r>
          </a:p>
          <a:p>
            <a:pPr marL="228600" indent="-228600" defTabSz="410766" hangingPunct="0">
              <a:buClrTx/>
              <a:buFontTx/>
              <a:buAutoNum type="arabicPeriod"/>
            </a:pPr>
            <a:r>
              <a:rPr lang="ru-RU" dirty="0">
                <a:latin typeface="Arial Black" panose="020B0A04020102020204" pitchFamily="34" charset="0"/>
                <a:sym typeface="Helvetica Light"/>
              </a:rPr>
              <a:t>Вестник ПСТГУ. Серия III: Филология</a:t>
            </a:r>
          </a:p>
          <a:p>
            <a:pPr marL="228600" indent="-228600" defTabSz="410766" hangingPunct="0">
              <a:buClrTx/>
              <a:buFontTx/>
              <a:buAutoNum type="arabicPeriod"/>
            </a:pPr>
            <a:r>
              <a:rPr lang="ru-RU" dirty="0">
                <a:latin typeface="Arial Black" panose="020B0A04020102020204" pitchFamily="34" charset="0"/>
                <a:sym typeface="Helvetica Light"/>
              </a:rPr>
              <a:t>Вестник Санкт-Петербургского университета. Язык и литература</a:t>
            </a:r>
          </a:p>
          <a:p>
            <a:pPr marL="228600" indent="-228600" defTabSz="410766" hangingPunct="0">
              <a:buClrTx/>
              <a:buFontTx/>
              <a:buAutoNum type="arabicPeriod"/>
            </a:pPr>
            <a:r>
              <a:rPr lang="ru-RU" dirty="0">
                <a:latin typeface="Arial Black" panose="020B0A04020102020204" pitchFamily="34" charset="0"/>
                <a:sym typeface="Helvetica Light"/>
              </a:rPr>
              <a:t>Вестник Томского государственного университета. Филология</a:t>
            </a:r>
          </a:p>
          <a:p>
            <a:pPr marL="228600" indent="-228600" defTabSz="410766" hangingPunct="0">
              <a:buClrTx/>
              <a:buFontTx/>
              <a:buAutoNum type="arabicPeriod"/>
            </a:pPr>
            <a:r>
              <a:rPr lang="ru-RU" dirty="0">
                <a:latin typeface="Arial Black" panose="020B0A04020102020204" pitchFamily="34" charset="0"/>
                <a:sym typeface="Helvetica Light"/>
              </a:rPr>
              <a:t>Вестник Челябинского государственного университета. Серия «Филология. Искусствоведение»</a:t>
            </a:r>
          </a:p>
          <a:p>
            <a:pPr marL="228600" indent="-228600" defTabSz="410766" hangingPunct="0">
              <a:buClrTx/>
              <a:buFontTx/>
              <a:buAutoNum type="arabicPeriod"/>
            </a:pPr>
            <a:r>
              <a:rPr lang="ru-RU" dirty="0">
                <a:latin typeface="Arial Black" panose="020B0A04020102020204" pitchFamily="34" charset="0"/>
                <a:sym typeface="Helvetica Light"/>
              </a:rPr>
              <a:t> Вопросы психолингвистики </a:t>
            </a:r>
          </a:p>
          <a:p>
            <a:pPr marL="228600" indent="-228600" defTabSz="410766" hangingPunct="0">
              <a:buClrTx/>
              <a:buFontTx/>
              <a:buAutoNum type="arabicPeriod"/>
            </a:pPr>
            <a:r>
              <a:rPr lang="ru-RU" dirty="0">
                <a:latin typeface="Arial Black" panose="020B0A04020102020204" pitchFamily="34" charset="0"/>
                <a:sym typeface="Helvetica Light"/>
              </a:rPr>
              <a:t>Вопросы языкознания</a:t>
            </a:r>
          </a:p>
          <a:p>
            <a:pPr marL="228600" indent="-228600" defTabSz="410766" hangingPunct="0">
              <a:buClrTx/>
              <a:buFontTx/>
              <a:buAutoNum type="arabicPeriod"/>
            </a:pPr>
            <a:r>
              <a:rPr lang="ru-RU" dirty="0">
                <a:latin typeface="Arial Black" panose="020B0A04020102020204" pitchFamily="34" charset="0"/>
                <a:sym typeface="Helvetica Light"/>
              </a:rPr>
              <a:t>Политическая лингвистика</a:t>
            </a:r>
          </a:p>
          <a:p>
            <a:pPr marL="228600" indent="-228600" defTabSz="410766" hangingPunct="0">
              <a:buClrTx/>
              <a:buFontTx/>
              <a:buAutoNum type="arabicPeriod"/>
            </a:pPr>
            <a:r>
              <a:rPr lang="ru-RU" dirty="0">
                <a:latin typeface="Arial Black" panose="020B0A04020102020204" pitchFamily="34" charset="0"/>
                <a:sym typeface="Helvetica Light"/>
              </a:rPr>
              <a:t>Русский язык в научном освещении</a:t>
            </a:r>
          </a:p>
          <a:p>
            <a:pPr defTabSz="410766" hangingPunct="0">
              <a:buClrTx/>
            </a:pPr>
            <a:endParaRPr lang="ru-RU" dirty="0">
              <a:latin typeface="Arial Black" panose="020B0A04020102020204" pitchFamily="34" charset="0"/>
              <a:sym typeface="Helvetica Light"/>
            </a:endParaRPr>
          </a:p>
          <a:p>
            <a:pPr defTabSz="410766" hangingPunct="0">
              <a:buClrTx/>
            </a:pPr>
            <a:endParaRPr lang="ru-RU" dirty="0">
              <a:latin typeface="Arial Black" panose="020B0A04020102020204" pitchFamily="34" charset="0"/>
              <a:sym typeface="Helvetica Light"/>
            </a:endParaRPr>
          </a:p>
          <a:p>
            <a:pPr defTabSz="410766" hangingPunct="0">
              <a:buClrTx/>
            </a:pPr>
            <a:endParaRPr lang="ru-RU" dirty="0">
              <a:latin typeface="Arial Black" panose="020B0A04020102020204" pitchFamily="34" charset="0"/>
              <a:sym typeface="Helvetica Light"/>
            </a:endParaRPr>
          </a:p>
          <a:p>
            <a:pPr defTabSz="410766" hangingPunct="0">
              <a:buClrTx/>
            </a:pPr>
            <a:endParaRPr lang="ru-RU" dirty="0">
              <a:latin typeface="Arial Black" panose="020B0A04020102020204" pitchFamily="34" charset="0"/>
              <a:sym typeface="Helvetica Light"/>
            </a:endParaRPr>
          </a:p>
          <a:p>
            <a:pPr defTabSz="410766" hangingPunct="0">
              <a:buClrTx/>
            </a:pPr>
            <a:endParaRPr lang="ru-RU" dirty="0">
              <a:latin typeface="Arial Black" panose="020B0A04020102020204" pitchFamily="34" charset="0"/>
              <a:sym typeface="Helvetica Light"/>
            </a:endParaRPr>
          </a:p>
          <a:p>
            <a:pPr defTabSz="410766" hangingPunct="0">
              <a:buClrTx/>
            </a:pPr>
            <a:endParaRPr lang="ru-RU" dirty="0">
              <a:latin typeface="Arial Black" panose="020B0A04020102020204" pitchFamily="34" charset="0"/>
              <a:sym typeface="Helvetica Light"/>
            </a:endParaRPr>
          </a:p>
          <a:p>
            <a:pPr defTabSz="410766" hangingPunct="0">
              <a:buClrTx/>
            </a:pPr>
            <a:r>
              <a:rPr lang="ru-RU" dirty="0">
                <a:latin typeface="Arial Black" panose="020B0A04020102020204" pitchFamily="34" charset="0"/>
                <a:sym typeface="Helvetica Light"/>
              </a:rPr>
              <a:t>Общественно-политические издания</a:t>
            </a:r>
          </a:p>
          <a:p>
            <a:pPr defTabSz="410766" hangingPunct="0">
              <a:buClrTx/>
            </a:pPr>
            <a:endParaRPr lang="ru-RU" dirty="0">
              <a:latin typeface="Arial Black" panose="020B0A04020102020204" pitchFamily="34" charset="0"/>
              <a:sym typeface="Helvetica Light"/>
            </a:endParaRPr>
          </a:p>
          <a:p>
            <a:pPr defTabSz="410766" hangingPunct="0">
              <a:buClrTx/>
            </a:pPr>
            <a:r>
              <a:rPr lang="ru-RU" dirty="0">
                <a:latin typeface="Arial Black" panose="020B0A04020102020204" pitchFamily="34" charset="0"/>
                <a:sym typeface="Helvetica Light"/>
              </a:rPr>
              <a:t>1. Элементы. </a:t>
            </a:r>
            <a:r>
              <a:rPr lang="en-US" dirty="0">
                <a:latin typeface="Arial Black" panose="020B0A04020102020204" pitchFamily="34" charset="0"/>
                <a:sym typeface="Helvetica Light"/>
              </a:rPr>
              <a:t>URL: https://elementy.ru/</a:t>
            </a:r>
          </a:p>
          <a:p>
            <a:pPr defTabSz="410766" hangingPunct="0">
              <a:buClrTx/>
            </a:pPr>
            <a:r>
              <a:rPr lang="en-US" dirty="0">
                <a:latin typeface="Arial Black" panose="020B0A04020102020204" pitchFamily="34" charset="0"/>
                <a:sym typeface="Helvetica Light"/>
              </a:rPr>
              <a:t>2. K1NEWS. URL: https://k1news.ru/</a:t>
            </a:r>
          </a:p>
          <a:p>
            <a:pPr defTabSz="410766" hangingPunct="0">
              <a:buClrTx/>
            </a:pPr>
            <a:r>
              <a:rPr lang="en-US" dirty="0">
                <a:latin typeface="Arial Black" panose="020B0A04020102020204" pitchFamily="34" charset="0"/>
                <a:sym typeface="Helvetica Light"/>
              </a:rPr>
              <a:t>3. </a:t>
            </a:r>
            <a:r>
              <a:rPr lang="ru-RU" dirty="0">
                <a:latin typeface="Arial Black" panose="020B0A04020102020204" pitchFamily="34" charset="0"/>
                <a:sym typeface="Helvetica Light"/>
              </a:rPr>
              <a:t>Магаданская правда. </a:t>
            </a:r>
            <a:r>
              <a:rPr lang="en-US" dirty="0">
                <a:latin typeface="Arial Black" panose="020B0A04020102020204" pitchFamily="34" charset="0"/>
                <a:sym typeface="Helvetica Light"/>
              </a:rPr>
              <a:t>URL: https://magadanpravda.ru/</a:t>
            </a:r>
          </a:p>
          <a:p>
            <a:pPr defTabSz="410766" hangingPunct="0">
              <a:buClrTx/>
            </a:pPr>
            <a:r>
              <a:rPr lang="en-US" dirty="0">
                <a:latin typeface="Arial Black" panose="020B0A04020102020204" pitchFamily="34" charset="0"/>
                <a:sym typeface="Helvetica Light"/>
              </a:rPr>
              <a:t>4. </a:t>
            </a:r>
            <a:r>
              <a:rPr lang="ru-RU" dirty="0" err="1">
                <a:latin typeface="Arial Black" panose="020B0A04020102020204" pitchFamily="34" charset="0"/>
                <a:sym typeface="Helvetica Light"/>
              </a:rPr>
              <a:t>Полит.ру</a:t>
            </a:r>
            <a:r>
              <a:rPr lang="ru-RU" dirty="0">
                <a:latin typeface="Arial Black" panose="020B0A04020102020204" pitchFamily="34" charset="0"/>
                <a:sym typeface="Helvetica Light"/>
              </a:rPr>
              <a:t>. </a:t>
            </a:r>
            <a:r>
              <a:rPr lang="en-US" dirty="0">
                <a:latin typeface="Arial Black" panose="020B0A04020102020204" pitchFamily="34" charset="0"/>
                <a:sym typeface="Helvetica Light"/>
              </a:rPr>
              <a:t>URL: https://polit.ru/</a:t>
            </a:r>
          </a:p>
          <a:p>
            <a:pPr defTabSz="410766" hangingPunct="0">
              <a:buClrTx/>
            </a:pPr>
            <a:r>
              <a:rPr lang="en-US" dirty="0">
                <a:latin typeface="Arial Black" panose="020B0A04020102020204" pitchFamily="34" charset="0"/>
                <a:sym typeface="Helvetica Light"/>
              </a:rPr>
              <a:t>5. Elista. URL: http://www.elista.org/</a:t>
            </a:r>
          </a:p>
          <a:p>
            <a:pPr defTabSz="410766" hangingPunct="0">
              <a:buClrTx/>
            </a:pPr>
            <a:r>
              <a:rPr lang="en-US" dirty="0">
                <a:latin typeface="Arial Black" panose="020B0A04020102020204" pitchFamily="34" charset="0"/>
                <a:sym typeface="Helvetica Light"/>
              </a:rPr>
              <a:t>6. </a:t>
            </a:r>
            <a:r>
              <a:rPr lang="ru-RU" dirty="0" err="1">
                <a:latin typeface="Arial Black" panose="020B0A04020102020204" pitchFamily="34" charset="0"/>
                <a:sym typeface="Helvetica Light"/>
              </a:rPr>
              <a:t>Газета.ру</a:t>
            </a:r>
            <a:r>
              <a:rPr lang="ru-RU" dirty="0">
                <a:latin typeface="Arial Black" panose="020B0A04020102020204" pitchFamily="34" charset="0"/>
                <a:sym typeface="Helvetica Light"/>
              </a:rPr>
              <a:t>. </a:t>
            </a:r>
            <a:r>
              <a:rPr lang="en-US" dirty="0">
                <a:latin typeface="Arial Black" panose="020B0A04020102020204" pitchFamily="34" charset="0"/>
                <a:sym typeface="Helvetica Light"/>
              </a:rPr>
              <a:t>URL:https://www.gazeta.ru/</a:t>
            </a:r>
          </a:p>
          <a:p>
            <a:pPr defTabSz="410766" hangingPunct="0">
              <a:buClrTx/>
            </a:pPr>
            <a:r>
              <a:rPr lang="en-US" dirty="0">
                <a:latin typeface="Arial Black" panose="020B0A04020102020204" pitchFamily="34" charset="0"/>
                <a:sym typeface="Helvetica Light"/>
              </a:rPr>
              <a:t>7. </a:t>
            </a:r>
            <a:r>
              <a:rPr lang="ru-RU" dirty="0">
                <a:latin typeface="Arial Black" panose="020B0A04020102020204" pitchFamily="34" charset="0"/>
                <a:sym typeface="Helvetica Light"/>
              </a:rPr>
              <a:t>Коммерсантъ. </a:t>
            </a:r>
            <a:r>
              <a:rPr lang="en-US" dirty="0">
                <a:latin typeface="Arial Black" panose="020B0A04020102020204" pitchFamily="34" charset="0"/>
                <a:sym typeface="Helvetica Light"/>
              </a:rPr>
              <a:t>URL: https://www.kommersant.ru/</a:t>
            </a:r>
          </a:p>
          <a:p>
            <a:pPr defTabSz="410766" hangingPunct="0">
              <a:buClrTx/>
            </a:pPr>
            <a:r>
              <a:rPr lang="en-US" dirty="0">
                <a:latin typeface="Arial Black" panose="020B0A04020102020204" pitchFamily="34" charset="0"/>
                <a:sym typeface="Helvetica Light"/>
              </a:rPr>
              <a:t>8. </a:t>
            </a:r>
            <a:r>
              <a:rPr lang="ru-RU" dirty="0">
                <a:latin typeface="Arial Black" panose="020B0A04020102020204" pitchFamily="34" charset="0"/>
                <a:sym typeface="Helvetica Light"/>
              </a:rPr>
              <a:t>Москва24. </a:t>
            </a:r>
            <a:r>
              <a:rPr lang="en-US" dirty="0">
                <a:latin typeface="Arial Black" panose="020B0A04020102020204" pitchFamily="34" charset="0"/>
                <a:sym typeface="Helvetica Light"/>
              </a:rPr>
              <a:t>URL: https://www.m24.ru/</a:t>
            </a:r>
          </a:p>
          <a:p>
            <a:pPr defTabSz="410766" hangingPunct="0">
              <a:buClrTx/>
            </a:pPr>
            <a:r>
              <a:rPr lang="en-US" dirty="0">
                <a:latin typeface="Arial Black" panose="020B0A04020102020204" pitchFamily="34" charset="0"/>
                <a:sym typeface="Helvetica Light"/>
              </a:rPr>
              <a:t>9. </a:t>
            </a:r>
            <a:r>
              <a:rPr lang="ru-RU" dirty="0">
                <a:latin typeface="Arial Black" panose="020B0A04020102020204" pitchFamily="34" charset="0"/>
                <a:sym typeface="Helvetica Light"/>
              </a:rPr>
              <a:t>РБК. </a:t>
            </a:r>
            <a:r>
              <a:rPr lang="en-US" dirty="0">
                <a:latin typeface="Arial Black" panose="020B0A04020102020204" pitchFamily="34" charset="0"/>
                <a:sym typeface="Helvetica Light"/>
              </a:rPr>
              <a:t>URL: https://www.rbc.ru/</a:t>
            </a:r>
          </a:p>
          <a:p>
            <a:pPr defTabSz="410766" hangingPunct="0">
              <a:buClrTx/>
            </a:pPr>
            <a:r>
              <a:rPr lang="en-US" dirty="0">
                <a:latin typeface="Arial Black" panose="020B0A04020102020204" pitchFamily="34" charset="0"/>
                <a:sym typeface="Helvetica Light"/>
              </a:rPr>
              <a:t>10. </a:t>
            </a:r>
            <a:r>
              <a:rPr lang="ru-RU" dirty="0">
                <a:latin typeface="Arial Black" panose="020B0A04020102020204" pitchFamily="34" charset="0"/>
                <a:sym typeface="Helvetica Light"/>
              </a:rPr>
              <a:t>Сельская новь. </a:t>
            </a:r>
            <a:r>
              <a:rPr lang="en-US" dirty="0">
                <a:latin typeface="Arial Black" panose="020B0A04020102020204" pitchFamily="34" charset="0"/>
                <a:sym typeface="Helvetica Light"/>
              </a:rPr>
              <a:t>URL: http://selsknov.ru/</a:t>
            </a:r>
          </a:p>
          <a:p>
            <a:pPr defTabSz="410766" hangingPunct="0">
              <a:buClrTx/>
            </a:pPr>
            <a:endParaRPr lang="ru-RU" sz="2500" dirty="0">
              <a:latin typeface="Arial Black" panose="020B0A04020102020204" pitchFamily="34" charset="0"/>
              <a:sym typeface="Helvetica Light"/>
            </a:endParaRPr>
          </a:p>
        </p:txBody>
      </p:sp>
    </p:spTree>
    <p:extLst>
      <p:ext uri="{BB962C8B-B14F-4D97-AF65-F5344CB8AC3E}">
        <p14:creationId xmlns:p14="http://schemas.microsoft.com/office/powerpoint/2010/main" val="422466248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714942" y="26174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algn="ctr" defTabSz="410766" hangingPunct="0">
              <a:buClrTx/>
              <a:defRPr sz="7000" b="1" cap="all">
                <a:solidFill>
                  <a:srgbClr val="253957"/>
                </a:solidFill>
                <a:latin typeface="+mn-lt"/>
                <a:ea typeface="+mn-ea"/>
                <a:cs typeface="+mn-cs"/>
                <a:sym typeface="Arial Narrow"/>
              </a:defRPr>
            </a:pPr>
            <a:r>
              <a:rPr lang="ru-RU" sz="4800" b="1" cap="all">
                <a:solidFill>
                  <a:srgbClr val="253957"/>
                </a:solidFill>
                <a:latin typeface="Arial Narrow"/>
                <a:sym typeface="Arial Narrow"/>
              </a:rPr>
              <a:t>Обработка источников</a:t>
            </a:r>
            <a:endParaRPr sz="2000" b="1" cap="all" dirty="0">
              <a:solidFill>
                <a:srgbClr val="253957"/>
              </a:solidFill>
              <a:latin typeface="Arial Narrow"/>
              <a:sym typeface="Arial Narrow"/>
            </a:endParaRPr>
          </a:p>
        </p:txBody>
      </p:sp>
      <p:sp>
        <p:nvSpPr>
          <p:cNvPr id="6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p>
            <a:pPr algn="ctr" defTabSz="410766" hangingPunct="0">
              <a:buClrTx/>
              <a:defRPr sz="3200"/>
            </a:pPr>
            <a:endParaRPr sz="1600">
              <a:latin typeface="Helvetica Light"/>
              <a:sym typeface="Helvetica Light"/>
            </a:endParaRPr>
          </a:p>
        </p:txBody>
      </p:sp>
      <p:pic>
        <p:nvPicPr>
          <p:cNvPr id="70" name="Изображение" descr="Изображение"/>
          <p:cNvPicPr>
            <a:picLocks noChangeAspect="1"/>
          </p:cNvPicPr>
          <p:nvPr/>
        </p:nvPicPr>
        <p:blipFill>
          <a:blip r:embed="rId2" cstate="print"/>
          <a:stretch>
            <a:fillRect/>
          </a:stretch>
        </p:blipFill>
        <p:spPr>
          <a:xfrm>
            <a:off x="613303" y="293090"/>
            <a:ext cx="599790" cy="599790"/>
          </a:xfrm>
          <a:prstGeom prst="rect">
            <a:avLst/>
          </a:prstGeom>
          <a:ln w="12700">
            <a:miter lim="400000"/>
          </a:ln>
        </p:spPr>
      </p:pic>
      <p:sp>
        <p:nvSpPr>
          <p:cNvPr id="2" name="Номер слайда 1"/>
          <p:cNvSpPr>
            <a:spLocks noGrp="1"/>
          </p:cNvSpPr>
          <p:nvPr>
            <p:ph type="sldNum" sz="quarter" idx="2"/>
          </p:nvPr>
        </p:nvSpPr>
        <p:spPr>
          <a:xfrm>
            <a:off x="2952295" y="3252639"/>
            <a:ext cx="229229" cy="328935"/>
          </a:xfrm>
        </p:spPr>
        <p:txBody>
          <a:bodyPr/>
          <a:lstStyle/>
          <a:p>
            <a:pPr algn="ctr" defTabSz="410766" hangingPunct="0">
              <a:buClrTx/>
            </a:pPr>
            <a:fld id="{86CB4B4D-7CA3-9044-876B-883B54F8677D}" type="slidenum">
              <a:rPr lang="ru-RU">
                <a:latin typeface="Helvetica Light"/>
                <a:sym typeface="Helvetica Light"/>
              </a:rPr>
              <a:pPr algn="ctr" defTabSz="410766" hangingPunct="0">
                <a:buClrTx/>
              </a:pPr>
              <a:t>22</a:t>
            </a:fld>
            <a:endParaRPr lang="ru-RU">
              <a:latin typeface="Helvetica Light"/>
              <a:sym typeface="Helvetica Light"/>
            </a:endParaRPr>
          </a:p>
        </p:txBody>
      </p:sp>
      <p:graphicFrame>
        <p:nvGraphicFramePr>
          <p:cNvPr id="4" name="Схема 3"/>
          <p:cNvGraphicFramePr/>
          <p:nvPr/>
        </p:nvGraphicFramePr>
        <p:xfrm>
          <a:off x="600533" y="1290342"/>
          <a:ext cx="10867596" cy="54621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7840134"/>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714942" y="26174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algn="ctr" defTabSz="410766" hangingPunct="0">
              <a:buClrTx/>
              <a:defRPr sz="7000" b="1" cap="all">
                <a:solidFill>
                  <a:srgbClr val="253957"/>
                </a:solidFill>
                <a:latin typeface="+mn-lt"/>
                <a:ea typeface="+mn-ea"/>
                <a:cs typeface="+mn-cs"/>
                <a:sym typeface="Arial Narrow"/>
              </a:defRPr>
            </a:pPr>
            <a:r>
              <a:rPr lang="ru-RU" sz="4800" b="1" cap="all">
                <a:solidFill>
                  <a:srgbClr val="253957"/>
                </a:solidFill>
                <a:latin typeface="Arial Narrow"/>
                <a:sym typeface="Arial Narrow"/>
              </a:rPr>
              <a:t>Корпус. специализированность</a:t>
            </a:r>
            <a:endParaRPr sz="2000" b="1" cap="all" dirty="0">
              <a:solidFill>
                <a:srgbClr val="253957"/>
              </a:solidFill>
              <a:latin typeface="Arial Narrow"/>
              <a:sym typeface="Arial Narrow"/>
            </a:endParaRPr>
          </a:p>
        </p:txBody>
      </p:sp>
      <p:sp>
        <p:nvSpPr>
          <p:cNvPr id="6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p>
            <a:pPr algn="ctr" defTabSz="410766" hangingPunct="0">
              <a:buClrTx/>
              <a:defRPr sz="3200"/>
            </a:pPr>
            <a:endParaRPr sz="1600">
              <a:latin typeface="Helvetica Light"/>
              <a:sym typeface="Helvetica Light"/>
            </a:endParaRPr>
          </a:p>
        </p:txBody>
      </p:sp>
      <p:pic>
        <p:nvPicPr>
          <p:cNvPr id="70" name="Изображение" descr="Изображение"/>
          <p:cNvPicPr>
            <a:picLocks noChangeAspect="1"/>
          </p:cNvPicPr>
          <p:nvPr/>
        </p:nvPicPr>
        <p:blipFill>
          <a:blip r:embed="rId2" cstate="print"/>
          <a:stretch>
            <a:fillRect/>
          </a:stretch>
        </p:blipFill>
        <p:spPr>
          <a:xfrm>
            <a:off x="613303" y="293090"/>
            <a:ext cx="599790" cy="599790"/>
          </a:xfrm>
          <a:prstGeom prst="rect">
            <a:avLst/>
          </a:prstGeom>
          <a:ln w="12700">
            <a:miter lim="400000"/>
          </a:ln>
        </p:spPr>
      </p:pic>
      <p:sp>
        <p:nvSpPr>
          <p:cNvPr id="2" name="Номер слайда 1"/>
          <p:cNvSpPr>
            <a:spLocks noGrp="1"/>
          </p:cNvSpPr>
          <p:nvPr>
            <p:ph type="sldNum" sz="quarter" idx="2"/>
          </p:nvPr>
        </p:nvSpPr>
        <p:spPr>
          <a:xfrm>
            <a:off x="2952295" y="3252639"/>
            <a:ext cx="229229" cy="328935"/>
          </a:xfrm>
        </p:spPr>
        <p:txBody>
          <a:bodyPr/>
          <a:lstStyle/>
          <a:p>
            <a:pPr algn="ctr" defTabSz="410766" hangingPunct="0">
              <a:buClrTx/>
            </a:pPr>
            <a:fld id="{86CB4B4D-7CA3-9044-876B-883B54F8677D}" type="slidenum">
              <a:rPr lang="ru-RU">
                <a:latin typeface="Helvetica Light"/>
                <a:sym typeface="Helvetica Light"/>
              </a:rPr>
              <a:pPr algn="ctr" defTabSz="410766" hangingPunct="0">
                <a:buClrTx/>
              </a:pPr>
              <a:t>23</a:t>
            </a:fld>
            <a:endParaRPr lang="ru-RU">
              <a:latin typeface="Helvetica Light"/>
              <a:sym typeface="Helvetica Light"/>
            </a:endParaRPr>
          </a:p>
        </p:txBody>
      </p:sp>
      <p:sp>
        <p:nvSpPr>
          <p:cNvPr id="4" name="Прямоугольник 3"/>
          <p:cNvSpPr/>
          <p:nvPr/>
        </p:nvSpPr>
        <p:spPr>
          <a:xfrm>
            <a:off x="1055440" y="1144099"/>
            <a:ext cx="10585176" cy="1263744"/>
          </a:xfrm>
          <a:prstGeom prst="rect">
            <a:avLst/>
          </a:prstGeom>
        </p:spPr>
        <p:txBody>
          <a:bodyPr wrap="square">
            <a:spAutoFit/>
          </a:bodyPr>
          <a:lstStyle/>
          <a:p>
            <a:pPr indent="222250" algn="ctr" defTabSz="410766" hangingPunct="0">
              <a:lnSpc>
                <a:spcPct val="150000"/>
              </a:lnSpc>
              <a:buClrTx/>
            </a:pPr>
            <a:r>
              <a:rPr lang="ru-RU" sz="2700" b="1">
                <a:solidFill>
                  <a:srgbClr val="0070C0"/>
                </a:solidFill>
                <a:latin typeface="Times New Roman" panose="02020603050405020304" pitchFamily="18" charset="0"/>
                <a:ea typeface="Times New Roman" panose="02020603050405020304" pitchFamily="18" charset="0"/>
                <a:sym typeface="Helvetica Light"/>
              </a:rPr>
              <a:t>Общий объем корпуса в итоге составляет 8128537 токенов, 1963 документов, 91 Мб (в формате </a:t>
            </a:r>
            <a:r>
              <a:rPr lang="en-US" sz="2700" b="1" i="1">
                <a:solidFill>
                  <a:srgbClr val="0070C0"/>
                </a:solidFill>
                <a:latin typeface="Times New Roman" panose="02020603050405020304" pitchFamily="18" charset="0"/>
                <a:ea typeface="Times New Roman" panose="02020603050405020304" pitchFamily="18" charset="0"/>
                <a:sym typeface="Helvetica Light"/>
              </a:rPr>
              <a:t>spacy</a:t>
            </a:r>
            <a:r>
              <a:rPr lang="en-US" sz="2700" b="1">
                <a:solidFill>
                  <a:srgbClr val="0070C0"/>
                </a:solidFill>
                <a:latin typeface="Times New Roman" panose="02020603050405020304" pitchFamily="18" charset="0"/>
                <a:ea typeface="Times New Roman" panose="02020603050405020304" pitchFamily="18" charset="0"/>
                <a:sym typeface="Helvetica Light"/>
              </a:rPr>
              <a:t> </a:t>
            </a:r>
            <a:r>
              <a:rPr lang="en-US" sz="2700" b="1" i="1">
                <a:solidFill>
                  <a:srgbClr val="0070C0"/>
                </a:solidFill>
                <a:latin typeface="Times New Roman" panose="02020603050405020304" pitchFamily="18" charset="0"/>
                <a:ea typeface="Times New Roman" panose="02020603050405020304" pitchFamily="18" charset="0"/>
                <a:sym typeface="Helvetica Light"/>
              </a:rPr>
              <a:t>DocBin</a:t>
            </a:r>
            <a:r>
              <a:rPr lang="ru-RU" sz="2700" b="1">
                <a:solidFill>
                  <a:srgbClr val="0070C0"/>
                </a:solidFill>
                <a:latin typeface="Times New Roman" panose="02020603050405020304" pitchFamily="18" charset="0"/>
                <a:ea typeface="Times New Roman" panose="02020603050405020304" pitchFamily="18" charset="0"/>
                <a:sym typeface="Helvetica Light"/>
              </a:rPr>
              <a:t>).</a:t>
            </a:r>
            <a:endParaRPr lang="ru-RU" sz="2200" b="1">
              <a:solidFill>
                <a:srgbClr val="0070C0"/>
              </a:solidFill>
              <a:latin typeface="Arial" panose="020B0604020202020204" pitchFamily="34" charset="0"/>
              <a:ea typeface="Arial" panose="020B0604020202020204" pitchFamily="34" charset="0"/>
              <a:sym typeface="Helvetica Light"/>
            </a:endParaRPr>
          </a:p>
        </p:txBody>
      </p:sp>
      <p:graphicFrame>
        <p:nvGraphicFramePr>
          <p:cNvPr id="5" name="Таблица 4"/>
          <p:cNvGraphicFramePr>
            <a:graphicFrameLocks noGrp="1"/>
          </p:cNvGraphicFramePr>
          <p:nvPr/>
        </p:nvGraphicFramePr>
        <p:xfrm>
          <a:off x="2999657" y="2960949"/>
          <a:ext cx="6696745" cy="3227960"/>
        </p:xfrm>
        <a:graphic>
          <a:graphicData uri="http://schemas.openxmlformats.org/drawingml/2006/table">
            <a:tbl>
              <a:tblPr firstRow="1" firstCol="1" bandRow="1">
                <a:tableStyleId>{5940675A-B579-460E-94D1-54222C63F5DA}</a:tableStyleId>
              </a:tblPr>
              <a:tblGrid>
                <a:gridCol w="2232001">
                  <a:extLst>
                    <a:ext uri="{9D8B030D-6E8A-4147-A177-3AD203B41FA5}">
                      <a16:colId xmlns:a16="http://schemas.microsoft.com/office/drawing/2014/main" val="107030520"/>
                    </a:ext>
                  </a:extLst>
                </a:gridCol>
                <a:gridCol w="2232001">
                  <a:extLst>
                    <a:ext uri="{9D8B030D-6E8A-4147-A177-3AD203B41FA5}">
                      <a16:colId xmlns:a16="http://schemas.microsoft.com/office/drawing/2014/main" val="1198300474"/>
                    </a:ext>
                  </a:extLst>
                </a:gridCol>
                <a:gridCol w="2232743">
                  <a:extLst>
                    <a:ext uri="{9D8B030D-6E8A-4147-A177-3AD203B41FA5}">
                      <a16:colId xmlns:a16="http://schemas.microsoft.com/office/drawing/2014/main" val="1333478127"/>
                    </a:ext>
                  </a:extLst>
                </a:gridCol>
              </a:tblGrid>
              <a:tr h="857695">
                <a:tc>
                  <a:txBody>
                    <a:bodyPr/>
                    <a:lstStyle/>
                    <a:p>
                      <a:pPr algn="ctr">
                        <a:lnSpc>
                          <a:spcPct val="150000"/>
                        </a:lnSpc>
                        <a:spcAft>
                          <a:spcPts val="0"/>
                        </a:spcAft>
                      </a:pPr>
                      <a:r>
                        <a:rPr lang="ru-RU" sz="2000">
                          <a:solidFill>
                            <a:schemeClr val="accent1">
                              <a:lumMod val="50000"/>
                            </a:schemeClr>
                          </a:solidFill>
                          <a:effectLst/>
                        </a:rPr>
                        <a:t>Термин</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tc>
                  <a:txBody>
                    <a:bodyPr/>
                    <a:lstStyle/>
                    <a:p>
                      <a:pPr algn="ctr">
                        <a:lnSpc>
                          <a:spcPct val="150000"/>
                        </a:lnSpc>
                        <a:spcAft>
                          <a:spcPts val="0"/>
                        </a:spcAft>
                      </a:pPr>
                      <a:r>
                        <a:rPr lang="ru-RU" sz="2000">
                          <a:solidFill>
                            <a:schemeClr val="accent1">
                              <a:lumMod val="50000"/>
                            </a:schemeClr>
                          </a:solidFill>
                          <a:effectLst/>
                        </a:rPr>
                        <a:t>Частотность в НКРЯ</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tc>
                  <a:txBody>
                    <a:bodyPr/>
                    <a:lstStyle/>
                    <a:p>
                      <a:pPr algn="ctr">
                        <a:lnSpc>
                          <a:spcPct val="150000"/>
                        </a:lnSpc>
                        <a:spcAft>
                          <a:spcPts val="0"/>
                        </a:spcAft>
                      </a:pPr>
                      <a:r>
                        <a:rPr lang="ru-RU" sz="2000">
                          <a:solidFill>
                            <a:schemeClr val="accent1">
                              <a:lumMod val="50000"/>
                            </a:schemeClr>
                          </a:solidFill>
                          <a:effectLst/>
                        </a:rPr>
                        <a:t>Частотность в корпусе</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extLst>
                  <a:ext uri="{0D108BD9-81ED-4DB2-BD59-A6C34878D82A}">
                    <a16:rowId xmlns:a16="http://schemas.microsoft.com/office/drawing/2014/main" val="1042206946"/>
                  </a:ext>
                </a:extLst>
              </a:tr>
              <a:tr h="474053">
                <a:tc>
                  <a:txBody>
                    <a:bodyPr/>
                    <a:lstStyle/>
                    <a:p>
                      <a:pPr algn="ctr">
                        <a:lnSpc>
                          <a:spcPct val="150000"/>
                        </a:lnSpc>
                        <a:spcAft>
                          <a:spcPts val="0"/>
                        </a:spcAft>
                      </a:pPr>
                      <a:r>
                        <a:rPr lang="ru-RU" sz="2000">
                          <a:solidFill>
                            <a:schemeClr val="accent1">
                              <a:lumMod val="50000"/>
                            </a:schemeClr>
                          </a:solidFill>
                          <a:effectLst/>
                        </a:rPr>
                        <a:t>Концепт</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tc>
                  <a:txBody>
                    <a:bodyPr/>
                    <a:lstStyle/>
                    <a:p>
                      <a:pPr algn="ctr">
                        <a:lnSpc>
                          <a:spcPct val="150000"/>
                        </a:lnSpc>
                        <a:spcAft>
                          <a:spcPts val="0"/>
                        </a:spcAft>
                      </a:pPr>
                      <a:r>
                        <a:rPr lang="ru-RU" sz="2000">
                          <a:solidFill>
                            <a:schemeClr val="accent1">
                              <a:lumMod val="50000"/>
                            </a:schemeClr>
                          </a:solidFill>
                          <a:effectLst/>
                        </a:rPr>
                        <a:t>365</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tc>
                  <a:txBody>
                    <a:bodyPr/>
                    <a:lstStyle/>
                    <a:p>
                      <a:pPr algn="ctr">
                        <a:lnSpc>
                          <a:spcPct val="150000"/>
                        </a:lnSpc>
                        <a:spcAft>
                          <a:spcPts val="0"/>
                        </a:spcAft>
                      </a:pPr>
                      <a:r>
                        <a:rPr lang="ru-RU" sz="2000">
                          <a:solidFill>
                            <a:schemeClr val="accent1">
                              <a:lumMod val="50000"/>
                            </a:schemeClr>
                          </a:solidFill>
                          <a:effectLst/>
                        </a:rPr>
                        <a:t>4788</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extLst>
                  <a:ext uri="{0D108BD9-81ED-4DB2-BD59-A6C34878D82A}">
                    <a16:rowId xmlns:a16="http://schemas.microsoft.com/office/drawing/2014/main" val="2964601224"/>
                  </a:ext>
                </a:extLst>
              </a:tr>
              <a:tr h="474053">
                <a:tc>
                  <a:txBody>
                    <a:bodyPr/>
                    <a:lstStyle/>
                    <a:p>
                      <a:pPr algn="ctr">
                        <a:lnSpc>
                          <a:spcPct val="150000"/>
                        </a:lnSpc>
                        <a:spcAft>
                          <a:spcPts val="0"/>
                        </a:spcAft>
                      </a:pPr>
                      <a:r>
                        <a:rPr lang="ru-RU" sz="2000">
                          <a:solidFill>
                            <a:schemeClr val="accent1">
                              <a:lumMod val="50000"/>
                            </a:schemeClr>
                          </a:solidFill>
                          <a:effectLst/>
                        </a:rPr>
                        <a:t>Метафора</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tc>
                  <a:txBody>
                    <a:bodyPr/>
                    <a:lstStyle/>
                    <a:p>
                      <a:pPr algn="ctr">
                        <a:lnSpc>
                          <a:spcPct val="150000"/>
                        </a:lnSpc>
                        <a:spcAft>
                          <a:spcPts val="0"/>
                        </a:spcAft>
                      </a:pPr>
                      <a:r>
                        <a:rPr lang="ru-RU" sz="2000">
                          <a:solidFill>
                            <a:schemeClr val="accent1">
                              <a:lumMod val="50000"/>
                            </a:schemeClr>
                          </a:solidFill>
                          <a:effectLst/>
                        </a:rPr>
                        <a:t>1276</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tc>
                  <a:txBody>
                    <a:bodyPr/>
                    <a:lstStyle/>
                    <a:p>
                      <a:pPr algn="ctr">
                        <a:lnSpc>
                          <a:spcPct val="150000"/>
                        </a:lnSpc>
                        <a:spcAft>
                          <a:spcPts val="0"/>
                        </a:spcAft>
                      </a:pPr>
                      <a:r>
                        <a:rPr lang="ru-RU" sz="2000">
                          <a:solidFill>
                            <a:schemeClr val="accent1">
                              <a:lumMod val="50000"/>
                            </a:schemeClr>
                          </a:solidFill>
                          <a:effectLst/>
                        </a:rPr>
                        <a:t>2875</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extLst>
                  <a:ext uri="{0D108BD9-81ED-4DB2-BD59-A6C34878D82A}">
                    <a16:rowId xmlns:a16="http://schemas.microsoft.com/office/drawing/2014/main" val="54014958"/>
                  </a:ext>
                </a:extLst>
              </a:tr>
              <a:tr h="474053">
                <a:tc>
                  <a:txBody>
                    <a:bodyPr/>
                    <a:lstStyle/>
                    <a:p>
                      <a:pPr algn="ctr">
                        <a:lnSpc>
                          <a:spcPct val="150000"/>
                        </a:lnSpc>
                        <a:spcAft>
                          <a:spcPts val="0"/>
                        </a:spcAft>
                      </a:pPr>
                      <a:r>
                        <a:rPr lang="ru-RU" sz="2000">
                          <a:solidFill>
                            <a:schemeClr val="accent1">
                              <a:lumMod val="50000"/>
                            </a:schemeClr>
                          </a:solidFill>
                          <a:effectLst/>
                        </a:rPr>
                        <a:t>Фрейм</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tc>
                  <a:txBody>
                    <a:bodyPr/>
                    <a:lstStyle/>
                    <a:p>
                      <a:pPr algn="ctr">
                        <a:lnSpc>
                          <a:spcPct val="150000"/>
                        </a:lnSpc>
                        <a:spcAft>
                          <a:spcPts val="0"/>
                        </a:spcAft>
                      </a:pPr>
                      <a:r>
                        <a:rPr lang="ru-RU" sz="2000">
                          <a:solidFill>
                            <a:schemeClr val="accent1">
                              <a:lumMod val="50000"/>
                            </a:schemeClr>
                          </a:solidFill>
                          <a:effectLst/>
                        </a:rPr>
                        <a:t>29</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tc>
                  <a:txBody>
                    <a:bodyPr/>
                    <a:lstStyle/>
                    <a:p>
                      <a:pPr algn="ctr">
                        <a:lnSpc>
                          <a:spcPct val="150000"/>
                        </a:lnSpc>
                        <a:spcAft>
                          <a:spcPts val="0"/>
                        </a:spcAft>
                      </a:pPr>
                      <a:r>
                        <a:rPr lang="ru-RU" sz="2000">
                          <a:solidFill>
                            <a:schemeClr val="accent1">
                              <a:lumMod val="50000"/>
                            </a:schemeClr>
                          </a:solidFill>
                          <a:effectLst/>
                        </a:rPr>
                        <a:t>1034</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extLst>
                  <a:ext uri="{0D108BD9-81ED-4DB2-BD59-A6C34878D82A}">
                    <a16:rowId xmlns:a16="http://schemas.microsoft.com/office/drawing/2014/main" val="1873091616"/>
                  </a:ext>
                </a:extLst>
              </a:tr>
              <a:tr h="474053">
                <a:tc>
                  <a:txBody>
                    <a:bodyPr/>
                    <a:lstStyle/>
                    <a:p>
                      <a:pPr algn="ctr">
                        <a:lnSpc>
                          <a:spcPct val="150000"/>
                        </a:lnSpc>
                        <a:spcAft>
                          <a:spcPts val="0"/>
                        </a:spcAft>
                      </a:pPr>
                      <a:r>
                        <a:rPr lang="ru-RU" sz="2000">
                          <a:solidFill>
                            <a:schemeClr val="accent1">
                              <a:lumMod val="50000"/>
                            </a:schemeClr>
                          </a:solidFill>
                          <a:effectLst/>
                        </a:rPr>
                        <a:t>Когнитивизм</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tc>
                  <a:txBody>
                    <a:bodyPr/>
                    <a:lstStyle/>
                    <a:p>
                      <a:pPr>
                        <a:lnSpc>
                          <a:spcPct val="150000"/>
                        </a:lnSpc>
                        <a:spcAft>
                          <a:spcPts val="0"/>
                        </a:spcAft>
                        <a:tabLst>
                          <a:tab pos="885825" algn="ctr"/>
                          <a:tab pos="1771650" algn="r"/>
                        </a:tabLst>
                      </a:pPr>
                      <a:r>
                        <a:rPr lang="ru-RU" sz="2000">
                          <a:solidFill>
                            <a:schemeClr val="accent1">
                              <a:lumMod val="50000"/>
                            </a:schemeClr>
                          </a:solidFill>
                          <a:effectLst/>
                        </a:rPr>
                        <a:t>	70</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tc>
                  <a:txBody>
                    <a:bodyPr/>
                    <a:lstStyle/>
                    <a:p>
                      <a:pPr algn="ctr">
                        <a:lnSpc>
                          <a:spcPct val="150000"/>
                        </a:lnSpc>
                        <a:spcAft>
                          <a:spcPts val="0"/>
                        </a:spcAft>
                      </a:pPr>
                      <a:r>
                        <a:rPr lang="ru-RU" sz="2000">
                          <a:solidFill>
                            <a:schemeClr val="accent1">
                              <a:lumMod val="50000"/>
                            </a:schemeClr>
                          </a:solidFill>
                          <a:effectLst/>
                        </a:rPr>
                        <a:t>365</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extLst>
                  <a:ext uri="{0D108BD9-81ED-4DB2-BD59-A6C34878D82A}">
                    <a16:rowId xmlns:a16="http://schemas.microsoft.com/office/drawing/2014/main" val="1708772341"/>
                  </a:ext>
                </a:extLst>
              </a:tr>
              <a:tr h="474053">
                <a:tc>
                  <a:txBody>
                    <a:bodyPr/>
                    <a:lstStyle/>
                    <a:p>
                      <a:pPr algn="ctr">
                        <a:lnSpc>
                          <a:spcPct val="150000"/>
                        </a:lnSpc>
                        <a:spcAft>
                          <a:spcPts val="0"/>
                        </a:spcAft>
                      </a:pPr>
                      <a:r>
                        <a:rPr lang="ru-RU" sz="2000">
                          <a:solidFill>
                            <a:schemeClr val="accent1">
                              <a:lumMod val="50000"/>
                            </a:schemeClr>
                          </a:solidFill>
                          <a:effectLst/>
                        </a:rPr>
                        <a:t>Инференция</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tc>
                  <a:txBody>
                    <a:bodyPr/>
                    <a:lstStyle/>
                    <a:p>
                      <a:pPr algn="ctr">
                        <a:lnSpc>
                          <a:spcPct val="150000"/>
                        </a:lnSpc>
                        <a:spcAft>
                          <a:spcPts val="0"/>
                        </a:spcAft>
                      </a:pPr>
                      <a:r>
                        <a:rPr lang="ru-RU" sz="2000">
                          <a:solidFill>
                            <a:schemeClr val="accent1">
                              <a:lumMod val="50000"/>
                            </a:schemeClr>
                          </a:solidFill>
                          <a:effectLst/>
                        </a:rPr>
                        <a:t>4</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tc>
                  <a:txBody>
                    <a:bodyPr/>
                    <a:lstStyle/>
                    <a:p>
                      <a:pPr algn="ctr">
                        <a:lnSpc>
                          <a:spcPct val="150000"/>
                        </a:lnSpc>
                        <a:spcAft>
                          <a:spcPts val="0"/>
                        </a:spcAft>
                      </a:pPr>
                      <a:r>
                        <a:rPr lang="ru-RU" sz="2000">
                          <a:solidFill>
                            <a:schemeClr val="accent1">
                              <a:lumMod val="50000"/>
                            </a:schemeClr>
                          </a:solidFill>
                          <a:effectLst/>
                        </a:rPr>
                        <a:t>21</a:t>
                      </a:r>
                      <a:endParaRPr lang="ru-RU" sz="2000">
                        <a:solidFill>
                          <a:schemeClr val="accent1">
                            <a:lumMod val="50000"/>
                          </a:schemeClr>
                        </a:solidFill>
                        <a:effectLst/>
                        <a:latin typeface="Arial" panose="020B0604020202020204" pitchFamily="34" charset="0"/>
                        <a:ea typeface="Arial" panose="020B0604020202020204" pitchFamily="34" charset="0"/>
                      </a:endParaRPr>
                    </a:p>
                  </a:txBody>
                  <a:tcPr marL="34290" marR="34290" marT="0" marB="0"/>
                </a:tc>
                <a:extLst>
                  <a:ext uri="{0D108BD9-81ED-4DB2-BD59-A6C34878D82A}">
                    <a16:rowId xmlns:a16="http://schemas.microsoft.com/office/drawing/2014/main" val="2679610332"/>
                  </a:ext>
                </a:extLst>
              </a:tr>
            </a:tbl>
          </a:graphicData>
        </a:graphic>
      </p:graphicFrame>
    </p:spTree>
    <p:extLst>
      <p:ext uri="{BB962C8B-B14F-4D97-AF65-F5344CB8AC3E}">
        <p14:creationId xmlns:p14="http://schemas.microsoft.com/office/powerpoint/2010/main" val="62784993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714942" y="26174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algn="ctr" defTabSz="410766" hangingPunct="0">
              <a:buClrTx/>
              <a:defRPr sz="7000" b="1" cap="all">
                <a:solidFill>
                  <a:srgbClr val="253957"/>
                </a:solidFill>
                <a:latin typeface="+mn-lt"/>
                <a:ea typeface="+mn-ea"/>
                <a:cs typeface="+mn-cs"/>
                <a:sym typeface="Arial Narrow"/>
              </a:defRPr>
            </a:pPr>
            <a:r>
              <a:rPr lang="ru-RU" sz="4800" b="1" cap="all">
                <a:solidFill>
                  <a:srgbClr val="253957"/>
                </a:solidFill>
                <a:latin typeface="Arial Narrow"/>
                <a:sym typeface="Arial Narrow"/>
              </a:rPr>
              <a:t>Корпус. репрезентативность</a:t>
            </a:r>
            <a:endParaRPr sz="2000" b="1" cap="all" dirty="0">
              <a:solidFill>
                <a:srgbClr val="253957"/>
              </a:solidFill>
              <a:latin typeface="Arial Narrow"/>
              <a:sym typeface="Arial Narrow"/>
            </a:endParaRPr>
          </a:p>
        </p:txBody>
      </p:sp>
      <p:sp>
        <p:nvSpPr>
          <p:cNvPr id="6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p>
            <a:pPr algn="ctr" defTabSz="410766" hangingPunct="0">
              <a:buClrTx/>
              <a:defRPr sz="3200"/>
            </a:pPr>
            <a:endParaRPr sz="1600">
              <a:latin typeface="Helvetica Light"/>
              <a:sym typeface="Helvetica Light"/>
            </a:endParaRPr>
          </a:p>
        </p:txBody>
      </p:sp>
      <p:pic>
        <p:nvPicPr>
          <p:cNvPr id="70" name="Изображение" descr="Изображение"/>
          <p:cNvPicPr>
            <a:picLocks noChangeAspect="1"/>
          </p:cNvPicPr>
          <p:nvPr/>
        </p:nvPicPr>
        <p:blipFill>
          <a:blip r:embed="rId2" cstate="print"/>
          <a:stretch>
            <a:fillRect/>
          </a:stretch>
        </p:blipFill>
        <p:spPr>
          <a:xfrm>
            <a:off x="613303" y="293090"/>
            <a:ext cx="599790" cy="599790"/>
          </a:xfrm>
          <a:prstGeom prst="rect">
            <a:avLst/>
          </a:prstGeom>
          <a:ln w="12700">
            <a:miter lim="400000"/>
          </a:ln>
        </p:spPr>
      </p:pic>
      <p:sp>
        <p:nvSpPr>
          <p:cNvPr id="2" name="Номер слайда 1"/>
          <p:cNvSpPr>
            <a:spLocks noGrp="1"/>
          </p:cNvSpPr>
          <p:nvPr>
            <p:ph type="sldNum" sz="quarter" idx="2"/>
          </p:nvPr>
        </p:nvSpPr>
        <p:spPr>
          <a:xfrm>
            <a:off x="2952295" y="3252639"/>
            <a:ext cx="229229" cy="328935"/>
          </a:xfrm>
        </p:spPr>
        <p:txBody>
          <a:bodyPr/>
          <a:lstStyle/>
          <a:p>
            <a:pPr algn="ctr" defTabSz="410766" hangingPunct="0">
              <a:buClrTx/>
            </a:pPr>
            <a:fld id="{86CB4B4D-7CA3-9044-876B-883B54F8677D}" type="slidenum">
              <a:rPr lang="ru-RU">
                <a:latin typeface="Helvetica Light"/>
                <a:sym typeface="Helvetica Light"/>
              </a:rPr>
              <a:pPr algn="ctr" defTabSz="410766" hangingPunct="0">
                <a:buClrTx/>
              </a:pPr>
              <a:t>24</a:t>
            </a:fld>
            <a:endParaRPr lang="ru-RU">
              <a:latin typeface="Helvetica Light"/>
              <a:sym typeface="Helvetica Light"/>
            </a:endParaRPr>
          </a:p>
        </p:txBody>
      </p:sp>
      <p:graphicFrame>
        <p:nvGraphicFramePr>
          <p:cNvPr id="11" name="Схема 10"/>
          <p:cNvGraphicFramePr/>
          <p:nvPr/>
        </p:nvGraphicFramePr>
        <p:xfrm>
          <a:off x="0" y="592985"/>
          <a:ext cx="11845316" cy="66082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0201666"/>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714942" y="26174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algn="ctr" defTabSz="410766" hangingPunct="0">
              <a:buClrTx/>
              <a:defRPr sz="7000" b="1" cap="all">
                <a:solidFill>
                  <a:srgbClr val="253957"/>
                </a:solidFill>
                <a:latin typeface="+mn-lt"/>
                <a:ea typeface="+mn-ea"/>
                <a:cs typeface="+mn-cs"/>
                <a:sym typeface="Arial Narrow"/>
              </a:defRPr>
            </a:pPr>
            <a:r>
              <a:rPr lang="ru-RU" sz="4800" b="1" cap="all">
                <a:solidFill>
                  <a:srgbClr val="253957"/>
                </a:solidFill>
                <a:latin typeface="Arial Narrow"/>
                <a:sym typeface="Arial Narrow"/>
              </a:rPr>
              <a:t>Корпус</a:t>
            </a:r>
            <a:endParaRPr sz="2000" b="1" cap="all" dirty="0">
              <a:solidFill>
                <a:srgbClr val="253957"/>
              </a:solidFill>
              <a:latin typeface="Arial Narrow"/>
              <a:sym typeface="Arial Narrow"/>
            </a:endParaRPr>
          </a:p>
        </p:txBody>
      </p:sp>
      <p:sp>
        <p:nvSpPr>
          <p:cNvPr id="6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p>
            <a:pPr algn="ctr" defTabSz="410766" hangingPunct="0">
              <a:buClrTx/>
              <a:defRPr sz="3200"/>
            </a:pPr>
            <a:endParaRPr sz="1600">
              <a:latin typeface="Helvetica Light"/>
              <a:sym typeface="Helvetica Light"/>
            </a:endParaRPr>
          </a:p>
        </p:txBody>
      </p:sp>
      <p:pic>
        <p:nvPicPr>
          <p:cNvPr id="70" name="Изображение" descr="Изображение"/>
          <p:cNvPicPr>
            <a:picLocks noChangeAspect="1"/>
          </p:cNvPicPr>
          <p:nvPr/>
        </p:nvPicPr>
        <p:blipFill>
          <a:blip r:embed="rId2" cstate="print"/>
          <a:stretch>
            <a:fillRect/>
          </a:stretch>
        </p:blipFill>
        <p:spPr>
          <a:xfrm>
            <a:off x="613303" y="293090"/>
            <a:ext cx="599790" cy="599790"/>
          </a:xfrm>
          <a:prstGeom prst="rect">
            <a:avLst/>
          </a:prstGeom>
          <a:ln w="12700">
            <a:miter lim="400000"/>
          </a:ln>
        </p:spPr>
      </p:pic>
      <p:sp>
        <p:nvSpPr>
          <p:cNvPr id="2" name="Номер слайда 1"/>
          <p:cNvSpPr>
            <a:spLocks noGrp="1"/>
          </p:cNvSpPr>
          <p:nvPr>
            <p:ph type="sldNum" sz="quarter" idx="2"/>
          </p:nvPr>
        </p:nvSpPr>
        <p:spPr>
          <a:xfrm>
            <a:off x="2909815" y="3252639"/>
            <a:ext cx="314189" cy="328935"/>
          </a:xfrm>
        </p:spPr>
        <p:txBody>
          <a:bodyPr/>
          <a:lstStyle/>
          <a:p>
            <a:pPr algn="ctr" defTabSz="410766" hangingPunct="0">
              <a:buClrTx/>
            </a:pPr>
            <a:fld id="{86CB4B4D-7CA3-9044-876B-883B54F8677D}" type="slidenum">
              <a:rPr lang="ru-RU">
                <a:latin typeface="Helvetica Light"/>
                <a:sym typeface="Helvetica Light"/>
              </a:rPr>
              <a:pPr algn="ctr" defTabSz="410766" hangingPunct="0">
                <a:buClrTx/>
              </a:pPr>
              <a:t>25</a:t>
            </a:fld>
            <a:endParaRPr lang="ru-RU">
              <a:latin typeface="Helvetica Light"/>
              <a:sym typeface="Helvetica Light"/>
            </a:endParaRPr>
          </a:p>
        </p:txBody>
      </p:sp>
      <p:pic>
        <p:nvPicPr>
          <p:cNvPr id="3" name="Рисунок 2"/>
          <p:cNvPicPr>
            <a:picLocks noChangeAspect="1"/>
          </p:cNvPicPr>
          <p:nvPr/>
        </p:nvPicPr>
        <p:blipFill>
          <a:blip r:embed="rId3"/>
          <a:stretch>
            <a:fillRect/>
          </a:stretch>
        </p:blipFill>
        <p:spPr>
          <a:xfrm>
            <a:off x="1918705" y="1397510"/>
            <a:ext cx="8354591" cy="4062980"/>
          </a:xfrm>
          <a:prstGeom prst="rect">
            <a:avLst/>
          </a:prstGeom>
        </p:spPr>
      </p:pic>
    </p:spTree>
    <p:extLst>
      <p:ext uri="{BB962C8B-B14F-4D97-AF65-F5344CB8AC3E}">
        <p14:creationId xmlns:p14="http://schemas.microsoft.com/office/powerpoint/2010/main" val="2326007556"/>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714942" y="26174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algn="ctr" defTabSz="410766" hangingPunct="0">
              <a:buClrTx/>
              <a:defRPr sz="7000" b="1" cap="all">
                <a:solidFill>
                  <a:srgbClr val="253957"/>
                </a:solidFill>
                <a:latin typeface="+mn-lt"/>
                <a:ea typeface="+mn-ea"/>
                <a:cs typeface="+mn-cs"/>
                <a:sym typeface="Arial Narrow"/>
              </a:defRPr>
            </a:pPr>
            <a:r>
              <a:rPr lang="ru-RU" sz="4800" b="1" cap="all">
                <a:solidFill>
                  <a:srgbClr val="253957"/>
                </a:solidFill>
                <a:latin typeface="Arial Narrow"/>
                <a:sym typeface="Arial Narrow"/>
              </a:rPr>
              <a:t>Корпус</a:t>
            </a:r>
            <a:endParaRPr sz="2000" b="1" cap="all" dirty="0">
              <a:solidFill>
                <a:srgbClr val="253957"/>
              </a:solidFill>
              <a:latin typeface="Arial Narrow"/>
              <a:sym typeface="Arial Narrow"/>
            </a:endParaRPr>
          </a:p>
        </p:txBody>
      </p:sp>
      <p:sp>
        <p:nvSpPr>
          <p:cNvPr id="6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p>
            <a:pPr algn="ctr" defTabSz="410766" hangingPunct="0">
              <a:buClrTx/>
              <a:defRPr sz="3200"/>
            </a:pPr>
            <a:endParaRPr sz="1600">
              <a:latin typeface="Helvetica Light"/>
              <a:sym typeface="Helvetica Light"/>
            </a:endParaRPr>
          </a:p>
        </p:txBody>
      </p:sp>
      <p:pic>
        <p:nvPicPr>
          <p:cNvPr id="70" name="Изображение" descr="Изображение"/>
          <p:cNvPicPr>
            <a:picLocks noChangeAspect="1"/>
          </p:cNvPicPr>
          <p:nvPr/>
        </p:nvPicPr>
        <p:blipFill>
          <a:blip r:embed="rId2" cstate="print"/>
          <a:stretch>
            <a:fillRect/>
          </a:stretch>
        </p:blipFill>
        <p:spPr>
          <a:xfrm>
            <a:off x="613303" y="293090"/>
            <a:ext cx="599790" cy="599790"/>
          </a:xfrm>
          <a:prstGeom prst="rect">
            <a:avLst/>
          </a:prstGeom>
          <a:ln w="12700">
            <a:miter lim="400000"/>
          </a:ln>
        </p:spPr>
      </p:pic>
      <p:sp>
        <p:nvSpPr>
          <p:cNvPr id="2" name="Номер слайда 1"/>
          <p:cNvSpPr>
            <a:spLocks noGrp="1"/>
          </p:cNvSpPr>
          <p:nvPr>
            <p:ph type="sldNum" sz="quarter" idx="2"/>
          </p:nvPr>
        </p:nvSpPr>
        <p:spPr>
          <a:xfrm>
            <a:off x="2909815" y="3252639"/>
            <a:ext cx="314189" cy="328935"/>
          </a:xfrm>
        </p:spPr>
        <p:txBody>
          <a:bodyPr/>
          <a:lstStyle/>
          <a:p>
            <a:pPr algn="ctr" defTabSz="410766" hangingPunct="0">
              <a:buClrTx/>
            </a:pPr>
            <a:fld id="{86CB4B4D-7CA3-9044-876B-883B54F8677D}" type="slidenum">
              <a:rPr lang="ru-RU">
                <a:latin typeface="Helvetica Light"/>
                <a:sym typeface="Helvetica Light"/>
              </a:rPr>
              <a:pPr algn="ctr" defTabSz="410766" hangingPunct="0">
                <a:buClrTx/>
              </a:pPr>
              <a:t>26</a:t>
            </a:fld>
            <a:endParaRPr lang="ru-RU">
              <a:latin typeface="Helvetica Light"/>
              <a:sym typeface="Helvetica Light"/>
            </a:endParaRPr>
          </a:p>
        </p:txBody>
      </p:sp>
      <p:pic>
        <p:nvPicPr>
          <p:cNvPr id="4" name="Рисунок 3"/>
          <p:cNvPicPr>
            <a:picLocks noChangeAspect="1"/>
          </p:cNvPicPr>
          <p:nvPr/>
        </p:nvPicPr>
        <p:blipFill>
          <a:blip r:embed="rId3"/>
          <a:stretch>
            <a:fillRect/>
          </a:stretch>
        </p:blipFill>
        <p:spPr>
          <a:xfrm>
            <a:off x="0" y="1107281"/>
            <a:ext cx="4686954" cy="3529505"/>
          </a:xfrm>
          <a:prstGeom prst="rect">
            <a:avLst/>
          </a:prstGeom>
        </p:spPr>
      </p:pic>
      <p:pic>
        <p:nvPicPr>
          <p:cNvPr id="5" name="Рисунок 4"/>
          <p:cNvPicPr>
            <a:picLocks noChangeAspect="1"/>
          </p:cNvPicPr>
          <p:nvPr/>
        </p:nvPicPr>
        <p:blipFill>
          <a:blip r:embed="rId4"/>
          <a:stretch>
            <a:fillRect/>
          </a:stretch>
        </p:blipFill>
        <p:spPr>
          <a:xfrm>
            <a:off x="7476467" y="1250130"/>
            <a:ext cx="4715533" cy="3377084"/>
          </a:xfrm>
          <a:prstGeom prst="rect">
            <a:avLst/>
          </a:prstGeom>
        </p:spPr>
      </p:pic>
      <p:pic>
        <p:nvPicPr>
          <p:cNvPr id="6" name="Рисунок 5"/>
          <p:cNvPicPr>
            <a:picLocks noChangeAspect="1"/>
          </p:cNvPicPr>
          <p:nvPr/>
        </p:nvPicPr>
        <p:blipFill>
          <a:blip r:embed="rId5"/>
          <a:stretch>
            <a:fillRect/>
          </a:stretch>
        </p:blipFill>
        <p:spPr>
          <a:xfrm>
            <a:off x="4423382" y="4001516"/>
            <a:ext cx="3316658" cy="2497365"/>
          </a:xfrm>
          <a:prstGeom prst="rect">
            <a:avLst/>
          </a:prstGeom>
        </p:spPr>
      </p:pic>
    </p:spTree>
    <p:extLst>
      <p:ext uri="{BB962C8B-B14F-4D97-AF65-F5344CB8AC3E}">
        <p14:creationId xmlns:p14="http://schemas.microsoft.com/office/powerpoint/2010/main" val="2134275584"/>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714942" y="26174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algn="ctr" defTabSz="410766" hangingPunct="0">
              <a:buClrTx/>
              <a:defRPr sz="7000" b="1" cap="all">
                <a:solidFill>
                  <a:srgbClr val="253957"/>
                </a:solidFill>
                <a:latin typeface="+mn-lt"/>
                <a:ea typeface="+mn-ea"/>
                <a:cs typeface="+mn-cs"/>
                <a:sym typeface="Arial Narrow"/>
              </a:defRPr>
            </a:pPr>
            <a:r>
              <a:rPr lang="ru-RU" sz="4800" b="1" cap="all">
                <a:solidFill>
                  <a:srgbClr val="253957"/>
                </a:solidFill>
                <a:latin typeface="Arial Narrow"/>
                <a:sym typeface="Arial Narrow"/>
              </a:rPr>
              <a:t>Корпус</a:t>
            </a:r>
            <a:endParaRPr sz="2000" b="1" cap="all" dirty="0">
              <a:solidFill>
                <a:srgbClr val="253957"/>
              </a:solidFill>
              <a:latin typeface="Arial Narrow"/>
              <a:sym typeface="Arial Narrow"/>
            </a:endParaRPr>
          </a:p>
        </p:txBody>
      </p:sp>
      <p:sp>
        <p:nvSpPr>
          <p:cNvPr id="6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p>
            <a:pPr algn="ctr" defTabSz="410766" hangingPunct="0">
              <a:buClrTx/>
              <a:defRPr sz="3200"/>
            </a:pPr>
            <a:endParaRPr sz="1600">
              <a:latin typeface="Helvetica Light"/>
              <a:sym typeface="Helvetica Light"/>
            </a:endParaRPr>
          </a:p>
        </p:txBody>
      </p:sp>
      <p:pic>
        <p:nvPicPr>
          <p:cNvPr id="70" name="Изображение" descr="Изображение"/>
          <p:cNvPicPr>
            <a:picLocks noChangeAspect="1"/>
          </p:cNvPicPr>
          <p:nvPr/>
        </p:nvPicPr>
        <p:blipFill>
          <a:blip r:embed="rId2" cstate="print"/>
          <a:stretch>
            <a:fillRect/>
          </a:stretch>
        </p:blipFill>
        <p:spPr>
          <a:xfrm>
            <a:off x="613303" y="293090"/>
            <a:ext cx="599790" cy="599790"/>
          </a:xfrm>
          <a:prstGeom prst="rect">
            <a:avLst/>
          </a:prstGeom>
          <a:ln w="12700">
            <a:miter lim="400000"/>
          </a:ln>
        </p:spPr>
      </p:pic>
      <p:sp>
        <p:nvSpPr>
          <p:cNvPr id="2" name="Номер слайда 1"/>
          <p:cNvSpPr>
            <a:spLocks noGrp="1"/>
          </p:cNvSpPr>
          <p:nvPr>
            <p:ph type="sldNum" sz="quarter" idx="2"/>
          </p:nvPr>
        </p:nvSpPr>
        <p:spPr>
          <a:xfrm>
            <a:off x="2909815" y="3252639"/>
            <a:ext cx="314189" cy="328935"/>
          </a:xfrm>
        </p:spPr>
        <p:txBody>
          <a:bodyPr/>
          <a:lstStyle/>
          <a:p>
            <a:pPr algn="ctr" defTabSz="410766" hangingPunct="0">
              <a:buClrTx/>
            </a:pPr>
            <a:fld id="{86CB4B4D-7CA3-9044-876B-883B54F8677D}" type="slidenum">
              <a:rPr lang="ru-RU">
                <a:latin typeface="Helvetica Light"/>
                <a:sym typeface="Helvetica Light"/>
              </a:rPr>
              <a:pPr algn="ctr" defTabSz="410766" hangingPunct="0">
                <a:buClrTx/>
              </a:pPr>
              <a:t>27</a:t>
            </a:fld>
            <a:endParaRPr lang="ru-RU">
              <a:latin typeface="Helvetica Light"/>
              <a:sym typeface="Helvetica Light"/>
            </a:endParaRPr>
          </a:p>
        </p:txBody>
      </p:sp>
      <p:pic>
        <p:nvPicPr>
          <p:cNvPr id="4" name="Рисунок 3"/>
          <p:cNvPicPr>
            <a:picLocks noChangeAspect="1"/>
          </p:cNvPicPr>
          <p:nvPr/>
        </p:nvPicPr>
        <p:blipFill>
          <a:blip r:embed="rId3"/>
          <a:stretch>
            <a:fillRect/>
          </a:stretch>
        </p:blipFill>
        <p:spPr>
          <a:xfrm>
            <a:off x="407368" y="1321683"/>
            <a:ext cx="4758402" cy="2938873"/>
          </a:xfrm>
          <a:prstGeom prst="rect">
            <a:avLst/>
          </a:prstGeom>
        </p:spPr>
      </p:pic>
      <p:pic>
        <p:nvPicPr>
          <p:cNvPr id="5" name="Рисунок 4"/>
          <p:cNvPicPr>
            <a:picLocks noChangeAspect="1"/>
          </p:cNvPicPr>
          <p:nvPr/>
        </p:nvPicPr>
        <p:blipFill>
          <a:blip r:embed="rId4"/>
          <a:stretch>
            <a:fillRect/>
          </a:stretch>
        </p:blipFill>
        <p:spPr>
          <a:xfrm>
            <a:off x="5771964" y="2240868"/>
            <a:ext cx="4610744" cy="3853401"/>
          </a:xfrm>
          <a:prstGeom prst="rect">
            <a:avLst/>
          </a:prstGeom>
        </p:spPr>
      </p:pic>
    </p:spTree>
    <p:extLst>
      <p:ext uri="{BB962C8B-B14F-4D97-AF65-F5344CB8AC3E}">
        <p14:creationId xmlns:p14="http://schemas.microsoft.com/office/powerpoint/2010/main" val="2430982801"/>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714942" y="26174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algn="ctr" defTabSz="410766" hangingPunct="0">
              <a:buClrTx/>
              <a:defRPr sz="7000" b="1" cap="all">
                <a:solidFill>
                  <a:srgbClr val="253957"/>
                </a:solidFill>
                <a:latin typeface="+mn-lt"/>
                <a:ea typeface="+mn-ea"/>
                <a:cs typeface="+mn-cs"/>
                <a:sym typeface="Arial Narrow"/>
              </a:defRPr>
            </a:pPr>
            <a:r>
              <a:rPr lang="ru-RU" sz="4800" b="1" cap="all">
                <a:solidFill>
                  <a:srgbClr val="253957"/>
                </a:solidFill>
                <a:latin typeface="Arial Narrow"/>
                <a:sym typeface="Arial Narrow"/>
              </a:rPr>
              <a:t>Корпусная статистика</a:t>
            </a:r>
            <a:endParaRPr sz="2000" b="1" cap="all" dirty="0">
              <a:solidFill>
                <a:srgbClr val="253957"/>
              </a:solidFill>
              <a:latin typeface="Arial Narrow"/>
              <a:sym typeface="Arial Narrow"/>
            </a:endParaRPr>
          </a:p>
        </p:txBody>
      </p:sp>
      <p:sp>
        <p:nvSpPr>
          <p:cNvPr id="6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p>
            <a:pPr algn="ctr" defTabSz="410766" hangingPunct="0">
              <a:buClrTx/>
              <a:defRPr sz="3200"/>
            </a:pPr>
            <a:endParaRPr sz="1600">
              <a:latin typeface="Helvetica Light"/>
              <a:sym typeface="Helvetica Light"/>
            </a:endParaRPr>
          </a:p>
        </p:txBody>
      </p:sp>
      <p:pic>
        <p:nvPicPr>
          <p:cNvPr id="70" name="Изображение" descr="Изображение"/>
          <p:cNvPicPr>
            <a:picLocks noChangeAspect="1"/>
          </p:cNvPicPr>
          <p:nvPr/>
        </p:nvPicPr>
        <p:blipFill>
          <a:blip r:embed="rId2" cstate="print"/>
          <a:stretch>
            <a:fillRect/>
          </a:stretch>
        </p:blipFill>
        <p:spPr>
          <a:xfrm>
            <a:off x="613303" y="293090"/>
            <a:ext cx="599790" cy="599790"/>
          </a:xfrm>
          <a:prstGeom prst="rect">
            <a:avLst/>
          </a:prstGeom>
          <a:ln w="12700">
            <a:miter lim="400000"/>
          </a:ln>
        </p:spPr>
      </p:pic>
      <p:sp>
        <p:nvSpPr>
          <p:cNvPr id="2" name="Номер слайда 1"/>
          <p:cNvSpPr>
            <a:spLocks noGrp="1"/>
          </p:cNvSpPr>
          <p:nvPr>
            <p:ph type="sldNum" sz="quarter" idx="2"/>
          </p:nvPr>
        </p:nvSpPr>
        <p:spPr>
          <a:xfrm>
            <a:off x="2909815" y="3252639"/>
            <a:ext cx="314189" cy="328935"/>
          </a:xfrm>
        </p:spPr>
        <p:txBody>
          <a:bodyPr/>
          <a:lstStyle/>
          <a:p>
            <a:pPr algn="ctr" defTabSz="410766" hangingPunct="0">
              <a:buClrTx/>
            </a:pPr>
            <a:fld id="{86CB4B4D-7CA3-9044-876B-883B54F8677D}" type="slidenum">
              <a:rPr lang="ru-RU">
                <a:latin typeface="Helvetica Light"/>
                <a:sym typeface="Helvetica Light"/>
              </a:rPr>
              <a:pPr algn="ctr" defTabSz="410766" hangingPunct="0">
                <a:buClrTx/>
              </a:pPr>
              <a:t>28</a:t>
            </a:fld>
            <a:endParaRPr lang="ru-RU">
              <a:latin typeface="Helvetica Light"/>
              <a:sym typeface="Helvetica Light"/>
            </a:endParaRPr>
          </a:p>
        </p:txBody>
      </p:sp>
      <p:sp>
        <p:nvSpPr>
          <p:cNvPr id="6" name="TextBox 5"/>
          <p:cNvSpPr txBox="1"/>
          <p:nvPr/>
        </p:nvSpPr>
        <p:spPr>
          <a:xfrm>
            <a:off x="613303" y="1595239"/>
            <a:ext cx="11207333" cy="46426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just" defTabSz="410766" hangingPunct="0">
              <a:buClrTx/>
            </a:pPr>
            <a:r>
              <a:rPr lang="ru-RU" sz="1600">
                <a:latin typeface="Helvetica Light"/>
                <a:sym typeface="Helvetica Light"/>
              </a:rPr>
              <a:t>Определение содержания понятия. после термина в скобках идет указание частотности. Например, </a:t>
            </a:r>
            <a:br>
              <a:rPr lang="ru-RU" sz="1600">
                <a:latin typeface="Helvetica Light"/>
                <a:sym typeface="Helvetica Light"/>
              </a:rPr>
            </a:br>
            <a:r>
              <a:rPr lang="ru-RU" sz="1600" b="1">
                <a:latin typeface="Helvetica Light"/>
                <a:sym typeface="Helvetica Light"/>
              </a:rPr>
              <a:t>АНТРОПОЦЕНТРИЗМ (111/</a:t>
            </a:r>
            <a:r>
              <a:rPr lang="en-US" sz="1600" b="1">
                <a:latin typeface="Helvetica Light"/>
                <a:sym typeface="Helvetica Light"/>
              </a:rPr>
              <a:t>IPM</a:t>
            </a:r>
            <a:r>
              <a:rPr lang="ru-RU" sz="1600" b="1">
                <a:latin typeface="Helvetica Light"/>
                <a:sym typeface="Helvetica Light"/>
              </a:rPr>
              <a:t>: 13.65). </a:t>
            </a:r>
            <a:r>
              <a:rPr lang="ru-RU" sz="1600">
                <a:latin typeface="Helvetica Light"/>
                <a:sym typeface="Helvetica Light"/>
              </a:rPr>
              <a:t>Первая цифра обозначает абсолютную частоту встречаемости термина в научном подкорпусе, вторая – относительную частоту встречаемости слова на миллион словооупотреблений. </a:t>
            </a:r>
          </a:p>
          <a:p>
            <a:pPr algn="just" defTabSz="410766" hangingPunct="0">
              <a:buClrTx/>
            </a:pPr>
            <a:r>
              <a:rPr lang="ru-RU" sz="1600">
                <a:latin typeface="Helvetica Light"/>
                <a:sym typeface="Helvetica Light"/>
              </a:rPr>
              <a:t>Этимология.</a:t>
            </a:r>
          </a:p>
          <a:p>
            <a:pPr algn="just" defTabSz="410766" hangingPunct="0">
              <a:buClrTx/>
            </a:pPr>
            <a:r>
              <a:rPr lang="ru-RU" sz="1600">
                <a:latin typeface="Helvetica Light"/>
                <a:sym typeface="Helvetica Light"/>
              </a:rPr>
              <a:t>Синонимы, антонимы</a:t>
            </a:r>
          </a:p>
          <a:p>
            <a:pPr algn="just" defTabSz="410766" hangingPunct="0">
              <a:buClrTx/>
            </a:pPr>
            <a:r>
              <a:rPr lang="ru-RU" sz="1600">
                <a:latin typeface="Helvetica Light"/>
                <a:sym typeface="Helvetica Light"/>
              </a:rPr>
              <a:t>Родо-видовые отношения (гипероним/гипоним)</a:t>
            </a:r>
          </a:p>
          <a:p>
            <a:pPr algn="just" defTabSz="410766" hangingPunct="0">
              <a:buClrTx/>
            </a:pPr>
            <a:r>
              <a:rPr lang="ru-RU" sz="1600">
                <a:latin typeface="Helvetica Light"/>
                <a:sym typeface="Helvetica Light"/>
              </a:rPr>
              <a:t>Отношения расширения/сужения.</a:t>
            </a:r>
          </a:p>
          <a:p>
            <a:pPr algn="just" defTabSz="410766" hangingPunct="0">
              <a:buClrTx/>
            </a:pPr>
            <a:r>
              <a:rPr lang="ru-RU" sz="1600">
                <a:latin typeface="Helvetica Light"/>
                <a:sym typeface="Helvetica Light"/>
              </a:rPr>
              <a:t>Деривационно-эпидигматические связи.</a:t>
            </a:r>
          </a:p>
          <a:p>
            <a:pPr algn="just" defTabSz="410766" hangingPunct="0">
              <a:buClrTx/>
            </a:pPr>
            <a:r>
              <a:rPr lang="ru-RU" sz="1600">
                <a:latin typeface="Helvetica Light"/>
                <a:sym typeface="Helvetica Light"/>
              </a:rPr>
              <a:t>Примеры неправильного употребления (если есть). Например, термины, обозначающие типы знания, </a:t>
            </a:r>
            <a:r>
              <a:rPr lang="ru-RU" sz="1600" i="1">
                <a:latin typeface="Helvetica Light"/>
                <a:sym typeface="Helvetica Light"/>
              </a:rPr>
              <a:t>языковое знание, рационально-логическое знание, специальное знание,</a:t>
            </a:r>
            <a:r>
              <a:rPr lang="ru-RU" sz="1600">
                <a:latin typeface="Helvetica Light"/>
                <a:sym typeface="Helvetica Light"/>
              </a:rPr>
              <a:t> в следующем примере трактуются, на наш взгляд необоснованно, как форматы знания: «В анализируемых ФЕ [фразеологических единицах] представлены разные форматы знания о мире: языковое знание, рационально-логическое и собственно специальное. Все типы знания тесно связаны между собой и вступают в сложное взаимодействие друг с другом (Хабирова, 2014: 136). </a:t>
            </a:r>
          </a:p>
          <a:p>
            <a:pPr algn="just" defTabSz="410766" hangingPunct="0">
              <a:buClrTx/>
            </a:pPr>
            <a:r>
              <a:rPr lang="ru-RU" sz="1600" b="1">
                <a:latin typeface="Helvetica Light"/>
                <a:sym typeface="Helvetica Light"/>
              </a:rPr>
              <a:t>Коллокаты</a:t>
            </a:r>
            <a:r>
              <a:rPr lang="ru-RU" sz="1600">
                <a:latin typeface="Helvetica Light"/>
                <a:sym typeface="Helvetica Light"/>
              </a:rPr>
              <a:t>: распределены по частоте встречаемости – частотные, менее частотные (в скобках после коллоката указано значение меры ассоциативности </a:t>
            </a:r>
            <a:r>
              <a:rPr lang="en-US" sz="1600">
                <a:latin typeface="Helvetica Light"/>
                <a:sym typeface="Helvetica Light"/>
              </a:rPr>
              <a:t>t</a:t>
            </a:r>
            <a:r>
              <a:rPr lang="ru-RU" sz="1600">
                <a:latin typeface="Helvetica Light"/>
                <a:sym typeface="Helvetica Light"/>
              </a:rPr>
              <a:t>-</a:t>
            </a:r>
            <a:r>
              <a:rPr lang="en-US" sz="1600">
                <a:latin typeface="Helvetica Light"/>
                <a:sym typeface="Helvetica Light"/>
              </a:rPr>
              <a:t>score</a:t>
            </a:r>
            <a:r>
              <a:rPr lang="ru-RU" sz="1600">
                <a:latin typeface="Helvetica Light"/>
                <a:sym typeface="Helvetica Light"/>
              </a:rPr>
              <a:t>) c примерами употребления. </a:t>
            </a:r>
          </a:p>
          <a:p>
            <a:pPr algn="just" defTabSz="410766" hangingPunct="0">
              <a:buClrTx/>
            </a:pPr>
            <a:r>
              <a:rPr lang="en-US" sz="1600" b="1">
                <a:latin typeface="Helvetica Light"/>
                <a:sym typeface="Helvetica Light"/>
              </a:rPr>
              <a:t>N</a:t>
            </a:r>
            <a:r>
              <a:rPr lang="ru-RU" sz="1600" b="1">
                <a:latin typeface="Helvetica Light"/>
                <a:sym typeface="Helvetica Light"/>
              </a:rPr>
              <a:t>-граммы</a:t>
            </a:r>
            <a:r>
              <a:rPr lang="ru-RU" sz="1600">
                <a:latin typeface="Helvetica Light"/>
                <a:sym typeface="Helvetica Light"/>
              </a:rPr>
              <a:t>: распределены по частоте встречаемости – частотные, менее частотные (в скобках после </a:t>
            </a:r>
            <a:r>
              <a:rPr lang="en-US" sz="1600">
                <a:latin typeface="Helvetica Light"/>
                <a:sym typeface="Helvetica Light"/>
              </a:rPr>
              <a:t>n</a:t>
            </a:r>
            <a:r>
              <a:rPr lang="ru-RU" sz="1600">
                <a:latin typeface="Helvetica Light"/>
                <a:sym typeface="Helvetica Light"/>
              </a:rPr>
              <a:t>-граммы указано значение абсолютной частоты встречаемости данного сочетания в научном подкорпусе).</a:t>
            </a:r>
          </a:p>
          <a:p>
            <a:pPr algn="ctr" defTabSz="410766" hangingPunct="0">
              <a:buClrTx/>
            </a:pPr>
            <a:endParaRPr lang="ru-RU" sz="2500">
              <a:latin typeface="Helvetica Light"/>
              <a:ea typeface="+mj-ea"/>
              <a:cs typeface="+mj-cs"/>
              <a:sym typeface="Helvetica Light"/>
            </a:endParaRPr>
          </a:p>
        </p:txBody>
      </p:sp>
    </p:spTree>
    <p:extLst>
      <p:ext uri="{BB962C8B-B14F-4D97-AF65-F5344CB8AC3E}">
        <p14:creationId xmlns:p14="http://schemas.microsoft.com/office/powerpoint/2010/main" val="387222210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Текст 9">
            <a:extLst>
              <a:ext uri="{FF2B5EF4-FFF2-40B4-BE49-F238E27FC236}">
                <a16:creationId xmlns:a16="http://schemas.microsoft.com/office/drawing/2014/main" id="{B77B4254-B591-B218-86E7-B50ED403D2D3}"/>
              </a:ext>
            </a:extLst>
          </p:cNvPr>
          <p:cNvSpPr>
            <a:spLocks noGrp="1"/>
          </p:cNvSpPr>
          <p:nvPr>
            <p:ph type="body" idx="1"/>
          </p:nvPr>
        </p:nvSpPr>
        <p:spPr/>
        <p:txBody>
          <a:bodyPr/>
          <a:lstStyle/>
          <a:p>
            <a:endParaRPr lang="ru-RU"/>
          </a:p>
        </p:txBody>
      </p:sp>
      <p:sp>
        <p:nvSpPr>
          <p:cNvPr id="11" name="Текст 10">
            <a:extLst>
              <a:ext uri="{FF2B5EF4-FFF2-40B4-BE49-F238E27FC236}">
                <a16:creationId xmlns:a16="http://schemas.microsoft.com/office/drawing/2014/main" id="{C337B527-37F0-2249-A96D-2468DBAF9A07}"/>
              </a:ext>
            </a:extLst>
          </p:cNvPr>
          <p:cNvSpPr>
            <a:spLocks noGrp="1"/>
          </p:cNvSpPr>
          <p:nvPr>
            <p:ph type="body" idx="2"/>
          </p:nvPr>
        </p:nvSpPr>
        <p:spPr/>
        <p:txBody>
          <a:bodyPr/>
          <a:lstStyle/>
          <a:p>
            <a:endParaRPr lang="ru-RU"/>
          </a:p>
        </p:txBody>
      </p:sp>
      <p:sp>
        <p:nvSpPr>
          <p:cNvPr id="9" name="Заголовок 8">
            <a:extLst>
              <a:ext uri="{FF2B5EF4-FFF2-40B4-BE49-F238E27FC236}">
                <a16:creationId xmlns:a16="http://schemas.microsoft.com/office/drawing/2014/main" id="{B78D6599-D4BC-7E8B-2B50-A706AAA479A4}"/>
              </a:ext>
            </a:extLst>
          </p:cNvPr>
          <p:cNvSpPr>
            <a:spLocks noGrp="1"/>
          </p:cNvSpPr>
          <p:nvPr>
            <p:ph type="title"/>
          </p:nvPr>
        </p:nvSpPr>
        <p:spPr/>
        <p:txBody>
          <a:bodyPr/>
          <a:lstStyle/>
          <a:p>
            <a:endParaRPr lang="ru-RU"/>
          </a:p>
        </p:txBody>
      </p:sp>
      <p:sp>
        <p:nvSpPr>
          <p:cNvPr id="12" name="Текст 11">
            <a:extLst>
              <a:ext uri="{FF2B5EF4-FFF2-40B4-BE49-F238E27FC236}">
                <a16:creationId xmlns:a16="http://schemas.microsoft.com/office/drawing/2014/main" id="{FE0E11B4-5390-4E88-2250-BF04E3AE28C8}"/>
              </a:ext>
            </a:extLst>
          </p:cNvPr>
          <p:cNvSpPr>
            <a:spLocks noGrp="1"/>
          </p:cNvSpPr>
          <p:nvPr>
            <p:ph type="body" idx="3"/>
          </p:nvPr>
        </p:nvSpPr>
        <p:spPr/>
        <p:txBody>
          <a:bodyPr/>
          <a:lstStyle/>
          <a:p>
            <a:r>
              <a:rPr lang="ru-RU"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ru-RU" sz="1800" dirty="0">
                <a:effectLst/>
                <a:latin typeface="Times New Roman" panose="02020603050405020304" pitchFamily="18" charset="0"/>
                <a:ea typeface="Arial" panose="020B0604020202020204" pitchFamily="34" charset="0"/>
                <a:cs typeface="Times New Roman" panose="02020603050405020304" pitchFamily="18" charset="0"/>
              </a:rPr>
              <a:t>В проекте составления словаря (сбор материала, разметка корпуса, первичный анализ данных) участвовали студенты-бакалавры образовательной программы «Фундаментальная и прикладная лингвистика» Нижегородского филиала Национального исследовательского университета «Высшая школа экономики»  Бабий А.С., </a:t>
            </a:r>
            <a:r>
              <a:rPr lang="ru-RU" sz="1800" dirty="0" err="1">
                <a:effectLst/>
                <a:latin typeface="Times New Roman" panose="02020603050405020304" pitchFamily="18" charset="0"/>
                <a:ea typeface="Arial" panose="020B0604020202020204" pitchFamily="34" charset="0"/>
                <a:cs typeface="Times New Roman" panose="02020603050405020304" pitchFamily="18" charset="0"/>
              </a:rPr>
              <a:t>Казюлина</a:t>
            </a:r>
            <a:r>
              <a:rPr lang="ru-RU" sz="1800" dirty="0">
                <a:effectLst/>
                <a:latin typeface="Times New Roman" panose="02020603050405020304" pitchFamily="18" charset="0"/>
                <a:ea typeface="Arial" panose="020B0604020202020204" pitchFamily="34" charset="0"/>
                <a:cs typeface="Times New Roman" panose="02020603050405020304" pitchFamily="18" charset="0"/>
              </a:rPr>
              <a:t> М.С., Маликова Д.С., </a:t>
            </a:r>
            <a:r>
              <a:rPr lang="ru-RU" sz="1800" dirty="0" err="1">
                <a:effectLst/>
                <a:latin typeface="Times New Roman" panose="02020603050405020304" pitchFamily="18" charset="0"/>
                <a:ea typeface="Arial" panose="020B0604020202020204" pitchFamily="34" charset="0"/>
                <a:cs typeface="Times New Roman" panose="02020603050405020304" pitchFamily="18" charset="0"/>
              </a:rPr>
              <a:t>Немзер</a:t>
            </a:r>
            <a:r>
              <a:rPr lang="ru-RU" sz="1800" dirty="0">
                <a:effectLst/>
                <a:latin typeface="Times New Roman" panose="02020603050405020304" pitchFamily="18" charset="0"/>
                <a:ea typeface="Arial" panose="020B0604020202020204" pitchFamily="34" charset="0"/>
                <a:cs typeface="Times New Roman" panose="02020603050405020304" pitchFamily="18" charset="0"/>
              </a:rPr>
              <a:t> Е.О., Ращупкина И.А., </a:t>
            </a:r>
            <a:r>
              <a:rPr lang="ru-RU" sz="1800" dirty="0" err="1">
                <a:effectLst/>
                <a:latin typeface="Times New Roman" panose="02020603050405020304" pitchFamily="18" charset="0"/>
                <a:ea typeface="Arial" panose="020B0604020202020204" pitchFamily="34" charset="0"/>
                <a:cs typeface="Times New Roman" panose="02020603050405020304" pitchFamily="18" charset="0"/>
              </a:rPr>
              <a:t>Фроликова</a:t>
            </a:r>
            <a:r>
              <a:rPr lang="ru-RU" sz="1800" dirty="0">
                <a:effectLst/>
                <a:latin typeface="Times New Roman" panose="02020603050405020304" pitchFamily="18" charset="0"/>
                <a:ea typeface="Arial" panose="020B0604020202020204" pitchFamily="34" charset="0"/>
                <a:cs typeface="Times New Roman" panose="02020603050405020304" pitchFamily="18" charset="0"/>
              </a:rPr>
              <a:t> А.А.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13" name="Текст 12">
            <a:extLst>
              <a:ext uri="{FF2B5EF4-FFF2-40B4-BE49-F238E27FC236}">
                <a16:creationId xmlns:a16="http://schemas.microsoft.com/office/drawing/2014/main" id="{3EDCED4A-D955-B297-DE07-D708C9ECDA34}"/>
              </a:ext>
            </a:extLst>
          </p:cNvPr>
          <p:cNvSpPr>
            <a:spLocks noGrp="1"/>
          </p:cNvSpPr>
          <p:nvPr>
            <p:ph type="body" idx="4"/>
          </p:nvPr>
        </p:nvSpPr>
        <p:spPr/>
        <p:txBody>
          <a:bodyPr/>
          <a:lstStyle/>
          <a:p>
            <a:endParaRPr lang="ru-RU"/>
          </a:p>
        </p:txBody>
      </p:sp>
      <p:sp>
        <p:nvSpPr>
          <p:cNvPr id="8" name="Номер слайда 7">
            <a:extLst>
              <a:ext uri="{FF2B5EF4-FFF2-40B4-BE49-F238E27FC236}">
                <a16:creationId xmlns:a16="http://schemas.microsoft.com/office/drawing/2014/main" id="{02716A1E-86C3-3DD0-6B0B-007AD37E3D7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ru-RU" smtClean="0"/>
              <a:t>3</a:t>
            </a:fld>
            <a:endParaRPr lang="ru-RU"/>
          </a:p>
        </p:txBody>
      </p:sp>
    </p:spTree>
    <p:extLst>
      <p:ext uri="{BB962C8B-B14F-4D97-AF65-F5344CB8AC3E}">
        <p14:creationId xmlns:p14="http://schemas.microsoft.com/office/powerpoint/2010/main" val="1275623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5"/>
          <p:cNvSpPr txBox="1">
            <a:spLocks noGrp="1"/>
          </p:cNvSpPr>
          <p:nvPr>
            <p:ph type="body" idx="4294967295"/>
          </p:nvPr>
        </p:nvSpPr>
        <p:spPr>
          <a:xfrm>
            <a:off x="515950" y="1449400"/>
            <a:ext cx="11125200" cy="4634400"/>
          </a:xfrm>
          <a:prstGeom prst="rect">
            <a:avLst/>
          </a:prstGeom>
          <a:noFill/>
          <a:ln>
            <a:noFill/>
          </a:ln>
        </p:spPr>
        <p:txBody>
          <a:bodyPr spcFirstLastPara="1" wrap="square" lIns="0" tIns="0" rIns="0" bIns="45700" anchor="t" anchorCtr="0">
            <a:noAutofit/>
          </a:bodyPr>
          <a:lstStyle/>
          <a:p>
            <a:pPr marL="0" lvl="0" indent="0" algn="just" rtl="0">
              <a:lnSpc>
                <a:spcPct val="115000"/>
              </a:lnSpc>
              <a:spcBef>
                <a:spcPts val="1200"/>
              </a:spcBef>
              <a:spcAft>
                <a:spcPts val="0"/>
              </a:spcAft>
              <a:buNone/>
            </a:pPr>
            <a:r>
              <a:rPr lang="ru-RU" sz="2400" b="1" dirty="0">
                <a:latin typeface="Times New Roman"/>
                <a:ea typeface="Times New Roman"/>
                <a:cs typeface="Times New Roman"/>
                <a:sym typeface="Times New Roman"/>
              </a:rPr>
              <a:t>Актуальность исследования</a:t>
            </a:r>
            <a:endParaRPr sz="2400" b="1" dirty="0">
              <a:latin typeface="Times New Roman"/>
              <a:ea typeface="Times New Roman"/>
              <a:cs typeface="Times New Roman"/>
              <a:sym typeface="Times New Roman"/>
            </a:endParaRPr>
          </a:p>
          <a:p>
            <a:pPr marL="457200" lvl="0" indent="-355600" algn="just" rtl="0">
              <a:lnSpc>
                <a:spcPct val="115000"/>
              </a:lnSpc>
              <a:spcBef>
                <a:spcPts val="1200"/>
              </a:spcBef>
              <a:spcAft>
                <a:spcPts val="0"/>
              </a:spcAft>
              <a:buSzPts val="2000"/>
              <a:buFont typeface="Times New Roman"/>
              <a:buChar char="•"/>
            </a:pPr>
            <a:r>
              <a:rPr lang="ru-RU" sz="2400" dirty="0">
                <a:latin typeface="Times New Roman"/>
                <a:ea typeface="Times New Roman"/>
                <a:cs typeface="Times New Roman"/>
                <a:sym typeface="Times New Roman"/>
              </a:rPr>
              <a:t>обусловлена развитием и изменением терминосистемы когнитивной лингвистики </a:t>
            </a:r>
            <a:endParaRPr sz="2400" dirty="0">
              <a:latin typeface="Times New Roman"/>
              <a:ea typeface="Times New Roman"/>
              <a:cs typeface="Times New Roman"/>
              <a:sym typeface="Times New Roman"/>
            </a:endParaRPr>
          </a:p>
          <a:p>
            <a:pPr marL="457200" lvl="0" indent="-355600" algn="just" rtl="0">
              <a:lnSpc>
                <a:spcPct val="115000"/>
              </a:lnSpc>
              <a:spcBef>
                <a:spcPts val="0"/>
              </a:spcBef>
              <a:spcAft>
                <a:spcPts val="0"/>
              </a:spcAft>
              <a:buSzPts val="2000"/>
              <a:buFont typeface="Times New Roman"/>
              <a:buChar char="•"/>
            </a:pPr>
            <a:r>
              <a:rPr lang="ru-RU" sz="2400" dirty="0">
                <a:latin typeface="Times New Roman"/>
                <a:ea typeface="Times New Roman"/>
                <a:cs typeface="Times New Roman"/>
                <a:sym typeface="Times New Roman"/>
              </a:rPr>
              <a:t>необходимость создания общего терминологического аппарата </a:t>
            </a:r>
            <a:endParaRPr sz="2400" dirty="0">
              <a:latin typeface="Times New Roman"/>
              <a:ea typeface="Times New Roman"/>
              <a:cs typeface="Times New Roman"/>
              <a:sym typeface="Times New Roman"/>
            </a:endParaRPr>
          </a:p>
          <a:p>
            <a:pPr marL="457200" lvl="0" indent="-355600" algn="just" rtl="0">
              <a:lnSpc>
                <a:spcPct val="115000"/>
              </a:lnSpc>
              <a:spcBef>
                <a:spcPts val="0"/>
              </a:spcBef>
              <a:spcAft>
                <a:spcPts val="0"/>
              </a:spcAft>
              <a:buSzPts val="2000"/>
              <a:buFont typeface="Times New Roman"/>
              <a:buChar char="•"/>
            </a:pPr>
            <a:r>
              <a:rPr lang="ru-RU" sz="2400" dirty="0">
                <a:latin typeface="Times New Roman"/>
                <a:ea typeface="Times New Roman"/>
                <a:cs typeface="Times New Roman"/>
                <a:sym typeface="Times New Roman"/>
              </a:rPr>
              <a:t>потребность унифицировать новые понятия </a:t>
            </a:r>
            <a:endParaRPr sz="2400" dirty="0">
              <a:latin typeface="Times New Roman"/>
              <a:ea typeface="Times New Roman"/>
              <a:cs typeface="Times New Roman"/>
              <a:sym typeface="Times New Roman"/>
            </a:endParaRPr>
          </a:p>
          <a:p>
            <a:pPr marL="457200" lvl="0" indent="-355600" algn="just" rtl="0">
              <a:lnSpc>
                <a:spcPct val="115000"/>
              </a:lnSpc>
              <a:spcBef>
                <a:spcPts val="0"/>
              </a:spcBef>
              <a:spcAft>
                <a:spcPts val="0"/>
              </a:spcAft>
              <a:buSzPts val="2000"/>
              <a:buFont typeface="Times New Roman"/>
              <a:buChar char="•"/>
            </a:pPr>
            <a:r>
              <a:rPr lang="ru-RU" sz="2400" dirty="0">
                <a:latin typeface="Times New Roman"/>
                <a:ea typeface="Times New Roman"/>
                <a:cs typeface="Times New Roman"/>
                <a:sym typeface="Times New Roman"/>
              </a:rPr>
              <a:t>потребность обобщения и описания терминосистемы когнитивной лингвистики как формата знания и как части лексической системы языка</a:t>
            </a:r>
            <a:endParaRPr sz="2400" dirty="0">
              <a:latin typeface="Times New Roman"/>
              <a:ea typeface="Times New Roman"/>
              <a:cs typeface="Times New Roman"/>
              <a:sym typeface="Times New Roman"/>
            </a:endParaRPr>
          </a:p>
        </p:txBody>
      </p:sp>
      <p:sp>
        <p:nvSpPr>
          <p:cNvPr id="205" name="Google Shape;205;p15"/>
          <p:cNvSpPr txBox="1">
            <a:spLocks noGrp="1"/>
          </p:cNvSpPr>
          <p:nvPr>
            <p:ph type="sldNum" idx="12"/>
          </p:nvPr>
        </p:nvSpPr>
        <p:spPr>
          <a:xfrm>
            <a:off x="11275295" y="6083809"/>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ru-RU" sz="3000"/>
              <a:t>4</a:t>
            </a:fld>
            <a:endParaRPr sz="3000"/>
          </a:p>
        </p:txBody>
      </p:sp>
      <p:sp>
        <p:nvSpPr>
          <p:cNvPr id="206" name="Google Shape;206;p15"/>
          <p:cNvSpPr txBox="1">
            <a:spLocks noGrp="1"/>
          </p:cNvSpPr>
          <p:nvPr>
            <p:ph type="title" idx="4294967295"/>
          </p:nvPr>
        </p:nvSpPr>
        <p:spPr>
          <a:xfrm>
            <a:off x="515950" y="618198"/>
            <a:ext cx="10988700" cy="6198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endParaRP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7"/>
          <p:cNvSpPr txBox="1">
            <a:spLocks noGrp="1"/>
          </p:cNvSpPr>
          <p:nvPr>
            <p:ph type="title" idx="4294967295"/>
          </p:nvPr>
        </p:nvSpPr>
        <p:spPr>
          <a:xfrm>
            <a:off x="566997" y="615390"/>
            <a:ext cx="11058000" cy="7770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dk1"/>
              </a:buClr>
              <a:buSzPts val="2400"/>
              <a:buFont typeface="Arial"/>
              <a:buNone/>
            </a:pPr>
            <a:r>
              <a:rPr lang="ru-RU"/>
              <a:t>Термины</a:t>
            </a:r>
            <a:endParaRPr/>
          </a:p>
        </p:txBody>
      </p:sp>
      <p:sp>
        <p:nvSpPr>
          <p:cNvPr id="223" name="Google Shape;223;p17"/>
          <p:cNvSpPr txBox="1"/>
          <p:nvPr/>
        </p:nvSpPr>
        <p:spPr>
          <a:xfrm>
            <a:off x="567000" y="1573650"/>
            <a:ext cx="11074200" cy="5110200"/>
          </a:xfrm>
          <a:prstGeom prst="rect">
            <a:avLst/>
          </a:prstGeom>
          <a:noFill/>
          <a:ln>
            <a:noFill/>
          </a:ln>
        </p:spPr>
        <p:txBody>
          <a:bodyPr spcFirstLastPara="1" wrap="square" lIns="91425" tIns="91425" rIns="91425" bIns="91425" anchor="t" anchorCtr="0">
            <a:spAutoFit/>
          </a:bodyPr>
          <a:lstStyle/>
          <a:p>
            <a:pPr marL="0" lvl="0" indent="0" algn="just" rtl="0">
              <a:lnSpc>
                <a:spcPct val="150000"/>
              </a:lnSpc>
              <a:spcBef>
                <a:spcPts val="0"/>
              </a:spcBef>
              <a:spcAft>
                <a:spcPts val="0"/>
              </a:spcAft>
              <a:buNone/>
            </a:pPr>
            <a:r>
              <a:rPr lang="ru-RU" sz="2000">
                <a:solidFill>
                  <a:schemeClr val="dk1"/>
                </a:solidFill>
                <a:latin typeface="Times New Roman"/>
                <a:ea typeface="Times New Roman"/>
                <a:cs typeface="Times New Roman"/>
                <a:sym typeface="Times New Roman"/>
              </a:rPr>
              <a:t>знание (21494), концепт (21276), концептуальный (11776), смысл (10307), сознание (9308), восприятие (5373), ментальный (5244), внимание (4548), концептуализация (4515), категоризация (4186), фрейм (4007), когнитивная лингвистика (3772), память (2108), когниция (1882), матрица (656), референция (567), концептуальный анализ (423), ментальность (366), инференция (350), концептуальная деривация (335), менталитет (331), когнитивная метафора (287), антропоцентризм (270), когнитивная семантика (236), ментальный лексикон (212), ментальные структуры (160), когнитивизм (105), когнитология (98), механизмы формирования смысла (57), фреймовая семантика (53), когнитивная семиотика (31), универсальный предметный код (15), теория референции (12), ассоциативный тезаурус (10), ментальные презентации (5)</a:t>
            </a:r>
            <a:endParaRPr sz="2000">
              <a:solidFill>
                <a:schemeClr val="dk1"/>
              </a:solidFill>
              <a:latin typeface="Times New Roman"/>
              <a:ea typeface="Times New Roman"/>
              <a:cs typeface="Times New Roman"/>
              <a:sym typeface="Times New Roman"/>
            </a:endParaRPr>
          </a:p>
          <a:p>
            <a:pPr marL="457200" lvl="0" indent="0" algn="just" rtl="0">
              <a:lnSpc>
                <a:spcPct val="150000"/>
              </a:lnSpc>
              <a:spcBef>
                <a:spcPts val="0"/>
              </a:spcBef>
              <a:spcAft>
                <a:spcPts val="0"/>
              </a:spcAft>
              <a:buNone/>
            </a:pPr>
            <a:r>
              <a:rPr lang="ru-RU" sz="2000" i="1">
                <a:solidFill>
                  <a:schemeClr val="dk1"/>
                </a:solidFill>
                <a:latin typeface="Times New Roman"/>
                <a:ea typeface="Times New Roman"/>
                <a:cs typeface="Times New Roman"/>
                <a:sym typeface="Times New Roman"/>
              </a:rPr>
              <a:t>Общий словник насчитывает 60 терминов </a:t>
            </a:r>
            <a:endParaRPr sz="2000" i="1">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2000">
              <a:solidFill>
                <a:schemeClr val="dk1"/>
              </a:solidFill>
            </a:endParaRPr>
          </a:p>
        </p:txBody>
      </p:sp>
      <p:sp>
        <p:nvSpPr>
          <p:cNvPr id="224" name="Google Shape;224;p17"/>
          <p:cNvSpPr txBox="1">
            <a:spLocks noGrp="1"/>
          </p:cNvSpPr>
          <p:nvPr>
            <p:ph type="sldNum" idx="12"/>
          </p:nvPr>
        </p:nvSpPr>
        <p:spPr>
          <a:xfrm>
            <a:off x="11275295" y="6011309"/>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ru-RU" sz="3000"/>
              <a:t>5</a:t>
            </a:fld>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6"/>
          <p:cNvSpPr txBox="1">
            <a:spLocks noGrp="1"/>
          </p:cNvSpPr>
          <p:nvPr>
            <p:ph type="title" idx="4294967295"/>
          </p:nvPr>
        </p:nvSpPr>
        <p:spPr>
          <a:xfrm>
            <a:off x="623173" y="523303"/>
            <a:ext cx="10714800" cy="777000"/>
          </a:xfrm>
          <a:prstGeom prst="rect">
            <a:avLst/>
          </a:prstGeom>
          <a:noFill/>
          <a:ln>
            <a:noFill/>
          </a:ln>
        </p:spPr>
        <p:txBody>
          <a:bodyPr spcFirstLastPara="1" wrap="square" lIns="0" tIns="0" rIns="0" bIns="0" anchor="t" anchorCtr="0">
            <a:normAutofit fontScale="90000"/>
          </a:bodyPr>
          <a:lstStyle/>
          <a:p>
            <a:pPr>
              <a:lnSpc>
                <a:spcPct val="100000"/>
              </a:lnSpc>
              <a:buSzPts val="2400"/>
            </a:pPr>
            <a:r>
              <a:rPr lang="ru-RU" dirty="0"/>
              <a:t>Материал исследования </a:t>
            </a:r>
            <a:r>
              <a:rPr lang="en-US" b="0" i="0" dirty="0">
                <a:solidFill>
                  <a:srgbClr val="000000"/>
                </a:solidFill>
                <a:effectLst/>
                <a:latin typeface="calibri" panose="020F0502020204030204" pitchFamily="34" charset="0"/>
              </a:rPr>
              <a:t> </a:t>
            </a:r>
            <a:r>
              <a:rPr lang="en-US" sz="1600" b="0" i="0" dirty="0">
                <a:effectLst/>
                <a:latin typeface="calibri" panose="020F0502020204030204" pitchFamily="34" charset="0"/>
                <a:hlinkClick r:id="rId3"/>
              </a:rPr>
              <a:t>https://marina-kaz-cognitive-corpus-corpus-appmain-page-fd6fnt.streamlitapp.com/</a:t>
            </a:r>
            <a:r>
              <a:rPr lang="ru-RU" sz="1600" dirty="0">
                <a:effectLst/>
                <a:latin typeface="Times New Roman" panose="02020603050405020304" pitchFamily="18" charset="0"/>
                <a:ea typeface="Arial" panose="020B0604020202020204" pitchFamily="34" charset="0"/>
              </a:rPr>
              <a:t>Общий объем корпуса в  составляет 8128537 токенов, 1963 документов, 91 Мб (в формате </a:t>
            </a:r>
            <a:r>
              <a:rPr lang="ru-RU" sz="1600" i="1" dirty="0" err="1">
                <a:effectLst/>
                <a:latin typeface="Times New Roman" panose="02020603050405020304" pitchFamily="18" charset="0"/>
                <a:ea typeface="Arial" panose="020B0604020202020204" pitchFamily="34" charset="0"/>
              </a:rPr>
              <a:t>spacy</a:t>
            </a:r>
            <a:r>
              <a:rPr lang="ru-RU" sz="1600" dirty="0">
                <a:effectLst/>
                <a:latin typeface="Times New Roman" panose="02020603050405020304" pitchFamily="18" charset="0"/>
                <a:ea typeface="Arial" panose="020B0604020202020204" pitchFamily="34" charset="0"/>
              </a:rPr>
              <a:t> </a:t>
            </a:r>
            <a:r>
              <a:rPr lang="ru-RU" sz="1600" i="1" dirty="0" err="1">
                <a:effectLst/>
                <a:latin typeface="Times New Roman" panose="02020603050405020304" pitchFamily="18" charset="0"/>
                <a:ea typeface="Arial" panose="020B0604020202020204" pitchFamily="34" charset="0"/>
              </a:rPr>
              <a:t>DocBin</a:t>
            </a:r>
            <a:r>
              <a:rPr lang="ru-RU" sz="1600" dirty="0">
                <a:effectLst/>
                <a:latin typeface="Times New Roman" panose="02020603050405020304" pitchFamily="18" charset="0"/>
                <a:ea typeface="Arial" panose="020B0604020202020204" pitchFamily="34" charset="0"/>
              </a:rPr>
              <a:t>).</a:t>
            </a:r>
            <a:br>
              <a:rPr lang="ru-RU" sz="1600" dirty="0">
                <a:effectLst/>
                <a:latin typeface="Times New Roman" panose="02020603050405020304" pitchFamily="18" charset="0"/>
                <a:ea typeface="Times New Roman" panose="02020603050405020304" pitchFamily="18" charset="0"/>
              </a:rPr>
            </a:br>
            <a:endParaRPr sz="1600" dirty="0"/>
          </a:p>
        </p:txBody>
      </p:sp>
      <p:sp>
        <p:nvSpPr>
          <p:cNvPr id="213" name="Google Shape;213;p16"/>
          <p:cNvSpPr txBox="1">
            <a:spLocks noGrp="1"/>
          </p:cNvSpPr>
          <p:nvPr>
            <p:ph type="body" idx="4294967295"/>
          </p:nvPr>
        </p:nvSpPr>
        <p:spPr>
          <a:xfrm>
            <a:off x="551275" y="1449399"/>
            <a:ext cx="5472900" cy="5086909"/>
          </a:xfrm>
          <a:prstGeom prst="rect">
            <a:avLst/>
          </a:prstGeom>
          <a:noFill/>
          <a:ln>
            <a:noFill/>
          </a:ln>
        </p:spPr>
        <p:txBody>
          <a:bodyPr spcFirstLastPara="1" wrap="square" lIns="0" tIns="0" rIns="0" bIns="45700" anchor="t" anchorCtr="0">
            <a:noAutofit/>
          </a:bodyPr>
          <a:lstStyle/>
          <a:p>
            <a:pPr marL="0" lvl="0" indent="0" algn="just" rtl="0">
              <a:lnSpc>
                <a:spcPct val="115000"/>
              </a:lnSpc>
              <a:spcBef>
                <a:spcPts val="0"/>
              </a:spcBef>
              <a:spcAft>
                <a:spcPts val="0"/>
              </a:spcAft>
              <a:buNone/>
            </a:pPr>
            <a:r>
              <a:rPr lang="ru-RU" sz="1800" dirty="0">
                <a:latin typeface="Times New Roman"/>
                <a:ea typeface="Times New Roman"/>
                <a:cs typeface="Times New Roman"/>
                <a:sym typeface="Times New Roman"/>
              </a:rPr>
              <a:t>1</a:t>
            </a:r>
            <a:r>
              <a:rPr lang="ru-RU" sz="1600" dirty="0">
                <a:latin typeface="Times New Roman"/>
                <a:ea typeface="Times New Roman"/>
                <a:cs typeface="Times New Roman"/>
                <a:sym typeface="Times New Roman"/>
              </a:rPr>
              <a:t>.</a:t>
            </a:r>
            <a:r>
              <a:rPr lang="ru-RU" sz="1600" dirty="0">
                <a:solidFill>
                  <a:schemeClr val="dk1"/>
                </a:solidFill>
                <a:latin typeface="Times New Roman"/>
                <a:ea typeface="Times New Roman"/>
                <a:cs typeface="Times New Roman"/>
                <a:sym typeface="Times New Roman"/>
              </a:rPr>
              <a:t>               Вопросы когнитивной лингвистики</a:t>
            </a:r>
          </a:p>
          <a:p>
            <a:pPr marL="0" lvl="0" indent="0" algn="just" rtl="0">
              <a:lnSpc>
                <a:spcPct val="115000"/>
              </a:lnSpc>
              <a:spcBef>
                <a:spcPts val="0"/>
              </a:spcBef>
              <a:spcAft>
                <a:spcPts val="0"/>
              </a:spcAft>
              <a:buNone/>
            </a:pPr>
            <a:r>
              <a:rPr lang="ru-RU" sz="1600" dirty="0">
                <a:solidFill>
                  <a:schemeClr val="dk1"/>
                </a:solidFill>
                <a:latin typeface="Times New Roman"/>
                <a:ea typeface="Times New Roman"/>
                <a:cs typeface="Times New Roman"/>
                <a:sym typeface="Times New Roman"/>
              </a:rPr>
              <a:t>2.               Когнитивные исследования языка</a:t>
            </a:r>
          </a:p>
          <a:p>
            <a:pPr marL="0" lvl="0" indent="0" algn="just" rtl="0">
              <a:lnSpc>
                <a:spcPct val="115000"/>
              </a:lnSpc>
              <a:spcBef>
                <a:spcPts val="0"/>
              </a:spcBef>
              <a:spcAft>
                <a:spcPts val="0"/>
              </a:spcAft>
              <a:buNone/>
            </a:pPr>
            <a:r>
              <a:rPr lang="ru-RU" sz="1600" dirty="0">
                <a:solidFill>
                  <a:schemeClr val="dk1"/>
                </a:solidFill>
                <a:latin typeface="Times New Roman"/>
                <a:ea typeface="Times New Roman"/>
                <a:cs typeface="Times New Roman"/>
                <a:sym typeface="Times New Roman"/>
              </a:rPr>
              <a:t>3.               Вопросы психолингвистики</a:t>
            </a:r>
          </a:p>
          <a:p>
            <a:pPr marL="0" lvl="0" indent="0" algn="just" rtl="0">
              <a:lnSpc>
                <a:spcPct val="115000"/>
              </a:lnSpc>
              <a:spcBef>
                <a:spcPts val="0"/>
              </a:spcBef>
              <a:spcAft>
                <a:spcPts val="0"/>
              </a:spcAft>
              <a:buNone/>
            </a:pPr>
            <a:r>
              <a:rPr lang="ru-RU" sz="1600" dirty="0">
                <a:solidFill>
                  <a:schemeClr val="dk1"/>
                </a:solidFill>
                <a:latin typeface="Times New Roman"/>
                <a:ea typeface="Times New Roman"/>
                <a:cs typeface="Times New Roman"/>
                <a:sym typeface="Times New Roman"/>
              </a:rPr>
              <a:t>4.               Вестник БФУ им. И. Канта</a:t>
            </a:r>
          </a:p>
          <a:p>
            <a:pPr marL="0" lvl="0" indent="0" algn="just" rtl="0">
              <a:lnSpc>
                <a:spcPct val="115000"/>
              </a:lnSpc>
              <a:spcBef>
                <a:spcPts val="0"/>
              </a:spcBef>
              <a:spcAft>
                <a:spcPts val="0"/>
              </a:spcAft>
              <a:buNone/>
            </a:pPr>
            <a:r>
              <a:rPr lang="ru-RU" sz="1600" dirty="0">
                <a:solidFill>
                  <a:schemeClr val="dk1"/>
                </a:solidFill>
                <a:latin typeface="Times New Roman"/>
                <a:ea typeface="Times New Roman"/>
                <a:cs typeface="Times New Roman"/>
                <a:sym typeface="Times New Roman"/>
              </a:rPr>
              <a:t>5.               Известия Российской академии наук. Серия литературы и языка</a:t>
            </a:r>
          </a:p>
          <a:p>
            <a:pPr marL="0" lvl="0" indent="0" algn="just" rtl="0">
              <a:lnSpc>
                <a:spcPct val="115000"/>
              </a:lnSpc>
              <a:spcBef>
                <a:spcPts val="0"/>
              </a:spcBef>
              <a:spcAft>
                <a:spcPts val="0"/>
              </a:spcAft>
              <a:buNone/>
            </a:pPr>
            <a:r>
              <a:rPr lang="ru-RU" sz="1600" dirty="0">
                <a:solidFill>
                  <a:schemeClr val="dk1"/>
                </a:solidFill>
                <a:latin typeface="Times New Roman"/>
                <a:ea typeface="Times New Roman"/>
                <a:cs typeface="Times New Roman"/>
                <a:sym typeface="Times New Roman"/>
              </a:rPr>
              <a:t>6.               Вестник Кемеровского государственного университета</a:t>
            </a:r>
          </a:p>
          <a:p>
            <a:pPr marL="0" lvl="0" indent="0" algn="just" rtl="0">
              <a:lnSpc>
                <a:spcPct val="115000"/>
              </a:lnSpc>
              <a:spcBef>
                <a:spcPts val="0"/>
              </a:spcBef>
              <a:spcAft>
                <a:spcPts val="0"/>
              </a:spcAft>
              <a:buNone/>
            </a:pPr>
            <a:r>
              <a:rPr lang="ru-RU" sz="1600" dirty="0">
                <a:solidFill>
                  <a:schemeClr val="dk1"/>
                </a:solidFill>
                <a:latin typeface="Times New Roman"/>
                <a:ea typeface="Times New Roman"/>
                <a:cs typeface="Times New Roman"/>
                <a:sym typeface="Times New Roman"/>
              </a:rPr>
              <a:t>7.               Политическая лингвистика</a:t>
            </a:r>
          </a:p>
          <a:p>
            <a:pPr marL="0" lvl="0" indent="0" algn="just" rtl="0">
              <a:lnSpc>
                <a:spcPct val="115000"/>
              </a:lnSpc>
              <a:spcBef>
                <a:spcPts val="0"/>
              </a:spcBef>
              <a:spcAft>
                <a:spcPts val="0"/>
              </a:spcAft>
              <a:buNone/>
            </a:pPr>
            <a:r>
              <a:rPr lang="ru-RU" sz="1600" dirty="0">
                <a:solidFill>
                  <a:schemeClr val="dk1"/>
                </a:solidFill>
                <a:latin typeface="Times New Roman"/>
                <a:ea typeface="Times New Roman"/>
                <a:cs typeface="Times New Roman"/>
                <a:sym typeface="Times New Roman"/>
              </a:rPr>
              <a:t>8.               Русский язык в научном освещении</a:t>
            </a:r>
          </a:p>
          <a:p>
            <a:pPr marL="0" lvl="0" indent="0" algn="just" rtl="0">
              <a:lnSpc>
                <a:spcPct val="115000"/>
              </a:lnSpc>
              <a:spcBef>
                <a:spcPts val="0"/>
              </a:spcBef>
              <a:spcAft>
                <a:spcPts val="0"/>
              </a:spcAft>
              <a:buNone/>
            </a:pPr>
            <a:r>
              <a:rPr lang="ru-RU" sz="1600" dirty="0">
                <a:solidFill>
                  <a:schemeClr val="dk1"/>
                </a:solidFill>
                <a:latin typeface="Times New Roman"/>
                <a:ea typeface="Times New Roman"/>
                <a:cs typeface="Times New Roman"/>
                <a:sym typeface="Times New Roman"/>
              </a:rPr>
              <a:t>9.               Русская речь</a:t>
            </a:r>
          </a:p>
          <a:p>
            <a:pPr marL="0" lvl="0" indent="0" algn="just" rtl="0">
              <a:lnSpc>
                <a:spcPct val="115000"/>
              </a:lnSpc>
              <a:spcBef>
                <a:spcPts val="0"/>
              </a:spcBef>
              <a:spcAft>
                <a:spcPts val="0"/>
              </a:spcAft>
              <a:buNone/>
            </a:pPr>
            <a:r>
              <a:rPr lang="ru-RU" sz="1600" dirty="0">
                <a:solidFill>
                  <a:schemeClr val="dk1"/>
                </a:solidFill>
                <a:latin typeface="Times New Roman"/>
                <a:ea typeface="Times New Roman"/>
                <a:cs typeface="Times New Roman"/>
                <a:sym typeface="Times New Roman"/>
              </a:rPr>
              <a:t>10.            Вестник ПСТГУ. Серия III: Филология</a:t>
            </a:r>
          </a:p>
          <a:p>
            <a:pPr marL="0" lvl="0" indent="0" algn="just" rtl="0">
              <a:lnSpc>
                <a:spcPct val="115000"/>
              </a:lnSpc>
              <a:spcBef>
                <a:spcPts val="0"/>
              </a:spcBef>
              <a:spcAft>
                <a:spcPts val="0"/>
              </a:spcAft>
              <a:buNone/>
            </a:pPr>
            <a:r>
              <a:rPr lang="ru-RU" sz="1600" dirty="0">
                <a:solidFill>
                  <a:schemeClr val="dk1"/>
                </a:solidFill>
                <a:latin typeface="Times New Roman"/>
                <a:ea typeface="Times New Roman"/>
                <a:cs typeface="Times New Roman"/>
                <a:sym typeface="Times New Roman"/>
              </a:rPr>
              <a:t>11.   Вестник НГУ. Серия: Лингвистика и межкультурная коммуникация</a:t>
            </a:r>
          </a:p>
          <a:p>
            <a:pPr marL="0" lvl="0" indent="0" algn="just" rtl="0">
              <a:lnSpc>
                <a:spcPct val="115000"/>
              </a:lnSpc>
              <a:spcBef>
                <a:spcPts val="0"/>
              </a:spcBef>
              <a:spcAft>
                <a:spcPts val="0"/>
              </a:spcAft>
              <a:buNone/>
            </a:pPr>
            <a:r>
              <a:rPr lang="ru-RU" sz="1600" dirty="0">
                <a:solidFill>
                  <a:schemeClr val="dk1"/>
                </a:solidFill>
                <a:latin typeface="Times New Roman"/>
                <a:ea typeface="Times New Roman"/>
                <a:cs typeface="Times New Roman"/>
                <a:sym typeface="Times New Roman"/>
              </a:rPr>
              <a:t>12. Вестник Волгоградского государственного университета. Серия 2. Языкознание</a:t>
            </a:r>
          </a:p>
          <a:p>
            <a:pPr marL="0" lvl="0" indent="0" algn="just" rtl="0">
              <a:lnSpc>
                <a:spcPct val="115000"/>
              </a:lnSpc>
              <a:spcBef>
                <a:spcPts val="0"/>
              </a:spcBef>
              <a:spcAft>
                <a:spcPts val="0"/>
              </a:spcAft>
              <a:buNone/>
            </a:pPr>
            <a:r>
              <a:rPr lang="ru-RU" sz="1600" dirty="0">
                <a:solidFill>
                  <a:schemeClr val="dk1"/>
                </a:solidFill>
                <a:latin typeface="Times New Roman"/>
                <a:ea typeface="Times New Roman"/>
                <a:cs typeface="Times New Roman"/>
                <a:sym typeface="Times New Roman"/>
              </a:rPr>
              <a:t>1</a:t>
            </a:r>
            <a:r>
              <a:rPr lang="ru-RU" sz="1600" dirty="0">
                <a:effectLst/>
                <a:latin typeface="Times New Roman" panose="02020603050405020304" pitchFamily="18" charset="0"/>
                <a:ea typeface="Times New Roman" panose="02020603050405020304" pitchFamily="18" charset="0"/>
              </a:rPr>
              <a:t>3. </a:t>
            </a:r>
            <a:r>
              <a:rPr lang="ru-RU" sz="1600" dirty="0" err="1">
                <a:effectLst/>
                <a:latin typeface="Times New Roman" panose="02020603050405020304" pitchFamily="18" charset="0"/>
                <a:ea typeface="Times New Roman" panose="02020603050405020304" pitchFamily="18" charset="0"/>
              </a:rPr>
              <a:t>Acta</a:t>
            </a:r>
            <a:r>
              <a:rPr lang="ru-RU" sz="1600" dirty="0">
                <a:effectLst/>
                <a:latin typeface="Times New Roman" panose="02020603050405020304" pitchFamily="18" charset="0"/>
                <a:ea typeface="Times New Roman" panose="02020603050405020304" pitchFamily="18" charset="0"/>
              </a:rPr>
              <a:t> </a:t>
            </a:r>
            <a:r>
              <a:rPr lang="ru-RU" sz="1600" dirty="0" err="1">
                <a:effectLst/>
                <a:latin typeface="Times New Roman" panose="02020603050405020304" pitchFamily="18" charset="0"/>
                <a:ea typeface="Times New Roman" panose="02020603050405020304" pitchFamily="18" charset="0"/>
              </a:rPr>
              <a:t>Linguistica</a:t>
            </a:r>
            <a:r>
              <a:rPr lang="ru-RU" sz="1600" dirty="0">
                <a:effectLst/>
                <a:latin typeface="Times New Roman" panose="02020603050405020304" pitchFamily="18" charset="0"/>
                <a:ea typeface="Times New Roman" panose="02020603050405020304" pitchFamily="18" charset="0"/>
              </a:rPr>
              <a:t> </a:t>
            </a:r>
            <a:r>
              <a:rPr lang="ru-RU" sz="1600" dirty="0" err="1">
                <a:effectLst/>
                <a:latin typeface="Times New Roman" panose="02020603050405020304" pitchFamily="18" charset="0"/>
                <a:ea typeface="Times New Roman" panose="02020603050405020304" pitchFamily="18" charset="0"/>
              </a:rPr>
              <a:t>Petropolitana</a:t>
            </a:r>
            <a:r>
              <a:rPr lang="ru-RU" sz="1600" dirty="0">
                <a:effectLst/>
                <a:latin typeface="Times New Roman" panose="02020603050405020304" pitchFamily="18" charset="0"/>
                <a:ea typeface="Times New Roman" panose="02020603050405020304" pitchFamily="18" charset="0"/>
              </a:rPr>
              <a:t>. Труды Института лингвистических исследований</a:t>
            </a:r>
          </a:p>
          <a:p>
            <a:pPr marL="342900" lvl="0" indent="-342900" algn="just" rtl="0">
              <a:lnSpc>
                <a:spcPct val="115000"/>
              </a:lnSpc>
              <a:spcBef>
                <a:spcPts val="0"/>
              </a:spcBef>
              <a:spcAft>
                <a:spcPts val="0"/>
              </a:spcAft>
              <a:buAutoNum type="arabicPeriod" startAt="12"/>
            </a:pPr>
            <a:endParaRPr lang="ru-RU" sz="1600" dirty="0">
              <a:solidFill>
                <a:schemeClr val="dk1"/>
              </a:solidFill>
              <a:latin typeface="Times New Roman"/>
              <a:ea typeface="Times New Roman"/>
              <a:cs typeface="Times New Roman"/>
              <a:sym typeface="Times New Roman"/>
            </a:endParaRPr>
          </a:p>
        </p:txBody>
      </p:sp>
      <p:sp>
        <p:nvSpPr>
          <p:cNvPr id="214" name="Google Shape;214;p16"/>
          <p:cNvSpPr txBox="1">
            <a:spLocks noGrp="1"/>
          </p:cNvSpPr>
          <p:nvPr>
            <p:ph type="body" idx="4294967295"/>
          </p:nvPr>
        </p:nvSpPr>
        <p:spPr>
          <a:xfrm>
            <a:off x="6331250" y="1449400"/>
            <a:ext cx="5670300" cy="5247962"/>
          </a:xfrm>
          <a:prstGeom prst="rect">
            <a:avLst/>
          </a:prstGeom>
          <a:noFill/>
          <a:ln>
            <a:noFill/>
          </a:ln>
        </p:spPr>
        <p:txBody>
          <a:bodyPr spcFirstLastPara="1" wrap="square" lIns="0" tIns="0" rIns="0" bIns="0" anchor="t" anchorCtr="0">
            <a:noAutofit/>
          </a:bodyPr>
          <a:lstStyle/>
          <a:p>
            <a:r>
              <a:rPr lang="ru-RU" sz="1400" dirty="0">
                <a:effectLst/>
                <a:latin typeface="Times New Roman" panose="02020603050405020304" pitchFamily="18" charset="0"/>
                <a:ea typeface="Times New Roman" panose="02020603050405020304" pitchFamily="18" charset="0"/>
              </a:rPr>
              <a:t>14.            Вестник Нижегородского университета им. Н.И. Лобачевского</a:t>
            </a:r>
          </a:p>
          <a:p>
            <a:r>
              <a:rPr lang="ru-RU" sz="1400" dirty="0">
                <a:effectLst/>
                <a:latin typeface="Times New Roman" panose="02020603050405020304" pitchFamily="18" charset="0"/>
                <a:ea typeface="Times New Roman" panose="02020603050405020304" pitchFamily="18" charset="0"/>
              </a:rPr>
              <a:t>15.     	Вестник Нижегородского государственного лингвистического университета</a:t>
            </a:r>
          </a:p>
          <a:p>
            <a:r>
              <a:rPr lang="ru-RU" sz="1400" dirty="0">
                <a:effectLst/>
                <a:latin typeface="Times New Roman" panose="02020603050405020304" pitchFamily="18" charset="0"/>
                <a:ea typeface="Times New Roman" panose="02020603050405020304" pitchFamily="18" charset="0"/>
              </a:rPr>
              <a:t>16.            Вестник Московского государственного областного университета. Серия: Лингвистика</a:t>
            </a:r>
          </a:p>
          <a:p>
            <a:r>
              <a:rPr lang="ru-RU" sz="1400" dirty="0">
                <a:effectLst/>
                <a:latin typeface="Times New Roman" panose="02020603050405020304" pitchFamily="18" charset="0"/>
                <a:ea typeface="Times New Roman" panose="02020603050405020304" pitchFamily="18" charset="0"/>
              </a:rPr>
              <a:t>17.            Вестник Московского государственного лингвистического университета. Гуманитарные науки</a:t>
            </a:r>
          </a:p>
          <a:p>
            <a:r>
              <a:rPr lang="ru-RU" sz="1400" dirty="0">
                <a:effectLst/>
                <a:latin typeface="Times New Roman" panose="02020603050405020304" pitchFamily="18" charset="0"/>
                <a:ea typeface="Times New Roman" panose="02020603050405020304" pitchFamily="18" charset="0"/>
              </a:rPr>
              <a:t>18.            Вестник Томского государственного университета. Филология</a:t>
            </a:r>
          </a:p>
          <a:p>
            <a:r>
              <a:rPr lang="ru-RU" sz="1400" dirty="0">
                <a:effectLst/>
                <a:latin typeface="Times New Roman" panose="02020603050405020304" pitchFamily="18" charset="0"/>
                <a:ea typeface="Times New Roman" panose="02020603050405020304" pitchFamily="18" charset="0"/>
              </a:rPr>
              <a:t>19.    Вестник Воронежского государственного университета. Серия: Филология. Журналистика</a:t>
            </a:r>
          </a:p>
          <a:p>
            <a:r>
              <a:rPr lang="ru-RU" sz="1400" dirty="0">
                <a:effectLst/>
                <a:latin typeface="Times New Roman" panose="02020603050405020304" pitchFamily="18" charset="0"/>
                <a:ea typeface="Times New Roman" panose="02020603050405020304" pitchFamily="18" charset="0"/>
              </a:rPr>
              <a:t>20.            Вестник Московского университета, серии «Лингвистика», «Филология»</a:t>
            </a:r>
          </a:p>
          <a:p>
            <a:r>
              <a:rPr lang="ru-RU" sz="1400" dirty="0">
                <a:effectLst/>
                <a:latin typeface="Times New Roman" panose="02020603050405020304" pitchFamily="18" charset="0"/>
                <a:ea typeface="Times New Roman" panose="02020603050405020304" pitchFamily="18" charset="0"/>
              </a:rPr>
              <a:t>21.            Вопросы языкознания</a:t>
            </a:r>
          </a:p>
          <a:p>
            <a:r>
              <a:rPr lang="ru-RU" sz="1400" dirty="0">
                <a:effectLst/>
                <a:latin typeface="Times New Roman" panose="02020603050405020304" pitchFamily="18" charset="0"/>
                <a:ea typeface="Times New Roman" panose="02020603050405020304" pitchFamily="18" charset="0"/>
              </a:rPr>
              <a:t>22.            Вестник Санкт-Петербургского университета. Язык и литература</a:t>
            </a:r>
          </a:p>
          <a:p>
            <a:r>
              <a:rPr lang="ru-RU" sz="1400" dirty="0">
                <a:effectLst/>
                <a:latin typeface="Times New Roman" panose="02020603050405020304" pitchFamily="18" charset="0"/>
                <a:ea typeface="Times New Roman" panose="02020603050405020304" pitchFamily="18" charset="0"/>
              </a:rPr>
              <a:t>23.            Вестник Челябинского государственного университета. Серия «Филология. Искусствоведение» и др.</a:t>
            </a:r>
          </a:p>
          <a:p>
            <a:pPr marL="0" lvl="0" indent="0" algn="just" rtl="0">
              <a:lnSpc>
                <a:spcPct val="115000"/>
              </a:lnSpc>
              <a:spcBef>
                <a:spcPts val="0"/>
              </a:spcBef>
              <a:spcAft>
                <a:spcPts val="0"/>
              </a:spcAft>
              <a:buNone/>
            </a:pPr>
            <a:endParaRPr sz="1700" dirty="0">
              <a:solidFill>
                <a:schemeClr val="dk1"/>
              </a:solidFill>
              <a:latin typeface="Times New Roman"/>
              <a:ea typeface="Times New Roman"/>
              <a:cs typeface="Times New Roman"/>
              <a:sym typeface="Times New Roman"/>
            </a:endParaRPr>
          </a:p>
        </p:txBody>
      </p:sp>
      <p:sp>
        <p:nvSpPr>
          <p:cNvPr id="216" name="Google Shape;216;p16"/>
          <p:cNvSpPr txBox="1">
            <a:spLocks noGrp="1"/>
          </p:cNvSpPr>
          <p:nvPr>
            <p:ph type="sldNum" idx="12"/>
          </p:nvPr>
        </p:nvSpPr>
        <p:spPr>
          <a:xfrm>
            <a:off x="11275295" y="6011309"/>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ru-RU" sz="3000"/>
              <a:t>6</a:t>
            </a:fld>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8"/>
          <p:cNvSpPr txBox="1">
            <a:spLocks noGrp="1"/>
          </p:cNvSpPr>
          <p:nvPr>
            <p:ph type="sldNum" idx="12"/>
          </p:nvPr>
        </p:nvSpPr>
        <p:spPr>
          <a:xfrm>
            <a:off x="11275295" y="5941709"/>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ru-RU" sz="3000"/>
              <a:t>7</a:t>
            </a:fld>
            <a:endParaRPr sz="3000"/>
          </a:p>
        </p:txBody>
      </p:sp>
      <p:sp>
        <p:nvSpPr>
          <p:cNvPr id="231" name="Google Shape;231;p18"/>
          <p:cNvSpPr txBox="1"/>
          <p:nvPr/>
        </p:nvSpPr>
        <p:spPr>
          <a:xfrm>
            <a:off x="567000" y="1573650"/>
            <a:ext cx="11074200" cy="954300"/>
          </a:xfrm>
          <a:prstGeom prst="rect">
            <a:avLst/>
          </a:prstGeom>
          <a:noFill/>
          <a:ln>
            <a:noFill/>
          </a:ln>
        </p:spPr>
        <p:txBody>
          <a:bodyPr spcFirstLastPara="1" wrap="square" lIns="91425" tIns="91425" rIns="91425" bIns="91425" anchor="t" anchorCtr="0">
            <a:spAutoFit/>
          </a:bodyPr>
          <a:lstStyle/>
          <a:p>
            <a:pPr marL="457200" lvl="0" indent="0" algn="just" rtl="0">
              <a:lnSpc>
                <a:spcPct val="150000"/>
              </a:lnSpc>
              <a:spcBef>
                <a:spcPts val="0"/>
              </a:spcBef>
              <a:spcAft>
                <a:spcPts val="0"/>
              </a:spcAft>
              <a:buNone/>
            </a:pPr>
            <a:endParaRPr sz="2000" i="1">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2000">
              <a:solidFill>
                <a:schemeClr val="dk1"/>
              </a:solidFill>
            </a:endParaRPr>
          </a:p>
        </p:txBody>
      </p:sp>
      <p:sp>
        <p:nvSpPr>
          <p:cNvPr id="232" name="Google Shape;232;p18"/>
          <p:cNvSpPr txBox="1">
            <a:spLocks noGrp="1"/>
          </p:cNvSpPr>
          <p:nvPr>
            <p:ph type="title" idx="4294967295"/>
          </p:nvPr>
        </p:nvSpPr>
        <p:spPr>
          <a:xfrm>
            <a:off x="566997" y="615390"/>
            <a:ext cx="11058000" cy="7770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dk1"/>
              </a:buClr>
              <a:buSzPts val="2400"/>
              <a:buFont typeface="Arial"/>
              <a:buNone/>
            </a:pPr>
            <a:r>
              <a:rPr lang="ru-RU"/>
              <a:t>Схема анализа термина</a:t>
            </a:r>
            <a:endParaRPr/>
          </a:p>
        </p:txBody>
      </p:sp>
      <p:sp>
        <p:nvSpPr>
          <p:cNvPr id="233" name="Google Shape;233;p18"/>
          <p:cNvSpPr txBox="1"/>
          <p:nvPr/>
        </p:nvSpPr>
        <p:spPr>
          <a:xfrm>
            <a:off x="567000" y="1573650"/>
            <a:ext cx="11074200" cy="4339619"/>
          </a:xfrm>
          <a:prstGeom prst="rect">
            <a:avLst/>
          </a:prstGeom>
          <a:noFill/>
          <a:ln>
            <a:noFill/>
          </a:ln>
        </p:spPr>
        <p:txBody>
          <a:bodyPr spcFirstLastPara="1" wrap="square" lIns="91425" tIns="91425" rIns="91425" bIns="91425" anchor="t" anchorCtr="0">
            <a:spAutoFit/>
          </a:bodyPr>
          <a:lstStyle/>
          <a:p>
            <a:pPr marL="457200" lvl="0" indent="-355600" algn="just" rtl="0">
              <a:lnSpc>
                <a:spcPct val="150000"/>
              </a:lnSpc>
              <a:spcBef>
                <a:spcPts val="0"/>
              </a:spcBef>
              <a:spcAft>
                <a:spcPts val="0"/>
              </a:spcAft>
              <a:buClr>
                <a:schemeClr val="dk1"/>
              </a:buClr>
              <a:buSzPts val="2000"/>
              <a:buFont typeface="Times New Roman"/>
              <a:buAutoNum type="arabicPeriod"/>
            </a:pPr>
            <a:r>
              <a:rPr lang="ru-RU" sz="2000" dirty="0">
                <a:solidFill>
                  <a:schemeClr val="dk1"/>
                </a:solidFill>
                <a:latin typeface="Times New Roman"/>
                <a:ea typeface="Times New Roman"/>
                <a:cs typeface="Times New Roman"/>
                <a:sym typeface="Times New Roman"/>
              </a:rPr>
              <a:t>Определение содержания понятия (дефиниция и этимология)</a:t>
            </a:r>
            <a:endParaRPr sz="2000" dirty="0">
              <a:solidFill>
                <a:schemeClr val="dk1"/>
              </a:solidFill>
              <a:latin typeface="Times New Roman"/>
              <a:ea typeface="Times New Roman"/>
              <a:cs typeface="Times New Roman"/>
              <a:sym typeface="Times New Roman"/>
            </a:endParaRPr>
          </a:p>
          <a:p>
            <a:pPr marL="457200" lvl="0" indent="-355600" algn="just" rtl="0">
              <a:lnSpc>
                <a:spcPct val="150000"/>
              </a:lnSpc>
              <a:spcBef>
                <a:spcPts val="0"/>
              </a:spcBef>
              <a:spcAft>
                <a:spcPts val="0"/>
              </a:spcAft>
              <a:buClr>
                <a:schemeClr val="dk1"/>
              </a:buClr>
              <a:buSzPts val="2000"/>
              <a:buFont typeface="Times New Roman"/>
              <a:buAutoNum type="arabicPeriod"/>
            </a:pPr>
            <a:r>
              <a:rPr lang="ru-RU" sz="2000" dirty="0">
                <a:solidFill>
                  <a:schemeClr val="dk1"/>
                </a:solidFill>
                <a:latin typeface="Times New Roman"/>
                <a:ea typeface="Times New Roman"/>
                <a:cs typeface="Times New Roman"/>
                <a:sym typeface="Times New Roman"/>
              </a:rPr>
              <a:t>Синонимы, антонимы</a:t>
            </a:r>
            <a:endParaRPr sz="2000" dirty="0">
              <a:solidFill>
                <a:schemeClr val="dk1"/>
              </a:solidFill>
              <a:latin typeface="Times New Roman"/>
              <a:ea typeface="Times New Roman"/>
              <a:cs typeface="Times New Roman"/>
              <a:sym typeface="Times New Roman"/>
            </a:endParaRPr>
          </a:p>
          <a:p>
            <a:pPr marL="457200" lvl="0" indent="-355600" algn="just" rtl="0">
              <a:lnSpc>
                <a:spcPct val="150000"/>
              </a:lnSpc>
              <a:spcBef>
                <a:spcPts val="0"/>
              </a:spcBef>
              <a:spcAft>
                <a:spcPts val="0"/>
              </a:spcAft>
              <a:buClr>
                <a:schemeClr val="dk1"/>
              </a:buClr>
              <a:buSzPts val="2000"/>
              <a:buFont typeface="Times New Roman"/>
              <a:buAutoNum type="arabicPeriod"/>
            </a:pPr>
            <a:r>
              <a:rPr lang="ru-RU" sz="2000" dirty="0">
                <a:solidFill>
                  <a:schemeClr val="dk1"/>
                </a:solidFill>
                <a:latin typeface="Times New Roman"/>
                <a:ea typeface="Times New Roman"/>
                <a:cs typeface="Times New Roman"/>
                <a:sym typeface="Times New Roman"/>
              </a:rPr>
              <a:t>Родовидовые отношения (</a:t>
            </a:r>
            <a:r>
              <a:rPr lang="ru-RU" sz="2000" dirty="0" err="1">
                <a:solidFill>
                  <a:schemeClr val="dk1"/>
                </a:solidFill>
                <a:latin typeface="Times New Roman"/>
                <a:ea typeface="Times New Roman"/>
                <a:cs typeface="Times New Roman"/>
                <a:sym typeface="Times New Roman"/>
              </a:rPr>
              <a:t>гипероним</a:t>
            </a:r>
            <a:r>
              <a:rPr lang="ru-RU" sz="2000" dirty="0">
                <a:solidFill>
                  <a:schemeClr val="dk1"/>
                </a:solidFill>
                <a:latin typeface="Times New Roman"/>
                <a:ea typeface="Times New Roman"/>
                <a:cs typeface="Times New Roman"/>
                <a:sym typeface="Times New Roman"/>
              </a:rPr>
              <a:t>/гипоним)</a:t>
            </a:r>
            <a:endParaRPr sz="2000" dirty="0">
              <a:solidFill>
                <a:schemeClr val="dk1"/>
              </a:solidFill>
              <a:latin typeface="Times New Roman"/>
              <a:ea typeface="Times New Roman"/>
              <a:cs typeface="Times New Roman"/>
              <a:sym typeface="Times New Roman"/>
            </a:endParaRPr>
          </a:p>
          <a:p>
            <a:pPr marL="457200" lvl="0" indent="-355600" algn="just" rtl="0">
              <a:lnSpc>
                <a:spcPct val="150000"/>
              </a:lnSpc>
              <a:spcBef>
                <a:spcPts val="0"/>
              </a:spcBef>
              <a:spcAft>
                <a:spcPts val="0"/>
              </a:spcAft>
              <a:buClr>
                <a:schemeClr val="dk1"/>
              </a:buClr>
              <a:buSzPts val="2000"/>
              <a:buFont typeface="Times New Roman"/>
              <a:buAutoNum type="arabicPeriod"/>
            </a:pPr>
            <a:r>
              <a:rPr lang="ru-RU" sz="2000" dirty="0">
                <a:solidFill>
                  <a:schemeClr val="dk1"/>
                </a:solidFill>
                <a:latin typeface="Times New Roman"/>
                <a:ea typeface="Times New Roman"/>
                <a:cs typeface="Times New Roman"/>
                <a:sym typeface="Times New Roman"/>
              </a:rPr>
              <a:t>Отношения расширения/сужения</a:t>
            </a:r>
            <a:endParaRPr sz="2000" dirty="0">
              <a:solidFill>
                <a:schemeClr val="dk1"/>
              </a:solidFill>
              <a:latin typeface="Times New Roman"/>
              <a:ea typeface="Times New Roman"/>
              <a:cs typeface="Times New Roman"/>
              <a:sym typeface="Times New Roman"/>
            </a:endParaRPr>
          </a:p>
          <a:p>
            <a:pPr marL="457200" lvl="0" indent="-355600" algn="just" rtl="0">
              <a:lnSpc>
                <a:spcPct val="150000"/>
              </a:lnSpc>
              <a:spcBef>
                <a:spcPts val="0"/>
              </a:spcBef>
              <a:spcAft>
                <a:spcPts val="0"/>
              </a:spcAft>
              <a:buClr>
                <a:schemeClr val="dk1"/>
              </a:buClr>
              <a:buSzPts val="2000"/>
              <a:buFont typeface="Times New Roman"/>
              <a:buAutoNum type="arabicPeriod"/>
            </a:pPr>
            <a:r>
              <a:rPr lang="ru-RU" sz="2000" dirty="0">
                <a:solidFill>
                  <a:schemeClr val="dk1"/>
                </a:solidFill>
                <a:latin typeface="Times New Roman"/>
                <a:ea typeface="Times New Roman"/>
                <a:cs typeface="Times New Roman"/>
                <a:sym typeface="Times New Roman"/>
              </a:rPr>
              <a:t>Деривационные и </a:t>
            </a:r>
            <a:r>
              <a:rPr lang="ru-RU" sz="2000" dirty="0" err="1">
                <a:solidFill>
                  <a:schemeClr val="dk1"/>
                </a:solidFill>
                <a:latin typeface="Times New Roman"/>
                <a:ea typeface="Times New Roman"/>
                <a:cs typeface="Times New Roman"/>
                <a:sym typeface="Times New Roman"/>
              </a:rPr>
              <a:t>эпидигматические</a:t>
            </a:r>
            <a:r>
              <a:rPr lang="ru-RU" sz="2000" dirty="0">
                <a:solidFill>
                  <a:schemeClr val="dk1"/>
                </a:solidFill>
                <a:latin typeface="Times New Roman"/>
                <a:ea typeface="Times New Roman"/>
                <a:cs typeface="Times New Roman"/>
                <a:sym typeface="Times New Roman"/>
              </a:rPr>
              <a:t> связи</a:t>
            </a:r>
            <a:endParaRPr sz="2000" dirty="0">
              <a:solidFill>
                <a:schemeClr val="dk1"/>
              </a:solidFill>
              <a:latin typeface="Times New Roman"/>
              <a:ea typeface="Times New Roman"/>
              <a:cs typeface="Times New Roman"/>
              <a:sym typeface="Times New Roman"/>
            </a:endParaRPr>
          </a:p>
          <a:p>
            <a:pPr marL="457200" lvl="0" indent="-355600" algn="just" rtl="0">
              <a:lnSpc>
                <a:spcPct val="150000"/>
              </a:lnSpc>
              <a:spcBef>
                <a:spcPts val="0"/>
              </a:spcBef>
              <a:spcAft>
                <a:spcPts val="0"/>
              </a:spcAft>
              <a:buClr>
                <a:schemeClr val="dk1"/>
              </a:buClr>
              <a:buSzPts val="2000"/>
              <a:buFont typeface="Times New Roman"/>
              <a:buAutoNum type="arabicPeriod"/>
            </a:pPr>
            <a:r>
              <a:rPr lang="ru-RU" sz="2000" dirty="0">
                <a:solidFill>
                  <a:schemeClr val="dk1"/>
                </a:solidFill>
                <a:latin typeface="Times New Roman"/>
                <a:ea typeface="Times New Roman"/>
                <a:cs typeface="Times New Roman"/>
                <a:sym typeface="Times New Roman"/>
              </a:rPr>
              <a:t>Примеры неправильного употребления (если есть)</a:t>
            </a:r>
            <a:endParaRPr sz="2000" dirty="0">
              <a:solidFill>
                <a:schemeClr val="dk1"/>
              </a:solidFill>
              <a:latin typeface="Times New Roman"/>
              <a:ea typeface="Times New Roman"/>
              <a:cs typeface="Times New Roman"/>
              <a:sym typeface="Times New Roman"/>
            </a:endParaRPr>
          </a:p>
          <a:p>
            <a:pPr marL="457200" lvl="0" indent="-355600" algn="just" rtl="0">
              <a:lnSpc>
                <a:spcPct val="150000"/>
              </a:lnSpc>
              <a:spcBef>
                <a:spcPts val="0"/>
              </a:spcBef>
              <a:spcAft>
                <a:spcPts val="0"/>
              </a:spcAft>
              <a:buClr>
                <a:schemeClr val="dk1"/>
              </a:buClr>
              <a:buSzPts val="2000"/>
              <a:buFont typeface="Times New Roman"/>
              <a:buAutoNum type="arabicPeriod"/>
            </a:pPr>
            <a:r>
              <a:rPr lang="ru-RU" sz="2000" dirty="0" err="1">
                <a:solidFill>
                  <a:schemeClr val="dk1"/>
                </a:solidFill>
                <a:latin typeface="Times New Roman"/>
                <a:ea typeface="Times New Roman"/>
                <a:cs typeface="Times New Roman"/>
                <a:sym typeface="Times New Roman"/>
              </a:rPr>
              <a:t>Коллокаты</a:t>
            </a:r>
            <a:r>
              <a:rPr lang="ru-RU" sz="2000" dirty="0">
                <a:solidFill>
                  <a:schemeClr val="dk1"/>
                </a:solidFill>
                <a:latin typeface="Times New Roman"/>
                <a:ea typeface="Times New Roman"/>
                <a:cs typeface="Times New Roman"/>
                <a:sym typeface="Times New Roman"/>
              </a:rPr>
              <a:t>: частотные, </a:t>
            </a:r>
            <a:r>
              <a:rPr lang="ru-RU" sz="2000" dirty="0" err="1">
                <a:solidFill>
                  <a:schemeClr val="dk1"/>
                </a:solidFill>
                <a:latin typeface="Times New Roman"/>
                <a:ea typeface="Times New Roman"/>
                <a:cs typeface="Times New Roman"/>
                <a:sym typeface="Times New Roman"/>
              </a:rPr>
              <a:t>нечастотные</a:t>
            </a:r>
            <a:r>
              <a:rPr lang="ru-RU" sz="2000" dirty="0">
                <a:solidFill>
                  <a:schemeClr val="dk1"/>
                </a:solidFill>
                <a:latin typeface="Times New Roman"/>
                <a:ea typeface="Times New Roman"/>
                <a:cs typeface="Times New Roman"/>
                <a:sym typeface="Times New Roman"/>
              </a:rPr>
              <a:t> (с цифрами и примерами)</a:t>
            </a:r>
            <a:endParaRPr sz="2000" dirty="0">
              <a:solidFill>
                <a:schemeClr val="dk1"/>
              </a:solidFill>
              <a:latin typeface="Times New Roman"/>
              <a:ea typeface="Times New Roman"/>
              <a:cs typeface="Times New Roman"/>
              <a:sym typeface="Times New Roman"/>
            </a:endParaRPr>
          </a:p>
          <a:p>
            <a:pPr marL="457200" lvl="0" indent="-355600" algn="just" rtl="0">
              <a:lnSpc>
                <a:spcPct val="150000"/>
              </a:lnSpc>
              <a:spcBef>
                <a:spcPts val="0"/>
              </a:spcBef>
              <a:spcAft>
                <a:spcPts val="0"/>
              </a:spcAft>
              <a:buClr>
                <a:schemeClr val="dk1"/>
              </a:buClr>
              <a:buSzPts val="2000"/>
              <a:buFont typeface="Times New Roman"/>
              <a:buAutoNum type="arabicPeriod"/>
            </a:pPr>
            <a:r>
              <a:rPr lang="ru-RU" sz="2000" dirty="0">
                <a:solidFill>
                  <a:schemeClr val="dk1"/>
                </a:solidFill>
                <a:latin typeface="Times New Roman"/>
                <a:ea typeface="Times New Roman"/>
                <a:cs typeface="Times New Roman"/>
                <a:sym typeface="Times New Roman"/>
              </a:rPr>
              <a:t>Интерпретация термина</a:t>
            </a:r>
            <a:endParaRPr sz="2000" dirty="0">
              <a:solidFill>
                <a:schemeClr val="dk1"/>
              </a:solidFill>
              <a:latin typeface="Times New Roman"/>
              <a:ea typeface="Times New Roman"/>
              <a:cs typeface="Times New Roman"/>
              <a:sym typeface="Times New Roman"/>
            </a:endParaRPr>
          </a:p>
          <a:p>
            <a:pPr marL="457200" lvl="0" indent="-355600" algn="just" rtl="0">
              <a:lnSpc>
                <a:spcPct val="150000"/>
              </a:lnSpc>
              <a:spcBef>
                <a:spcPts val="0"/>
              </a:spcBef>
              <a:spcAft>
                <a:spcPts val="0"/>
              </a:spcAft>
              <a:buClr>
                <a:schemeClr val="dk1"/>
              </a:buClr>
              <a:buSzPts val="2000"/>
              <a:buFont typeface="Times New Roman"/>
              <a:buAutoNum type="arabicPeriod"/>
            </a:pPr>
            <a:r>
              <a:rPr lang="ru-RU" sz="2000" dirty="0">
                <a:solidFill>
                  <a:schemeClr val="dk1"/>
                </a:solidFill>
                <a:latin typeface="Times New Roman"/>
                <a:ea typeface="Times New Roman"/>
                <a:cs typeface="Times New Roman"/>
                <a:sym typeface="Times New Roman"/>
              </a:rPr>
              <a:t>Оценочная интерпретация термина (примеры контекстов).</a:t>
            </a:r>
            <a:endParaRPr sz="2000" dirty="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BDD57F31-68CE-9E03-B71B-B523938F9D9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ru-RU" smtClean="0"/>
              <a:t>8</a:t>
            </a:fld>
            <a:endParaRPr lang="ru-RU"/>
          </a:p>
        </p:txBody>
      </p:sp>
      <p:sp>
        <p:nvSpPr>
          <p:cNvPr id="4" name="TextBox 3">
            <a:extLst>
              <a:ext uri="{FF2B5EF4-FFF2-40B4-BE49-F238E27FC236}">
                <a16:creationId xmlns:a16="http://schemas.microsoft.com/office/drawing/2014/main" id="{810572C6-0B0B-1B9F-82B4-C73014771A12}"/>
              </a:ext>
            </a:extLst>
          </p:cNvPr>
          <p:cNvSpPr txBox="1"/>
          <p:nvPr/>
        </p:nvSpPr>
        <p:spPr>
          <a:xfrm>
            <a:off x="304800" y="230659"/>
            <a:ext cx="8839200" cy="307777"/>
          </a:xfrm>
          <a:prstGeom prst="rect">
            <a:avLst/>
          </a:prstGeom>
          <a:noFill/>
        </p:spPr>
        <p:txBody>
          <a:bodyPr wrap="square">
            <a:spAutoFit/>
          </a:bodyPr>
          <a:lstStyle/>
          <a:p>
            <a:r>
              <a:rPr lang="ru-RU" sz="1400" b="1" dirty="0">
                <a:effectLst/>
                <a:latin typeface="Times New Roman" panose="02020603050405020304" pitchFamily="18" charset="0"/>
                <a:ea typeface="Calibri" panose="020F0502020204030204" pitchFamily="34" charset="0"/>
              </a:rPr>
              <a:t>АНТРОПОЦЕНТРИЗМ (111/</a:t>
            </a:r>
            <a:r>
              <a:rPr lang="en-US" sz="1400" b="1" dirty="0">
                <a:effectLst/>
                <a:latin typeface="Times New Roman" panose="02020603050405020304" pitchFamily="18" charset="0"/>
                <a:ea typeface="Calibri" panose="020F0502020204030204" pitchFamily="34" charset="0"/>
              </a:rPr>
              <a:t>IPM</a:t>
            </a:r>
            <a:r>
              <a:rPr lang="ru-RU" sz="1400" b="1" dirty="0">
                <a:effectLst/>
                <a:latin typeface="Times New Roman" panose="02020603050405020304" pitchFamily="18" charset="0"/>
                <a:ea typeface="Calibri" panose="020F0502020204030204" pitchFamily="34" charset="0"/>
              </a:rPr>
              <a:t>: 13.65)</a:t>
            </a:r>
            <a:endParaRPr lang="ru-RU" dirty="0"/>
          </a:p>
        </p:txBody>
      </p:sp>
      <p:sp>
        <p:nvSpPr>
          <p:cNvPr id="6" name="TextBox 5">
            <a:extLst>
              <a:ext uri="{FF2B5EF4-FFF2-40B4-BE49-F238E27FC236}">
                <a16:creationId xmlns:a16="http://schemas.microsoft.com/office/drawing/2014/main" id="{160BBB3E-E61D-C5A2-300E-CAC6F2AD7AC8}"/>
              </a:ext>
            </a:extLst>
          </p:cNvPr>
          <p:cNvSpPr txBox="1"/>
          <p:nvPr/>
        </p:nvSpPr>
        <p:spPr>
          <a:xfrm>
            <a:off x="230659" y="881449"/>
            <a:ext cx="8913341" cy="1321965"/>
          </a:xfrm>
          <a:prstGeom prst="rect">
            <a:avLst/>
          </a:prstGeom>
          <a:noFill/>
        </p:spPr>
        <p:txBody>
          <a:bodyPr wrap="square">
            <a:spAutoFit/>
          </a:bodyPr>
          <a:lstStyle/>
          <a:p>
            <a:pPr marL="342900" lvl="0" indent="-342900" algn="just">
              <a:lnSpc>
                <a:spcPct val="106000"/>
              </a:lnSpc>
              <a:spcAft>
                <a:spcPts val="800"/>
              </a:spcAft>
              <a:buFont typeface="+mj-lt"/>
              <a:buAutoNum type="arabicPeriod"/>
            </a:pPr>
            <a:r>
              <a:rPr lang="ru-RU" i="1" dirty="0">
                <a:effectLst/>
                <a:latin typeface="Times New Roman" panose="02020603050405020304" pitchFamily="18" charset="0"/>
                <a:ea typeface="Calibri" panose="020F0502020204030204" pitchFamily="34" charset="0"/>
              </a:rPr>
              <a:t>В анализируемых ФЕ [фразеологических единицах] представлены разные </a:t>
            </a:r>
            <a:r>
              <a:rPr lang="ru-RU" b="1" i="1" dirty="0">
                <a:effectLst/>
                <a:latin typeface="Times New Roman" panose="02020603050405020304" pitchFamily="18" charset="0"/>
                <a:ea typeface="Calibri" panose="020F0502020204030204" pitchFamily="34" charset="0"/>
              </a:rPr>
              <a:t>форматы знания </a:t>
            </a:r>
            <a:r>
              <a:rPr lang="ru-RU" i="1" dirty="0">
                <a:effectLst/>
                <a:latin typeface="Times New Roman" panose="02020603050405020304" pitchFamily="18" charset="0"/>
                <a:ea typeface="Calibri" panose="020F0502020204030204" pitchFamily="34" charset="0"/>
              </a:rPr>
              <a:t>о мире: языковое знание, рационально-логическое и собственно специальное. Все </a:t>
            </a:r>
            <a:r>
              <a:rPr lang="ru-RU" b="1" i="1" dirty="0">
                <a:effectLst/>
                <a:latin typeface="Times New Roman" panose="02020603050405020304" pitchFamily="18" charset="0"/>
                <a:ea typeface="Calibri" panose="020F0502020204030204" pitchFamily="34" charset="0"/>
              </a:rPr>
              <a:t>типы знания </a:t>
            </a:r>
            <a:r>
              <a:rPr lang="ru-RU" i="1" dirty="0">
                <a:effectLst/>
                <a:latin typeface="Times New Roman" panose="02020603050405020304" pitchFamily="18" charset="0"/>
                <a:ea typeface="Calibri" panose="020F0502020204030204" pitchFamily="34" charset="0"/>
              </a:rPr>
              <a:t>тесно связаны между собой и вступают в сложное взаимодействие друг с другом</a:t>
            </a:r>
            <a:r>
              <a:rPr lang="ru-RU" dirty="0">
                <a:effectLst/>
                <a:latin typeface="Times New Roman" panose="02020603050405020304" pitchFamily="18" charset="0"/>
                <a:ea typeface="Calibri" panose="020F0502020204030204" pitchFamily="34" charset="0"/>
              </a:rPr>
              <a:t> (</a:t>
            </a:r>
            <a:r>
              <a:rPr lang="ru-RU" dirty="0" err="1">
                <a:effectLst/>
                <a:latin typeface="Times New Roman" panose="02020603050405020304" pitchFamily="18" charset="0"/>
                <a:ea typeface="Calibri" panose="020F0502020204030204" pitchFamily="34" charset="0"/>
              </a:rPr>
              <a:t>Хабирова</a:t>
            </a:r>
            <a:r>
              <a:rPr lang="ru-RU" dirty="0">
                <a:effectLst/>
                <a:latin typeface="Times New Roman" panose="02020603050405020304" pitchFamily="18" charset="0"/>
                <a:ea typeface="Calibri" panose="020F0502020204030204" pitchFamily="34" charset="0"/>
              </a:rPr>
              <a:t>, 2014: 136). </a:t>
            </a:r>
            <a:endParaRPr lang="ru-RU" dirty="0">
              <a:latin typeface="Times New Roman" panose="02020603050405020304" pitchFamily="18" charset="0"/>
              <a:ea typeface="Calibri" panose="020F0502020204030204" pitchFamily="34" charset="0"/>
            </a:endParaRPr>
          </a:p>
          <a:p>
            <a:pPr marL="342900" lvl="0" indent="-342900" algn="just">
              <a:lnSpc>
                <a:spcPct val="106000"/>
              </a:lnSpc>
              <a:spcAft>
                <a:spcPts val="800"/>
              </a:spcAft>
              <a:buFont typeface="+mj-lt"/>
              <a:buAutoNum type="arabicPeriod"/>
            </a:pPr>
            <a:r>
              <a:rPr lang="ru-RU" dirty="0">
                <a:effectLst/>
                <a:latin typeface="Times New Roman" panose="02020603050405020304" pitchFamily="18" charset="0"/>
                <a:ea typeface="Calibri" panose="020F0502020204030204" pitchFamily="34" charset="0"/>
              </a:rPr>
              <a:t> </a:t>
            </a:r>
            <a:r>
              <a:rPr lang="ru-RU" i="1" dirty="0">
                <a:solidFill>
                  <a:srgbClr val="000000"/>
                </a:solidFill>
                <a:effectLst/>
                <a:latin typeface="Times New Roman" panose="02020603050405020304" pitchFamily="18" charset="0"/>
                <a:ea typeface="Times New Roman" panose="02020603050405020304" pitchFamily="18" charset="0"/>
              </a:rPr>
              <a:t>Результаты </a:t>
            </a:r>
            <a:r>
              <a:rPr lang="ru-RU" b="1" i="1" dirty="0">
                <a:solidFill>
                  <a:srgbClr val="000000"/>
                </a:solidFill>
                <a:effectLst/>
                <a:latin typeface="Times New Roman" panose="02020603050405020304" pitchFamily="18" charset="0"/>
                <a:ea typeface="Times New Roman" panose="02020603050405020304" pitchFamily="18" charset="0"/>
              </a:rPr>
              <a:t>концептуализации (категоризации)</a:t>
            </a:r>
            <a:r>
              <a:rPr lang="ru-RU" i="1" dirty="0">
                <a:solidFill>
                  <a:srgbClr val="000000"/>
                </a:solidFill>
                <a:effectLst/>
                <a:latin typeface="Times New Roman" panose="02020603050405020304" pitchFamily="18" charset="0"/>
                <a:ea typeface="Times New Roman" panose="02020603050405020304" pitchFamily="18" charset="0"/>
              </a:rPr>
              <a:t> закрепляются в памяти посредством </a:t>
            </a:r>
            <a:r>
              <a:rPr lang="ru-RU" i="1" dirty="0" err="1">
                <a:solidFill>
                  <a:srgbClr val="000000"/>
                </a:solidFill>
                <a:effectLst/>
                <a:latin typeface="Times New Roman" panose="02020603050405020304" pitchFamily="18" charset="0"/>
                <a:ea typeface="Times New Roman" panose="02020603050405020304" pitchFamily="18" charset="0"/>
              </a:rPr>
              <a:t>когезии</a:t>
            </a:r>
            <a:r>
              <a:rPr lang="ru-RU" i="1" dirty="0">
                <a:solidFill>
                  <a:srgbClr val="000000"/>
                </a:solidFill>
                <a:effectLst/>
                <a:latin typeface="Times New Roman" panose="02020603050405020304" pitchFamily="18" charset="0"/>
                <a:ea typeface="Times New Roman" panose="02020603050405020304" pitchFamily="18" charset="0"/>
              </a:rPr>
              <a:t> с вербальными средствами, т.е. имеет место лексикализация</a:t>
            </a:r>
            <a:r>
              <a:rPr lang="ru-RU" dirty="0">
                <a:solidFill>
                  <a:srgbClr val="000000"/>
                </a:solidFill>
                <a:effectLst/>
                <a:latin typeface="Times New Roman" panose="02020603050405020304" pitchFamily="18" charset="0"/>
                <a:ea typeface="Times New Roman" panose="02020603050405020304" pitchFamily="18" charset="0"/>
              </a:rPr>
              <a:t> (Лебедева, Зубкова, 2011:116).</a:t>
            </a:r>
            <a:endParaRPr lang="ru-RU" sz="1000" dirty="0">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FA721E61-0E88-589C-DB2C-6A6F6122C633}"/>
              </a:ext>
            </a:extLst>
          </p:cNvPr>
          <p:cNvSpPr txBox="1"/>
          <p:nvPr/>
        </p:nvSpPr>
        <p:spPr>
          <a:xfrm>
            <a:off x="362465" y="2463114"/>
            <a:ext cx="8781535" cy="3180871"/>
          </a:xfrm>
          <a:prstGeom prst="rect">
            <a:avLst/>
          </a:prstGeom>
          <a:noFill/>
        </p:spPr>
        <p:txBody>
          <a:bodyPr wrap="square">
            <a:spAutoFit/>
          </a:bodyPr>
          <a:lstStyle/>
          <a:p>
            <a:pPr marL="342900" lvl="0" indent="-342900" algn="just">
              <a:lnSpc>
                <a:spcPct val="105000"/>
              </a:lnSpc>
              <a:buFont typeface="+mj-lt"/>
              <a:buAutoNum type="arabicPeriod"/>
            </a:pPr>
            <a:r>
              <a:rPr lang="ru-RU" sz="1400" dirty="0">
                <a:effectLst/>
                <a:latin typeface="Times New Roman" panose="02020603050405020304" pitchFamily="18" charset="0"/>
                <a:ea typeface="Times New Roman" panose="02020603050405020304" pitchFamily="18" charset="0"/>
              </a:rPr>
              <a:t>АНТРОПОЦЕНТРИЗМ: </a:t>
            </a:r>
            <a:endParaRPr lang="ru-RU" sz="1000" dirty="0">
              <a:effectLst/>
              <a:latin typeface="Times New Roman" panose="02020603050405020304" pitchFamily="18" charset="0"/>
              <a:ea typeface="Times New Roman" panose="02020603050405020304" pitchFamily="18" charset="0"/>
            </a:endParaRPr>
          </a:p>
          <a:p>
            <a:pPr indent="450215" algn="just"/>
            <a:r>
              <a:rPr lang="ru-RU" sz="1400" dirty="0">
                <a:solidFill>
                  <a:srgbClr val="000000"/>
                </a:solidFill>
                <a:effectLst/>
                <a:latin typeface="Times New Roman" panose="02020603050405020304" pitchFamily="18" charset="0"/>
                <a:ea typeface="Times New Roman" panose="02020603050405020304" pitchFamily="18" charset="0"/>
              </a:rPr>
              <a:t>Частотные </a:t>
            </a:r>
            <a:r>
              <a:rPr lang="ru-RU" sz="1400" dirty="0" err="1">
                <a:solidFill>
                  <a:srgbClr val="000000"/>
                </a:solidFill>
                <a:effectLst/>
                <a:latin typeface="Times New Roman" panose="02020603050405020304" pitchFamily="18" charset="0"/>
                <a:ea typeface="Times New Roman" panose="02020603050405020304" pitchFamily="18" charset="0"/>
              </a:rPr>
              <a:t>коллокаты</a:t>
            </a:r>
            <a:r>
              <a:rPr lang="ru-RU" sz="1400" dirty="0">
                <a:solidFill>
                  <a:srgbClr val="000000"/>
                </a:solidFill>
                <a:effectLst/>
                <a:latin typeface="Times New Roman" panose="02020603050405020304" pitchFamily="18" charset="0"/>
                <a:ea typeface="Times New Roman" panose="02020603050405020304" pitchFamily="18" charset="0"/>
              </a:rPr>
              <a:t>: </a:t>
            </a:r>
            <a:r>
              <a:rPr lang="ru-RU" sz="1400" i="1" dirty="0">
                <a:solidFill>
                  <a:srgbClr val="000000"/>
                </a:solidFill>
                <a:effectLst/>
                <a:latin typeface="Times New Roman" panose="02020603050405020304" pitchFamily="18" charset="0"/>
                <a:ea typeface="Times New Roman" panose="02020603050405020304" pitchFamily="18" charset="0"/>
              </a:rPr>
              <a:t>функционализм </a:t>
            </a:r>
            <a:r>
              <a:rPr lang="ru-RU" sz="1400" dirty="0">
                <a:solidFill>
                  <a:srgbClr val="000000"/>
                </a:solidFill>
                <a:effectLst/>
                <a:latin typeface="Times New Roman" panose="02020603050405020304" pitchFamily="18" charset="0"/>
                <a:ea typeface="Times New Roman" panose="02020603050405020304" pitchFamily="18" charset="0"/>
              </a:rPr>
              <a:t>(1.41), о</a:t>
            </a:r>
            <a:r>
              <a:rPr lang="ru-RU" sz="1400" i="1" dirty="0">
                <a:solidFill>
                  <a:srgbClr val="000000"/>
                </a:solidFill>
                <a:effectLst/>
                <a:latin typeface="Times New Roman" panose="02020603050405020304" pitchFamily="18" charset="0"/>
                <a:ea typeface="Times New Roman" panose="02020603050405020304" pitchFamily="18" charset="0"/>
              </a:rPr>
              <a:t>смысливать, пронизывать, взаимосвязаны, прозвучать, оправданный, манифестация,  бинарный, эгоцентрический, </a:t>
            </a:r>
            <a:r>
              <a:rPr lang="ru-RU" sz="1400" i="1" dirty="0" err="1">
                <a:solidFill>
                  <a:srgbClr val="000000"/>
                </a:solidFill>
                <a:effectLst/>
                <a:latin typeface="Times New Roman" panose="02020603050405020304" pitchFamily="18" charset="0"/>
                <a:ea typeface="Times New Roman" panose="02020603050405020304" pitchFamily="18" charset="0"/>
              </a:rPr>
              <a:t>когниция</a:t>
            </a:r>
            <a:r>
              <a:rPr lang="ru-RU" sz="1400" i="1" dirty="0">
                <a:solidFill>
                  <a:srgbClr val="000000"/>
                </a:solidFill>
                <a:effectLst/>
                <a:latin typeface="Times New Roman" panose="02020603050405020304" pitchFamily="18" charset="0"/>
                <a:ea typeface="Times New Roman" panose="02020603050405020304" pitchFamily="18" charset="0"/>
              </a:rPr>
              <a:t>, неприятный, полноценный, ведущий, принцип, ориентироваться, принцип</a:t>
            </a:r>
            <a:r>
              <a:rPr lang="ru-RU" sz="1400" dirty="0">
                <a:solidFill>
                  <a:srgbClr val="000000"/>
                </a:solidFill>
                <a:effectLst/>
                <a:latin typeface="Times New Roman" panose="02020603050405020304" pitchFamily="18" charset="0"/>
                <a:ea typeface="Times New Roman" panose="02020603050405020304" pitchFamily="18" charset="0"/>
              </a:rPr>
              <a:t> (0.99).</a:t>
            </a:r>
            <a:endParaRPr lang="ru-RU" sz="1200" dirty="0">
              <a:effectLst/>
              <a:latin typeface="Times New Roman" panose="02020603050405020304" pitchFamily="18" charset="0"/>
              <a:ea typeface="Times New Roman" panose="02020603050405020304" pitchFamily="18" charset="0"/>
            </a:endParaRPr>
          </a:p>
          <a:p>
            <a:pPr indent="450215" algn="just"/>
            <a:r>
              <a:rPr lang="ru-RU" sz="1400" dirty="0">
                <a:solidFill>
                  <a:srgbClr val="000000"/>
                </a:solidFill>
                <a:effectLst/>
                <a:latin typeface="Times New Roman" panose="02020603050405020304" pitchFamily="18" charset="0"/>
                <a:ea typeface="Times New Roman" panose="02020603050405020304" pitchFamily="18" charset="0"/>
              </a:rPr>
              <a:t>N-ГРАММЫ: </a:t>
            </a:r>
            <a:r>
              <a:rPr lang="ru-RU" sz="1400" i="1" dirty="0">
                <a:solidFill>
                  <a:srgbClr val="000000"/>
                </a:solidFill>
                <a:effectLst/>
                <a:latin typeface="Times New Roman" panose="02020603050405020304" pitchFamily="18" charset="0"/>
                <a:ea typeface="Times New Roman" panose="02020603050405020304" pitchFamily="18" charset="0"/>
              </a:rPr>
              <a:t>язык </a:t>
            </a:r>
            <a:r>
              <a:rPr lang="ru-RU" sz="1400" dirty="0">
                <a:solidFill>
                  <a:srgbClr val="000000"/>
                </a:solidFill>
                <a:effectLst/>
                <a:latin typeface="Times New Roman" panose="02020603050405020304" pitchFamily="18" charset="0"/>
                <a:ea typeface="Times New Roman" panose="02020603050405020304" pitchFamily="18" charset="0"/>
              </a:rPr>
              <a:t>(5), </a:t>
            </a:r>
            <a:r>
              <a:rPr lang="ru-RU" sz="1400" i="1" dirty="0">
                <a:solidFill>
                  <a:srgbClr val="000000"/>
                </a:solidFill>
                <a:effectLst/>
                <a:latin typeface="Times New Roman" panose="02020603050405020304" pitchFamily="18" charset="0"/>
                <a:ea typeface="Times New Roman" panose="02020603050405020304" pitchFamily="18" charset="0"/>
              </a:rPr>
              <a:t>принцип </a:t>
            </a:r>
            <a:r>
              <a:rPr lang="ru-RU" sz="1400" dirty="0">
                <a:solidFill>
                  <a:srgbClr val="000000"/>
                </a:solidFill>
                <a:effectLst/>
                <a:latin typeface="Times New Roman" panose="02020603050405020304" pitchFamily="18" charset="0"/>
                <a:ea typeface="Times New Roman" panose="02020603050405020304" pitchFamily="18" charset="0"/>
              </a:rPr>
              <a:t>(4), </a:t>
            </a:r>
            <a:r>
              <a:rPr lang="ru-RU" sz="1400" i="1" dirty="0">
                <a:solidFill>
                  <a:srgbClr val="000000"/>
                </a:solidFill>
                <a:effectLst/>
                <a:latin typeface="Times New Roman" panose="02020603050405020304" pitchFamily="18" charset="0"/>
                <a:ea typeface="Times New Roman" panose="02020603050405020304" pitchFamily="18" charset="0"/>
              </a:rPr>
              <a:t>являться, принцип, языковой</a:t>
            </a:r>
            <a:r>
              <a:rPr lang="ru-RU" sz="1400" dirty="0">
                <a:solidFill>
                  <a:srgbClr val="000000"/>
                </a:solidFill>
                <a:effectLst/>
                <a:latin typeface="Times New Roman" panose="02020603050405020304" pitchFamily="18" charset="0"/>
                <a:ea typeface="Times New Roman" panose="02020603050405020304" pitchFamily="18" charset="0"/>
              </a:rPr>
              <a:t> (3), </a:t>
            </a:r>
            <a:r>
              <a:rPr lang="ru-RU" sz="1400" i="1" dirty="0">
                <a:solidFill>
                  <a:srgbClr val="000000"/>
                </a:solidFill>
                <a:effectLst/>
                <a:latin typeface="Times New Roman" panose="02020603050405020304" pitchFamily="18" charset="0"/>
                <a:ea typeface="Times New Roman" panose="02020603050405020304" pitchFamily="18" charset="0"/>
              </a:rPr>
              <a:t>сознание, проявляться, позиция, термин, представлять, проявление, </a:t>
            </a:r>
            <a:r>
              <a:rPr lang="ru-RU" sz="1400" i="1" dirty="0" err="1">
                <a:solidFill>
                  <a:srgbClr val="000000"/>
                </a:solidFill>
                <a:effectLst/>
                <a:latin typeface="Times New Roman" panose="02020603050405020304" pitchFamily="18" charset="0"/>
                <a:ea typeface="Times New Roman" panose="02020603050405020304" pitchFamily="18" charset="0"/>
              </a:rPr>
              <a:t>когнитологический</a:t>
            </a:r>
            <a:r>
              <a:rPr lang="ru-RU" sz="1400" i="1" dirty="0">
                <a:solidFill>
                  <a:srgbClr val="000000"/>
                </a:solidFill>
                <a:effectLst/>
                <a:latin typeface="Times New Roman" panose="02020603050405020304" pitchFamily="18" charset="0"/>
                <a:ea typeface="Times New Roman" panose="02020603050405020304" pitchFamily="18" charset="0"/>
              </a:rPr>
              <a:t>, ядро</a:t>
            </a:r>
            <a:r>
              <a:rPr lang="ru-RU" sz="1400" dirty="0">
                <a:solidFill>
                  <a:srgbClr val="000000"/>
                </a:solidFill>
                <a:effectLst/>
                <a:latin typeface="Times New Roman" panose="02020603050405020304" pitchFamily="18" charset="0"/>
                <a:ea typeface="Times New Roman" panose="02020603050405020304" pitchFamily="18" charset="0"/>
              </a:rPr>
              <a:t> (2).</a:t>
            </a:r>
          </a:p>
          <a:p>
            <a:pPr indent="450215" algn="just"/>
            <a:endParaRPr lang="ru-RU" dirty="0">
              <a:latin typeface="Times New Roman" panose="02020603050405020304" pitchFamily="18" charset="0"/>
              <a:ea typeface="Times New Roman" panose="02020603050405020304" pitchFamily="18" charset="0"/>
            </a:endParaRPr>
          </a:p>
          <a:p>
            <a:pPr indent="450215" algn="just"/>
            <a:r>
              <a:rPr lang="en-US" sz="1800" dirty="0" err="1">
                <a:solidFill>
                  <a:srgbClr val="000000"/>
                </a:solidFill>
                <a:effectLst/>
                <a:latin typeface="Times New Roman" panose="02020603050405020304" pitchFamily="18" charset="0"/>
                <a:ea typeface="Times New Roman" panose="02020603050405020304" pitchFamily="18" charset="0"/>
              </a:rPr>
              <a:t>Нечастотные</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коллокаты</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когнитологический</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антропоцентризм</a:t>
            </a:r>
            <a:endParaRPr lang="ru-RU" sz="1800" i="1" dirty="0">
              <a:solidFill>
                <a:srgbClr val="000000"/>
              </a:solidFill>
              <a:effectLst/>
              <a:latin typeface="Times New Roman" panose="02020603050405020304" pitchFamily="18" charset="0"/>
              <a:ea typeface="Times New Roman" panose="02020603050405020304" pitchFamily="18" charset="0"/>
            </a:endParaRPr>
          </a:p>
          <a:p>
            <a:pPr indent="450215" algn="just"/>
            <a:endParaRPr lang="ru-RU" sz="1800" i="1" dirty="0">
              <a:latin typeface="Times New Roman" panose="02020603050405020304" pitchFamily="18" charset="0"/>
              <a:ea typeface="Times New Roman" panose="02020603050405020304" pitchFamily="18" charset="0"/>
            </a:endParaRPr>
          </a:p>
          <a:p>
            <a:pPr indent="450215" algn="just"/>
            <a:r>
              <a:rPr lang="ru-RU" sz="1800" dirty="0">
                <a:solidFill>
                  <a:srgbClr val="000000"/>
                </a:solidFill>
                <a:effectLst/>
                <a:latin typeface="Times New Roman" panose="02020603050405020304" pitchFamily="18" charset="0"/>
                <a:ea typeface="Times New Roman" panose="02020603050405020304" pitchFamily="18" charset="0"/>
              </a:rPr>
              <a:t>АНТРОПОЦЕНТРИЗМ: человек 76; центр, наука 8; антропология 7; история, философия 6; лингвистика, человек в центре всего 4; древность, </a:t>
            </a:r>
            <a:r>
              <a:rPr lang="ru-RU" sz="1800" dirty="0" err="1">
                <a:solidFill>
                  <a:srgbClr val="000000"/>
                </a:solidFill>
                <a:effectLst/>
                <a:latin typeface="Times New Roman" panose="02020603050405020304" pitchFamily="18" charset="0"/>
                <a:ea typeface="Times New Roman" panose="02020603050405020304" pitchFamily="18" charset="0"/>
              </a:rPr>
              <a:t>системоцентризм</a:t>
            </a:r>
            <a:r>
              <a:rPr lang="ru-RU" sz="1800" dirty="0">
                <a:solidFill>
                  <a:srgbClr val="000000"/>
                </a:solidFill>
                <a:effectLst/>
                <a:latin typeface="Times New Roman" panose="02020603050405020304" pitchFamily="18" charset="0"/>
                <a:ea typeface="Times New Roman" panose="02020603050405020304" pitchFamily="18" charset="0"/>
              </a:rPr>
              <a:t> 3; вселенная, динозавры, мировоззрение, человечество 2; 199+81+0+67.</a:t>
            </a:r>
            <a:endParaRPr lang="ru-RU" sz="1800" dirty="0">
              <a:effectLst/>
              <a:latin typeface="Calibri" panose="020F0502020204030204" pitchFamily="34" charset="0"/>
              <a:ea typeface="Calibri" panose="020F0502020204030204" pitchFamily="34" charset="0"/>
            </a:endParaRPr>
          </a:p>
          <a:p>
            <a:pPr indent="450215" algn="just"/>
            <a:endParaRPr lang="ru-R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63888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23"/>
          <p:cNvSpPr txBox="1">
            <a:spLocks noGrp="1"/>
          </p:cNvSpPr>
          <p:nvPr>
            <p:ph type="sldNum" idx="12"/>
          </p:nvPr>
        </p:nvSpPr>
        <p:spPr>
          <a:xfrm>
            <a:off x="11275295" y="6011309"/>
            <a:ext cx="731700" cy="525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ru-RU" sz="3000"/>
              <a:t>9</a:t>
            </a:fld>
            <a:endParaRPr sz="3000"/>
          </a:p>
        </p:txBody>
      </p:sp>
      <p:sp>
        <p:nvSpPr>
          <p:cNvPr id="275" name="Google Shape;275;p23"/>
          <p:cNvSpPr txBox="1"/>
          <p:nvPr/>
        </p:nvSpPr>
        <p:spPr>
          <a:xfrm>
            <a:off x="533400" y="1233000"/>
            <a:ext cx="5562600" cy="5253600"/>
          </a:xfrm>
          <a:prstGeom prst="rect">
            <a:avLst/>
          </a:prstGeom>
          <a:noFill/>
          <a:ln>
            <a:noFill/>
          </a:ln>
        </p:spPr>
        <p:txBody>
          <a:bodyPr spcFirstLastPara="1" wrap="square" lIns="91425" tIns="45700" rIns="91425" bIns="45700" anchor="t" anchorCtr="0">
            <a:normAutofit/>
          </a:bodyPr>
          <a:lstStyle/>
          <a:p>
            <a:pPr marL="0" lvl="0" indent="0" algn="just" rtl="0">
              <a:lnSpc>
                <a:spcPct val="105000"/>
              </a:lnSpc>
              <a:spcBef>
                <a:spcPts val="1000"/>
              </a:spcBef>
              <a:spcAft>
                <a:spcPts val="0"/>
              </a:spcAft>
              <a:buNone/>
            </a:pPr>
            <a:r>
              <a:rPr lang="ru-RU" sz="2037" b="1">
                <a:solidFill>
                  <a:srgbClr val="0F2C68"/>
                </a:solidFill>
                <a:latin typeface="Times New Roman"/>
                <a:ea typeface="Times New Roman"/>
                <a:cs typeface="Times New Roman"/>
                <a:sym typeface="Times New Roman"/>
              </a:rPr>
              <a:t>Лингвистические</a:t>
            </a:r>
            <a:endParaRPr sz="2037" b="1">
              <a:solidFill>
                <a:srgbClr val="0F2C68"/>
              </a:solidFill>
              <a:latin typeface="Times New Roman"/>
              <a:ea typeface="Times New Roman"/>
              <a:cs typeface="Times New Roman"/>
              <a:sym typeface="Times New Roman"/>
            </a:endParaRPr>
          </a:p>
          <a:p>
            <a:pPr marL="457200" lvl="0" indent="-357981" algn="just" rtl="0">
              <a:lnSpc>
                <a:spcPct val="105000"/>
              </a:lnSpc>
              <a:spcBef>
                <a:spcPts val="1000"/>
              </a:spcBef>
              <a:spcAft>
                <a:spcPts val="0"/>
              </a:spcAft>
              <a:buClr>
                <a:srgbClr val="0F2C68"/>
              </a:buClr>
              <a:buSzPts val="2038"/>
              <a:buFont typeface="Times New Roman"/>
              <a:buChar char="●"/>
            </a:pPr>
            <a:r>
              <a:rPr lang="ru-RU" sz="2037" b="1">
                <a:solidFill>
                  <a:srgbClr val="0F2C68"/>
                </a:solidFill>
                <a:latin typeface="Times New Roman"/>
                <a:ea typeface="Times New Roman"/>
                <a:cs typeface="Times New Roman"/>
                <a:sym typeface="Times New Roman"/>
              </a:rPr>
              <a:t>гипероним-гипоним</a:t>
            </a:r>
            <a:endParaRPr sz="2037" b="1">
              <a:solidFill>
                <a:srgbClr val="0F2C68"/>
              </a:solidFill>
              <a:latin typeface="Times New Roman"/>
              <a:ea typeface="Times New Roman"/>
              <a:cs typeface="Times New Roman"/>
              <a:sym typeface="Times New Roman"/>
            </a:endParaRPr>
          </a:p>
          <a:p>
            <a:pPr marL="457200" lvl="0" indent="-357981" algn="just" rtl="0">
              <a:lnSpc>
                <a:spcPct val="105000"/>
              </a:lnSpc>
              <a:spcBef>
                <a:spcPts val="0"/>
              </a:spcBef>
              <a:spcAft>
                <a:spcPts val="0"/>
              </a:spcAft>
              <a:buClr>
                <a:srgbClr val="0F2C68"/>
              </a:buClr>
              <a:buSzPts val="2038"/>
              <a:buFont typeface="Times New Roman"/>
              <a:buChar char="●"/>
            </a:pPr>
            <a:r>
              <a:rPr lang="ru-RU" sz="2037">
                <a:solidFill>
                  <a:srgbClr val="0F2C68"/>
                </a:solidFill>
                <a:latin typeface="Times New Roman"/>
                <a:ea typeface="Times New Roman"/>
                <a:cs typeface="Times New Roman"/>
                <a:sym typeface="Times New Roman"/>
              </a:rPr>
              <a:t>конверсив</a:t>
            </a:r>
            <a:endParaRPr sz="2037">
              <a:solidFill>
                <a:srgbClr val="0F2C68"/>
              </a:solidFill>
              <a:latin typeface="Times New Roman"/>
              <a:ea typeface="Times New Roman"/>
              <a:cs typeface="Times New Roman"/>
              <a:sym typeface="Times New Roman"/>
            </a:endParaRPr>
          </a:p>
          <a:p>
            <a:pPr marL="457200" lvl="0" indent="-357981" algn="just" rtl="0">
              <a:lnSpc>
                <a:spcPct val="105000"/>
              </a:lnSpc>
              <a:spcBef>
                <a:spcPts val="0"/>
              </a:spcBef>
              <a:spcAft>
                <a:spcPts val="0"/>
              </a:spcAft>
              <a:buClr>
                <a:srgbClr val="0F2C68"/>
              </a:buClr>
              <a:buSzPts val="2038"/>
              <a:buFont typeface="Times New Roman"/>
              <a:buChar char="●"/>
            </a:pPr>
            <a:r>
              <a:rPr lang="ru-RU" sz="2037">
                <a:solidFill>
                  <a:srgbClr val="0F2C68"/>
                </a:solidFill>
                <a:latin typeface="Times New Roman"/>
                <a:ea typeface="Times New Roman"/>
                <a:cs typeface="Times New Roman"/>
                <a:sym typeface="Times New Roman"/>
              </a:rPr>
              <a:t>афоризм</a:t>
            </a:r>
            <a:endParaRPr sz="2037">
              <a:solidFill>
                <a:srgbClr val="0F2C68"/>
              </a:solidFill>
              <a:latin typeface="Times New Roman"/>
              <a:ea typeface="Times New Roman"/>
              <a:cs typeface="Times New Roman"/>
              <a:sym typeface="Times New Roman"/>
            </a:endParaRPr>
          </a:p>
          <a:p>
            <a:pPr marL="457200" lvl="0" indent="-357981" algn="just" rtl="0">
              <a:lnSpc>
                <a:spcPct val="105000"/>
              </a:lnSpc>
              <a:spcBef>
                <a:spcPts val="0"/>
              </a:spcBef>
              <a:spcAft>
                <a:spcPts val="0"/>
              </a:spcAft>
              <a:buClr>
                <a:srgbClr val="0F2C68"/>
              </a:buClr>
              <a:buSzPts val="2038"/>
              <a:buFont typeface="Times New Roman"/>
              <a:buChar char="●"/>
            </a:pPr>
            <a:r>
              <a:rPr lang="ru-RU" sz="2037">
                <a:solidFill>
                  <a:srgbClr val="0F2C68"/>
                </a:solidFill>
                <a:latin typeface="Times New Roman"/>
                <a:ea typeface="Times New Roman"/>
                <a:cs typeface="Times New Roman"/>
                <a:sym typeface="Times New Roman"/>
              </a:rPr>
              <a:t>внутренняя форма слова</a:t>
            </a:r>
            <a:endParaRPr sz="2037">
              <a:solidFill>
                <a:srgbClr val="0F2C68"/>
              </a:solidFill>
              <a:latin typeface="Times New Roman"/>
              <a:ea typeface="Times New Roman"/>
              <a:cs typeface="Times New Roman"/>
              <a:sym typeface="Times New Roman"/>
            </a:endParaRPr>
          </a:p>
          <a:p>
            <a:pPr marL="457200" lvl="0" indent="0" algn="just" rtl="0">
              <a:lnSpc>
                <a:spcPct val="105000"/>
              </a:lnSpc>
              <a:spcBef>
                <a:spcPts val="1000"/>
              </a:spcBef>
              <a:spcAft>
                <a:spcPts val="0"/>
              </a:spcAft>
              <a:buNone/>
            </a:pPr>
            <a:endParaRPr sz="2037">
              <a:solidFill>
                <a:srgbClr val="0F2C68"/>
              </a:solidFill>
              <a:latin typeface="Times New Roman"/>
              <a:ea typeface="Times New Roman"/>
              <a:cs typeface="Times New Roman"/>
              <a:sym typeface="Times New Roman"/>
            </a:endParaRPr>
          </a:p>
          <a:p>
            <a:pPr marL="0" lvl="0" indent="0" algn="just" rtl="0">
              <a:lnSpc>
                <a:spcPct val="105000"/>
              </a:lnSpc>
              <a:spcBef>
                <a:spcPts val="0"/>
              </a:spcBef>
              <a:spcAft>
                <a:spcPts val="0"/>
              </a:spcAft>
              <a:buNone/>
            </a:pPr>
            <a:r>
              <a:rPr lang="ru-RU" sz="2037" b="1">
                <a:solidFill>
                  <a:srgbClr val="0F2C68"/>
                </a:solidFill>
                <a:latin typeface="Times New Roman"/>
                <a:ea typeface="Times New Roman"/>
                <a:cs typeface="Times New Roman"/>
                <a:sym typeface="Times New Roman"/>
              </a:rPr>
              <a:t>Логические</a:t>
            </a:r>
            <a:endParaRPr sz="2037" b="1">
              <a:solidFill>
                <a:srgbClr val="0F2C68"/>
              </a:solidFill>
              <a:latin typeface="Times New Roman"/>
              <a:ea typeface="Times New Roman"/>
              <a:cs typeface="Times New Roman"/>
              <a:sym typeface="Times New Roman"/>
            </a:endParaRPr>
          </a:p>
          <a:p>
            <a:pPr marL="457200" lvl="0" indent="-357981" algn="just" rtl="0">
              <a:lnSpc>
                <a:spcPct val="105000"/>
              </a:lnSpc>
              <a:spcBef>
                <a:spcPts val="0"/>
              </a:spcBef>
              <a:spcAft>
                <a:spcPts val="0"/>
              </a:spcAft>
              <a:buClr>
                <a:srgbClr val="0F2C68"/>
              </a:buClr>
              <a:buSzPts val="2038"/>
              <a:buFont typeface="Times New Roman"/>
              <a:buChar char="●"/>
            </a:pPr>
            <a:r>
              <a:rPr lang="ru-RU" sz="2037">
                <a:solidFill>
                  <a:srgbClr val="0F2C68"/>
                </a:solidFill>
                <a:latin typeface="Times New Roman"/>
                <a:ea typeface="Times New Roman"/>
                <a:cs typeface="Times New Roman"/>
                <a:sym typeface="Times New Roman"/>
              </a:rPr>
              <a:t>дескрипция</a:t>
            </a:r>
            <a:endParaRPr sz="2037">
              <a:solidFill>
                <a:srgbClr val="0F2C68"/>
              </a:solidFill>
              <a:latin typeface="Times New Roman"/>
              <a:ea typeface="Times New Roman"/>
              <a:cs typeface="Times New Roman"/>
              <a:sym typeface="Times New Roman"/>
            </a:endParaRPr>
          </a:p>
          <a:p>
            <a:pPr marL="457200" lvl="0" indent="-357981" algn="just" rtl="0">
              <a:lnSpc>
                <a:spcPct val="105000"/>
              </a:lnSpc>
              <a:spcBef>
                <a:spcPts val="0"/>
              </a:spcBef>
              <a:spcAft>
                <a:spcPts val="0"/>
              </a:spcAft>
              <a:buClr>
                <a:srgbClr val="0F2C68"/>
              </a:buClr>
              <a:buSzPts val="2038"/>
              <a:buFont typeface="Times New Roman"/>
              <a:buChar char="●"/>
            </a:pPr>
            <a:r>
              <a:rPr lang="ru-RU" sz="2037" b="1">
                <a:solidFill>
                  <a:srgbClr val="0F2C68"/>
                </a:solidFill>
                <a:latin typeface="Times New Roman"/>
                <a:ea typeface="Times New Roman"/>
                <a:cs typeface="Times New Roman"/>
                <a:sym typeface="Times New Roman"/>
              </a:rPr>
              <a:t>предикат</a:t>
            </a:r>
            <a:endParaRPr sz="2037" b="1">
              <a:solidFill>
                <a:srgbClr val="0F2C68"/>
              </a:solidFill>
              <a:latin typeface="Times New Roman"/>
              <a:ea typeface="Times New Roman"/>
              <a:cs typeface="Times New Roman"/>
              <a:sym typeface="Times New Roman"/>
            </a:endParaRPr>
          </a:p>
          <a:p>
            <a:pPr marL="457200" lvl="0" indent="-357981" algn="just" rtl="0">
              <a:lnSpc>
                <a:spcPct val="105000"/>
              </a:lnSpc>
              <a:spcBef>
                <a:spcPts val="0"/>
              </a:spcBef>
              <a:spcAft>
                <a:spcPts val="0"/>
              </a:spcAft>
              <a:buClr>
                <a:srgbClr val="0F2C68"/>
              </a:buClr>
              <a:buSzPts val="2038"/>
              <a:buFont typeface="Times New Roman"/>
              <a:buChar char="●"/>
            </a:pPr>
            <a:r>
              <a:rPr lang="ru-RU" sz="2037">
                <a:solidFill>
                  <a:srgbClr val="0F2C68"/>
                </a:solidFill>
                <a:latin typeface="Times New Roman"/>
                <a:ea typeface="Times New Roman"/>
                <a:cs typeface="Times New Roman"/>
                <a:sym typeface="Times New Roman"/>
              </a:rPr>
              <a:t>пропозиция </a:t>
            </a:r>
            <a:endParaRPr sz="2037">
              <a:solidFill>
                <a:srgbClr val="0F2C68"/>
              </a:solidFill>
              <a:latin typeface="Times New Roman"/>
              <a:ea typeface="Times New Roman"/>
              <a:cs typeface="Times New Roman"/>
              <a:sym typeface="Times New Roman"/>
            </a:endParaRPr>
          </a:p>
          <a:p>
            <a:pPr marL="457200" lvl="0" indent="-357981" algn="just" rtl="0">
              <a:lnSpc>
                <a:spcPct val="105000"/>
              </a:lnSpc>
              <a:spcBef>
                <a:spcPts val="0"/>
              </a:spcBef>
              <a:spcAft>
                <a:spcPts val="0"/>
              </a:spcAft>
              <a:buClr>
                <a:srgbClr val="0F2C68"/>
              </a:buClr>
              <a:buSzPts val="2038"/>
              <a:buFont typeface="Times New Roman"/>
              <a:buChar char="●"/>
            </a:pPr>
            <a:r>
              <a:rPr lang="ru-RU" sz="2037">
                <a:solidFill>
                  <a:srgbClr val="0F2C68"/>
                </a:solidFill>
                <a:latin typeface="Times New Roman"/>
                <a:ea typeface="Times New Roman"/>
                <a:cs typeface="Times New Roman"/>
                <a:sym typeface="Times New Roman"/>
              </a:rPr>
              <a:t>сравнение</a:t>
            </a:r>
            <a:endParaRPr sz="2037">
              <a:solidFill>
                <a:srgbClr val="0F2C68"/>
              </a:solidFill>
              <a:latin typeface="Times New Roman"/>
              <a:ea typeface="Times New Roman"/>
              <a:cs typeface="Times New Roman"/>
              <a:sym typeface="Times New Roman"/>
            </a:endParaRPr>
          </a:p>
          <a:p>
            <a:pPr marL="457200" lvl="0" indent="-357981" algn="just" rtl="0">
              <a:lnSpc>
                <a:spcPct val="105000"/>
              </a:lnSpc>
              <a:spcBef>
                <a:spcPts val="0"/>
              </a:spcBef>
              <a:spcAft>
                <a:spcPts val="0"/>
              </a:spcAft>
              <a:buClr>
                <a:srgbClr val="0F2C68"/>
              </a:buClr>
              <a:buSzPts val="2038"/>
              <a:buFont typeface="Times New Roman"/>
              <a:buChar char="●"/>
            </a:pPr>
            <a:r>
              <a:rPr lang="ru-RU" sz="2037" b="1">
                <a:solidFill>
                  <a:srgbClr val="0F2C68"/>
                </a:solidFill>
                <a:latin typeface="Times New Roman"/>
                <a:ea typeface="Times New Roman"/>
                <a:cs typeface="Times New Roman"/>
                <a:sym typeface="Times New Roman"/>
              </a:rPr>
              <a:t>суждение</a:t>
            </a:r>
            <a:endParaRPr sz="2037" b="1">
              <a:solidFill>
                <a:srgbClr val="0F2C68"/>
              </a:solidFill>
              <a:latin typeface="Times New Roman"/>
              <a:ea typeface="Times New Roman"/>
              <a:cs typeface="Times New Roman"/>
              <a:sym typeface="Times New Roman"/>
            </a:endParaRPr>
          </a:p>
        </p:txBody>
      </p:sp>
      <p:sp>
        <p:nvSpPr>
          <p:cNvPr id="276" name="Google Shape;276;p23"/>
          <p:cNvSpPr txBox="1"/>
          <p:nvPr/>
        </p:nvSpPr>
        <p:spPr>
          <a:xfrm>
            <a:off x="533398" y="455990"/>
            <a:ext cx="10714800" cy="777000"/>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r>
              <a:rPr lang="ru-RU" sz="2400">
                <a:solidFill>
                  <a:srgbClr val="0F2C68"/>
                </a:solidFill>
                <a:latin typeface="Calibri"/>
                <a:ea typeface="Calibri"/>
                <a:cs typeface="Calibri"/>
                <a:sym typeface="Calibri"/>
              </a:rPr>
              <a:t>Способы задания смысла</a:t>
            </a:r>
            <a:endParaRPr sz="2400">
              <a:solidFill>
                <a:srgbClr val="0F2C68"/>
              </a:solidFill>
              <a:latin typeface="Calibri"/>
              <a:ea typeface="Calibri"/>
              <a:cs typeface="Calibri"/>
              <a:sym typeface="Calibri"/>
            </a:endParaRPr>
          </a:p>
        </p:txBody>
      </p:sp>
      <p:sp>
        <p:nvSpPr>
          <p:cNvPr id="277" name="Google Shape;277;p23"/>
          <p:cNvSpPr txBox="1"/>
          <p:nvPr/>
        </p:nvSpPr>
        <p:spPr>
          <a:xfrm>
            <a:off x="6086475" y="1316400"/>
            <a:ext cx="5562600" cy="5086800"/>
          </a:xfrm>
          <a:prstGeom prst="rect">
            <a:avLst/>
          </a:prstGeom>
          <a:noFill/>
          <a:ln>
            <a:noFill/>
          </a:ln>
        </p:spPr>
        <p:txBody>
          <a:bodyPr spcFirstLastPara="1" wrap="square" lIns="91425" tIns="45700" rIns="91425" bIns="45700" anchor="t" anchorCtr="0">
            <a:normAutofit/>
          </a:bodyPr>
          <a:lstStyle/>
          <a:p>
            <a:pPr marL="0" lvl="0" indent="0" algn="just" rtl="0">
              <a:lnSpc>
                <a:spcPct val="105000"/>
              </a:lnSpc>
              <a:spcBef>
                <a:spcPts val="0"/>
              </a:spcBef>
              <a:spcAft>
                <a:spcPts val="0"/>
              </a:spcAft>
              <a:buNone/>
            </a:pPr>
            <a:r>
              <a:rPr lang="ru-RU" sz="2037" b="1">
                <a:solidFill>
                  <a:schemeClr val="dk1"/>
                </a:solidFill>
                <a:latin typeface="Times New Roman"/>
                <a:ea typeface="Times New Roman"/>
                <a:cs typeface="Times New Roman"/>
                <a:sym typeface="Times New Roman"/>
              </a:rPr>
              <a:t>Фактологические </a:t>
            </a:r>
            <a:r>
              <a:rPr lang="ru-RU" sz="2037">
                <a:solidFill>
                  <a:schemeClr val="dk1"/>
                </a:solidFill>
                <a:latin typeface="Times New Roman"/>
                <a:ea typeface="Times New Roman"/>
                <a:cs typeface="Times New Roman"/>
                <a:sym typeface="Times New Roman"/>
              </a:rPr>
              <a:t> </a:t>
            </a:r>
            <a:endParaRPr sz="2037">
              <a:solidFill>
                <a:schemeClr val="dk1"/>
              </a:solidFill>
              <a:latin typeface="Times New Roman"/>
              <a:ea typeface="Times New Roman"/>
              <a:cs typeface="Times New Roman"/>
              <a:sym typeface="Times New Roman"/>
            </a:endParaRPr>
          </a:p>
          <a:p>
            <a:pPr marL="457200" lvl="0" indent="-357981" algn="just" rtl="0">
              <a:lnSpc>
                <a:spcPct val="105000"/>
              </a:lnSpc>
              <a:spcBef>
                <a:spcPts val="0"/>
              </a:spcBef>
              <a:spcAft>
                <a:spcPts val="0"/>
              </a:spcAft>
              <a:buClr>
                <a:schemeClr val="dk1"/>
              </a:buClr>
              <a:buSzPts val="2038"/>
              <a:buFont typeface="Times New Roman"/>
              <a:buChar char="●"/>
            </a:pPr>
            <a:r>
              <a:rPr lang="ru-RU" sz="2037">
                <a:solidFill>
                  <a:schemeClr val="dk1"/>
                </a:solidFill>
                <a:latin typeface="Times New Roman"/>
                <a:ea typeface="Times New Roman"/>
                <a:cs typeface="Times New Roman"/>
                <a:sym typeface="Times New Roman"/>
              </a:rPr>
              <a:t>прецедентный текст</a:t>
            </a:r>
            <a:endParaRPr sz="2037">
              <a:solidFill>
                <a:schemeClr val="dk1"/>
              </a:solidFill>
              <a:latin typeface="Times New Roman"/>
              <a:ea typeface="Times New Roman"/>
              <a:cs typeface="Times New Roman"/>
              <a:sym typeface="Times New Roman"/>
            </a:endParaRPr>
          </a:p>
          <a:p>
            <a:pPr marL="457200" lvl="0" indent="-357981" algn="just" rtl="0">
              <a:lnSpc>
                <a:spcPct val="105000"/>
              </a:lnSpc>
              <a:spcBef>
                <a:spcPts val="0"/>
              </a:spcBef>
              <a:spcAft>
                <a:spcPts val="0"/>
              </a:spcAft>
              <a:buClr>
                <a:schemeClr val="dk1"/>
              </a:buClr>
              <a:buSzPts val="2038"/>
              <a:buFont typeface="Times New Roman"/>
              <a:buChar char="●"/>
            </a:pPr>
            <a:r>
              <a:rPr lang="ru-RU" sz="2037">
                <a:solidFill>
                  <a:schemeClr val="dk1"/>
                </a:solidFill>
                <a:latin typeface="Times New Roman"/>
                <a:ea typeface="Times New Roman"/>
                <a:cs typeface="Times New Roman"/>
                <a:sym typeface="Times New Roman"/>
              </a:rPr>
              <a:t>название произведения</a:t>
            </a:r>
            <a:endParaRPr sz="2037">
              <a:solidFill>
                <a:schemeClr val="dk1"/>
              </a:solidFill>
              <a:latin typeface="Times New Roman"/>
              <a:ea typeface="Times New Roman"/>
              <a:cs typeface="Times New Roman"/>
              <a:sym typeface="Times New Roman"/>
            </a:endParaRPr>
          </a:p>
          <a:p>
            <a:pPr marL="457200" lvl="0" indent="-357981" algn="just" rtl="0">
              <a:lnSpc>
                <a:spcPct val="105000"/>
              </a:lnSpc>
              <a:spcBef>
                <a:spcPts val="0"/>
              </a:spcBef>
              <a:spcAft>
                <a:spcPts val="0"/>
              </a:spcAft>
              <a:buClr>
                <a:schemeClr val="dk1"/>
              </a:buClr>
              <a:buSzPts val="2038"/>
              <a:buFont typeface="Times New Roman"/>
              <a:buChar char="●"/>
            </a:pPr>
            <a:r>
              <a:rPr lang="ru-RU" sz="2037">
                <a:solidFill>
                  <a:schemeClr val="dk1"/>
                </a:solidFill>
                <a:latin typeface="Times New Roman"/>
                <a:ea typeface="Times New Roman"/>
                <a:cs typeface="Times New Roman"/>
                <a:sym typeface="Times New Roman"/>
              </a:rPr>
              <a:t>персонаж</a:t>
            </a:r>
            <a:endParaRPr sz="2037">
              <a:solidFill>
                <a:schemeClr val="dk1"/>
              </a:solidFill>
              <a:latin typeface="Times New Roman"/>
              <a:ea typeface="Times New Roman"/>
              <a:cs typeface="Times New Roman"/>
              <a:sym typeface="Times New Roman"/>
            </a:endParaRPr>
          </a:p>
          <a:p>
            <a:pPr marL="457200" lvl="0" indent="-357981" algn="just" rtl="0">
              <a:lnSpc>
                <a:spcPct val="105000"/>
              </a:lnSpc>
              <a:spcBef>
                <a:spcPts val="0"/>
              </a:spcBef>
              <a:spcAft>
                <a:spcPts val="0"/>
              </a:spcAft>
              <a:buClr>
                <a:schemeClr val="dk1"/>
              </a:buClr>
              <a:buSzPts val="2038"/>
              <a:buFont typeface="Times New Roman"/>
              <a:buChar char="●"/>
            </a:pPr>
            <a:r>
              <a:rPr lang="ru-RU" sz="2037" b="1">
                <a:solidFill>
                  <a:schemeClr val="dk1"/>
                </a:solidFill>
                <a:latin typeface="Times New Roman"/>
                <a:ea typeface="Times New Roman"/>
                <a:cs typeface="Times New Roman"/>
                <a:sym typeface="Times New Roman"/>
              </a:rPr>
              <a:t>цитата</a:t>
            </a:r>
            <a:endParaRPr sz="2037" b="1">
              <a:solidFill>
                <a:schemeClr val="dk1"/>
              </a:solidFill>
              <a:latin typeface="Times New Roman"/>
              <a:ea typeface="Times New Roman"/>
              <a:cs typeface="Times New Roman"/>
              <a:sym typeface="Times New Roman"/>
            </a:endParaRPr>
          </a:p>
          <a:p>
            <a:pPr marL="0" lvl="0" indent="0" algn="just" rtl="0">
              <a:lnSpc>
                <a:spcPct val="105000"/>
              </a:lnSpc>
              <a:spcBef>
                <a:spcPts val="0"/>
              </a:spcBef>
              <a:spcAft>
                <a:spcPts val="0"/>
              </a:spcAft>
              <a:buNone/>
            </a:pPr>
            <a:endParaRPr sz="2037">
              <a:solidFill>
                <a:schemeClr val="dk1"/>
              </a:solidFill>
              <a:latin typeface="Times New Roman"/>
              <a:ea typeface="Times New Roman"/>
              <a:cs typeface="Times New Roman"/>
              <a:sym typeface="Times New Roman"/>
            </a:endParaRPr>
          </a:p>
          <a:p>
            <a:pPr marL="0" lvl="0" indent="0" algn="just" rtl="0">
              <a:lnSpc>
                <a:spcPct val="105000"/>
              </a:lnSpc>
              <a:spcBef>
                <a:spcPts val="0"/>
              </a:spcBef>
              <a:spcAft>
                <a:spcPts val="0"/>
              </a:spcAft>
              <a:buNone/>
            </a:pPr>
            <a:r>
              <a:rPr lang="ru-RU" sz="2037" b="1">
                <a:solidFill>
                  <a:schemeClr val="dk1"/>
                </a:solidFill>
                <a:latin typeface="Times New Roman"/>
                <a:ea typeface="Times New Roman"/>
                <a:cs typeface="Times New Roman"/>
                <a:sym typeface="Times New Roman"/>
              </a:rPr>
              <a:t>Научные</a:t>
            </a:r>
            <a:r>
              <a:rPr lang="ru-RU" sz="2037">
                <a:solidFill>
                  <a:schemeClr val="dk1"/>
                </a:solidFill>
                <a:latin typeface="Times New Roman"/>
                <a:ea typeface="Times New Roman"/>
                <a:cs typeface="Times New Roman"/>
                <a:sym typeface="Times New Roman"/>
              </a:rPr>
              <a:t> </a:t>
            </a:r>
            <a:endParaRPr sz="2037">
              <a:solidFill>
                <a:schemeClr val="dk1"/>
              </a:solidFill>
              <a:latin typeface="Times New Roman"/>
              <a:ea typeface="Times New Roman"/>
              <a:cs typeface="Times New Roman"/>
              <a:sym typeface="Times New Roman"/>
            </a:endParaRPr>
          </a:p>
          <a:p>
            <a:pPr marL="457200" lvl="0" indent="-357981" algn="just" rtl="0">
              <a:lnSpc>
                <a:spcPct val="105000"/>
              </a:lnSpc>
              <a:spcBef>
                <a:spcPts val="0"/>
              </a:spcBef>
              <a:spcAft>
                <a:spcPts val="0"/>
              </a:spcAft>
              <a:buClr>
                <a:schemeClr val="dk1"/>
              </a:buClr>
              <a:buSzPts val="2038"/>
              <a:buFont typeface="Times New Roman"/>
              <a:buChar char="●"/>
            </a:pPr>
            <a:r>
              <a:rPr lang="ru-RU" sz="2037" b="1">
                <a:solidFill>
                  <a:schemeClr val="dk1"/>
                </a:solidFill>
                <a:latin typeface="Times New Roman"/>
                <a:ea typeface="Times New Roman"/>
                <a:cs typeface="Times New Roman"/>
                <a:sym typeface="Times New Roman"/>
              </a:rPr>
              <a:t>термин</a:t>
            </a:r>
            <a:endParaRPr sz="2037" b="1">
              <a:solidFill>
                <a:schemeClr val="dk1"/>
              </a:solidFill>
              <a:latin typeface="Times New Roman"/>
              <a:ea typeface="Times New Roman"/>
              <a:cs typeface="Times New Roman"/>
              <a:sym typeface="Times New Roman"/>
            </a:endParaRPr>
          </a:p>
          <a:p>
            <a:pPr marL="457200" lvl="0" indent="-357981" algn="just" rtl="0">
              <a:lnSpc>
                <a:spcPct val="105000"/>
              </a:lnSpc>
              <a:spcBef>
                <a:spcPts val="0"/>
              </a:spcBef>
              <a:spcAft>
                <a:spcPts val="0"/>
              </a:spcAft>
              <a:buClr>
                <a:schemeClr val="dk1"/>
              </a:buClr>
              <a:buSzPts val="2038"/>
              <a:buFont typeface="Times New Roman"/>
              <a:buChar char="●"/>
            </a:pPr>
            <a:r>
              <a:rPr lang="ru-RU" sz="2037">
                <a:solidFill>
                  <a:schemeClr val="dk1"/>
                </a:solidFill>
                <a:latin typeface="Times New Roman"/>
                <a:ea typeface="Times New Roman"/>
                <a:cs typeface="Times New Roman"/>
                <a:sym typeface="Times New Roman"/>
              </a:rPr>
              <a:t>формула</a:t>
            </a:r>
            <a:endParaRPr sz="2037">
              <a:solidFill>
                <a:srgbClr val="0F2C68"/>
              </a:solidFill>
              <a:latin typeface="Times New Roman"/>
              <a:ea typeface="Times New Roman"/>
              <a:cs typeface="Times New Roman"/>
              <a:sym typeface="Times New Roman"/>
            </a:endParaRPr>
          </a:p>
        </p:txBody>
      </p:sp>
      <p:sp>
        <p:nvSpPr>
          <p:cNvPr id="278" name="Google Shape;278;p23"/>
          <p:cNvSpPr txBox="1"/>
          <p:nvPr/>
        </p:nvSpPr>
        <p:spPr>
          <a:xfrm>
            <a:off x="738598" y="5759290"/>
            <a:ext cx="10714800" cy="777000"/>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r>
              <a:rPr lang="ru-RU" sz="2000">
                <a:solidFill>
                  <a:srgbClr val="0F2C68"/>
                </a:solidFill>
                <a:latin typeface="Times New Roman"/>
                <a:ea typeface="Times New Roman"/>
                <a:cs typeface="Times New Roman"/>
                <a:sym typeface="Times New Roman"/>
              </a:rPr>
              <a:t>Караулов Ю. Н. и др. Информационная технология создания когнитивного тезауруса носителя русского языка и культуры: учеб. пособие //М.: Н. Новгород. – 2013.</a:t>
            </a:r>
            <a:endParaRPr sz="2000">
              <a:solidFill>
                <a:srgbClr val="0F2C68"/>
              </a:solidFill>
              <a:latin typeface="Times New Roman"/>
              <a:ea typeface="Times New Roman"/>
              <a:cs typeface="Times New Roman"/>
              <a:sym typeface="Times New Roman"/>
            </a:endParaRP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5.png"/></Relationships>
</file>

<file path=ppt/theme/theme1.xml><?xml version="1.0" encoding="utf-8"?>
<a:theme xmlns:a="http://schemas.openxmlformats.org/drawingml/2006/main" name="Office Theme">
  <a:themeElements>
    <a:clrScheme name="Пользовательские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2926</Words>
  <Application>Microsoft Office PowerPoint</Application>
  <PresentationFormat>Широкоэкранный</PresentationFormat>
  <Paragraphs>236</Paragraphs>
  <Slides>28</Slides>
  <Notes>7</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2</vt:i4>
      </vt:variant>
      <vt:variant>
        <vt:lpstr>Заголовки слайдов</vt:lpstr>
      </vt:variant>
      <vt:variant>
        <vt:i4>28</vt:i4>
      </vt:variant>
    </vt:vector>
  </HeadingPairs>
  <TitlesOfParts>
    <vt:vector size="40" baseType="lpstr">
      <vt:lpstr>Arial</vt:lpstr>
      <vt:lpstr>Arial Black</vt:lpstr>
      <vt:lpstr>Arial Narrow</vt:lpstr>
      <vt:lpstr>calibri</vt:lpstr>
      <vt:lpstr>calibri</vt:lpstr>
      <vt:lpstr>Helvetica</vt:lpstr>
      <vt:lpstr>Helvetica Light</vt:lpstr>
      <vt:lpstr>HSE Sans</vt:lpstr>
      <vt:lpstr>Montserrat ExtraBold</vt:lpstr>
      <vt:lpstr>Times New Roman</vt:lpstr>
      <vt:lpstr>Office Theme</vt:lpstr>
      <vt:lpstr>White</vt:lpstr>
      <vt:lpstr>Научные результаты проекта</vt:lpstr>
      <vt:lpstr>Романова Т.В., Колчина О.Н., Куликова В.А., Хоменко А.Ю. Проектный словарь-справочник когнитивных терминов: Учебное пособие/ Под общей редакцией Т.В. Романовой. – Нижний Новгород: ДЕКОМ, 2022. –       с. Учебное пособие подготовлено в результате проведения исследования (№ 22-00-008) Программы «Научный фонд Национального исследовательского университета «Высшая школа экономики» (НИУ ВШЭ)» в 2022 г. </vt:lpstr>
      <vt:lpstr>Презентация PowerPoint</vt:lpstr>
      <vt:lpstr>Презентация PowerPoint</vt:lpstr>
      <vt:lpstr>Термины</vt:lpstr>
      <vt:lpstr>Материал исследования  https://marina-kaz-cognitive-corpus-corpus-appmain-page-fd6fnt.streamlitapp.com/Общий объем корпуса в  составляет 8128537 токенов, 1963 документов, 91 Мб (в формате spacy DocBin). </vt:lpstr>
      <vt:lpstr>Схема анализа термина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Интерпретация терминов когнитивной лингвистики в научных публикациях</dc:title>
  <dc:creator>kulik</dc:creator>
  <cp:lastModifiedBy>Валентина Куликова</cp:lastModifiedBy>
  <cp:revision>12</cp:revision>
  <dcterms:modified xsi:type="dcterms:W3CDTF">2022-11-24T10:35:02Z</dcterms:modified>
</cp:coreProperties>
</file>