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2" r:id="rId1"/>
  </p:sldMasterIdLst>
  <p:notesMasterIdLst>
    <p:notesMasterId r:id="rId15"/>
  </p:notesMasterIdLst>
  <p:sldIdLst>
    <p:sldId id="283" r:id="rId2"/>
    <p:sldId id="284" r:id="rId3"/>
    <p:sldId id="291" r:id="rId4"/>
    <p:sldId id="298" r:id="rId5"/>
    <p:sldId id="285" r:id="rId6"/>
    <p:sldId id="286" r:id="rId7"/>
    <p:sldId id="293" r:id="rId8"/>
    <p:sldId id="287" r:id="rId9"/>
    <p:sldId id="288" r:id="rId10"/>
    <p:sldId id="299" r:id="rId11"/>
    <p:sldId id="295" r:id="rId12"/>
    <p:sldId id="294" r:id="rId13"/>
    <p:sldId id="296" r:id="rId14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F82"/>
    <a:srgbClr val="21386F"/>
    <a:srgbClr val="1C2A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81" autoAdjust="0"/>
    <p:restoredTop sz="94713" autoAdjust="0"/>
  </p:normalViewPr>
  <p:slideViewPr>
    <p:cSldViewPr snapToGrid="0" snapToObjects="1">
      <p:cViewPr varScale="1">
        <p:scale>
          <a:sx n="70" d="100"/>
          <a:sy n="70" d="100"/>
        </p:scale>
        <p:origin x="1458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4AD345-D3E7-4202-90B4-262CCDF57F38}" type="datetimeFigureOut">
              <a:rPr lang="ru-RU" smtClean="0"/>
              <a:t>05.05.2023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C1A905-7690-4E9A-BD40-83EC6E184C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52422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759386-5D9B-4C25-8661-03596F7EF066}" type="datetime1">
              <a:rPr lang="en-US"/>
              <a:pPr>
                <a:defRPr/>
              </a:pPr>
              <a:t>5/5/2023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919565-B4B0-4881-B887-D6E11AE12D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FBD083-F0FF-4840-90D3-86CE4953A4DC}" type="datetime1">
              <a:rPr lang="en-US"/>
              <a:pPr>
                <a:defRPr/>
              </a:pPr>
              <a:t>5/5/2023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68116C-ED1B-4378-869F-453004F40D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F74C75-7EB6-4B4B-926C-3C54F1A01216}" type="datetime1">
              <a:rPr lang="en-US"/>
              <a:pPr>
                <a:defRPr/>
              </a:pPr>
              <a:t>5/5/2023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4E9101-8937-4661-A7A4-1C7D1EFD95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924800" cy="1066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685800" y="1447800"/>
            <a:ext cx="7924800" cy="45720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607E87-0633-490E-AFCB-96604C8302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BE0AC9-C3A1-4397-81FB-6651D791EB93}" type="datetime1">
              <a:rPr lang="en-US"/>
              <a:pPr>
                <a:defRPr/>
              </a:pPr>
              <a:t>5/5/2023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24AD38-8570-4455-92F6-7C92A5D9CE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B06BDF-7F9C-4D75-BA40-B08A1E4A8058}" type="datetime1">
              <a:rPr lang="en-US"/>
              <a:pPr>
                <a:defRPr/>
              </a:pPr>
              <a:t>5/5/2023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197006-C4C9-41B5-BD97-2FA8175661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EF755B-9B6C-4975-B59C-A9C660363768}" type="datetime1">
              <a:rPr lang="en-US"/>
              <a:pPr>
                <a:defRPr/>
              </a:pPr>
              <a:t>5/5/2023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B4B1E5-BCCE-46A8-A1F7-2A848EE3D2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08A982-BCF5-4086-B2A0-0A5552105B5C}" type="datetime1">
              <a:rPr lang="en-US"/>
              <a:pPr>
                <a:defRPr/>
              </a:pPr>
              <a:t>5/5/2023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C99F70-5AC8-422B-8C9C-88F07ED907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EA888E-1143-4C44-ABB1-D7D9675D434E}" type="datetime1">
              <a:rPr lang="en-US"/>
              <a:pPr>
                <a:defRPr/>
              </a:pPr>
              <a:t>5/5/2023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B9D403-23D5-45C5-89E9-797E281B0F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49A802-E2D1-4163-8B58-845ECC237BD3}" type="datetime1">
              <a:rPr lang="en-US"/>
              <a:pPr>
                <a:defRPr/>
              </a:pPr>
              <a:t>5/5/2023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5CE286-6FF4-4C12-ADB3-8A6432A9D4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2ACD98-E616-400C-860E-03BAC9043D73}" type="datetime1">
              <a:rPr lang="en-US"/>
              <a:pPr>
                <a:defRPr/>
              </a:pPr>
              <a:t>5/5/2023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A6D11A-22FF-459B-95DC-4E260718BE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FAEDC6-5217-4F90-800E-34CE1660B099}" type="datetime1">
              <a:rPr lang="en-US"/>
              <a:pPr>
                <a:defRPr/>
              </a:pPr>
              <a:t>5/5/2023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41B991-0833-4739-A2D4-3261953887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ACF9689A-35BF-4ED7-8954-A631ED0BAF63}" type="datetime1">
              <a:rPr lang="en-US"/>
              <a:pPr>
                <a:defRPr/>
              </a:pPr>
              <a:t>5/5/2023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FD774E2F-E0A6-4EE5-97F6-933A8AE5F0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  <p:sldLayoutId id="2147483845" r:id="rId12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Рисунок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648"/>
            <a:ext cx="9144000" cy="6858000"/>
          </a:xfrm>
          <a:prstGeom prst="rect">
            <a:avLst/>
          </a:prstGeom>
        </p:spPr>
      </p:pic>
      <p:sp>
        <p:nvSpPr>
          <p:cNvPr id="6146" name="Title 1"/>
          <p:cNvSpPr>
            <a:spLocks/>
          </p:cNvSpPr>
          <p:nvPr/>
        </p:nvSpPr>
        <p:spPr bwMode="auto">
          <a:xfrm>
            <a:off x="685800" y="1501254"/>
            <a:ext cx="7772400" cy="1941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30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Магистерская программа </a:t>
            </a:r>
            <a:r>
              <a:rPr lang="ru-RU" sz="30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0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Финансы»</a:t>
            </a:r>
            <a:endParaRPr lang="en-US" sz="3000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000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0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Траектория </a:t>
            </a:r>
            <a:r>
              <a:rPr lang="ru-RU" sz="30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«Аудит и консалтинг»</a:t>
            </a:r>
            <a:endParaRPr lang="en-US" sz="3000" dirty="0">
              <a:solidFill>
                <a:srgbClr val="21386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7" name="Subtitle 2"/>
          <p:cNvSpPr>
            <a:spLocks/>
          </p:cNvSpPr>
          <p:nvPr/>
        </p:nvSpPr>
        <p:spPr bwMode="auto">
          <a:xfrm>
            <a:off x="1371600" y="4468813"/>
            <a:ext cx="6400800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Arial" pitchFamily="34" charset="0"/>
              <a:buNone/>
            </a:pPr>
            <a:endParaRPr kumimoji="1" lang="ru-RU" sz="1400">
              <a:solidFill>
                <a:srgbClr val="000066"/>
              </a:solidFill>
              <a:latin typeface="Myriad Pro"/>
            </a:endParaRPr>
          </a:p>
        </p:txBody>
      </p:sp>
      <p:sp>
        <p:nvSpPr>
          <p:cNvPr id="6148" name="Subtitle 2"/>
          <p:cNvSpPr txBox="1">
            <a:spLocks/>
          </p:cNvSpPr>
          <p:nvPr/>
        </p:nvSpPr>
        <p:spPr bwMode="auto">
          <a:xfrm>
            <a:off x="1371600" y="6467475"/>
            <a:ext cx="6400800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ru-RU" sz="800">
                <a:solidFill>
                  <a:schemeClr val="bg1"/>
                </a:solidFill>
              </a:rPr>
              <a:t>Высшая школа экономики, Нижний Новгород, 201</a:t>
            </a:r>
            <a:r>
              <a:rPr lang="en-US" sz="800">
                <a:solidFill>
                  <a:schemeClr val="bg1"/>
                </a:solidFill>
              </a:rPr>
              <a:t>2</a:t>
            </a:r>
          </a:p>
          <a:p>
            <a:pPr algn="ctr">
              <a:spcBef>
                <a:spcPct val="20000"/>
              </a:spcBef>
            </a:pPr>
            <a:r>
              <a:rPr lang="en-US" sz="800">
                <a:solidFill>
                  <a:schemeClr val="bg1"/>
                </a:solidFill>
              </a:rPr>
              <a:t>nnov.hse.ru</a:t>
            </a:r>
            <a:r>
              <a:rPr lang="ru-RU" sz="800">
                <a:solidFill>
                  <a:schemeClr val="bg1"/>
                </a:solidFill>
              </a:rPr>
              <a:t> </a:t>
            </a:r>
            <a:endParaRPr kumimoji="1" lang="ru-RU" sz="800">
              <a:solidFill>
                <a:schemeClr val="bg1"/>
              </a:solidFill>
              <a:latin typeface="Myriad Pro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49711" y="5053697"/>
            <a:ext cx="52270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Руководитель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траектории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</a:t>
            </a:r>
          </a:p>
          <a:p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к.э.н. </a:t>
            </a:r>
            <a:r>
              <a:rPr lang="ru-RU" sz="24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Штефан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М.А.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99" y="4638675"/>
            <a:ext cx="114300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Рисунок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342900" indent="-342900" defTabSz="914400" eaLnBrk="1" hangingPunct="1"/>
            <a:r>
              <a:rPr lang="ru-RU" sz="2000" b="1" dirty="0" smtClean="0">
                <a:solidFill>
                  <a:schemeClr val="bg1"/>
                </a:solidFill>
                <a:latin typeface="Tahoma" pitchFamily="34" charset="0"/>
                <a:ea typeface="ＭＳ Ｐゴシック" pitchFamily="34" charset="-128"/>
              </a:rPr>
              <a:t>Совместная российско-итальянская программа</a:t>
            </a:r>
            <a:br>
              <a:rPr lang="ru-RU" sz="2000" b="1" dirty="0" smtClean="0">
                <a:solidFill>
                  <a:schemeClr val="bg1"/>
                </a:solidFill>
                <a:latin typeface="Tahoma" pitchFamily="34" charset="0"/>
                <a:ea typeface="ＭＳ Ｐゴシック" pitchFamily="34" charset="-128"/>
              </a:rPr>
            </a:br>
            <a:r>
              <a:rPr lang="ru-RU" sz="2000" b="1" dirty="0" smtClean="0">
                <a:solidFill>
                  <a:schemeClr val="bg1"/>
                </a:solidFill>
                <a:latin typeface="Tahoma" pitchFamily="34" charset="0"/>
                <a:ea typeface="ＭＳ Ｐゴシック" pitchFamily="34" charset="-128"/>
              </a:rPr>
              <a:t>«Аудит и консалтинг» с университетом г. </a:t>
            </a:r>
            <a:r>
              <a:rPr lang="ru-RU" sz="2000" b="1" dirty="0" err="1" smtClean="0">
                <a:solidFill>
                  <a:schemeClr val="bg1"/>
                </a:solidFill>
                <a:latin typeface="Tahoma" pitchFamily="34" charset="0"/>
                <a:ea typeface="ＭＳ Ｐゴシック" pitchFamily="34" charset="-128"/>
              </a:rPr>
              <a:t>Тушия</a:t>
            </a:r>
            <a:endParaRPr lang="ru-RU" sz="3600" b="1" dirty="0" smtClean="0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5661" y="1219201"/>
            <a:ext cx="8734566" cy="757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 defTabSz="914400">
              <a:lnSpc>
                <a:spcPct val="120000"/>
              </a:lnSpc>
              <a:buFont typeface="Wingdings" pitchFamily="2" charset="2"/>
              <a:buChar char="Ø"/>
            </a:pPr>
            <a:endParaRPr lang="ru-RU" sz="2000" dirty="0" smtClean="0">
              <a:solidFill>
                <a:srgbClr val="376092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 defTabSz="914400">
              <a:lnSpc>
                <a:spcPct val="120000"/>
              </a:lnSpc>
              <a:buFont typeface="Wingdings" pitchFamily="2" charset="2"/>
              <a:buChar char="Ø"/>
            </a:pPr>
            <a:endParaRPr lang="ru-RU" sz="1600" dirty="0">
              <a:solidFill>
                <a:srgbClr val="376092"/>
              </a:solidFill>
              <a:latin typeface="Calibri" pitchFamily="34" charset="0"/>
            </a:endParaRPr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60" y="1351127"/>
            <a:ext cx="8229600" cy="4757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64774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Рисунок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342900" indent="-342900" defTabSz="914400" eaLnBrk="1" hangingPunct="1"/>
            <a:r>
              <a:rPr lang="ru-RU" sz="2000" b="1" dirty="0" smtClean="0">
                <a:solidFill>
                  <a:schemeClr val="bg1"/>
                </a:solidFill>
                <a:latin typeface="Tahoma" pitchFamily="34" charset="0"/>
                <a:ea typeface="ＭＳ Ｐゴシック" pitchFamily="34" charset="-128"/>
              </a:rPr>
              <a:t>Траектория </a:t>
            </a:r>
            <a:r>
              <a:rPr lang="ru-RU" sz="2000" b="1" dirty="0" smtClean="0">
                <a:solidFill>
                  <a:schemeClr val="bg1"/>
                </a:solidFill>
                <a:latin typeface="Tahoma" pitchFamily="34" charset="0"/>
                <a:ea typeface="ＭＳ Ｐゴシック" pitchFamily="34" charset="-128"/>
              </a:rPr>
              <a:t>«Аудит и консалтинг»</a:t>
            </a:r>
            <a:endParaRPr lang="ru-RU" sz="3600" b="1" dirty="0" smtClean="0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5661" y="1219201"/>
            <a:ext cx="8734566" cy="4294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 defTabSz="914400">
              <a:lnSpc>
                <a:spcPct val="120000"/>
              </a:lnSpc>
              <a:buFont typeface="Wingdings" pitchFamily="2" charset="2"/>
              <a:buChar char="Ø"/>
            </a:pPr>
            <a:endParaRPr lang="ru-RU" sz="2000" dirty="0" smtClean="0">
              <a:solidFill>
                <a:srgbClr val="37609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2444" y="1591021"/>
            <a:ext cx="7998156" cy="4154984"/>
          </a:xfrm>
          <a:prstGeom prst="rect">
            <a:avLst/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35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indent="-45720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Тенденции:</a:t>
            </a:r>
          </a:p>
          <a:p>
            <a:pPr marL="457200" indent="-457200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ФЗ «О бухгалтерском учете» – главный бухгалтер должен иметь профильное образование</a:t>
            </a:r>
          </a:p>
          <a:p>
            <a:pPr marL="457200" indent="-45720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22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Все большая распространенность аудиторской деятельности в РФ в связи с переходом на МСФО</a:t>
            </a:r>
          </a:p>
          <a:p>
            <a:pPr marL="457200" indent="-45720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22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Потребность в финансовых консультантах в связи с необходимостью применения профессиональных оценок, выявлением наиболее эффективных вариантов осуществления финансово-хозяйственной деятельности</a:t>
            </a:r>
            <a:endParaRPr lang="ru-RU" sz="22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55523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Рисунок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342900" indent="-342900" defTabSz="914400" eaLnBrk="1" hangingPunct="1"/>
            <a:r>
              <a:rPr lang="ru-RU" sz="2000" b="1" dirty="0" smtClean="0">
                <a:solidFill>
                  <a:schemeClr val="bg1"/>
                </a:solidFill>
                <a:latin typeface="Tahoma" pitchFamily="34" charset="0"/>
                <a:ea typeface="ＭＳ Ｐゴシック" pitchFamily="34" charset="-128"/>
              </a:rPr>
              <a:t>Траектория </a:t>
            </a:r>
            <a:r>
              <a:rPr lang="ru-RU" sz="2000" b="1" dirty="0" smtClean="0">
                <a:solidFill>
                  <a:schemeClr val="bg1"/>
                </a:solidFill>
                <a:latin typeface="Tahoma" pitchFamily="34" charset="0"/>
                <a:ea typeface="ＭＳ Ｐゴシック" pitchFamily="34" charset="-128"/>
              </a:rPr>
              <a:t>«Аудит и консалтинг»</a:t>
            </a:r>
            <a:endParaRPr lang="ru-RU" sz="3600" b="1" dirty="0" smtClean="0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5661" y="1219201"/>
            <a:ext cx="8734566" cy="4294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 defTabSz="914400">
              <a:lnSpc>
                <a:spcPct val="120000"/>
              </a:lnSpc>
              <a:buFont typeface="Wingdings" pitchFamily="2" charset="2"/>
              <a:buChar char="Ø"/>
            </a:pPr>
            <a:endParaRPr lang="ru-RU" sz="2000" dirty="0" smtClean="0">
              <a:solidFill>
                <a:srgbClr val="37609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2444" y="2150589"/>
            <a:ext cx="8001000" cy="2462213"/>
          </a:xfrm>
          <a:prstGeom prst="rect">
            <a:avLst/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35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457200" indent="-45720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По оценкам рейтинга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Forbes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200" smtClean="0">
                <a:latin typeface="Times New Roman" pitchFamily="18" charset="0"/>
                <a:cs typeface="Times New Roman" pitchFamily="18" charset="0"/>
              </a:rPr>
              <a:t>201-2012 гг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457200" indent="-457200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2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аудиторские и консалтинговые фирмы  стали </a:t>
            </a:r>
          </a:p>
          <a:p>
            <a:pPr marL="457200" indent="-457200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2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одними из самых рентабельных компаний в </a:t>
            </a:r>
          </a:p>
          <a:p>
            <a:pPr marL="457200" indent="-457200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2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нашей стране !!!!</a:t>
            </a:r>
            <a:endParaRPr lang="ru-RU" sz="22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4492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Рисунок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342900" indent="-342900" defTabSz="914400" eaLnBrk="1" hangingPunct="1"/>
            <a:r>
              <a:rPr lang="ru-RU" sz="2000" b="1" dirty="0" smtClean="0">
                <a:solidFill>
                  <a:schemeClr val="bg1"/>
                </a:solidFill>
                <a:latin typeface="Tahoma" pitchFamily="34" charset="0"/>
                <a:ea typeface="ＭＳ Ｐゴシック" pitchFamily="34" charset="-128"/>
              </a:rPr>
              <a:t>Специализация «Аудит и консалтинг»</a:t>
            </a:r>
            <a:endParaRPr lang="ru-RU" sz="3600" b="1" dirty="0" smtClean="0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5661" y="1219201"/>
            <a:ext cx="8734566" cy="4294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 defTabSz="914400">
              <a:lnSpc>
                <a:spcPct val="120000"/>
              </a:lnSpc>
              <a:buFont typeface="Wingdings" pitchFamily="2" charset="2"/>
              <a:buChar char="Ø"/>
            </a:pPr>
            <a:endParaRPr lang="ru-RU" sz="2000" dirty="0" smtClean="0">
              <a:solidFill>
                <a:srgbClr val="37609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2444" y="2955821"/>
            <a:ext cx="8001000" cy="430887"/>
          </a:xfrm>
          <a:prstGeom prst="rect">
            <a:avLst/>
          </a:prstGeom>
          <a:noFill/>
          <a:ln w="0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457200" indent="-45720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ВОПРОСЫ ?</a:t>
            </a:r>
            <a:endParaRPr lang="ru-RU" sz="2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08654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Рисунок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030288" y="152400"/>
            <a:ext cx="8113712" cy="1066800"/>
          </a:xfrm>
        </p:spPr>
        <p:txBody>
          <a:bodyPr/>
          <a:lstStyle/>
          <a:p>
            <a:r>
              <a:rPr lang="ru-RU" sz="2000" b="1" dirty="0" smtClean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rPr>
              <a:t>Траектория </a:t>
            </a:r>
            <a:r>
              <a:rPr lang="ru-RU" sz="2000" b="1" dirty="0" smtClean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rPr>
              <a:t>«Аудит и консалтинг»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2295920"/>
              </p:ext>
            </p:extLst>
          </p:nvPr>
        </p:nvGraphicFramePr>
        <p:xfrm>
          <a:off x="218364" y="1397006"/>
          <a:ext cx="8502555" cy="39889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70496"/>
                <a:gridCol w="5732059"/>
              </a:tblGrid>
              <a:tr h="563092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Дата создания 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2010</a:t>
                      </a:r>
                    </a:p>
                    <a:p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348881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Потенциальная аудитория  </a:t>
                      </a:r>
                      <a:endParaRPr lang="ru-RU" sz="1800" b="1" dirty="0">
                        <a:solidFill>
                          <a:schemeClr val="tx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buFont typeface="Arial" pitchFamily="34" charset="0"/>
                        <a:buNone/>
                      </a:pPr>
                      <a:r>
                        <a:rPr lang="ru-RU" sz="1800" b="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Выпускники российских ВУЗов, желающие:</a:t>
                      </a:r>
                    </a:p>
                    <a:p>
                      <a:pPr algn="just">
                        <a:buFont typeface="Arial" pitchFamily="34" charset="0"/>
                        <a:buNone/>
                      </a:pPr>
                      <a:endParaRPr lang="ru-RU" sz="1800" b="0" dirty="0" smtClean="0">
                        <a:solidFill>
                          <a:schemeClr val="tx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>
                        <a:buFont typeface="Wingdings" pitchFamily="2" charset="2"/>
                        <a:buChar char="Ø"/>
                      </a:pPr>
                      <a:r>
                        <a:rPr lang="ru-RU" sz="1800" b="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получить</a:t>
                      </a:r>
                      <a:r>
                        <a:rPr lang="ru-RU" sz="1800" b="0" baseline="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качественное образование в области финансов и престижную работу, </a:t>
                      </a:r>
                    </a:p>
                    <a:p>
                      <a:pPr algn="just">
                        <a:buFont typeface="Wingdings" pitchFamily="2" charset="2"/>
                        <a:buChar char="Ø"/>
                      </a:pPr>
                      <a:endParaRPr lang="ru-RU" sz="1800" b="0" baseline="0" dirty="0" smtClean="0">
                        <a:solidFill>
                          <a:schemeClr val="tx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>
                        <a:buFont typeface="Wingdings" pitchFamily="2" charset="2"/>
                        <a:buChar char="Ø"/>
                      </a:pPr>
                      <a:r>
                        <a:rPr lang="ru-RU" sz="1800" b="0" baseline="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построить собственный бизнес в области аудита и консалтинга,</a:t>
                      </a:r>
                    </a:p>
                    <a:p>
                      <a:pPr algn="just">
                        <a:buFont typeface="Wingdings" pitchFamily="2" charset="2"/>
                        <a:buChar char="Ø"/>
                      </a:pPr>
                      <a:endParaRPr lang="ru-RU" sz="1800" b="0" baseline="0" dirty="0" smtClean="0">
                        <a:solidFill>
                          <a:schemeClr val="tx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>
                        <a:buFont typeface="Wingdings" pitchFamily="2" charset="2"/>
                        <a:buChar char="Ø"/>
                      </a:pPr>
                      <a:r>
                        <a:rPr lang="ru-RU" sz="1800" b="0" baseline="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продолжить образование за рубежом</a:t>
                      </a:r>
                      <a:endParaRPr lang="ru-RU" sz="1800" b="0" dirty="0" smtClean="0">
                        <a:solidFill>
                          <a:schemeClr val="tx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800" b="0" dirty="0">
                        <a:solidFill>
                          <a:schemeClr val="tx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Рисунок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030288" y="152400"/>
            <a:ext cx="8113712" cy="1066800"/>
          </a:xfrm>
        </p:spPr>
        <p:txBody>
          <a:bodyPr/>
          <a:lstStyle/>
          <a:p>
            <a:r>
              <a:rPr lang="ru-RU" sz="2000" b="1" dirty="0" smtClean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rPr>
              <a:t>Преподаватели </a:t>
            </a:r>
            <a:r>
              <a:rPr lang="ru-RU" sz="2000" b="1" dirty="0" smtClean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rPr>
              <a:t>траектории </a:t>
            </a:r>
            <a:r>
              <a:rPr lang="ru-RU" sz="2000" b="1" dirty="0" smtClean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rPr>
              <a:t>«Аудит и консалтинг»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2500325"/>
              </p:ext>
            </p:extLst>
          </p:nvPr>
        </p:nvGraphicFramePr>
        <p:xfrm>
          <a:off x="368490" y="1528554"/>
          <a:ext cx="8352429" cy="40886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0505"/>
                <a:gridCol w="6261924"/>
              </a:tblGrid>
              <a:tr h="360489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ФИО</a:t>
                      </a:r>
                      <a:endParaRPr lang="ru-RU" sz="18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Должность</a:t>
                      </a:r>
                      <a:endParaRPr lang="ru-RU" sz="18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91879">
                <a:tc>
                  <a:txBody>
                    <a:bodyPr/>
                    <a:lstStyle/>
                    <a:p>
                      <a:r>
                        <a:rPr lang="ru-RU" sz="1800" b="0" dirty="0" err="1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Штефан</a:t>
                      </a:r>
                      <a:r>
                        <a:rPr lang="ru-RU" sz="1800" b="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М.А.</a:t>
                      </a:r>
                      <a:endParaRPr lang="ru-RU" sz="1800" b="0" dirty="0">
                        <a:solidFill>
                          <a:schemeClr val="tx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К.э.н., декан факультета Экономики</a:t>
                      </a:r>
                      <a:endParaRPr lang="ru-RU" sz="1800" b="0" dirty="0">
                        <a:solidFill>
                          <a:schemeClr val="tx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60489">
                <a:tc>
                  <a:txBody>
                    <a:bodyPr/>
                    <a:lstStyle/>
                    <a:p>
                      <a:r>
                        <a:rPr lang="ru-RU" sz="1800" b="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Замотаева О.А.</a:t>
                      </a:r>
                      <a:endParaRPr lang="ru-RU" sz="1800" b="0" dirty="0">
                        <a:solidFill>
                          <a:schemeClr val="tx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К.э.н., доцент</a:t>
                      </a:r>
                      <a:endParaRPr lang="ru-RU" sz="1800" b="0" dirty="0">
                        <a:solidFill>
                          <a:schemeClr val="tx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60489">
                <a:tc>
                  <a:txBody>
                    <a:bodyPr/>
                    <a:lstStyle/>
                    <a:p>
                      <a:r>
                        <a:rPr lang="ru-RU" sz="1800" b="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Виноградова О.В.</a:t>
                      </a:r>
                      <a:endParaRPr lang="ru-RU" sz="1800" b="0" dirty="0">
                        <a:solidFill>
                          <a:schemeClr val="tx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К.э.н., доцент</a:t>
                      </a:r>
                      <a:endParaRPr lang="ru-RU" sz="1800" b="0" dirty="0">
                        <a:solidFill>
                          <a:schemeClr val="tx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60489">
                <a:tc>
                  <a:txBody>
                    <a:bodyPr/>
                    <a:lstStyle/>
                    <a:p>
                      <a:r>
                        <a:rPr lang="ru-RU" sz="1800" b="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Максимова Н.В.</a:t>
                      </a:r>
                      <a:endParaRPr lang="ru-RU" sz="1800" b="0" dirty="0">
                        <a:solidFill>
                          <a:schemeClr val="tx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Ст. преподаватель</a:t>
                      </a:r>
                      <a:endParaRPr lang="ru-RU" sz="1800" b="0" dirty="0">
                        <a:solidFill>
                          <a:schemeClr val="tx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30857">
                <a:tc>
                  <a:txBody>
                    <a:bodyPr/>
                    <a:lstStyle/>
                    <a:p>
                      <a:r>
                        <a:rPr lang="ru-RU" sz="1800" b="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Губочкина М.В.</a:t>
                      </a:r>
                      <a:endParaRPr lang="ru-RU" sz="1800" b="0" dirty="0">
                        <a:solidFill>
                          <a:schemeClr val="tx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Ст. преподаватель</a:t>
                      </a:r>
                      <a:endParaRPr lang="ru-RU" sz="1800" b="0" dirty="0">
                        <a:solidFill>
                          <a:schemeClr val="tx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60489">
                <a:tc>
                  <a:txBody>
                    <a:bodyPr/>
                    <a:lstStyle/>
                    <a:p>
                      <a:r>
                        <a:rPr lang="ru-RU" sz="1800" b="0" dirty="0" err="1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Пивкин</a:t>
                      </a:r>
                      <a:r>
                        <a:rPr lang="ru-RU" sz="1800" b="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С.А.</a:t>
                      </a:r>
                      <a:endParaRPr lang="ru-RU" sz="1800" b="0" dirty="0">
                        <a:solidFill>
                          <a:schemeClr val="tx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Приглашенный преподаватель</a:t>
                      </a:r>
                      <a:endParaRPr lang="ru-RU" sz="1800" b="0" dirty="0">
                        <a:solidFill>
                          <a:schemeClr val="tx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96549">
                <a:tc>
                  <a:txBody>
                    <a:bodyPr/>
                    <a:lstStyle/>
                    <a:p>
                      <a:r>
                        <a:rPr lang="ru-RU" sz="1800" b="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Иванова А.В.</a:t>
                      </a:r>
                      <a:endParaRPr lang="ru-RU" sz="1800" b="0" dirty="0">
                        <a:solidFill>
                          <a:schemeClr val="tx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Приглашенный преподаватель</a:t>
                      </a:r>
                    </a:p>
                    <a:p>
                      <a:endParaRPr lang="ru-RU" sz="1800" b="0" dirty="0">
                        <a:solidFill>
                          <a:schemeClr val="tx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97034">
                <a:tc gridSpan="2"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accent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 многие </a:t>
                      </a:r>
                      <a:r>
                        <a:rPr lang="ru-RU" sz="2000" dirty="0" smtClean="0">
                          <a:solidFill>
                            <a:schemeClr val="accent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другие</a:t>
                      </a:r>
                      <a:endParaRPr lang="ru-RU" sz="2000" dirty="0">
                        <a:solidFill>
                          <a:schemeClr val="accent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84008892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Рисунок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030288" y="152400"/>
            <a:ext cx="8113712" cy="1066800"/>
          </a:xfrm>
        </p:spPr>
        <p:txBody>
          <a:bodyPr/>
          <a:lstStyle/>
          <a:p>
            <a:r>
              <a:rPr lang="ru-RU" sz="2000" b="1" dirty="0" smtClean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rPr>
              <a:t>Преподаватели </a:t>
            </a:r>
            <a:r>
              <a:rPr lang="ru-RU" sz="2000" b="1" dirty="0" smtClean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rPr>
              <a:t>траектории </a:t>
            </a:r>
            <a:r>
              <a:rPr lang="ru-RU" sz="2000" b="1" dirty="0" smtClean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rPr>
              <a:t>«Аудит и консалтинг»</a:t>
            </a:r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431665"/>
            <a:ext cx="3222738" cy="1802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КПМГ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991" y="1678675"/>
            <a:ext cx="3099706" cy="1933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1" descr="C:\Users\user\Desktop\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503761"/>
            <a:ext cx="3062100" cy="2048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323" y="4503761"/>
            <a:ext cx="3031390" cy="2022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http://nnov.hse.ru/data/2014/03/05/1332876814/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337" y="2973397"/>
            <a:ext cx="3183326" cy="2129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5940305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Рисунок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smtClean="0">
                <a:solidFill>
                  <a:schemeClr val="bg1"/>
                </a:solidFill>
                <a:latin typeface="Tahoma" pitchFamily="34" charset="0"/>
                <a:ea typeface="ＭＳ Ｐゴシック" pitchFamily="34" charset="-128"/>
              </a:rPr>
              <a:t>Трудоустройство выпускников</a:t>
            </a:r>
            <a:endParaRPr lang="ru-RU" sz="3600" b="1" smtClean="0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8201" name="Rectangle 9"/>
          <p:cNvSpPr>
            <a:spLocks noGrp="1"/>
          </p:cNvSpPr>
          <p:nvPr>
            <p:ph type="body" sz="half" idx="4294967295"/>
          </p:nvPr>
        </p:nvSpPr>
        <p:spPr>
          <a:xfrm>
            <a:off x="457200" y="1417638"/>
            <a:ext cx="3173104" cy="5188262"/>
          </a:xfrm>
          <a:noFill/>
          <a:ln>
            <a:solidFill>
              <a:schemeClr val="tx1"/>
            </a:solidFill>
          </a:ln>
        </p:spPr>
        <p:txBody>
          <a:bodyPr/>
          <a:lstStyle/>
          <a:p>
            <a:pPr marL="457200" indent="-457200"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Сотрудники аудиторских компаний, индивидуальные аудиторы</a:t>
            </a:r>
          </a:p>
          <a:p>
            <a:pPr marL="457200" indent="-457200"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endParaRPr lang="ru-RU" sz="1800" b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Внутренние аудиторы</a:t>
            </a:r>
          </a:p>
          <a:p>
            <a:pPr marL="457200" indent="-457200"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endParaRPr lang="ru-RU" sz="1800" b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Экономисты ,</a:t>
            </a:r>
          </a:p>
          <a:p>
            <a:pPr marL="457200" indent="-457200"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endParaRPr lang="ru-RU" sz="1800" b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Специалисты планирования и прогнозирования</a:t>
            </a:r>
          </a:p>
          <a:p>
            <a:pPr marL="457200" indent="-457200"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endParaRPr lang="ru-RU" sz="1800" b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Финансовые , бухгалтерские и налоговые консультанты </a:t>
            </a:r>
          </a:p>
          <a:p>
            <a:pPr>
              <a:lnSpc>
                <a:spcPct val="80000"/>
              </a:lnSpc>
            </a:pPr>
            <a:endParaRPr lang="ru-RU" sz="1600" dirty="0" smtClean="0">
              <a:ea typeface="ＭＳ Ｐゴシック" pitchFamily="34" charset="-128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779838" y="1417638"/>
            <a:ext cx="5145798" cy="51882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457200" indent="-457200" algn="just" eaLnBrk="0" fontAlgn="auto" hangingPunct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Транснациональные аудиторские компании: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Kept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, Технологии Доверия - Аудит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ea typeface="ＭＳ Ｐゴシック" charset="-128"/>
              <a:cs typeface="Times New Roman" pitchFamily="18" charset="0"/>
            </a:endParaRPr>
          </a:p>
          <a:p>
            <a:pPr marL="457200" indent="-457200" algn="just" eaLnBrk="0" fontAlgn="auto" hangingPunct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endParaRPr lang="ru-RU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ea typeface="ＭＳ Ｐゴシック" charset="-128"/>
              <a:cs typeface="Times New Roman" pitchFamily="18" charset="0"/>
            </a:endParaRPr>
          </a:p>
          <a:p>
            <a:pPr marL="457200" indent="-457200" algn="just" eaLnBrk="0" fontAlgn="auto" hangingPunct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Ведущие российские аудиторские компании: «НИЭР «Аудит»», «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Информ-НН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»</a:t>
            </a:r>
          </a:p>
          <a:p>
            <a:pPr marL="457200" indent="-457200" algn="just" eaLnBrk="0" fontAlgn="auto" hangingPunct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endParaRPr lang="en-US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ea typeface="ＭＳ Ｐゴシック" charset="-128"/>
              <a:cs typeface="Times New Roman" pitchFamily="18" charset="0"/>
            </a:endParaRPr>
          </a:p>
          <a:p>
            <a:pPr marL="457200" indent="-457200" algn="just" eaLnBrk="0" fontAlgn="auto" hangingPunct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ОАО «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Лукойл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Волганефтепродукт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»</a:t>
            </a:r>
          </a:p>
          <a:p>
            <a:pPr marL="457200" indent="-457200" algn="just" eaLnBrk="0" fontAlgn="auto" hangingPunct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endParaRPr lang="ru-RU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ea typeface="ＭＳ Ｐゴシック" charset="-128"/>
              <a:cs typeface="Times New Roman" pitchFamily="18" charset="0"/>
            </a:endParaRPr>
          </a:p>
          <a:p>
            <a:pPr marL="457200" indent="-457200" algn="just" eaLnBrk="0" fontAlgn="auto" hangingPunct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ОАО «Группа ГАЗ»</a:t>
            </a:r>
          </a:p>
          <a:p>
            <a:pPr marL="457200" indent="-457200" algn="just" eaLnBrk="0" fontAlgn="auto" hangingPunct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endParaRPr lang="ru-RU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ea typeface="ＭＳ Ｐゴシック" charset="-128"/>
              <a:cs typeface="Times New Roman" pitchFamily="18" charset="0"/>
            </a:endParaRPr>
          </a:p>
          <a:p>
            <a:pPr marL="457200" indent="-457200" algn="just" eaLnBrk="0" fontAlgn="auto" hangingPunct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ОАО «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Сибур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»</a:t>
            </a:r>
          </a:p>
          <a:p>
            <a:pPr marL="457200" indent="-457200" algn="just" eaLnBrk="0" fontAlgn="auto" hangingPunct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endParaRPr lang="ru-RU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ea typeface="ＭＳ Ｐゴシック" charset="-128"/>
              <a:cs typeface="Times New Roman" pitchFamily="18" charset="0"/>
            </a:endParaRPr>
          </a:p>
          <a:p>
            <a:pPr marL="457200" indent="-457200" algn="just" eaLnBrk="0" fontAlgn="auto" hangingPunct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ОАО «Сокол»</a:t>
            </a:r>
          </a:p>
          <a:p>
            <a:pPr marL="457200" indent="-457200" algn="just" eaLnBrk="0" fontAlgn="auto" hangingPunct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endParaRPr lang="ru-RU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ea typeface="ＭＳ Ｐゴシック" charset="-128"/>
              <a:cs typeface="Times New Roman" pitchFamily="18" charset="0"/>
            </a:endParaRPr>
          </a:p>
          <a:p>
            <a:pPr marL="457200" indent="-457200" algn="just" eaLnBrk="0" fontAlgn="auto" hangingPunct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Сбербанк (внутренний аудит)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ea typeface="ＭＳ Ｐゴシック" charset="-128"/>
              <a:cs typeface="Times New Roman" pitchFamily="18" charset="0"/>
            </a:endParaRPr>
          </a:p>
          <a:p>
            <a:pPr marL="457200" indent="-457200" algn="just" eaLnBrk="0" fontAlgn="auto" hangingPunct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endParaRPr lang="ru-RU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ea typeface="ＭＳ Ｐゴシック" charset="-128"/>
              <a:cs typeface="Times New Roman" pitchFamily="18" charset="0"/>
            </a:endParaRPr>
          </a:p>
          <a:p>
            <a:pPr marL="457200" indent="-457200" algn="just" eaLnBrk="0" fontAlgn="auto" hangingPunct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ОАО «РЖД»</a:t>
            </a:r>
            <a:endParaRPr lang="en-US" dirty="0">
              <a:solidFill>
                <a:srgbClr val="376092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 eaLnBrk="0" hangingPunct="0">
              <a:buFont typeface="Wingdings" pitchFamily="2" charset="2"/>
              <a:buChar char="Ø"/>
            </a:pPr>
            <a:endParaRPr lang="ru-RU" sz="1600" dirty="0">
              <a:solidFill>
                <a:srgbClr val="376092"/>
              </a:solidFill>
              <a:latin typeface="Calibri" pitchFamily="34" charset="0"/>
            </a:endParaRPr>
          </a:p>
          <a:p>
            <a:pPr marL="457200" indent="-457200" algn="just" eaLnBrk="0" hangingPunct="0">
              <a:buFont typeface="Wingdings" pitchFamily="2" charset="2"/>
              <a:buChar char="Ø"/>
            </a:pPr>
            <a:endParaRPr lang="ru-RU" sz="1600" dirty="0">
              <a:solidFill>
                <a:srgbClr val="003F82"/>
              </a:solidFill>
            </a:endParaRPr>
          </a:p>
          <a:p>
            <a:pPr marL="457200" indent="-457200" algn="just" eaLnBrk="0" hangingPunct="0"/>
            <a:endParaRPr lang="ru-RU" sz="1600" dirty="0">
              <a:solidFill>
                <a:srgbClr val="003F8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Рисунок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342900" indent="-342900" defTabSz="914400" eaLnBrk="1" hangingPunct="1"/>
            <a:r>
              <a:rPr lang="ru-RU" sz="2000" b="1" dirty="0" smtClean="0">
                <a:solidFill>
                  <a:schemeClr val="bg1"/>
                </a:solidFill>
                <a:latin typeface="Tahoma" pitchFamily="34" charset="0"/>
                <a:ea typeface="ＭＳ Ｐゴシック" pitchFamily="34" charset="-128"/>
              </a:rPr>
              <a:t>       Особенности </a:t>
            </a:r>
            <a:r>
              <a:rPr lang="ru-RU" sz="2000" b="1" dirty="0" smtClean="0">
                <a:solidFill>
                  <a:schemeClr val="bg1"/>
                </a:solidFill>
                <a:latin typeface="Tahoma" pitchFamily="34" charset="0"/>
                <a:ea typeface="ＭＳ Ｐゴシック" pitchFamily="34" charset="-128"/>
              </a:rPr>
              <a:t>траектории </a:t>
            </a:r>
            <a:r>
              <a:rPr lang="ru-RU" sz="2000" b="1" dirty="0" smtClean="0">
                <a:solidFill>
                  <a:schemeClr val="bg1"/>
                </a:solidFill>
                <a:latin typeface="Tahoma" pitchFamily="34" charset="0"/>
                <a:ea typeface="ＭＳ Ｐゴシック" pitchFamily="34" charset="-128"/>
              </a:rPr>
              <a:t>«Аудит и консалтинг»</a:t>
            </a:r>
            <a:endParaRPr lang="ru-RU" sz="3600" b="1" dirty="0" smtClean="0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3081" y="1528549"/>
            <a:ext cx="8187519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 defTabSz="914400">
              <a:lnSpc>
                <a:spcPct val="120000"/>
              </a:lnSpc>
              <a:buFont typeface="Wingdings" pitchFamily="2" charset="2"/>
              <a:buChar char="Ø"/>
            </a:pPr>
            <a:r>
              <a:rPr lang="ru-RU" sz="2000" b="1" dirty="0">
                <a:solidFill>
                  <a:srgbClr val="376092"/>
                </a:solidFill>
                <a:latin typeface="Times New Roman" pitchFamily="18" charset="0"/>
                <a:cs typeface="Times New Roman" pitchFamily="18" charset="0"/>
              </a:rPr>
              <a:t>Практическая направленность </a:t>
            </a:r>
            <a:r>
              <a:rPr lang="ru-RU" sz="2000" b="1" dirty="0" smtClean="0">
                <a:solidFill>
                  <a:srgbClr val="376092"/>
                </a:solidFill>
                <a:latin typeface="Times New Roman" pitchFamily="18" charset="0"/>
                <a:cs typeface="Times New Roman" pitchFamily="18" charset="0"/>
              </a:rPr>
              <a:t>обучения, вовлечение в учебный процесс практиков</a:t>
            </a:r>
          </a:p>
          <a:p>
            <a:pPr marL="342900" indent="-342900" algn="just" defTabSz="914400">
              <a:lnSpc>
                <a:spcPct val="120000"/>
              </a:lnSpc>
              <a:buFont typeface="Wingdings" pitchFamily="2" charset="2"/>
              <a:buChar char="Ø"/>
            </a:pPr>
            <a:endParaRPr lang="ru-RU" sz="2000" b="1" dirty="0" smtClean="0">
              <a:solidFill>
                <a:srgbClr val="376092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 defTabSz="914400">
              <a:lnSpc>
                <a:spcPct val="120000"/>
              </a:lnSpc>
              <a:buFont typeface="Wingdings" pitchFamily="2" charset="2"/>
              <a:buChar char="Ø"/>
            </a:pPr>
            <a:r>
              <a:rPr lang="ru-RU" sz="2000" b="1" dirty="0" smtClean="0">
                <a:solidFill>
                  <a:srgbClr val="376092"/>
                </a:solidFill>
                <a:latin typeface="Times New Roman" pitchFamily="18" charset="0"/>
                <a:cs typeface="Times New Roman" pitchFamily="18" charset="0"/>
              </a:rPr>
              <a:t>Сотрудничество с Базовой кафедрой </a:t>
            </a:r>
            <a:r>
              <a:rPr lang="en-US" sz="2000" b="1" dirty="0" smtClean="0">
                <a:solidFill>
                  <a:srgbClr val="376092"/>
                </a:solidFill>
                <a:latin typeface="Times New Roman" pitchFamily="18" charset="0"/>
                <a:cs typeface="Times New Roman" pitchFamily="18" charset="0"/>
              </a:rPr>
              <a:t>Kept</a:t>
            </a:r>
            <a:endParaRPr lang="ru-RU" sz="2000" b="1" dirty="0" smtClean="0">
              <a:solidFill>
                <a:srgbClr val="376092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defTabSz="914400">
              <a:lnSpc>
                <a:spcPct val="120000"/>
              </a:lnSpc>
            </a:pPr>
            <a:endParaRPr lang="ru-RU" sz="2000" b="1" dirty="0" smtClean="0">
              <a:solidFill>
                <a:srgbClr val="376092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 defTabSz="914400">
              <a:lnSpc>
                <a:spcPct val="120000"/>
              </a:lnSpc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376092"/>
                </a:solidFill>
                <a:latin typeface="Times New Roman" pitchFamily="18" charset="0"/>
                <a:cs typeface="Times New Roman" pitchFamily="18" charset="0"/>
              </a:rPr>
              <a:t>возможность </a:t>
            </a:r>
            <a:r>
              <a:rPr lang="ru-RU" sz="2000" dirty="0" smtClean="0">
                <a:solidFill>
                  <a:srgbClr val="376092"/>
                </a:solidFill>
                <a:latin typeface="Times New Roman" pitchFamily="18" charset="0"/>
                <a:cs typeface="Times New Roman" pitchFamily="18" charset="0"/>
              </a:rPr>
              <a:t>прохождения стажировки</a:t>
            </a:r>
          </a:p>
          <a:p>
            <a:pPr marL="285750" indent="-285750" algn="just" defTabSz="914400">
              <a:lnSpc>
                <a:spcPct val="120000"/>
              </a:lnSpc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376092"/>
                </a:solidFill>
                <a:latin typeface="Times New Roman" pitchFamily="18" charset="0"/>
                <a:cs typeface="Times New Roman" pitchFamily="18" charset="0"/>
              </a:rPr>
              <a:t>дальнейшее трудоустройство</a:t>
            </a:r>
            <a:endParaRPr lang="en-US" sz="2000" dirty="0" smtClean="0">
              <a:solidFill>
                <a:srgbClr val="376092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 defTabSz="914400">
              <a:lnSpc>
                <a:spcPct val="120000"/>
              </a:lnSpc>
              <a:buFont typeface="Wingdings" pitchFamily="2" charset="2"/>
              <a:buChar char="Ø"/>
            </a:pPr>
            <a:endParaRPr lang="ru-RU" b="1" dirty="0" smtClean="0">
              <a:solidFill>
                <a:srgbClr val="376092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 defTabSz="914400">
              <a:lnSpc>
                <a:spcPct val="120000"/>
              </a:lnSpc>
              <a:buFont typeface="Wingdings" pitchFamily="2" charset="2"/>
              <a:buChar char="Ø"/>
            </a:pPr>
            <a:endParaRPr lang="ru-RU" sz="1600" dirty="0" smtClean="0">
              <a:solidFill>
                <a:srgbClr val="376092"/>
              </a:solidFill>
              <a:latin typeface="Calibri" pitchFamily="34" charset="0"/>
            </a:endParaRPr>
          </a:p>
          <a:p>
            <a:pPr marL="342900" indent="-342900" algn="just" defTabSz="914400">
              <a:lnSpc>
                <a:spcPct val="120000"/>
              </a:lnSpc>
              <a:buFont typeface="Wingdings" pitchFamily="2" charset="2"/>
              <a:buChar char="Ø"/>
            </a:pPr>
            <a:endParaRPr lang="ru-RU" sz="1600" dirty="0">
              <a:solidFill>
                <a:srgbClr val="376092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Рисунок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342900" indent="-342900" defTabSz="914400" eaLnBrk="1" hangingPunct="1"/>
            <a:r>
              <a:rPr lang="ru-RU" sz="2000" b="1" dirty="0" smtClean="0">
                <a:solidFill>
                  <a:schemeClr val="bg1"/>
                </a:solidFill>
                <a:latin typeface="Tahoma" pitchFamily="34" charset="0"/>
                <a:ea typeface="ＭＳ Ｐゴシック" pitchFamily="34" charset="-128"/>
              </a:rPr>
              <a:t>       Особенности </a:t>
            </a:r>
            <a:r>
              <a:rPr lang="ru-RU" sz="2000" b="1" dirty="0" smtClean="0">
                <a:solidFill>
                  <a:schemeClr val="bg1"/>
                </a:solidFill>
                <a:latin typeface="Tahoma" pitchFamily="34" charset="0"/>
                <a:ea typeface="ＭＳ Ｐゴシック" pitchFamily="34" charset="-128"/>
              </a:rPr>
              <a:t>траектории </a:t>
            </a:r>
            <a:r>
              <a:rPr lang="ru-RU" sz="2000" b="1" dirty="0" smtClean="0">
                <a:solidFill>
                  <a:schemeClr val="bg1"/>
                </a:solidFill>
                <a:latin typeface="Tahoma" pitchFamily="34" charset="0"/>
                <a:ea typeface="ＭＳ Ｐゴシック" pitchFamily="34" charset="-128"/>
              </a:rPr>
              <a:t>«Аудит и консалтинг»</a:t>
            </a:r>
            <a:endParaRPr lang="ru-RU" sz="3600" b="1" dirty="0" smtClean="0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3081" y="1528549"/>
            <a:ext cx="8187519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 defTabSz="914400">
              <a:lnSpc>
                <a:spcPct val="120000"/>
              </a:lnSpc>
              <a:buFont typeface="Wingdings" pitchFamily="2" charset="2"/>
              <a:buChar char="Ø"/>
            </a:pPr>
            <a:endParaRPr lang="ru-RU" b="1" dirty="0" smtClean="0">
              <a:solidFill>
                <a:srgbClr val="376092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 defTabSz="914400">
              <a:lnSpc>
                <a:spcPct val="120000"/>
              </a:lnSpc>
              <a:buFont typeface="Wingdings" pitchFamily="2" charset="2"/>
              <a:buChar char="Ø"/>
            </a:pPr>
            <a:r>
              <a:rPr lang="ru-RU" sz="2000" b="1" dirty="0" smtClean="0">
                <a:solidFill>
                  <a:srgbClr val="376092"/>
                </a:solidFill>
                <a:latin typeface="Times New Roman" pitchFamily="18" charset="0"/>
                <a:cs typeface="Times New Roman" pitchFamily="18" charset="0"/>
              </a:rPr>
              <a:t>Соответствие   </a:t>
            </a:r>
            <a:r>
              <a:rPr lang="ru-RU" sz="2000" b="1" dirty="0">
                <a:solidFill>
                  <a:srgbClr val="376092"/>
                </a:solidFill>
                <a:latin typeface="Times New Roman" pitchFamily="18" charset="0"/>
                <a:cs typeface="Times New Roman" pitchFamily="18" charset="0"/>
              </a:rPr>
              <a:t>программам зарубежных университетов </a:t>
            </a:r>
          </a:p>
          <a:p>
            <a:pPr marL="342900" indent="-342900" algn="just" defTabSz="914400">
              <a:lnSpc>
                <a:spcPct val="120000"/>
              </a:lnSpc>
              <a:buFont typeface="Wingdings" pitchFamily="2" charset="2"/>
              <a:buChar char="Ø"/>
            </a:pPr>
            <a:endParaRPr lang="ru-RU" sz="2000" b="1" dirty="0">
              <a:solidFill>
                <a:srgbClr val="376092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 defTabSz="914400">
              <a:lnSpc>
                <a:spcPct val="120000"/>
              </a:lnSpc>
              <a:buFont typeface="Wingdings" pitchFamily="2" charset="2"/>
              <a:buChar char="Ø"/>
            </a:pPr>
            <a:r>
              <a:rPr lang="ru-RU" sz="2000" b="1" dirty="0" smtClean="0">
                <a:solidFill>
                  <a:srgbClr val="376092"/>
                </a:solidFill>
                <a:latin typeface="Times New Roman" pitchFamily="18" charset="0"/>
                <a:cs typeface="Times New Roman" pitchFamily="18" charset="0"/>
              </a:rPr>
              <a:t>Наличие зарубежных связей с Италией, возможность получения двух дипломов в рамках одной программы</a:t>
            </a:r>
          </a:p>
          <a:p>
            <a:pPr marL="342900" indent="-342900" algn="just" defTabSz="914400">
              <a:lnSpc>
                <a:spcPct val="120000"/>
              </a:lnSpc>
              <a:buFont typeface="Wingdings" pitchFamily="2" charset="2"/>
              <a:buChar char="Ø"/>
            </a:pPr>
            <a:endParaRPr lang="ru-RU" sz="1600" dirty="0" smtClean="0">
              <a:solidFill>
                <a:srgbClr val="376092"/>
              </a:solidFill>
              <a:latin typeface="Calibri" pitchFamily="34" charset="0"/>
            </a:endParaRPr>
          </a:p>
          <a:p>
            <a:pPr marL="342900" indent="-342900" algn="just" defTabSz="914400">
              <a:lnSpc>
                <a:spcPct val="120000"/>
              </a:lnSpc>
              <a:buFont typeface="Wingdings" pitchFamily="2" charset="2"/>
              <a:buChar char="Ø"/>
            </a:pPr>
            <a:endParaRPr lang="ru-RU" sz="1600" dirty="0">
              <a:solidFill>
                <a:srgbClr val="376092"/>
              </a:solidFill>
              <a:latin typeface="Calibri" pitchFamily="34" charset="0"/>
            </a:endParaRPr>
          </a:p>
        </p:txBody>
      </p:sp>
      <p:pic>
        <p:nvPicPr>
          <p:cNvPr id="6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895" y="3579128"/>
            <a:ext cx="3071813" cy="207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20316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Рисунок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342900" indent="-342900" defTabSz="914400" eaLnBrk="1" hangingPunct="1"/>
            <a:r>
              <a:rPr lang="ru-RU" sz="2000" b="1" dirty="0" smtClean="0">
                <a:solidFill>
                  <a:schemeClr val="bg1"/>
                </a:solidFill>
                <a:latin typeface="Tahoma" pitchFamily="34" charset="0"/>
                <a:ea typeface="ＭＳ Ｐゴシック" pitchFamily="34" charset="-128"/>
              </a:rPr>
              <a:t>Совместная российско-итальянская программа</a:t>
            </a:r>
            <a:br>
              <a:rPr lang="ru-RU" sz="2000" b="1" dirty="0" smtClean="0">
                <a:solidFill>
                  <a:schemeClr val="bg1"/>
                </a:solidFill>
                <a:latin typeface="Tahoma" pitchFamily="34" charset="0"/>
                <a:ea typeface="ＭＳ Ｐゴシック" pitchFamily="34" charset="-128"/>
              </a:rPr>
            </a:br>
            <a:r>
              <a:rPr lang="ru-RU" sz="2000" b="1" dirty="0" smtClean="0">
                <a:solidFill>
                  <a:schemeClr val="bg1"/>
                </a:solidFill>
                <a:latin typeface="Tahoma" pitchFamily="34" charset="0"/>
                <a:ea typeface="ＭＳ Ｐゴシック" pitchFamily="34" charset="-128"/>
              </a:rPr>
              <a:t>«Аудит и консалтинг» с университетом г. </a:t>
            </a:r>
            <a:r>
              <a:rPr lang="ru-RU" sz="2000" b="1" dirty="0" err="1" smtClean="0">
                <a:solidFill>
                  <a:schemeClr val="bg1"/>
                </a:solidFill>
                <a:latin typeface="Tahoma" pitchFamily="34" charset="0"/>
                <a:ea typeface="ＭＳ Ｐゴシック" pitchFamily="34" charset="-128"/>
              </a:rPr>
              <a:t>Тушия</a:t>
            </a:r>
            <a:endParaRPr lang="ru-RU" sz="3600" b="1" dirty="0" smtClean="0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5800" y="1803400"/>
            <a:ext cx="7924800" cy="2086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 algn="just" defTabSz="914400">
              <a:lnSpc>
                <a:spcPct val="120000"/>
              </a:lnSpc>
              <a:buFont typeface="Wingdings" pitchFamily="2" charset="2"/>
              <a:buChar char="Ø"/>
            </a:pPr>
            <a:r>
              <a:rPr lang="ru-RU" sz="2000" b="1" dirty="0" smtClean="0">
                <a:solidFill>
                  <a:srgbClr val="376092"/>
                </a:solidFill>
                <a:latin typeface="Times New Roman" pitchFamily="18" charset="0"/>
                <a:cs typeface="Times New Roman" pitchFamily="18" charset="0"/>
              </a:rPr>
              <a:t>1 год обучения в НИУ ВШЭ – Нижний </a:t>
            </a:r>
            <a:r>
              <a:rPr lang="ru-RU" sz="2000" b="1" dirty="0" smtClean="0">
                <a:solidFill>
                  <a:srgbClr val="376092"/>
                </a:solidFill>
                <a:latin typeface="Times New Roman" pitchFamily="18" charset="0"/>
                <a:cs typeface="Times New Roman" pitchFamily="18" charset="0"/>
              </a:rPr>
              <a:t>Новгород</a:t>
            </a:r>
          </a:p>
          <a:p>
            <a:pPr marL="342900" indent="-342900" algn="just" defTabSz="914400">
              <a:lnSpc>
                <a:spcPct val="120000"/>
              </a:lnSpc>
              <a:buFont typeface="Wingdings" pitchFamily="2" charset="2"/>
              <a:buChar char="Ø"/>
            </a:pPr>
            <a:endParaRPr lang="ru-RU" sz="2000" b="1" dirty="0" smtClean="0">
              <a:solidFill>
                <a:srgbClr val="376092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 defTabSz="914400">
              <a:lnSpc>
                <a:spcPct val="120000"/>
              </a:lnSpc>
              <a:buFont typeface="Wingdings" pitchFamily="2" charset="2"/>
              <a:buChar char="Ø"/>
            </a:pPr>
            <a:r>
              <a:rPr lang="ru-RU" sz="2000" b="1" dirty="0" smtClean="0">
                <a:solidFill>
                  <a:srgbClr val="376092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ru-RU" sz="2000" b="1" dirty="0" smtClean="0">
                <a:solidFill>
                  <a:srgbClr val="376092"/>
                </a:solidFill>
                <a:latin typeface="Times New Roman" pitchFamily="18" charset="0"/>
                <a:cs typeface="Times New Roman" pitchFamily="18" charset="0"/>
              </a:rPr>
              <a:t>год обучения в Университете </a:t>
            </a:r>
            <a:r>
              <a:rPr lang="ru-RU" sz="2000" b="1" dirty="0" err="1" smtClean="0">
                <a:solidFill>
                  <a:srgbClr val="376092"/>
                </a:solidFill>
                <a:latin typeface="Times New Roman" pitchFamily="18" charset="0"/>
                <a:cs typeface="Times New Roman" pitchFamily="18" charset="0"/>
              </a:rPr>
              <a:t>Тушия</a:t>
            </a:r>
            <a:r>
              <a:rPr lang="ru-RU" sz="2000" b="1" dirty="0" smtClean="0">
                <a:solidFill>
                  <a:srgbClr val="376092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 defTabSz="914400">
              <a:lnSpc>
                <a:spcPct val="120000"/>
              </a:lnSpc>
            </a:pPr>
            <a:endParaRPr lang="ru-RU" sz="1600" dirty="0" smtClean="0">
              <a:solidFill>
                <a:srgbClr val="376092"/>
              </a:solidFill>
              <a:latin typeface="Calibri" pitchFamily="34" charset="0"/>
            </a:endParaRPr>
          </a:p>
          <a:p>
            <a:pPr marL="342900" indent="-342900" algn="just" defTabSz="914400">
              <a:lnSpc>
                <a:spcPct val="120000"/>
              </a:lnSpc>
              <a:buFont typeface="Wingdings" pitchFamily="2" charset="2"/>
              <a:buChar char="Ø"/>
            </a:pPr>
            <a:endParaRPr lang="ru-RU" sz="1600" dirty="0" smtClean="0">
              <a:solidFill>
                <a:srgbClr val="376092"/>
              </a:solidFill>
              <a:latin typeface="Calibri" pitchFamily="34" charset="0"/>
            </a:endParaRPr>
          </a:p>
          <a:p>
            <a:pPr marL="342900" indent="-342900" algn="just" defTabSz="914400">
              <a:lnSpc>
                <a:spcPct val="120000"/>
              </a:lnSpc>
              <a:buFont typeface="Wingdings" pitchFamily="2" charset="2"/>
              <a:buChar char="Ø"/>
            </a:pPr>
            <a:endParaRPr lang="ru-RU" sz="1600" dirty="0">
              <a:solidFill>
                <a:srgbClr val="376092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8154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Рисунок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342900" indent="-342900" defTabSz="914400" eaLnBrk="1" hangingPunct="1"/>
            <a:r>
              <a:rPr lang="ru-RU" sz="2000" b="1" dirty="0" smtClean="0">
                <a:solidFill>
                  <a:schemeClr val="bg1"/>
                </a:solidFill>
                <a:latin typeface="Tahoma" pitchFamily="34" charset="0"/>
                <a:ea typeface="ＭＳ Ｐゴシック" pitchFamily="34" charset="-128"/>
              </a:rPr>
              <a:t>Совместная российско-итальянская программа</a:t>
            </a:r>
            <a:br>
              <a:rPr lang="ru-RU" sz="2000" b="1" dirty="0" smtClean="0">
                <a:solidFill>
                  <a:schemeClr val="bg1"/>
                </a:solidFill>
                <a:latin typeface="Tahoma" pitchFamily="34" charset="0"/>
                <a:ea typeface="ＭＳ Ｐゴシック" pitchFamily="34" charset="-128"/>
              </a:rPr>
            </a:br>
            <a:r>
              <a:rPr lang="ru-RU" sz="2000" b="1" dirty="0" smtClean="0">
                <a:solidFill>
                  <a:schemeClr val="bg1"/>
                </a:solidFill>
                <a:latin typeface="Tahoma" pitchFamily="34" charset="0"/>
                <a:ea typeface="ＭＳ Ｐゴシック" pitchFamily="34" charset="-128"/>
              </a:rPr>
              <a:t>«Аудит и консалтинг» с университетом г. </a:t>
            </a:r>
            <a:r>
              <a:rPr lang="ru-RU" sz="2000" b="1" dirty="0" err="1" smtClean="0">
                <a:solidFill>
                  <a:schemeClr val="bg1"/>
                </a:solidFill>
                <a:latin typeface="Tahoma" pitchFamily="34" charset="0"/>
                <a:ea typeface="ＭＳ Ｐゴシック" pitchFamily="34" charset="-128"/>
              </a:rPr>
              <a:t>Тушия</a:t>
            </a:r>
            <a:endParaRPr lang="ru-RU" sz="3600" b="1" dirty="0" smtClean="0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5661" y="1219201"/>
            <a:ext cx="8734566" cy="5595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 defTabSz="914400">
              <a:lnSpc>
                <a:spcPct val="120000"/>
              </a:lnSpc>
              <a:buFont typeface="Wingdings" pitchFamily="2" charset="2"/>
              <a:buChar char="Ø"/>
            </a:pPr>
            <a:endParaRPr lang="ru-RU" sz="2000" dirty="0" smtClean="0">
              <a:solidFill>
                <a:srgbClr val="37609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14400">
              <a:lnSpc>
                <a:spcPct val="120000"/>
              </a:lnSpc>
            </a:pPr>
            <a:r>
              <a:rPr lang="ru-RU" sz="2200" b="1" dirty="0" smtClean="0">
                <a:solidFill>
                  <a:srgbClr val="376092"/>
                </a:solidFill>
                <a:latin typeface="Times New Roman" pitchFamily="18" charset="0"/>
                <a:cs typeface="Times New Roman" pitchFamily="18" charset="0"/>
              </a:rPr>
              <a:t>Условия совместной российско-итальянской программы:</a:t>
            </a:r>
          </a:p>
          <a:p>
            <a:pPr marL="342900" indent="-342900" algn="just" defTabSz="914400">
              <a:lnSpc>
                <a:spcPct val="120000"/>
              </a:lnSpc>
              <a:buAutoNum type="arabicPeriod"/>
            </a:pPr>
            <a:r>
              <a:rPr lang="ru-RU" sz="2000" dirty="0" smtClean="0">
                <a:solidFill>
                  <a:srgbClr val="376092"/>
                </a:solidFill>
                <a:latin typeface="Times New Roman" pitchFamily="18" charset="0"/>
                <a:cs typeface="Times New Roman" pitchFamily="18" charset="0"/>
              </a:rPr>
              <a:t>Бесплатная  основа обучения (в России и Италии)</a:t>
            </a:r>
          </a:p>
          <a:p>
            <a:pPr marL="342900" indent="-342900" algn="just" defTabSz="914400">
              <a:lnSpc>
                <a:spcPct val="120000"/>
              </a:lnSpc>
              <a:buAutoNum type="arabicPeriod"/>
            </a:pPr>
            <a:r>
              <a:rPr lang="ru-RU" sz="2000" dirty="0" smtClean="0">
                <a:solidFill>
                  <a:srgbClr val="376092"/>
                </a:solidFill>
                <a:latin typeface="Times New Roman" pitchFamily="18" charset="0"/>
                <a:cs typeface="Times New Roman" pitchFamily="18" charset="0"/>
              </a:rPr>
              <a:t>Проживание в общежитии Италии (за счет средств студента)</a:t>
            </a:r>
          </a:p>
          <a:p>
            <a:pPr marL="342900" indent="-342900" algn="just" defTabSz="914400">
              <a:lnSpc>
                <a:spcPct val="120000"/>
              </a:lnSpc>
              <a:buAutoNum type="arabicPeriod"/>
            </a:pPr>
            <a:r>
              <a:rPr lang="ru-RU" sz="2000" dirty="0" smtClean="0">
                <a:solidFill>
                  <a:srgbClr val="376092"/>
                </a:solidFill>
                <a:latin typeface="Times New Roman" pitchFamily="18" charset="0"/>
                <a:cs typeface="Times New Roman" pitchFamily="18" charset="0"/>
              </a:rPr>
              <a:t>Транспортные расходы (за счет средств студента)</a:t>
            </a:r>
          </a:p>
          <a:p>
            <a:pPr marL="342900" indent="-342900" algn="just" defTabSz="914400">
              <a:lnSpc>
                <a:spcPct val="120000"/>
              </a:lnSpc>
              <a:buAutoNum type="arabicPeriod"/>
            </a:pPr>
            <a:r>
              <a:rPr lang="ru-RU" sz="2000" dirty="0" smtClean="0">
                <a:solidFill>
                  <a:srgbClr val="376092"/>
                </a:solidFill>
                <a:latin typeface="Times New Roman" pitchFamily="18" charset="0"/>
                <a:cs typeface="Times New Roman" pitchFamily="18" charset="0"/>
              </a:rPr>
              <a:t>Успешное прохождение собеседования по итальянскому языку - на территории НИУ ВШЭ – Нижний Новгород</a:t>
            </a:r>
          </a:p>
          <a:p>
            <a:pPr algn="ctr" defTabSz="914400">
              <a:lnSpc>
                <a:spcPct val="120000"/>
              </a:lnSpc>
            </a:pPr>
            <a:r>
              <a:rPr lang="ru-RU" sz="2000" b="1" dirty="0" smtClean="0">
                <a:solidFill>
                  <a:srgbClr val="376092"/>
                </a:solidFill>
                <a:latin typeface="Times New Roman" pitchFamily="18" charset="0"/>
                <a:cs typeface="Times New Roman" pitchFamily="18" charset="0"/>
              </a:rPr>
              <a:t>        Состав комиссии: </a:t>
            </a:r>
          </a:p>
          <a:p>
            <a:pPr marL="342900" indent="-342900" algn="just" defTabSz="914400">
              <a:lnSpc>
                <a:spcPct val="120000"/>
              </a:lnSpc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376092"/>
                </a:solidFill>
                <a:latin typeface="Times New Roman" pitchFamily="18" charset="0"/>
                <a:cs typeface="Times New Roman" pitchFamily="18" charset="0"/>
              </a:rPr>
              <a:t>руководитель </a:t>
            </a:r>
            <a:r>
              <a:rPr lang="ru-RU" sz="2000" dirty="0" smtClean="0">
                <a:solidFill>
                  <a:srgbClr val="376092"/>
                </a:solidFill>
                <a:latin typeface="Times New Roman" pitchFamily="18" charset="0"/>
                <a:cs typeface="Times New Roman" pitchFamily="18" charset="0"/>
              </a:rPr>
              <a:t>траектории </a:t>
            </a:r>
            <a:r>
              <a:rPr lang="ru-RU" sz="2000" dirty="0" smtClean="0">
                <a:solidFill>
                  <a:srgbClr val="376092"/>
                </a:solidFill>
                <a:latin typeface="Times New Roman" pitchFamily="18" charset="0"/>
                <a:cs typeface="Times New Roman" pitchFamily="18" charset="0"/>
              </a:rPr>
              <a:t>Аудит и консалтинг;</a:t>
            </a:r>
          </a:p>
          <a:p>
            <a:pPr marL="342900" indent="-342900" algn="just" defTabSz="914400">
              <a:lnSpc>
                <a:spcPct val="120000"/>
              </a:lnSpc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376092"/>
                </a:solidFill>
                <a:latin typeface="Times New Roman" pitchFamily="18" charset="0"/>
                <a:cs typeface="Times New Roman" pitchFamily="18" charset="0"/>
              </a:rPr>
              <a:t>руководитель российско-итальянских связей в НИУ ВШЭ – Н. Новгород;</a:t>
            </a:r>
          </a:p>
          <a:p>
            <a:pPr marL="342900" indent="-342900" algn="just" defTabSz="914400">
              <a:lnSpc>
                <a:spcPct val="120000"/>
              </a:lnSpc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376092"/>
                </a:solidFill>
                <a:latin typeface="Times New Roman" pitchFamily="18" charset="0"/>
                <a:cs typeface="Times New Roman" pitchFamily="18" charset="0"/>
              </a:rPr>
              <a:t>профессор Университета </a:t>
            </a:r>
            <a:r>
              <a:rPr lang="ru-RU" sz="2000" dirty="0" err="1" smtClean="0">
                <a:solidFill>
                  <a:srgbClr val="376092"/>
                </a:solidFill>
                <a:latin typeface="Times New Roman" pitchFamily="18" charset="0"/>
                <a:cs typeface="Times New Roman" pitchFamily="18" charset="0"/>
              </a:rPr>
              <a:t>Тушия</a:t>
            </a:r>
            <a:r>
              <a:rPr lang="ru-RU" sz="2000" b="1" dirty="0" smtClean="0">
                <a:solidFill>
                  <a:srgbClr val="376092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 algn="just" defTabSz="914400">
              <a:lnSpc>
                <a:spcPct val="120000"/>
              </a:lnSpc>
              <a:buAutoNum type="arabicPeriod"/>
            </a:pPr>
            <a:endParaRPr lang="ru-RU" sz="2000" b="1" dirty="0">
              <a:solidFill>
                <a:srgbClr val="376092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defTabSz="914400">
              <a:lnSpc>
                <a:spcPct val="120000"/>
              </a:lnSpc>
            </a:pPr>
            <a:r>
              <a:rPr lang="ru-RU" sz="2000" b="1" dirty="0" smtClean="0">
                <a:solidFill>
                  <a:srgbClr val="376092"/>
                </a:solidFill>
                <a:latin typeface="Times New Roman" pitchFamily="18" charset="0"/>
                <a:cs typeface="Times New Roman" pitchFamily="18" charset="0"/>
              </a:rPr>
              <a:t>В ВШЭ существует </a:t>
            </a:r>
            <a:r>
              <a:rPr lang="ru-RU" sz="2000" b="1" dirty="0" err="1" smtClean="0">
                <a:solidFill>
                  <a:srgbClr val="376092"/>
                </a:solidFill>
                <a:latin typeface="Times New Roman" pitchFamily="18" charset="0"/>
                <a:cs typeface="Times New Roman" pitchFamily="18" charset="0"/>
              </a:rPr>
              <a:t>грантовая</a:t>
            </a:r>
            <a:r>
              <a:rPr lang="ru-RU" sz="2000" b="1" dirty="0" smtClean="0">
                <a:solidFill>
                  <a:srgbClr val="376092"/>
                </a:solidFill>
                <a:latin typeface="Times New Roman" pitchFamily="18" charset="0"/>
                <a:cs typeface="Times New Roman" pitchFamily="18" charset="0"/>
              </a:rPr>
              <a:t> поддержка академической мобильности  (оплата проживания и проезда)</a:t>
            </a:r>
          </a:p>
          <a:p>
            <a:pPr marL="342900" indent="-342900" algn="just" defTabSz="914400">
              <a:lnSpc>
                <a:spcPct val="120000"/>
              </a:lnSpc>
              <a:buFont typeface="Wingdings" pitchFamily="2" charset="2"/>
              <a:buChar char="Ø"/>
            </a:pPr>
            <a:endParaRPr lang="ru-RU" sz="1600" dirty="0">
              <a:solidFill>
                <a:srgbClr val="376092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60731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Clouds</Template>
  <TotalTime>1451</TotalTime>
  <Words>456</Words>
  <Application>Microsoft Office PowerPoint</Application>
  <PresentationFormat>Экран (4:3)</PresentationFormat>
  <Paragraphs>113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1" baseType="lpstr">
      <vt:lpstr>ＭＳ Ｐゴシック</vt:lpstr>
      <vt:lpstr>Arial</vt:lpstr>
      <vt:lpstr>Calibri</vt:lpstr>
      <vt:lpstr>Myriad Pro</vt:lpstr>
      <vt:lpstr>Tahoma</vt:lpstr>
      <vt:lpstr>Times New Roman</vt:lpstr>
      <vt:lpstr>Wingdings</vt:lpstr>
      <vt:lpstr>1_Office Theme</vt:lpstr>
      <vt:lpstr>Презентация PowerPoint</vt:lpstr>
      <vt:lpstr>Траектория «Аудит и консалтинг»</vt:lpstr>
      <vt:lpstr>Преподаватели траектории «Аудит и консалтинг»</vt:lpstr>
      <vt:lpstr>Преподаватели траектории «Аудит и консалтинг»</vt:lpstr>
      <vt:lpstr>Трудоустройство выпускников</vt:lpstr>
      <vt:lpstr>       Особенности траектории «Аудит и консалтинг»</vt:lpstr>
      <vt:lpstr>       Особенности траектории «Аудит и консалтинг»</vt:lpstr>
      <vt:lpstr>Совместная российско-итальянская программа «Аудит и консалтинг» с университетом г. Тушия</vt:lpstr>
      <vt:lpstr>Совместная российско-итальянская программа «Аудит и консалтинг» с университетом г. Тушия</vt:lpstr>
      <vt:lpstr>Совместная российско-итальянская программа «Аудит и консалтинг» с университетом г. Тушия</vt:lpstr>
      <vt:lpstr>Траектория «Аудит и консалтинг»</vt:lpstr>
      <vt:lpstr>Траектория «Аудит и консалтинг»</vt:lpstr>
      <vt:lpstr>Специализация «Аудит и консалтинг»</vt:lpstr>
    </vt:vector>
  </TitlesOfParts>
  <Company>hse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vkremlev</dc:creator>
  <cp:lastModifiedBy>Лапшина Наталья Борисовна</cp:lastModifiedBy>
  <cp:revision>141</cp:revision>
  <dcterms:created xsi:type="dcterms:W3CDTF">2010-09-30T06:45:29Z</dcterms:created>
  <dcterms:modified xsi:type="dcterms:W3CDTF">2023-05-05T08:26:10Z</dcterms:modified>
</cp:coreProperties>
</file>