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82" r:id="rId2"/>
    <p:sldId id="354" r:id="rId3"/>
    <p:sldId id="355" r:id="rId4"/>
    <p:sldId id="397" r:id="rId5"/>
    <p:sldId id="400" r:id="rId6"/>
    <p:sldId id="367" r:id="rId7"/>
    <p:sldId id="396" r:id="rId8"/>
    <p:sldId id="376" r:id="rId9"/>
    <p:sldId id="377" r:id="rId10"/>
    <p:sldId id="357" r:id="rId11"/>
    <p:sldId id="359" r:id="rId12"/>
    <p:sldId id="360" r:id="rId13"/>
    <p:sldId id="361" r:id="rId14"/>
    <p:sldId id="385" r:id="rId15"/>
    <p:sldId id="363" r:id="rId16"/>
    <p:sldId id="399" r:id="rId17"/>
    <p:sldId id="380" r:id="rId18"/>
    <p:sldId id="391" r:id="rId19"/>
    <p:sldId id="341" r:id="rId20"/>
    <p:sldId id="398" r:id="rId21"/>
    <p:sldId id="381" r:id="rId22"/>
    <p:sldId id="263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95" userDrawn="1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4"/>
    <p:restoredTop sz="96291" autoAdjust="0"/>
  </p:normalViewPr>
  <p:slideViewPr>
    <p:cSldViewPr snapToGrid="0" snapToObjects="1">
      <p:cViewPr varScale="1">
        <p:scale>
          <a:sx n="52" d="100"/>
          <a:sy n="52" d="100"/>
        </p:scale>
        <p:origin x="1446" y="84"/>
      </p:cViewPr>
      <p:guideLst>
        <p:guide orient="horz" pos="3095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83600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56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067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82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09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109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28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077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409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655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9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18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29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410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32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870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298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98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6" y="-135186"/>
            <a:ext cx="9121280" cy="10023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Изображение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20699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5057821" y="3002699"/>
            <a:ext cx="7320698" cy="2955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4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8" name="Очень крутой подзаголовок презентации"/>
          <p:cNvSpPr txBox="1"/>
          <p:nvPr/>
        </p:nvSpPr>
        <p:spPr>
          <a:xfrm>
            <a:off x="5194300" y="6349912"/>
            <a:ext cx="6715324" cy="83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Bef>
                <a:spcPct val="20000"/>
              </a:spcBef>
              <a:defRPr/>
            </a:pPr>
            <a:endParaRPr kumimoji="1" lang="ru-RU" sz="3200" dirty="0">
              <a:solidFill>
                <a:srgbClr val="003F82"/>
              </a:solidFill>
              <a:cs typeface="Times New Roman" pitchFamily="18" charset="0"/>
            </a:endParaRPr>
          </a:p>
        </p:txBody>
      </p:sp>
      <p:sp>
        <p:nvSpPr>
          <p:cNvPr id="119" name="Название подразделения,  лаборатории, факультета и т.д."/>
          <p:cNvSpPr txBox="1"/>
          <p:nvPr/>
        </p:nvSpPr>
        <p:spPr>
          <a:xfrm>
            <a:off x="5194300" y="1358880"/>
            <a:ext cx="671532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Факультет экономики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298" y="946303"/>
            <a:ext cx="1945686" cy="18812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Москва, 2017"/>
          <p:cNvSpPr txBox="1"/>
          <p:nvPr/>
        </p:nvSpPr>
        <p:spPr>
          <a:xfrm>
            <a:off x="5207000" y="8364960"/>
            <a:ext cx="671532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Нижний Новгород</a:t>
            </a:r>
            <a:r>
              <a:rPr sz="2400" dirty="0">
                <a:latin typeface="Arial Narrow" charset="0"/>
                <a:ea typeface="Arial Narrow" charset="0"/>
                <a:cs typeface="Arial Narrow" charset="0"/>
              </a:rPr>
              <a:t>, 20</a:t>
            </a:r>
            <a:r>
              <a:rPr lang="ru-RU" sz="2400" dirty="0" smtClean="0">
                <a:latin typeface="Arial Narrow" charset="0"/>
                <a:ea typeface="Arial Narrow" charset="0"/>
                <a:cs typeface="Arial Narrow" charset="0"/>
              </a:rPr>
              <a:t>22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0452" y="2945798"/>
            <a:ext cx="8323017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Магистерская программа  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5400" b="1" dirty="0">
                <a:solidFill>
                  <a:schemeClr val="accent1">
                    <a:lumMod val="50000"/>
                  </a:schemeClr>
                </a:solidFill>
              </a:rPr>
              <a:t>«Финансы</a:t>
            </a: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endParaRPr lang="ru-RU" sz="5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cap="small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«Магистратура – путь сильных!»</a:t>
            </a:r>
          </a:p>
        </p:txBody>
      </p:sp>
    </p:spTree>
    <p:extLst>
      <p:ext uri="{BB962C8B-B14F-4D97-AF65-F5344CB8AC3E}">
        <p14:creationId xmlns:p14="http://schemas.microsoft.com/office/powerpoint/2010/main" val="29894228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Правила приёма в магистратуру – 2023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1" y="2630901"/>
            <a:ext cx="11411837" cy="6724114"/>
          </a:xfrm>
        </p:spPr>
        <p:txBody>
          <a:bodyPr anchor="t">
            <a:norm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ru-RU" sz="2400" dirty="0"/>
              <a:t>Заявление можно подать не более чем на </a:t>
            </a:r>
            <a:r>
              <a:rPr lang="ru-RU" sz="2400" b="1" dirty="0">
                <a:solidFill>
                  <a:srgbClr val="FF0000"/>
                </a:solidFill>
              </a:rPr>
              <a:t>2 магистерские</a:t>
            </a:r>
            <a:r>
              <a:rPr lang="ru-RU" sz="2400" b="1" dirty="0"/>
              <a:t> </a:t>
            </a:r>
            <a:r>
              <a:rPr lang="ru-RU" sz="2400" dirty="0"/>
              <a:t>программы одновременно</a:t>
            </a:r>
            <a:r>
              <a:rPr lang="en-US" sz="2400" dirty="0"/>
              <a:t>.</a:t>
            </a:r>
            <a:endParaRPr lang="ru-RU" sz="2400" dirty="0"/>
          </a:p>
          <a:p>
            <a:pPr marL="444500" lvl="1" indent="0">
              <a:spcBef>
                <a:spcPts val="1200"/>
              </a:spcBef>
              <a:buNone/>
            </a:pPr>
            <a:endParaRPr lang="en-US" sz="20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10" name="Group 4">
            <a:extLst>
              <a:ext uri="{FF2B5EF4-FFF2-40B4-BE49-F238E27FC236}">
                <a16:creationId xmlns:a16="http://schemas.microsoft.com/office/drawing/2014/main" id="{D29E5AE2-C318-3B49-A58B-A6707595A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393114"/>
              </p:ext>
            </p:extLst>
          </p:nvPr>
        </p:nvGraphicFramePr>
        <p:xfrm>
          <a:off x="787398" y="4006617"/>
          <a:ext cx="11430001" cy="2154138"/>
        </p:xfrm>
        <a:graphic>
          <a:graphicData uri="http://schemas.openxmlformats.org/drawingml/2006/table">
            <a:tbl>
              <a:tblPr/>
              <a:tblGrid>
                <a:gridCol w="3976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7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6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083">
                <a:tc rowSpan="2"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Программа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Количество мест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Бюджетных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Коммерческих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963">
                <a:tc>
                  <a:txBody>
                    <a:bodyPr/>
                    <a:lstStyle/>
                    <a:p>
                      <a:pPr marL="342900" marR="0" lvl="0" indent="-342900" algn="l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   Финансы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elvetica Light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Helvetica Ligh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(3)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697" y="7795470"/>
            <a:ext cx="1853345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923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Вступительные </a:t>
            </a:r>
            <a:r>
              <a:rPr lang="ru-RU" altLang="ru-RU" sz="32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испытания (1/2)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1"/>
            <a:ext cx="10795570" cy="6724114"/>
          </a:xfrm>
        </p:spPr>
        <p:txBody>
          <a:bodyPr anchor="t">
            <a:normAutofit/>
          </a:bodyPr>
          <a:lstStyle/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Конкурсный отбор (</a:t>
            </a:r>
            <a:r>
              <a:rPr lang="ru-RU" sz="2400" dirty="0" err="1"/>
              <a:t>портфолио+собеседование</a:t>
            </a:r>
            <a:r>
              <a:rPr lang="ru-RU" sz="2400" dirty="0"/>
              <a:t>)</a:t>
            </a:r>
            <a:r>
              <a:rPr lang="en-US" sz="24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оценивается по 100-балльной системе оценивания </a:t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 1 до 30 баллов — неудовлетворительно</a:t>
            </a:r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Квалификационный экзамен по английскому языку</a:t>
            </a:r>
            <a:r>
              <a:rPr lang="en-US" sz="24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можно предоставить сертификат международного экзамена</a:t>
            </a:r>
          </a:p>
          <a:p>
            <a:pPr marL="889000" lvl="2" indent="0">
              <a:spcBef>
                <a:spcPts val="1200"/>
              </a:spcBef>
              <a:buNone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89000" lvl="2" indent="0">
              <a:spcBef>
                <a:spcPts val="1200"/>
              </a:spcBef>
              <a:buNone/>
            </a:pPr>
            <a:r>
              <a:rPr lang="ru-RU" sz="2400" dirty="0">
                <a:solidFill>
                  <a:srgbClr val="C00000"/>
                </a:solidFill>
              </a:rPr>
              <a:t>или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По результатам олимпиад</a:t>
            </a:r>
            <a:r>
              <a:rPr lang="en-US" sz="2400" dirty="0"/>
              <a:t>:</a:t>
            </a:r>
            <a:endParaRPr lang="ru-RU" sz="2400" dirty="0"/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000" dirty="0"/>
              <a:t>«Я — профессионал»</a:t>
            </a:r>
            <a:r>
              <a:rPr lang="en-US" sz="2000" dirty="0"/>
              <a:t>;</a:t>
            </a:r>
            <a:endParaRPr lang="ru-RU" sz="2000" dirty="0"/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000" dirty="0"/>
              <a:t>Олимпиада для студентов и выпускников  «Высшая лига</a:t>
            </a:r>
            <a:r>
              <a:rPr lang="ru-RU" sz="2000" dirty="0" smtClean="0"/>
              <a:t>»</a:t>
            </a:r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000" dirty="0" smtClean="0"/>
              <a:t>Конкурс </a:t>
            </a:r>
            <a:r>
              <a:rPr lang="en-US" sz="2000" dirty="0" smtClean="0"/>
              <a:t>«</a:t>
            </a:r>
            <a:r>
              <a:rPr lang="en-US" sz="2000" dirty="0"/>
              <a:t>2023: NEW ECONOMIC REALITY</a:t>
            </a:r>
            <a:r>
              <a:rPr lang="en-US" sz="2000" dirty="0" smtClean="0"/>
              <a:t>»</a:t>
            </a:r>
            <a:r>
              <a:rPr lang="ru-RU" sz="2000" dirty="0" smtClean="0"/>
              <a:t> </a:t>
            </a:r>
            <a:endParaRPr lang="en-US" sz="20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185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Вступительные испытания </a:t>
            </a:r>
            <a:r>
              <a:rPr lang="ru-RU" altLang="ru-RU" sz="32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(2/2</a:t>
            </a: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)</a:t>
            </a: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14450" y="2594506"/>
            <a:ext cx="11438890" cy="6724114"/>
          </a:xfrm>
        </p:spPr>
        <p:txBody>
          <a:bodyPr anchor="t">
            <a:normAutofit/>
          </a:bodyPr>
          <a:lstStyle/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Портфолио включает в себя перечень документов.</a:t>
            </a:r>
            <a:br>
              <a:rPr lang="ru-RU" sz="2400" dirty="0"/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CV,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мотивационное письмо, диплом об образовании (средний балл по диплому), публикации, сертификаты, наличие профессионального опыта</a:t>
            </a:r>
            <a:endParaRPr lang="ru-RU" sz="2000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Важным документом является мотивационное эссе</a:t>
            </a:r>
            <a:br>
              <a:rPr lang="ru-RU" sz="24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подаче документов на </a:t>
            </a:r>
            <a:r>
              <a:rPr lang="ru-RU" sz="2000" dirty="0">
                <a:solidFill>
                  <a:srgbClr val="C00000"/>
                </a:solidFill>
              </a:rPr>
              <a:t>2 программы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необходимо сделать </a:t>
            </a:r>
            <a:r>
              <a:rPr lang="ru-RU" sz="2000" dirty="0">
                <a:solidFill>
                  <a:srgbClr val="C00000"/>
                </a:solidFill>
              </a:rPr>
              <a:t>2 портфолио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</a:t>
            </a:r>
            <a:r>
              <a:rPr lang="ru-RU" sz="2000" dirty="0">
                <a:solidFill>
                  <a:srgbClr val="C00000"/>
                </a:solidFill>
              </a:rPr>
              <a:t>2 мотивационных эссе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Рекомендуемое содержание мотивационного эссе</a:t>
            </a:r>
            <a:r>
              <a:rPr lang="en-US" sz="2400" dirty="0"/>
              <a:t>:</a:t>
            </a:r>
          </a:p>
          <a:p>
            <a:pPr lvl="2">
              <a:spcBef>
                <a:spcPts val="0"/>
              </a:spcBef>
            </a:pPr>
            <a:r>
              <a:rPr lang="ru-RU" sz="2000" dirty="0" smtClean="0"/>
              <a:t>выбор </a:t>
            </a:r>
            <a:r>
              <a:rPr lang="ru-RU" sz="2000" dirty="0"/>
              <a:t>программы </a:t>
            </a:r>
            <a:r>
              <a:rPr lang="ru-RU" sz="2000" dirty="0" smtClean="0"/>
              <a:t>и </a:t>
            </a:r>
            <a:r>
              <a:rPr lang="ru-RU" sz="2000" dirty="0"/>
              <a:t>почему она для меня является </a:t>
            </a:r>
            <a:r>
              <a:rPr lang="ru-RU" sz="2000" dirty="0" smtClean="0"/>
              <a:t>приоритетной</a:t>
            </a:r>
            <a:endParaRPr lang="en-US" sz="2000" dirty="0"/>
          </a:p>
          <a:p>
            <a:pPr lvl="2">
              <a:spcBef>
                <a:spcPts val="0"/>
              </a:spcBef>
            </a:pPr>
            <a:r>
              <a:rPr lang="ru-RU" sz="2000" dirty="0" smtClean="0"/>
              <a:t>область профессиональных интересов </a:t>
            </a:r>
          </a:p>
          <a:p>
            <a:pPr lvl="2">
              <a:spcBef>
                <a:spcPts val="0"/>
              </a:spcBef>
            </a:pPr>
            <a:r>
              <a:rPr lang="ru-RU" sz="2000" dirty="0" smtClean="0"/>
              <a:t>ожидания</a:t>
            </a:r>
            <a:r>
              <a:rPr lang="ru-RU" sz="2000" dirty="0"/>
              <a:t>, </a:t>
            </a:r>
            <a:r>
              <a:rPr lang="ru-RU" sz="2000" dirty="0" smtClean="0"/>
              <a:t>связанные </a:t>
            </a:r>
            <a:r>
              <a:rPr lang="ru-RU" sz="2000" dirty="0"/>
              <a:t>с обучением на </a:t>
            </a:r>
            <a:r>
              <a:rPr lang="ru-RU" sz="2000" dirty="0" smtClean="0"/>
              <a:t>программе и </a:t>
            </a:r>
            <a:r>
              <a:rPr lang="ru-RU" sz="2000" dirty="0"/>
              <a:t>профессиональные планы на будущее, </a:t>
            </a:r>
          </a:p>
          <a:p>
            <a:pPr lvl="2">
              <a:spcBef>
                <a:spcPts val="0"/>
              </a:spcBef>
            </a:pPr>
            <a:r>
              <a:rPr lang="ru-RU" sz="2000" dirty="0" smtClean="0"/>
              <a:t>достижения </a:t>
            </a:r>
            <a:r>
              <a:rPr lang="ru-RU" sz="2000" dirty="0"/>
              <a:t>кандидата, которые помогут ему в освоении </a:t>
            </a:r>
            <a:r>
              <a:rPr lang="ru-RU" sz="2000" dirty="0" smtClean="0"/>
              <a:t>магистерской </a:t>
            </a:r>
            <a:r>
              <a:rPr lang="ru-RU" sz="2000" dirty="0"/>
              <a:t>программы</a:t>
            </a:r>
            <a:endParaRPr lang="ru-RU" sz="2000" dirty="0" smtClean="0"/>
          </a:p>
          <a:p>
            <a:pPr marL="889000" lvl="2" indent="0">
              <a:spcBef>
                <a:spcPts val="1200"/>
              </a:spcBef>
              <a:buNone/>
            </a:pPr>
            <a:r>
              <a:rPr lang="ru-RU" sz="2000" dirty="0" smtClean="0"/>
              <a:t>Подробнее </a:t>
            </a:r>
            <a:r>
              <a:rPr lang="ru-RU" sz="2000" dirty="0"/>
              <a:t>про критерии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CF5ED32-BC20-CB30-8B74-3FC890880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20" y="7280506"/>
            <a:ext cx="2520571" cy="25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456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Для иностранных граждан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1"/>
            <a:ext cx="10795570" cy="6724114"/>
          </a:xfrm>
        </p:spPr>
        <p:txBody>
          <a:bodyPr anchor="t">
            <a:normAutofit/>
          </a:bodyPr>
          <a:lstStyle/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Отдельный конкурс</a:t>
            </a:r>
            <a:br>
              <a:rPr lang="ru-RU" sz="24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Заявки будут рассматриваться на бюджетные места (стипендии Правительства РФ). Стипендии предоставляются автоматически тем кандидатам, которые успешно пройдут вступительные испытания. </a:t>
            </a:r>
            <a:r>
              <a:rPr lang="ru-RU" sz="2000" dirty="0">
                <a:solidFill>
                  <a:srgbClr val="C00000"/>
                </a:solidFill>
              </a:rPr>
              <a:t>Количество стипендий ограничено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Общий конкурс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Олимпиада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6085657"/>
            <a:ext cx="3165316" cy="31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788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574800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Ключевые даты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87398" y="2443163"/>
            <a:ext cx="10795570" cy="6724114"/>
          </a:xfrm>
        </p:spPr>
        <p:txBody>
          <a:bodyPr anchor="t">
            <a:normAutofit/>
          </a:bodyPr>
          <a:lstStyle/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b="1" dirty="0"/>
              <a:t>Подача документов 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800" b="1" dirty="0">
                <a:solidFill>
                  <a:srgbClr val="C00000"/>
                </a:solidFill>
              </a:rPr>
              <a:t>с 19 июня по 25 июля 2023 года включительно</a:t>
            </a:r>
          </a:p>
          <a:p>
            <a:pPr marL="444500" lvl="1" indent="0">
              <a:spcBef>
                <a:spcPts val="1200"/>
              </a:spcBef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444500" lvl="1" indent="0">
              <a:spcBef>
                <a:spcPts val="1200"/>
              </a:spcBef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b="1" dirty="0"/>
              <a:t>12 августа</a:t>
            </a:r>
            <a:r>
              <a:rPr lang="ru-RU" sz="2400" dirty="0"/>
              <a:t> – публикуются списки поступающих, ранжированные по убыванию баллов, полученных на вступительных испытаниях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b="1" dirty="0"/>
              <a:t>16 августа </a:t>
            </a:r>
            <a:r>
              <a:rPr lang="ru-RU" sz="2400" dirty="0"/>
              <a:t>- завершение приема заявлений о согласии на зачисление от лиц, включенных в списки поступающих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b="1" dirty="0"/>
              <a:t>24 августа</a:t>
            </a:r>
            <a:r>
              <a:rPr lang="ru-RU" sz="2400" dirty="0"/>
              <a:t> -  приказ о зачислении лиц, подавших заявление о согласии на зачисление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652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Зачисление в магистратуру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1"/>
            <a:ext cx="10795570" cy="6724114"/>
          </a:xfrm>
        </p:spPr>
        <p:txBody>
          <a:bodyPr anchor="t">
            <a:normAutofit/>
          </a:bodyPr>
          <a:lstStyle/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1 поток зачисления – на бюджетные места</a:t>
            </a:r>
            <a:r>
              <a:rPr lang="en-US" sz="2400" dirty="0"/>
              <a:t>;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2 поток зачисления – на коммерческие места (система скидок)</a:t>
            </a:r>
            <a:r>
              <a:rPr lang="en-US" sz="2400" dirty="0"/>
              <a:t>;</a:t>
            </a: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Важно!!! </a:t>
            </a:r>
            <a:r>
              <a:rPr lang="ru-RU" sz="2400" dirty="0"/>
              <a:t>Абитуриенты, рекомендованные к зачислению и </a:t>
            </a:r>
            <a:r>
              <a:rPr lang="ru-RU" sz="2400" dirty="0">
                <a:solidFill>
                  <a:srgbClr val="C00000"/>
                </a:solidFill>
              </a:rPr>
              <a:t>не представившие (забравшие) согласие о зачислении </a:t>
            </a:r>
            <a:r>
              <a:rPr lang="ru-RU" sz="2400" dirty="0"/>
              <a:t>в установленные сроки (16 августа), </a:t>
            </a:r>
            <a:r>
              <a:rPr lang="ru-RU" sz="2400" dirty="0">
                <a:solidFill>
                  <a:srgbClr val="C00000"/>
                </a:solidFill>
              </a:rPr>
              <a:t>выбывают из конкурса </a:t>
            </a:r>
            <a:r>
              <a:rPr lang="ru-RU" sz="2400" dirty="0"/>
              <a:t>и рассматриваются как отказавшиеся от зачисления.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685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1"/>
            <a:ext cx="11411838" cy="6724114"/>
          </a:xfrm>
        </p:spPr>
        <p:txBody>
          <a:bodyPr anchor="t">
            <a:normAutofit/>
          </a:bodyPr>
          <a:lstStyle/>
          <a:p>
            <a:pPr lvl="1">
              <a:spcBef>
                <a:spcPts val="1200"/>
              </a:spcBef>
            </a:pPr>
            <a:r>
              <a:rPr lang="ru-RU" sz="2400" dirty="0" smtClean="0"/>
              <a:t>Конкурс </a:t>
            </a:r>
            <a:r>
              <a:rPr lang="ru-RU" sz="2400" dirty="0"/>
              <a:t>«Раннее приглашение к поступлению» </a:t>
            </a:r>
            <a:r>
              <a:rPr lang="ru-RU" sz="2400" dirty="0" smtClean="0"/>
              <a:t>для студентов </a:t>
            </a:r>
            <a:r>
              <a:rPr lang="ru-RU" sz="2400" dirty="0"/>
              <a:t>последнего курса и выпускников вузов. </a:t>
            </a:r>
          </a:p>
          <a:p>
            <a:pPr lvl="1">
              <a:spcBef>
                <a:spcPts val="1200"/>
              </a:spcBef>
            </a:pPr>
            <a:r>
              <a:rPr lang="ru-RU" sz="2400" dirty="0"/>
              <a:t>Для участия необходимо в установленные сроки предоставить материалы, </a:t>
            </a:r>
            <a:r>
              <a:rPr lang="ru-RU" sz="2400" b="1" dirty="0"/>
              <a:t>входящие в состав портфолио </a:t>
            </a:r>
            <a:r>
              <a:rPr lang="ru-RU" sz="2400" dirty="0"/>
              <a:t>для соответствующей программы магистратуры.</a:t>
            </a:r>
          </a:p>
          <a:p>
            <a:pPr lvl="1">
              <a:spcBef>
                <a:spcPts val="1200"/>
              </a:spcBef>
            </a:pPr>
            <a:r>
              <a:rPr lang="ru-RU" sz="2400" dirty="0"/>
              <a:t>Победители конкурса получают максимальные баллы по результатам вступительных испытаний на образовательную программу </a:t>
            </a:r>
            <a:r>
              <a:rPr lang="ru-RU" sz="2400" dirty="0" smtClean="0"/>
              <a:t>магистратуры</a:t>
            </a:r>
            <a:endParaRPr lang="ru-RU" sz="2400" dirty="0"/>
          </a:p>
          <a:p>
            <a:pPr lvl="1">
              <a:spcBef>
                <a:spcPts val="1200"/>
              </a:spcBef>
            </a:pPr>
            <a:r>
              <a:rPr lang="ru-RU" sz="2400" dirty="0"/>
              <a:t>Количество победителей конкурса ограничено</a:t>
            </a:r>
            <a:r>
              <a:rPr lang="ru-RU" sz="2400" dirty="0" smtClean="0"/>
              <a:t>.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000" i="1" dirty="0" smtClean="0"/>
              <a:t>Финансы – 12 человек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000" i="1" dirty="0" smtClean="0"/>
              <a:t>Бизнес-аналитика в экономике и менеджменте – 7 человек</a:t>
            </a:r>
          </a:p>
          <a:p>
            <a:pPr lvl="1">
              <a:spcBef>
                <a:spcPts val="1200"/>
              </a:spcBef>
            </a:pPr>
            <a:r>
              <a:rPr lang="ru-RU" sz="2400" dirty="0" smtClean="0"/>
              <a:t>Абитуриенты</a:t>
            </a:r>
            <a:r>
              <a:rPr lang="ru-RU" sz="2400" dirty="0"/>
              <a:t>, не получившие раннего приглашения, могут участвовать в общем конкурсе в установленные сроки приема.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400" dirty="0" smtClean="0"/>
              <a:t>                                                                                     Правила - 2022</a:t>
            </a:r>
            <a:endParaRPr lang="ru-RU" sz="24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41569" y="1566000"/>
            <a:ext cx="12340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Конкурс «Раннее приглашение к поступлению»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5300" y="7980653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3968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Как подготовиться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1"/>
            <a:ext cx="10795570" cy="6724114"/>
          </a:xfrm>
        </p:spPr>
        <p:txBody>
          <a:bodyPr anchor="t">
            <a:normAutofit/>
          </a:bodyPr>
          <a:lstStyle/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b="1" dirty="0"/>
              <a:t>Конкурс для поступающих в магистратуру </a:t>
            </a:r>
            <a:r>
              <a:rPr lang="en-US" sz="2400" b="1" dirty="0"/>
              <a:t>«202</a:t>
            </a:r>
            <a:r>
              <a:rPr lang="ru-RU" sz="2400" b="1" dirty="0"/>
              <a:t>3</a:t>
            </a:r>
            <a:r>
              <a:rPr lang="en-US" sz="2400" b="1" dirty="0"/>
              <a:t>: NEW ECONOMIC REALITY</a:t>
            </a:r>
            <a:r>
              <a:rPr lang="en-US" sz="2400" b="1" dirty="0" smtClean="0"/>
              <a:t>»</a:t>
            </a:r>
            <a:r>
              <a:rPr lang="ru-RU" sz="2400" b="1" dirty="0" smtClean="0"/>
              <a:t>  (декабрь 2022 – март 2023)</a:t>
            </a:r>
            <a:endParaRPr lang="ru-RU" sz="2400" b="1" dirty="0"/>
          </a:p>
          <a:p>
            <a:pPr marL="444500" lvl="1" indent="0">
              <a:spcBef>
                <a:spcPts val="1200"/>
              </a:spcBef>
              <a:buNone/>
            </a:pPr>
            <a:endParaRPr lang="ru-RU" sz="2400" b="1" dirty="0"/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Курс-ориентир для поступающих в </a:t>
            </a:r>
            <a:r>
              <a:rPr lang="ru-RU" sz="2400" dirty="0" smtClean="0"/>
              <a:t>магистратуру (апрель 2023, июнь 2023)</a:t>
            </a:r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 smtClean="0"/>
              <a:t> Кубок по коммуникативным боям ВЧФГ (апрель 2023)</a:t>
            </a:r>
            <a:endParaRPr lang="ru-RU" sz="2400" dirty="0"/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Сертификаты о прохождении онлайн-курсов по профильному направлению</a:t>
            </a:r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Активное участие в конференциях, конкурсах, кейс-чемпионатах</a:t>
            </a:r>
            <a:r>
              <a:rPr lang="en-US" sz="2400" dirty="0"/>
              <a:t>.</a:t>
            </a:r>
            <a:endParaRPr lang="ru-RU" sz="2400" dirty="0"/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Конкурс НИРС</a:t>
            </a:r>
            <a:r>
              <a:rPr lang="en-US" sz="2400" dirty="0"/>
              <a:t>.</a:t>
            </a:r>
            <a:endParaRPr lang="ru-RU" sz="2400" dirty="0"/>
          </a:p>
          <a:p>
            <a:pPr marL="901700" lvl="1" indent="-457200">
              <a:spcBef>
                <a:spcPts val="1200"/>
              </a:spcBef>
              <a:buFont typeface="+mj-lt"/>
              <a:buAutoNum type="arabicPeriod"/>
            </a:pPr>
            <a:r>
              <a:rPr lang="ru-RU" sz="2400" dirty="0"/>
              <a:t>Публикации</a:t>
            </a:r>
            <a:r>
              <a:rPr lang="en-US" sz="2400" dirty="0"/>
              <a:t>.</a:t>
            </a:r>
            <a:endParaRPr lang="ru-RU" sz="2400" dirty="0"/>
          </a:p>
          <a:p>
            <a:pPr marL="444500" lvl="1" indent="0">
              <a:spcBef>
                <a:spcPts val="1200"/>
              </a:spcBef>
              <a:buNone/>
            </a:pPr>
            <a:endParaRPr lang="ru-RU" sz="24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62721DE-0C23-B16D-01A4-0E24F1B72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505" y="253283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726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Конкурс для поступающих в магистратуру «2023: </a:t>
            </a:r>
            <a:r>
              <a:rPr lang="en-US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NEW ECONOMIC REALITY</a:t>
            </a: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 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947820" y="3433521"/>
            <a:ext cx="11430001" cy="5020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787398" y="3045524"/>
            <a:ext cx="10795570" cy="6724114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buNone/>
            </a:pPr>
            <a:r>
              <a:rPr lang="ru-RU" sz="2400" b="1" i="1" dirty="0"/>
              <a:t>Конкурс проводится в онлайн-формате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400" dirty="0"/>
              <a:t>Участвовать можно командой до 4-х человек или индивидуально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400" dirty="0"/>
              <a:t>Регистрация с 1 декабря по 15 января 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400" dirty="0"/>
              <a:t>1 этап – тестирование  (декабрь – январь)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400" dirty="0"/>
              <a:t>2 этап – работа над кейсами (февраль - март)  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400" b="1" dirty="0">
                <a:solidFill>
                  <a:srgbClr val="C00000"/>
                </a:solidFill>
              </a:rPr>
              <a:t>Призы!!!!</a:t>
            </a:r>
          </a:p>
          <a:p>
            <a:pPr lvl="1">
              <a:spcBef>
                <a:spcPts val="1200"/>
              </a:spcBef>
            </a:pPr>
            <a:r>
              <a:rPr lang="ru-RU" sz="2400" dirty="0">
                <a:solidFill>
                  <a:schemeClr val="tx1"/>
                </a:solidFill>
              </a:rPr>
              <a:t>дополнительные баллы в портфолио абитуриента </a:t>
            </a:r>
          </a:p>
          <a:p>
            <a:pPr lvl="1">
              <a:spcBef>
                <a:spcPts val="1200"/>
              </a:spcBef>
            </a:pPr>
            <a:r>
              <a:rPr lang="ru-RU" sz="2400" dirty="0">
                <a:solidFill>
                  <a:schemeClr val="tx1"/>
                </a:solidFill>
              </a:rPr>
              <a:t>скидка на подготовительные курсы для поступления на магистерские программы </a:t>
            </a:r>
          </a:p>
          <a:p>
            <a:pPr lvl="1">
              <a:spcBef>
                <a:spcPts val="1200"/>
              </a:spcBef>
            </a:pPr>
            <a:r>
              <a:rPr lang="ru-RU" sz="2400" dirty="0">
                <a:solidFill>
                  <a:schemeClr val="tx1"/>
                </a:solidFill>
              </a:rPr>
              <a:t>скидка на обучение на магистерских программах</a:t>
            </a:r>
          </a:p>
          <a:p>
            <a:pPr lvl="1">
              <a:spcBef>
                <a:spcPts val="1200"/>
              </a:spcBef>
            </a:pPr>
            <a:r>
              <a:rPr lang="ru-RU" sz="2400" b="1" dirty="0">
                <a:solidFill>
                  <a:srgbClr val="002060"/>
                </a:solidFill>
              </a:rPr>
              <a:t>максимальная оценка за мотивационное эссе (30 баллов)</a:t>
            </a:r>
          </a:p>
          <a:p>
            <a:pPr lvl="1">
              <a:spcBef>
                <a:spcPts val="1200"/>
              </a:spcBef>
            </a:pPr>
            <a:r>
              <a:rPr lang="ru-RU" sz="2800" b="1" dirty="0">
                <a:solidFill>
                  <a:srgbClr val="002060"/>
                </a:solidFill>
              </a:rPr>
              <a:t>раннее приглашение на магистерские программы</a:t>
            </a:r>
          </a:p>
          <a:p>
            <a:pPr lvl="1">
              <a:spcBef>
                <a:spcPts val="1200"/>
              </a:spcBef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822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sychkova\Desktop\IS_voOFX8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9635" y="4504923"/>
            <a:ext cx="7880896" cy="5248677"/>
          </a:xfrm>
          <a:prstGeom prst="rect">
            <a:avLst/>
          </a:prstGeom>
          <a:noFill/>
        </p:spPr>
      </p:pic>
      <p:pic>
        <p:nvPicPr>
          <p:cNvPr id="2054" name="Picture 6" descr="https://nnov.hse.ru/data/2018/11/30/1144517951/f-8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061" y="-1"/>
            <a:ext cx="7875739" cy="4504924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l="6885"/>
          <a:stretch/>
        </p:blipFill>
        <p:spPr bwMode="auto">
          <a:xfrm>
            <a:off x="-1" y="-1"/>
            <a:ext cx="5737211" cy="56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233586"/>
            <a:ext cx="5139634" cy="452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Зачем нужна магистратура</a:t>
            </a:r>
            <a:endParaRPr lang="ru-RU" altLang="ru-RU" sz="3200" b="1" cap="small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0999" y="3141785"/>
            <a:ext cx="11411838" cy="6611815"/>
          </a:xfrm>
        </p:spPr>
        <p:txBody>
          <a:bodyPr anchor="t">
            <a:normAutofit/>
          </a:bodyPr>
          <a:lstStyle/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US" sz="2400" dirty="0"/>
              <a:t>Level-up </a:t>
            </a:r>
            <a:r>
              <a:rPr lang="ru-RU" sz="2400" dirty="0"/>
              <a:t>для профессиональных знаний и умений</a:t>
            </a:r>
            <a:r>
              <a:rPr lang="en-US" sz="2400" dirty="0"/>
              <a:t>.</a:t>
            </a:r>
            <a:r>
              <a:rPr lang="ru-RU" sz="2400" dirty="0"/>
              <a:t> </a:t>
            </a:r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/>
              <a:t>Более широкие возможности карьерного роста</a:t>
            </a:r>
            <a:r>
              <a:rPr lang="en-US" sz="2400" dirty="0"/>
              <a:t>.</a:t>
            </a:r>
            <a:endParaRPr lang="ru-RU" sz="2400" dirty="0"/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/>
              <a:t>Более высокая заработная плата.</a:t>
            </a:r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/>
              <a:t>Знакомство с ведущими работодателями во время обучения.</a:t>
            </a:r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/>
              <a:t>Формирование социальных связей и деловых контактов.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2400" dirty="0"/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348279" y="75681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Магистерская программа «Финансы»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НИУ ВШЭ – Нижний Новгород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7889373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883" y="721766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2108717" y="853066"/>
            <a:ext cx="10535201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58852" y="2860864"/>
            <a:ext cx="11887094" cy="6101039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2400" dirty="0">
                <a:cs typeface="Times New Roman" pitchFamily="18" charset="0"/>
              </a:rPr>
              <a:t/>
            </a:r>
            <a:br>
              <a:rPr lang="ru-RU" sz="2400" dirty="0">
                <a:cs typeface="Times New Roman" pitchFamily="18" charset="0"/>
              </a:rPr>
            </a:br>
            <a:endParaRPr lang="ru-RU" sz="2400" dirty="0">
              <a:cs typeface="Times New Roman" pitchFamily="18" charset="0"/>
            </a:endParaRPr>
          </a:p>
          <a:p>
            <a:pPr marL="444500" lvl="1" indent="0" algn="ctr">
              <a:spcBef>
                <a:spcPts val="1200"/>
              </a:spcBef>
              <a:spcAft>
                <a:spcPts val="2400"/>
              </a:spcAft>
              <a:buNone/>
            </a:pPr>
            <a:r>
              <a:rPr lang="ru-RU" sz="8000" b="1" dirty="0" smtClean="0">
                <a:solidFill>
                  <a:schemeClr val="tx1"/>
                </a:solidFill>
              </a:rPr>
              <a:t>ВОПРОСЫ?</a:t>
            </a: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161666" y="283352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Факультет Экономики НИУ ВШЭ – Нижний Новгород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6914" y="2337644"/>
            <a:ext cx="10151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882" y="2427834"/>
            <a:ext cx="11883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ru-RU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370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20699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5057821" y="3002699"/>
            <a:ext cx="7320698" cy="2955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sz="4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8" name="Очень крутой подзаголовок презентации"/>
          <p:cNvSpPr txBox="1"/>
          <p:nvPr/>
        </p:nvSpPr>
        <p:spPr>
          <a:xfrm>
            <a:off x="5194300" y="6349912"/>
            <a:ext cx="6715324" cy="834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>
              <a:spcBef>
                <a:spcPct val="20000"/>
              </a:spcBef>
              <a:defRPr/>
            </a:pPr>
            <a:endParaRPr kumimoji="1" lang="ru-RU" sz="3200" dirty="0">
              <a:solidFill>
                <a:srgbClr val="003F82"/>
              </a:solidFill>
              <a:cs typeface="Times New Roman" pitchFamily="18" charset="0"/>
            </a:endParaRPr>
          </a:p>
        </p:txBody>
      </p:sp>
      <p:sp>
        <p:nvSpPr>
          <p:cNvPr id="119" name="Название подразделения,  лаборатории, факультета и т.д."/>
          <p:cNvSpPr txBox="1"/>
          <p:nvPr/>
        </p:nvSpPr>
        <p:spPr>
          <a:xfrm>
            <a:off x="5194300" y="1358880"/>
            <a:ext cx="671532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Факультет экономики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298" y="946303"/>
            <a:ext cx="1945686" cy="18812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Москва, 2017"/>
          <p:cNvSpPr txBox="1"/>
          <p:nvPr/>
        </p:nvSpPr>
        <p:spPr>
          <a:xfrm>
            <a:off x="5207000" y="8364960"/>
            <a:ext cx="671532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Нижний Новгород</a:t>
            </a:r>
            <a:r>
              <a:rPr sz="2400" dirty="0">
                <a:latin typeface="Arial Narrow" charset="0"/>
                <a:ea typeface="Arial Narrow" charset="0"/>
                <a:cs typeface="Arial Narrow" charset="0"/>
              </a:rPr>
              <a:t>, 20</a:t>
            </a:r>
            <a:r>
              <a:rPr lang="ru-RU" sz="2400" dirty="0">
                <a:latin typeface="Arial Narrow" charset="0"/>
                <a:ea typeface="Arial Narrow" charset="0"/>
                <a:cs typeface="Arial Narrow" charset="0"/>
              </a:rPr>
              <a:t>22</a:t>
            </a:r>
            <a:endParaRPr sz="2400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90452" y="2945798"/>
            <a:ext cx="83230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День открытых дверей 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для поступающих на магистерские программы </a:t>
            </a:r>
          </a:p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«Финансы» 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и </a:t>
            </a:r>
          </a:p>
          <a:p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Бизнес-аналитика в экономике 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и менеджменте»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cap="small" dirty="0">
                <a:solidFill>
                  <a:schemeClr val="accent1">
                    <a:lumMod val="50000"/>
                  </a:schemeClr>
                </a:solidFill>
                <a:latin typeface="Helvetica" pitchFamily="2" charset="0"/>
              </a:rPr>
              <a:t>«Магистратура – путь сильных!»</a:t>
            </a:r>
          </a:p>
        </p:txBody>
      </p:sp>
    </p:spTree>
    <p:extLst>
      <p:ext uri="{BB962C8B-B14F-4D97-AF65-F5344CB8AC3E}">
        <p14:creationId xmlns:p14="http://schemas.microsoft.com/office/powerpoint/2010/main" val="12098734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Изображение" descr="Изображение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6098" y="3498712"/>
            <a:ext cx="2272604" cy="2197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Ещё немного плюсов</a:t>
            </a:r>
            <a:endParaRPr lang="ru-RU" altLang="ru-RU" sz="3200" b="1" cap="small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743199"/>
            <a:ext cx="11411838" cy="6611815"/>
          </a:xfrm>
        </p:spPr>
        <p:txBody>
          <a:bodyPr anchor="t">
            <a:normAutofit/>
          </a:bodyPr>
          <a:lstStyle/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/>
              <a:t>Индивидуальные траектории обучения.</a:t>
            </a:r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/>
              <a:t>Современные методы обучения: бизнес-кейсы, мастер-классы,  проектный подход, </a:t>
            </a:r>
            <a:r>
              <a:rPr lang="en-US" sz="2400" dirty="0"/>
              <a:t>M</a:t>
            </a:r>
            <a:r>
              <a:rPr lang="ru-RU" sz="2400" dirty="0"/>
              <a:t>КД  других кампусов</a:t>
            </a:r>
            <a:r>
              <a:rPr lang="en-US" sz="2400" dirty="0"/>
              <a:t>.</a:t>
            </a:r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 smtClean="0"/>
              <a:t>Международная </a:t>
            </a:r>
            <a:r>
              <a:rPr lang="ru-RU" sz="2400" dirty="0"/>
              <a:t>и </a:t>
            </a:r>
            <a:r>
              <a:rPr lang="ru-RU" sz="2400" dirty="0" err="1"/>
              <a:t>межкампусная</a:t>
            </a:r>
            <a:r>
              <a:rPr lang="ru-RU" sz="2400" dirty="0"/>
              <a:t> мобильность</a:t>
            </a:r>
            <a:r>
              <a:rPr lang="en-US" sz="2400" dirty="0"/>
              <a:t>.</a:t>
            </a:r>
            <a:endParaRPr lang="ru-RU" sz="2400" dirty="0"/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/>
              <a:t>Удобное время обучения + реализация части дисциплин в дистанционном формате</a:t>
            </a:r>
            <a:r>
              <a:rPr lang="en-US" sz="2400" dirty="0"/>
              <a:t>.</a:t>
            </a:r>
            <a:endParaRPr lang="ru-RU" sz="2400" dirty="0"/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/>
              <a:t>Диплом г. Москва + Европейское приложение к диплому.</a:t>
            </a:r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ru-RU" sz="2400" dirty="0"/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2400" dirty="0"/>
          </a:p>
          <a:p>
            <a:pPr marL="901700" lvl="1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134615" y="724639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Магистерская программа «Финансы»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НИУ ВШЭ – Нижний Новгород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5738276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Магистерская программа «Финансы»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1"/>
            <a:ext cx="10795570" cy="6724114"/>
          </a:xfrm>
        </p:spPr>
        <p:txBody>
          <a:bodyPr anchor="t">
            <a:normAutofit/>
          </a:bodyPr>
          <a:lstStyle/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chemeClr val="tx1"/>
                </a:solidFill>
              </a:rPr>
              <a:t>Практико-ориентированная программа </a:t>
            </a:r>
            <a:r>
              <a:rPr lang="ru-RU" sz="2400" dirty="0">
                <a:solidFill>
                  <a:schemeClr val="tx1"/>
                </a:solidFill>
              </a:rPr>
              <a:t>для тех, кто хочет стать лидером финансового рынка.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</a:rPr>
              <a:t>Проекты и обучение через лучшие </a:t>
            </a:r>
            <a:r>
              <a:rPr lang="ru-RU" sz="2400" dirty="0" smtClean="0">
                <a:solidFill>
                  <a:schemeClr val="tx1"/>
                </a:solidFill>
              </a:rPr>
              <a:t>практики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1"/>
                </a:solidFill>
              </a:rPr>
              <a:t>Погружение в профессиональную среду через взаимодействие с бизнес-партнёрами</a:t>
            </a:r>
            <a:endParaRPr lang="ru-RU" sz="24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</a:rPr>
              <a:t>Гибкий учебный план позволит сформировать свою собственную профессиональную </a:t>
            </a:r>
            <a:r>
              <a:rPr lang="ru-RU" sz="2400" dirty="0" smtClean="0">
                <a:solidFill>
                  <a:schemeClr val="tx1"/>
                </a:solidFill>
              </a:rPr>
              <a:t>траекторию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tx1"/>
                </a:solidFill>
              </a:rPr>
              <a:t>Международная аккредитация АССА</a:t>
            </a:r>
            <a:endParaRPr lang="ru-RU" sz="2400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b="1" dirty="0">
                <a:solidFill>
                  <a:srgbClr val="C00000"/>
                </a:solidFill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</a:rPr>
              <a:t>0 </a:t>
            </a:r>
            <a:r>
              <a:rPr lang="ru-RU" sz="2400" b="1" dirty="0">
                <a:solidFill>
                  <a:srgbClr val="C00000"/>
                </a:solidFill>
              </a:rPr>
              <a:t>бюджетных мест</a:t>
            </a:r>
            <a:r>
              <a:rPr lang="en-US" sz="2400" b="1" dirty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2 года</a:t>
            </a:r>
            <a:r>
              <a:rPr lang="en-US" sz="2400" dirty="0"/>
              <a:t>.</a:t>
            </a: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dirty="0"/>
          </a:p>
          <a:p>
            <a:pPr marL="444500" lvl="1" indent="0">
              <a:spcBef>
                <a:spcPts val="1200"/>
              </a:spcBef>
              <a:buNone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ru-RU" sz="2400" dirty="0"/>
          </a:p>
          <a:p>
            <a:pPr marL="444500" lvl="1" indent="0">
              <a:spcBef>
                <a:spcPts val="1200"/>
              </a:spcBef>
              <a:buNone/>
            </a:pPr>
            <a:endParaRPr lang="en-US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9352" y="7507653"/>
            <a:ext cx="2035100" cy="20351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779" y="5928652"/>
            <a:ext cx="1530229" cy="1579001"/>
          </a:xfrm>
          <a:prstGeom prst="rect">
            <a:avLst/>
          </a:prstGeom>
        </p:spPr>
      </p:pic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161666" y="771660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Магистерская программа «Финансы»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НИУ ВШЭ – Нижний Новгород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712056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553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853034" y="767176"/>
            <a:ext cx="11790885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kumimoji="0" lang="ru-RU" altLang="ru-RU" sz="3200" b="1" i="0" u="none" strike="noStrike" kern="0" cap="small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Arial Narrow"/>
              </a:rPr>
              <a:t>Профессиональные траектории и дисциплины </a:t>
            </a:r>
            <a:endParaRPr kumimoji="0" lang="ru-RU" altLang="ru-RU" sz="3200" b="1" i="0" u="none" strike="noStrike" kern="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sym typeface="Arial Narrow"/>
            </a:endParaRP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kumimoji="0" lang="ru-RU" altLang="ru-RU" sz="3200" b="1" i="0" u="none" strike="noStrike" kern="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ＭＳ Ｐゴシック" panose="020B0600070205080204" pitchFamily="34" charset="-128"/>
              <a:cs typeface="Calibri Light" panose="020F0302020204030204" pitchFamily="34" charset="0"/>
              <a:sym typeface="Arial Narrow"/>
            </a:endParaRPr>
          </a:p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kumimoji="0" lang="ru-RU" alt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ＭＳ Ｐゴシック" panose="020B0600070205080204" pitchFamily="34" charset="-128"/>
                <a:sym typeface="Arial Narrow"/>
              </a:rPr>
              <a:t/>
            </a:r>
            <a:br>
              <a:rPr kumimoji="0" lang="ru-RU" altLang="ru-RU" sz="3200" b="1" i="0" u="none" strike="noStrike" kern="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ＭＳ Ｐゴシック" panose="020B0600070205080204" pitchFamily="34" charset="-128"/>
                <a:sym typeface="Arial Narrow"/>
              </a:rPr>
            </a:br>
            <a:endParaRPr kumimoji="0" sz="3200" b="1" i="0" u="none" strike="noStrike" kern="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  <p:sp>
        <p:nvSpPr>
          <p:cNvPr id="11" name="Название подразделения, лаборатории, факультета и т.д."/>
          <p:cNvSpPr txBox="1"/>
          <p:nvPr/>
        </p:nvSpPr>
        <p:spPr>
          <a:xfrm>
            <a:off x="4348279" y="213527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Магистерская программа «Финансы»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НИУ ВШЭ – Нижний Новгород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05273" y="1727614"/>
          <a:ext cx="12633648" cy="67113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7423">
                  <a:extLst>
                    <a:ext uri="{9D8B030D-6E8A-4147-A177-3AD203B41FA5}">
                      <a16:colId xmlns:a16="http://schemas.microsoft.com/office/drawing/2014/main" val="4079895376"/>
                    </a:ext>
                  </a:extLst>
                </a:gridCol>
                <a:gridCol w="4355009">
                  <a:extLst>
                    <a:ext uri="{9D8B030D-6E8A-4147-A177-3AD203B41FA5}">
                      <a16:colId xmlns:a16="http://schemas.microsoft.com/office/drawing/2014/main" val="187286693"/>
                    </a:ext>
                  </a:extLst>
                </a:gridCol>
                <a:gridCol w="4211216">
                  <a:extLst>
                    <a:ext uri="{9D8B030D-6E8A-4147-A177-3AD203B41FA5}">
                      <a16:colId xmlns:a16="http://schemas.microsoft.com/office/drawing/2014/main" val="2076549624"/>
                    </a:ext>
                  </a:extLst>
                </a:gridCol>
              </a:tblGrid>
              <a:tr h="884957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Банки и финансовые рынки</a:t>
                      </a:r>
                      <a:endParaRPr lang="ru-RU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Аудит и консалтинг</a:t>
                      </a:r>
                      <a:endParaRPr lang="ru-RU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Финансы фирмы</a:t>
                      </a:r>
                      <a:endParaRPr lang="ru-RU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60650"/>
                  </a:ext>
                </a:extLst>
              </a:tr>
              <a:tr h="368857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Банковский менеджмент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Денежно-кредитная политика Центральных банков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Кредитная политика банка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Организация бизнес-процессов в банке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МСФО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Внутренний контроль и реинжиниринг бизнес – процессов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Управленческий учёт и бюджетирование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Как читать финансовую отчётность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Финансовый консалтинг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Финансовая политика фирмы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Финансовые активы: рынки, инструменты, сделки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Оценка и управление стоимостью компании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Финансовые стратегии компании и их анализ </a:t>
                      </a:r>
                      <a:endParaRPr lang="ru-RU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5637"/>
                  </a:ext>
                </a:extLst>
              </a:tr>
              <a:tr h="598367">
                <a:tc gridSpan="3"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Курсы</a:t>
                      </a:r>
                      <a:r>
                        <a:rPr lang="ru-RU" sz="28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от практиков</a:t>
                      </a:r>
                      <a:endParaRPr lang="ru-RU" sz="2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ru-RU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383434"/>
                  </a:ext>
                </a:extLst>
              </a:tr>
              <a:tr h="997049"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Модели оценки банковских рисков: взгляд крупнейших банков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Практические аспекты внешнего аудита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Прикладные финансы фирмы (практикум) 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19799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-331755" y="8591749"/>
            <a:ext cx="131706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marR="0" lvl="1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Важно!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Возможен выбор дисциплин из разных блоков и формирование индивидуальной образовательной траектории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111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Структура учебного </a:t>
            </a:r>
            <a:r>
              <a:rPr lang="ru-RU" altLang="ru-RU" sz="32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плана  (1/2)</a:t>
            </a:r>
            <a:endParaRPr lang="ru-RU" altLang="ru-RU" sz="3200" b="1" cap="small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0"/>
            <a:ext cx="10795570" cy="6794453"/>
          </a:xfrm>
        </p:spPr>
        <p:txBody>
          <a:bodyPr anchor="t">
            <a:normAutofit lnSpcReduction="10000"/>
          </a:bodyPr>
          <a:lstStyle/>
          <a:p>
            <a:pPr marL="787400" lvl="1" indent="-3429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ru-RU" sz="2400" dirty="0" smtClean="0"/>
              <a:t>Дисциплины </a:t>
            </a:r>
            <a:r>
              <a:rPr lang="ru-RU" sz="2400" b="1" dirty="0"/>
              <a:t>MAJOR </a:t>
            </a:r>
            <a:r>
              <a:rPr lang="ru-RU" sz="2400" dirty="0"/>
              <a:t>– дисциплины, обязательные для получения профессиональных </a:t>
            </a:r>
            <a:r>
              <a:rPr lang="ru-RU" sz="2400" dirty="0" smtClean="0"/>
              <a:t>компетенций в области финансов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NEW!!! </a:t>
            </a:r>
            <a:r>
              <a:rPr lang="ru-RU" sz="1800" dirty="0"/>
              <a:t>«Финансовые активы: рынки, инструменты, сделки»                            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b="1" dirty="0">
                <a:solidFill>
                  <a:srgbClr val="FF0000"/>
                </a:solidFill>
              </a:rPr>
              <a:t>NEW!</a:t>
            </a:r>
            <a:r>
              <a:rPr lang="ru-RU" sz="1800" dirty="0">
                <a:solidFill>
                  <a:srgbClr val="FF0000"/>
                </a:solidFill>
              </a:rPr>
              <a:t>!! </a:t>
            </a:r>
            <a:r>
              <a:rPr lang="ru-RU" sz="1800" dirty="0"/>
              <a:t>«ESG - концепция и устойчивые финансы»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ru-RU" sz="1800" dirty="0" smtClean="0"/>
          </a:p>
          <a:p>
            <a:pPr marL="444500" lvl="1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ru-RU" sz="2400" b="1" dirty="0" smtClean="0"/>
              <a:t>2.    Ключевые </a:t>
            </a:r>
            <a:r>
              <a:rPr lang="ru-RU" sz="2400" b="1" dirty="0"/>
              <a:t>семинары </a:t>
            </a:r>
            <a:r>
              <a:rPr lang="ru-RU" sz="2400" dirty="0"/>
              <a:t>(реализуются по профессиональным траекториям)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800" b="1" i="1" dirty="0"/>
              <a:t>Семинар наставника </a:t>
            </a:r>
            <a:r>
              <a:rPr lang="ru-RU" sz="1800" dirty="0"/>
              <a:t>– помощь в построении индивидуальной образовательной и профессиональной траектории (ИУП, выбор дисциплин, выбор темы исследования) – всё время обучения на магистерский программе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800" b="1" i="1" dirty="0"/>
              <a:t>Проектный семинар </a:t>
            </a:r>
            <a:r>
              <a:rPr lang="ru-RU" sz="1800" dirty="0"/>
              <a:t>– поддержка проектной деятельности + работа с экспертами крупнейших компаний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</a:pPr>
            <a:r>
              <a:rPr lang="ru-RU" sz="1800" b="1" i="1" dirty="0" smtClean="0"/>
              <a:t>Научно-исследовательский семинар</a:t>
            </a:r>
            <a:r>
              <a:rPr lang="ru-RU" sz="1800" dirty="0" smtClean="0"/>
              <a:t> </a:t>
            </a:r>
            <a:r>
              <a:rPr lang="ru-RU" sz="1800" dirty="0"/>
              <a:t>– подготовка </a:t>
            </a:r>
            <a:r>
              <a:rPr lang="ru-RU" sz="1800" dirty="0" err="1"/>
              <a:t>проспектуса</a:t>
            </a:r>
            <a:r>
              <a:rPr lang="ru-RU" sz="1800" dirty="0"/>
              <a:t> магистерской диссертации  </a:t>
            </a:r>
            <a:endParaRPr lang="ru-RU" sz="1800" dirty="0" smtClean="0"/>
          </a:p>
          <a:p>
            <a:pPr marL="444500" lvl="1" indent="0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ru-RU" sz="1800" dirty="0"/>
          </a:p>
          <a:p>
            <a:pPr lvl="1"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348279" y="724639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Магистерская программа «Финансы»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НИУ ВШЭ – Нижний Новгород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00184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Структура учебного </a:t>
            </a:r>
            <a:r>
              <a:rPr lang="ru-RU" altLang="ru-RU" sz="3200" b="1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плана  (2/2)</a:t>
            </a:r>
            <a:endParaRPr lang="ru-RU" altLang="ru-RU" sz="3200" b="1" cap="small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0"/>
            <a:ext cx="10795570" cy="6794453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1200"/>
              </a:spcBef>
              <a:buNone/>
            </a:pPr>
            <a:r>
              <a:rPr lang="ru-RU" sz="2400" dirty="0"/>
              <a:t>3</a:t>
            </a:r>
            <a:r>
              <a:rPr lang="ru-RU" sz="2400" dirty="0" smtClean="0"/>
              <a:t>. Дисциплины </a:t>
            </a:r>
            <a:r>
              <a:rPr lang="ru-RU" sz="2400" b="1" dirty="0"/>
              <a:t>МАГОЛЕГО</a:t>
            </a:r>
            <a:r>
              <a:rPr lang="ru-RU" sz="2400" dirty="0"/>
              <a:t>  - получение дополнительных </a:t>
            </a:r>
            <a:r>
              <a:rPr lang="ru-RU" sz="2400" dirty="0" smtClean="0"/>
              <a:t>профессиональных и междисциплинарных компетенции</a:t>
            </a:r>
            <a:r>
              <a:rPr lang="ru-RU" sz="2400" dirty="0"/>
              <a:t>, в том числе адаптация к профессиональным курсам</a:t>
            </a:r>
            <a:br>
              <a:rPr lang="ru-RU" sz="2400" dirty="0"/>
            </a:br>
            <a:endParaRPr lang="ru-RU" sz="2400" dirty="0"/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000" dirty="0"/>
              <a:t>Адаптационный курс «Финансовый менеджмент</a:t>
            </a:r>
            <a:r>
              <a:rPr lang="ru-RU" sz="2000" dirty="0" smtClean="0"/>
              <a:t>», «Налоговое планирование»</a:t>
            </a:r>
            <a:endParaRPr lang="ru-RU" sz="2000" dirty="0" smtClean="0"/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000" dirty="0" smtClean="0"/>
              <a:t> + </a:t>
            </a:r>
            <a:endParaRPr lang="ru-RU" sz="2000" dirty="0"/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000" dirty="0"/>
              <a:t>Дисциплины общеуниверситетского пула (посоветоваться с наставником «семинар наставника</a:t>
            </a:r>
            <a:r>
              <a:rPr lang="ru-RU" sz="2000" dirty="0" smtClean="0"/>
              <a:t>») </a:t>
            </a:r>
          </a:p>
          <a:p>
            <a:pPr marL="444500" lvl="1" indent="0">
              <a:spcBef>
                <a:spcPts val="1200"/>
              </a:spcBef>
              <a:buNone/>
            </a:pPr>
            <a:endParaRPr lang="ru-RU" sz="2000" dirty="0"/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400" dirty="0"/>
              <a:t>4</a:t>
            </a:r>
            <a:r>
              <a:rPr lang="ru-RU" sz="2400" b="1" dirty="0" smtClean="0"/>
              <a:t>. </a:t>
            </a:r>
            <a:r>
              <a:rPr lang="ru-RU" sz="2400" b="1" dirty="0"/>
              <a:t>Проект  - </a:t>
            </a:r>
            <a:r>
              <a:rPr lang="ru-RU" sz="2400" dirty="0" err="1"/>
              <a:t>Практикоориентированный</a:t>
            </a:r>
            <a:r>
              <a:rPr lang="ru-RU" sz="2400" dirty="0"/>
              <a:t> или </a:t>
            </a:r>
            <a:r>
              <a:rPr lang="ru-RU" sz="2400" dirty="0" smtClean="0"/>
              <a:t>исследовательский,  </a:t>
            </a:r>
            <a:r>
              <a:rPr lang="ru-RU" sz="2400" dirty="0"/>
              <a:t>гибкий подход к </a:t>
            </a:r>
            <a:r>
              <a:rPr lang="ru-RU" sz="2400" dirty="0" smtClean="0"/>
              <a:t>формированию </a:t>
            </a:r>
            <a:r>
              <a:rPr lang="ru-RU" sz="2400" dirty="0"/>
              <a:t>проектных групп: от 2 до 5 </a:t>
            </a:r>
            <a:r>
              <a:rPr lang="ru-RU" sz="2400" dirty="0" smtClean="0"/>
              <a:t>человек </a:t>
            </a:r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000" i="1" dirty="0" smtClean="0"/>
              <a:t>(Сбербанк, Райффайзенбанк, </a:t>
            </a:r>
            <a:r>
              <a:rPr lang="ru-RU" sz="2000" i="1" dirty="0" err="1" smtClean="0"/>
              <a:t>Кэпт</a:t>
            </a:r>
            <a:r>
              <a:rPr lang="ru-RU" sz="2000" i="1" dirty="0" smtClean="0"/>
              <a:t>, Бизнес-инкубатор</a:t>
            </a:r>
            <a:r>
              <a:rPr lang="ru-RU" sz="2000" i="1" dirty="0"/>
              <a:t>, </a:t>
            </a:r>
            <a:r>
              <a:rPr lang="ru-RU" sz="2000" i="1" dirty="0" smtClean="0"/>
              <a:t>Технологии </a:t>
            </a:r>
            <a:r>
              <a:rPr lang="ru-RU" sz="2000" i="1" dirty="0"/>
              <a:t>Доверия </a:t>
            </a:r>
            <a:r>
              <a:rPr lang="ru-RU" sz="2000" i="1" dirty="0" smtClean="0"/>
              <a:t>– Аудит, Банк России, Ростелеком, НИУ ВШЭ – Нижний Новгород) </a:t>
            </a:r>
          </a:p>
          <a:p>
            <a:pPr marL="444500" lvl="1" indent="0">
              <a:spcBef>
                <a:spcPts val="1200"/>
              </a:spcBef>
              <a:buNone/>
            </a:pPr>
            <a:endParaRPr lang="ru-RU" sz="2000" i="1" dirty="0" smtClean="0"/>
          </a:p>
          <a:p>
            <a:pPr marL="444500" lvl="1" indent="0">
              <a:spcBef>
                <a:spcPts val="1200"/>
              </a:spcBef>
              <a:buNone/>
            </a:pPr>
            <a:r>
              <a:rPr lang="ru-RU" sz="2400" b="1" dirty="0" smtClean="0"/>
              <a:t>5. ГИА </a:t>
            </a:r>
            <a:r>
              <a:rPr lang="ru-RU" sz="2400" dirty="0" smtClean="0"/>
              <a:t>– защита магистерской диссертации</a:t>
            </a:r>
            <a:endParaRPr lang="ru-RU" sz="2400" dirty="0"/>
          </a:p>
          <a:p>
            <a:pPr lvl="1">
              <a:spcBef>
                <a:spcPts val="1200"/>
              </a:spcBef>
            </a:pPr>
            <a:endParaRPr lang="en-US" sz="2000" dirty="0"/>
          </a:p>
        </p:txBody>
      </p:sp>
      <p:sp>
        <p:nvSpPr>
          <p:cNvPr id="10" name="Название подразделения, лаборатории, факультета и т.д."/>
          <p:cNvSpPr txBox="1"/>
          <p:nvPr/>
        </p:nvSpPr>
        <p:spPr>
          <a:xfrm>
            <a:off x="4348279" y="926165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Магистерская программа «Финансы»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НИУ ВШЭ – Нижний Новгород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44604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graphicFrame>
        <p:nvGraphicFramePr>
          <p:cNvPr id="10" name="Group 20">
            <a:extLst>
              <a:ext uri="{FF2B5EF4-FFF2-40B4-BE49-F238E27FC236}">
                <a16:creationId xmlns:a16="http://schemas.microsoft.com/office/drawing/2014/main" id="{C67D4F21-F81B-0F41-8B3F-15126B1C4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559235"/>
              </p:ext>
            </p:extLst>
          </p:nvPr>
        </p:nvGraphicFramePr>
        <p:xfrm>
          <a:off x="357188" y="1623587"/>
          <a:ext cx="11541735" cy="739081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92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7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Helvetica" pitchFamily="34" charset="0"/>
                        </a:rPr>
                        <a:t>Профессиональные треки</a:t>
                      </a:r>
                      <a:endParaRPr kumimoji="0" lang="ru-RU" sz="24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Helvetica" pitchFamily="34" charset="0"/>
                      </a:endParaRPr>
                    </a:p>
                  </a:txBody>
                  <a:tcPr marL="72000" marR="72000" marT="72000" marB="720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  <a:sym typeface="Helvetica Light"/>
                        </a:rPr>
                        <a:t>Направление деятельности</a:t>
                      </a:r>
                    </a:p>
                  </a:txBody>
                  <a:tcPr marL="72000" marR="72000" marT="72000" marB="72000" anchor="ctr" horzOverflow="overflow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60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Helvetica" pitchFamily="34" charset="0"/>
                        </a:rPr>
                        <a:t>Финансы фирмы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Helvetica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Helvetica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Корпоративные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финансы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Финансовые 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стратегии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кампании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Оценка </a:t>
                      </a:r>
                      <a:r>
                        <a:rPr kumimoji="0" lang="ru-RU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финансовых 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рисков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Оценка кредитных рисков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  <a:sym typeface="Helvetica Light"/>
                        </a:rPr>
                        <a:t>Оценка </a:t>
                      </a:r>
                      <a:r>
                        <a:rPr lang="ru-RU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  <a:sym typeface="Helvetica Light"/>
                        </a:rPr>
                        <a:t>стоимости </a:t>
                      </a:r>
                      <a:r>
                        <a:rPr lang="ru-RU" sz="2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  <a:sym typeface="Helvetica Light"/>
                        </a:rPr>
                        <a:t>бизнеса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  <a:sym typeface="Helvetica Light"/>
                        </a:rPr>
                        <a:t>Риск-менеджмент в банке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Helvetica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Аналитика в области монетарной политики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Стратегический менеджмент в банке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Внешний аудит, внутренний аудит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Управленческий учёт и бюджетирование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МСФО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Анализ финансовой отчетности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Оценка эффективности деятельности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Финансовый консалтинг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anose="020B0600070205080204" pitchFamily="34" charset="-128"/>
                          <a:cs typeface="Helvetica" pitchFamily="34" charset="0"/>
                        </a:rPr>
                        <a:t>Оценка стоимости финансовых активов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Helvetica" pitchFamily="34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Helvetica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45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Helvetica" pitchFamily="34" charset="0"/>
                        </a:rPr>
                        <a:t>Банки и финансовые рынки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Helvetica" pitchFamily="34" charset="0"/>
                      </a:endParaRPr>
                    </a:p>
                  </a:txBody>
                  <a:tcPr marL="72000" marR="72000" marT="72000" marB="7200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Helvetica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6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Helvetica" pitchFamily="34" charset="0"/>
                        </a:rPr>
                        <a:t> Аудит и консалтинг</a:t>
                      </a:r>
                      <a:endParaRPr kumimoji="0" lang="ru-RU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anose="020B0600070205080204" pitchFamily="34" charset="-128"/>
                        <a:cs typeface="Helvetica" pitchFamily="34" charset="0"/>
                      </a:endParaRPr>
                    </a:p>
                  </a:txBody>
                  <a:tcPr marL="72000" marR="72000" marT="72000" marB="7200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2200" b="0" dirty="0">
                        <a:solidFill>
                          <a:schemeClr val="tx1"/>
                        </a:solidFill>
                        <a:latin typeface="+mj-lt"/>
                        <a:cs typeface="Helvetica" pitchFamily="34" charset="0"/>
                      </a:endParaRPr>
                    </a:p>
                  </a:txBody>
                  <a:tcPr marL="72000" marR="72000" marT="72000" marB="72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Название подразделения, лаборатории, факультета и т.д."/>
          <p:cNvSpPr txBox="1"/>
          <p:nvPr/>
        </p:nvSpPr>
        <p:spPr>
          <a:xfrm>
            <a:off x="4348279" y="653560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Магистерская программа «Финансы»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НИУ ВШЭ – Нижний Новгород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260865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заголовок…"/>
          <p:cNvSpPr txBox="1"/>
          <p:nvPr/>
        </p:nvSpPr>
        <p:spPr>
          <a:xfrm>
            <a:off x="787398" y="1762539"/>
            <a:ext cx="11430002" cy="680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smal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ＭＳ Ｐゴシック" panose="020B0600070205080204" pitchFamily="34" charset="-128"/>
                <a:cs typeface="Arial" panose="020B0604020202020204" pitchFamily="34" charset="0"/>
                <a:sym typeface="Arial Narrow"/>
              </a:rPr>
              <a:t>Международная аккредитация АССА</a:t>
            </a: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endParaRPr lang="ru-RU" altLang="ru-RU" sz="3200" b="1" cap="all" dirty="0">
              <a:solidFill>
                <a:srgbClr val="002060"/>
              </a:solidFill>
              <a:ea typeface="ＭＳ Ｐゴシック" panose="020B0600070205080204" pitchFamily="34" charset="-128"/>
              <a:sym typeface="Arial Narrow"/>
            </a:endParaRPr>
          </a:p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  <a:t/>
            </a:r>
            <a:br>
              <a:rPr lang="ru-RU" altLang="ru-RU" sz="3200" b="1" cap="all" dirty="0">
                <a:solidFill>
                  <a:srgbClr val="002060"/>
                </a:solidFill>
                <a:ea typeface="ＭＳ Ｐゴシック" panose="020B0600070205080204" pitchFamily="34" charset="-128"/>
                <a:sym typeface="Arial Narrow"/>
              </a:rPr>
            </a:br>
            <a:endParaRPr sz="3200" dirty="0">
              <a:solidFill>
                <a:srgbClr val="002060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Заголовок основного текста"/>
          <p:cNvSpPr txBox="1"/>
          <p:nvPr/>
        </p:nvSpPr>
        <p:spPr>
          <a:xfrm>
            <a:off x="787399" y="4139373"/>
            <a:ext cx="11430001" cy="942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 algn="l">
              <a:defRPr sz="3000" b="1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805562" y="2630900"/>
            <a:ext cx="10795570" cy="6794453"/>
          </a:xfrm>
        </p:spPr>
        <p:txBody>
          <a:bodyPr anchor="t">
            <a:normAutofit/>
          </a:bodyPr>
          <a:lstStyle/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F1 — </a:t>
            </a:r>
            <a:r>
              <a:rPr lang="ru-RU" sz="2400" dirty="0"/>
              <a:t>Бухгалтер для бизнеса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всем выпускникам программы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F2 — </a:t>
            </a:r>
            <a:r>
              <a:rPr lang="ru-RU" sz="2400" dirty="0"/>
              <a:t>Управленческий учет</a:t>
            </a:r>
            <a:r>
              <a:rPr lang="en-US" sz="24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всем выпускникам программы</a:t>
            </a:r>
            <a:endParaRPr lang="ru-RU" sz="2000" dirty="0"/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F3 — </a:t>
            </a:r>
            <a:r>
              <a:rPr lang="ru-RU" sz="2400" dirty="0"/>
              <a:t>Финансовый учёт</a:t>
            </a:r>
            <a:r>
              <a:rPr lang="en-US" sz="2400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всем выпускникам программы</a:t>
            </a: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400" dirty="0"/>
              <a:t>F7 — </a:t>
            </a:r>
            <a:r>
              <a:rPr lang="ru-RU" sz="2400" dirty="0"/>
              <a:t>Финансовая отчетность</a:t>
            </a:r>
            <a:r>
              <a:rPr lang="en-US" sz="2400" dirty="0"/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наличии в дипломе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определённых курсов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445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US" sz="2400" dirty="0" smtClean="0"/>
              <a:t>F9 </a:t>
            </a:r>
            <a:r>
              <a:rPr lang="en-US" sz="2400" dirty="0"/>
              <a:t>— </a:t>
            </a:r>
            <a:r>
              <a:rPr lang="ru-RU" sz="2400" dirty="0"/>
              <a:t>Финансовый менеджмент</a:t>
            </a:r>
            <a:r>
              <a:rPr lang="en-US" sz="2400" dirty="0"/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 наличии в дипломе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определённых курсов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400" dirty="0"/>
          </a:p>
          <a:p>
            <a:pPr marL="444500" lvl="1" indent="0">
              <a:spcBef>
                <a:spcPts val="1200"/>
              </a:spcBef>
              <a:buNone/>
            </a:pPr>
            <a:endParaRPr lang="en-US" sz="2000" dirty="0"/>
          </a:p>
        </p:txBody>
      </p:sp>
      <p:pic>
        <p:nvPicPr>
          <p:cNvPr id="10" name="Picture 3" descr="C:\Users\esychkova\Desktop\ACCA.jpg">
            <a:extLst>
              <a:ext uri="{FF2B5EF4-FFF2-40B4-BE49-F238E27FC236}">
                <a16:creationId xmlns:a16="http://schemas.microsoft.com/office/drawing/2014/main" id="{61E52525-A9C6-0F46-9A51-22D91EC7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78088" y="6987139"/>
            <a:ext cx="1524912" cy="1580566"/>
          </a:xfrm>
          <a:prstGeom prst="rect">
            <a:avLst/>
          </a:prstGeom>
          <a:noFill/>
        </p:spPr>
      </p:pic>
      <p:sp>
        <p:nvSpPr>
          <p:cNvPr id="12" name="Название подразделения, лаборатории, факультета и т.д."/>
          <p:cNvSpPr txBox="1"/>
          <p:nvPr/>
        </p:nvSpPr>
        <p:spPr>
          <a:xfrm>
            <a:off x="4348279" y="818507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pPr marL="0" marR="0" lvl="0" indent="0" algn="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Магистерская программа «Финансы»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253957"/>
                </a:solidFill>
                <a:effectLst/>
                <a:uLnTx/>
                <a:uFillTx/>
                <a:latin typeface="Arial Narrow" charset="0"/>
                <a:ea typeface="Arial Narrow" charset="0"/>
                <a:cs typeface="Arial Narrow" charset="0"/>
                <a:sym typeface="Arial Narrow"/>
              </a:rPr>
              <a:t>НИУ ВШЭ – Нижний Новгород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253957"/>
              </a:solidFill>
              <a:effectLst/>
              <a:uLnTx/>
              <a:uFillTx/>
              <a:latin typeface="Arial Narrow" charset="0"/>
              <a:ea typeface="Arial Narrow" charset="0"/>
              <a:cs typeface="Arial Narrow" charset="0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904109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7932</TotalTime>
  <Words>1048</Words>
  <Application>Microsoft Office PowerPoint</Application>
  <PresentationFormat>Произвольный</PresentationFormat>
  <Paragraphs>249</Paragraphs>
  <Slides>22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ＭＳ Ｐゴシック</vt:lpstr>
      <vt:lpstr>Arial</vt:lpstr>
      <vt:lpstr>Arial Narrow</vt:lpstr>
      <vt:lpstr>Calibri</vt:lpstr>
      <vt:lpstr>Calibri Light</vt:lpstr>
      <vt:lpstr>Courier New</vt:lpstr>
      <vt:lpstr>Helvetica</vt:lpstr>
      <vt:lpstr>Helvetica Light</vt:lpstr>
      <vt:lpstr>Helvetica Neue</vt:lpstr>
      <vt:lpstr>Symbol</vt:lpstr>
      <vt:lpstr>Times New Roman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Сучкова Екатерина Олеговна</dc:creator>
  <cp:lastModifiedBy>ОЛЕГ</cp:lastModifiedBy>
  <cp:revision>265</cp:revision>
  <dcterms:modified xsi:type="dcterms:W3CDTF">2023-05-12T05:48:28Z</dcterms:modified>
</cp:coreProperties>
</file>