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8"/>
  </p:notesMasterIdLst>
  <p:sldIdLst>
    <p:sldId id="271" r:id="rId5"/>
    <p:sldId id="286" r:id="rId6"/>
    <p:sldId id="288" r:id="rId7"/>
    <p:sldId id="282" r:id="rId8"/>
    <p:sldId id="273" r:id="rId9"/>
    <p:sldId id="272" r:id="rId10"/>
    <p:sldId id="289" r:id="rId11"/>
    <p:sldId id="274" r:id="rId12"/>
    <p:sldId id="275" r:id="rId13"/>
    <p:sldId id="277" r:id="rId14"/>
    <p:sldId id="278" r:id="rId15"/>
    <p:sldId id="290" r:id="rId16"/>
    <p:sldId id="285" r:id="rId17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25" userDrawn="1">
          <p15:clr>
            <a:srgbClr val="A4A3A4"/>
          </p15:clr>
        </p15:guide>
        <p15:guide id="4" pos="1209" userDrawn="1">
          <p15:clr>
            <a:srgbClr val="A4A3A4"/>
          </p15:clr>
        </p15:guide>
        <p15:guide id="5" pos="2955" userDrawn="1">
          <p15:clr>
            <a:srgbClr val="A4A3A4"/>
          </p15:clr>
        </p15:guide>
        <p15:guide id="6" pos="2071" userDrawn="1">
          <p15:clr>
            <a:srgbClr val="A4A3A4"/>
          </p15:clr>
        </p15:guide>
        <p15:guide id="9" pos="3840" userDrawn="1">
          <p15:clr>
            <a:srgbClr val="A4A3A4"/>
          </p15:clr>
        </p15:guide>
        <p15:guide id="10" pos="4702" userDrawn="1">
          <p15:clr>
            <a:srgbClr val="A4A3A4"/>
          </p15:clr>
        </p15:guide>
        <p15:guide id="11" pos="5586" userDrawn="1">
          <p15:clr>
            <a:srgbClr val="A4A3A4"/>
          </p15:clr>
        </p15:guide>
        <p15:guide id="12" pos="7333" userDrawn="1">
          <p15:clr>
            <a:srgbClr val="A4A3A4"/>
          </p15:clr>
        </p15:guide>
        <p15:guide id="13" orient="horz" pos="3952" userDrawn="1">
          <p15:clr>
            <a:srgbClr val="A4A3A4"/>
          </p15:clr>
        </p15:guide>
        <p15:guide id="15" pos="6471" userDrawn="1">
          <p15:clr>
            <a:srgbClr val="A4A3A4"/>
          </p15:clr>
        </p15:guide>
        <p15:guide id="16" orient="horz" pos="91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Кутьков Юрий Юрьевич" initials="КЮЮ" lastIdx="4" clrIdx="0">
    <p:extLst>
      <p:ext uri="{19B8F6BF-5375-455C-9EA6-DF929625EA0E}">
        <p15:presenceInfo xmlns:p15="http://schemas.microsoft.com/office/powerpoint/2012/main" userId="S::ykutkov@hse.ru::45dbd1ed-eea1-4925-9fa4-5001421b49d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D9D9"/>
    <a:srgbClr val="1B3B72"/>
    <a:srgbClr val="4875C5"/>
    <a:srgbClr val="029C63"/>
    <a:srgbClr val="96628C"/>
    <a:srgbClr val="11A0D7"/>
    <a:srgbClr val="E61F3D"/>
    <a:srgbClr val="CD5A5A"/>
    <a:srgbClr val="FFD746"/>
    <a:srgbClr val="0E2D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031"/>
    <p:restoredTop sz="94694"/>
  </p:normalViewPr>
  <p:slideViewPr>
    <p:cSldViewPr snapToGrid="0" snapToObjects="1">
      <p:cViewPr varScale="1">
        <p:scale>
          <a:sx n="68" d="100"/>
          <a:sy n="68" d="100"/>
        </p:scale>
        <p:origin x="1020" y="60"/>
      </p:cViewPr>
      <p:guideLst>
        <p:guide pos="325"/>
        <p:guide pos="1209"/>
        <p:guide pos="2955"/>
        <p:guide pos="2071"/>
        <p:guide pos="3840"/>
        <p:guide pos="4702"/>
        <p:guide pos="5586"/>
        <p:guide pos="7333"/>
        <p:guide orient="horz" pos="3952"/>
        <p:guide pos="6471"/>
        <p:guide orient="horz" pos="91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134" d="100"/>
          <a:sy n="134" d="100"/>
        </p:scale>
        <p:origin x="3648" y="1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rgbClr val="102D69"/>
                </a:solidFill>
                <a:latin typeface="HSE Sans" panose="02000000000000000000" pitchFamily="2" charset="0"/>
                <a:ea typeface="+mn-ea"/>
                <a:cs typeface="+mn-cs"/>
              </a:defRPr>
            </a:pPr>
            <a:r>
              <a:rPr lang="ru-RU" sz="1600" dirty="0">
                <a:solidFill>
                  <a:srgbClr val="102D69"/>
                </a:solidFill>
                <a:latin typeface="HSE Sans" panose="02000000000000000000" pitchFamily="2" charset="0"/>
              </a:rPr>
              <a:t>Учебный процесс в течение года</a:t>
            </a:r>
            <a:endParaRPr lang="en-GB" sz="1600" dirty="0">
              <a:solidFill>
                <a:srgbClr val="102D69"/>
              </a:solidFill>
              <a:latin typeface="HSE Sans" panose="02000000000000000000" pitchFamily="2" charset="0"/>
            </a:endParaRPr>
          </a:p>
        </c:rich>
      </c:tx>
      <c:layout>
        <c:manualLayout>
          <c:xMode val="edge"/>
          <c:yMode val="edge"/>
          <c:x val="0.13063871409555111"/>
          <c:y val="7.897335468032167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rgbClr val="102D69"/>
              </a:solidFill>
              <a:latin typeface="HSE Sans" panose="02000000000000000000" pitchFamily="2" charset="0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3376246841772368"/>
          <c:y val="0.10958869184472636"/>
          <c:w val="0.79262705246283227"/>
          <c:h val="0.7351366342675542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online занятия</c:v>
                </c:pt>
              </c:strCache>
            </c:strRef>
          </c:tx>
          <c:spPr>
            <a:solidFill>
              <a:srgbClr val="D9D9D9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модуль 1 (сентябрь - октябрь)</c:v>
                </c:pt>
                <c:pt idx="1">
                  <c:v>модуль 2 (ноябрь - декабрь)</c:v>
                </c:pt>
                <c:pt idx="2">
                  <c:v>модуль 3 (январь - март)</c:v>
                </c:pt>
                <c:pt idx="3">
                  <c:v>модуль 4 (апрель - июнь)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0</c:v>
                </c:pt>
                <c:pt idx="1">
                  <c:v>6</c:v>
                </c:pt>
                <c:pt idx="2">
                  <c:v>7</c:v>
                </c:pt>
                <c:pt idx="3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B39-BB44-A38F-FDE984D8803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offline занятия</c:v>
                </c:pt>
              </c:strCache>
            </c:strRef>
          </c:tx>
          <c:spPr>
            <a:solidFill>
              <a:srgbClr val="1B3B7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модуль 1 (сентябрь - октябрь)</c:v>
                </c:pt>
                <c:pt idx="1">
                  <c:v>модуль 2 (ноябрь - декабрь)</c:v>
                </c:pt>
                <c:pt idx="2">
                  <c:v>модуль 3 (январь - март)</c:v>
                </c:pt>
                <c:pt idx="3">
                  <c:v>модуль 4 (апрель - июнь)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2</c:v>
                </c:pt>
                <c:pt idx="3">
                  <c:v>1.5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B39-BB44-A38F-FDE984D880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12115272"/>
        <c:axId val="112115664"/>
      </c:barChart>
      <c:catAx>
        <c:axId val="1121152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102D69"/>
                </a:solidFill>
                <a:latin typeface="HSE Sans" panose="02000000000000000000" pitchFamily="50" charset="-52"/>
                <a:ea typeface="+mn-ea"/>
                <a:cs typeface="+mn-cs"/>
              </a:defRPr>
            </a:pPr>
            <a:endParaRPr lang="ru-RU"/>
          </a:p>
        </c:txPr>
        <c:crossAx val="112115664"/>
        <c:crosses val="autoZero"/>
        <c:auto val="1"/>
        <c:lblAlgn val="l"/>
        <c:lblOffset val="100"/>
        <c:noMultiLvlLbl val="0"/>
      </c:catAx>
      <c:valAx>
        <c:axId val="11211566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102D69"/>
                </a:solidFill>
                <a:latin typeface="HSE Sans" panose="02000000000000000000" pitchFamily="2" charset="0"/>
                <a:ea typeface="+mn-ea"/>
                <a:cs typeface="+mn-cs"/>
              </a:defRPr>
            </a:pPr>
            <a:endParaRPr lang="ru-RU"/>
          </a:p>
        </c:txPr>
        <c:crossAx val="1121152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pPr>
            <a:endParaRPr lang="ru-RU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HSE Sans" panose="02000000000000000000" pitchFamily="2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8025992-E421-4724-891D-287B6B6B3EAB}" type="doc">
      <dgm:prSet loTypeId="urn:microsoft.com/office/officeart/2016/7/layout/VerticalDownArrow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2D4D115-0CA5-4348-B761-3C9C7063CC3A}">
      <dgm:prSet/>
      <dgm:spPr>
        <a:solidFill>
          <a:srgbClr val="1B3B72"/>
        </a:solidFill>
      </dgm:spPr>
      <dgm:t>
        <a:bodyPr/>
        <a:lstStyle/>
        <a:p>
          <a:r>
            <a:rPr lang="ru-RU" b="0" i="0" dirty="0"/>
            <a:t>Получите</a:t>
          </a:r>
          <a:endParaRPr lang="en-US" dirty="0"/>
        </a:p>
      </dgm:t>
    </dgm:pt>
    <dgm:pt modelId="{0ED2F016-78CC-4865-8151-984A5904AF09}" type="parTrans" cxnId="{438F8FFA-8824-4B0B-84D2-5305AC8F0D18}">
      <dgm:prSet/>
      <dgm:spPr/>
      <dgm:t>
        <a:bodyPr/>
        <a:lstStyle/>
        <a:p>
          <a:endParaRPr lang="en-US"/>
        </a:p>
      </dgm:t>
    </dgm:pt>
    <dgm:pt modelId="{57311BFA-7994-421B-8B68-043822A4C7F2}" type="sibTrans" cxnId="{438F8FFA-8824-4B0B-84D2-5305AC8F0D18}">
      <dgm:prSet/>
      <dgm:spPr/>
      <dgm:t>
        <a:bodyPr/>
        <a:lstStyle/>
        <a:p>
          <a:endParaRPr lang="en-US"/>
        </a:p>
      </dgm:t>
    </dgm:pt>
    <dgm:pt modelId="{EFBDE716-4897-46D5-8CFA-0F35F67B1CC5}">
      <dgm:prSet/>
      <dgm:spPr>
        <a:solidFill>
          <a:srgbClr val="1B3B72"/>
        </a:solidFill>
      </dgm:spPr>
      <dgm:t>
        <a:bodyPr/>
        <a:lstStyle/>
        <a:p>
          <a:r>
            <a:rPr lang="ru-RU" b="0" i="0" dirty="0"/>
            <a:t>Научитесь </a:t>
          </a:r>
          <a:endParaRPr lang="en-US" dirty="0"/>
        </a:p>
      </dgm:t>
    </dgm:pt>
    <dgm:pt modelId="{6A8545C5-AB28-4BA1-A163-00656E5573A9}" type="parTrans" cxnId="{4CEC7129-73F8-4E3A-828A-22722BE863CE}">
      <dgm:prSet/>
      <dgm:spPr/>
      <dgm:t>
        <a:bodyPr/>
        <a:lstStyle/>
        <a:p>
          <a:endParaRPr lang="en-US"/>
        </a:p>
      </dgm:t>
    </dgm:pt>
    <dgm:pt modelId="{613F283C-DA03-4683-BB37-95669DAE9186}" type="sibTrans" cxnId="{4CEC7129-73F8-4E3A-828A-22722BE863CE}">
      <dgm:prSet/>
      <dgm:spPr/>
      <dgm:t>
        <a:bodyPr/>
        <a:lstStyle/>
        <a:p>
          <a:endParaRPr lang="en-US"/>
        </a:p>
      </dgm:t>
    </dgm:pt>
    <dgm:pt modelId="{A55329D3-712C-40A3-AEDA-DA65C7E89A27}">
      <dgm:prSet custT="1"/>
      <dgm:spPr>
        <a:solidFill>
          <a:srgbClr val="D9D9D9">
            <a:alpha val="90000"/>
          </a:srgbClr>
        </a:solidFill>
      </dgm:spPr>
      <dgm:t>
        <a:bodyPr/>
        <a:lstStyle/>
        <a:p>
          <a:pPr marL="0" lvl="0" indent="0" algn="l" defTabSz="914400" rtl="0" eaLnBrk="1" latinLnBrk="0" hangingPunct="1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0" i="0" kern="1200" dirty="0">
              <a:solidFill>
                <a:srgbClr val="0F2C68"/>
              </a:solidFill>
              <a:latin typeface="HSE Sans" panose="02000000000000000000" pitchFamily="2" charset="0"/>
              <a:ea typeface="+mn-ea"/>
              <a:cs typeface="+mn-cs"/>
            </a:rPr>
            <a:t>проводить статистический, экономический и эконометрический анализ; </a:t>
          </a:r>
          <a:endParaRPr lang="en-US" sz="1400" b="0" i="0" kern="1200" dirty="0">
            <a:solidFill>
              <a:srgbClr val="0F2C68"/>
            </a:solidFill>
            <a:latin typeface="HSE Sans" panose="02000000000000000000" pitchFamily="2" charset="0"/>
            <a:ea typeface="+mn-ea"/>
            <a:cs typeface="+mn-cs"/>
          </a:endParaRPr>
        </a:p>
      </dgm:t>
    </dgm:pt>
    <dgm:pt modelId="{8A58DE34-FEDB-44E7-A043-20FE8B43C1C2}" type="parTrans" cxnId="{90C88E97-EB6C-4AAF-8D7F-350EAE79F3AB}">
      <dgm:prSet/>
      <dgm:spPr/>
      <dgm:t>
        <a:bodyPr/>
        <a:lstStyle/>
        <a:p>
          <a:endParaRPr lang="en-US"/>
        </a:p>
      </dgm:t>
    </dgm:pt>
    <dgm:pt modelId="{FFC67B0B-93B2-4575-9076-6E64699BC75C}" type="sibTrans" cxnId="{90C88E97-EB6C-4AAF-8D7F-350EAE79F3AB}">
      <dgm:prSet/>
      <dgm:spPr/>
      <dgm:t>
        <a:bodyPr/>
        <a:lstStyle/>
        <a:p>
          <a:endParaRPr lang="en-US"/>
        </a:p>
      </dgm:t>
    </dgm:pt>
    <dgm:pt modelId="{37F4C094-1B2F-4995-B2C6-A19EE0C4AE5F}">
      <dgm:prSet custT="1"/>
      <dgm:spPr>
        <a:solidFill>
          <a:srgbClr val="D9D9D9">
            <a:alpha val="90000"/>
          </a:srgbClr>
        </a:solidFill>
      </dgm:spPr>
      <dgm:t>
        <a:bodyPr/>
        <a:lstStyle/>
        <a:p>
          <a:pPr marL="0" lvl="0" indent="0" algn="l" defTabSz="914400" rtl="0" eaLnBrk="1" latinLnBrk="0" hangingPunct="1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0" i="0" kern="1200" dirty="0">
              <a:solidFill>
                <a:srgbClr val="0F2C68"/>
              </a:solidFill>
              <a:latin typeface="HSE Sans" panose="02000000000000000000" pitchFamily="2" charset="0"/>
              <a:ea typeface="+mn-ea"/>
              <a:cs typeface="+mn-cs"/>
            </a:rPr>
            <a:t>строить собственные эконометрические и бизнес - модели с применением программных продуктов;</a:t>
          </a:r>
          <a:endParaRPr lang="en-US" sz="1400" b="0" i="0" kern="1200" dirty="0">
            <a:solidFill>
              <a:srgbClr val="0F2C68"/>
            </a:solidFill>
            <a:latin typeface="HSE Sans" panose="02000000000000000000" pitchFamily="2" charset="0"/>
            <a:ea typeface="+mn-ea"/>
            <a:cs typeface="+mn-cs"/>
          </a:endParaRPr>
        </a:p>
      </dgm:t>
    </dgm:pt>
    <dgm:pt modelId="{C9505813-3FC4-4F74-93A8-1B8F2911602F}" type="parTrans" cxnId="{78AFD434-027B-40AC-B36E-C4206ED8D8B7}">
      <dgm:prSet/>
      <dgm:spPr/>
      <dgm:t>
        <a:bodyPr/>
        <a:lstStyle/>
        <a:p>
          <a:endParaRPr lang="en-US"/>
        </a:p>
      </dgm:t>
    </dgm:pt>
    <dgm:pt modelId="{7BD04CD5-943C-4792-918A-0DE3ABA8DF31}" type="sibTrans" cxnId="{78AFD434-027B-40AC-B36E-C4206ED8D8B7}">
      <dgm:prSet/>
      <dgm:spPr/>
      <dgm:t>
        <a:bodyPr/>
        <a:lstStyle/>
        <a:p>
          <a:endParaRPr lang="en-US"/>
        </a:p>
      </dgm:t>
    </dgm:pt>
    <dgm:pt modelId="{F50146B0-37F2-4B73-A782-E15777821AE5}">
      <dgm:prSet custT="1"/>
      <dgm:spPr>
        <a:solidFill>
          <a:srgbClr val="D9D9D9">
            <a:alpha val="90000"/>
          </a:srgbClr>
        </a:solidFill>
      </dgm:spPr>
      <dgm:t>
        <a:bodyPr/>
        <a:lstStyle/>
        <a:p>
          <a:pPr marL="0" lvl="0" indent="0" algn="l" defTabSz="914400" rtl="0" eaLnBrk="1" latinLnBrk="0" hangingPunct="1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0" i="0" kern="1200" dirty="0">
              <a:solidFill>
                <a:srgbClr val="0F2C68"/>
              </a:solidFill>
              <a:latin typeface="HSE Sans" panose="02000000000000000000" pitchFamily="2" charset="0"/>
              <a:ea typeface="+mn-ea"/>
              <a:cs typeface="+mn-cs"/>
            </a:rPr>
            <a:t>планировать денежные потоки компании, выполнять аналитические и контрольные  функции; </a:t>
          </a:r>
          <a:endParaRPr lang="en-US" sz="1400" b="0" i="0" kern="1200" dirty="0">
            <a:solidFill>
              <a:srgbClr val="0F2C68"/>
            </a:solidFill>
            <a:latin typeface="HSE Sans" panose="02000000000000000000" pitchFamily="2" charset="0"/>
            <a:ea typeface="+mn-ea"/>
            <a:cs typeface="+mn-cs"/>
          </a:endParaRPr>
        </a:p>
      </dgm:t>
    </dgm:pt>
    <dgm:pt modelId="{A2CB8F6F-F226-49FC-8996-9E21EEF9BEF8}" type="parTrans" cxnId="{204A0E0F-FD45-4395-A0ED-468E910C67C4}">
      <dgm:prSet/>
      <dgm:spPr/>
      <dgm:t>
        <a:bodyPr/>
        <a:lstStyle/>
        <a:p>
          <a:endParaRPr lang="en-US"/>
        </a:p>
      </dgm:t>
    </dgm:pt>
    <dgm:pt modelId="{A620B583-EE35-4728-8EA8-124704A548A8}" type="sibTrans" cxnId="{204A0E0F-FD45-4395-A0ED-468E910C67C4}">
      <dgm:prSet/>
      <dgm:spPr/>
      <dgm:t>
        <a:bodyPr/>
        <a:lstStyle/>
        <a:p>
          <a:endParaRPr lang="en-US"/>
        </a:p>
      </dgm:t>
    </dgm:pt>
    <dgm:pt modelId="{91DB7F39-F20D-4D69-BF39-74FB7279CEF0}">
      <dgm:prSet custT="1"/>
      <dgm:spPr>
        <a:solidFill>
          <a:srgbClr val="D9D9D9">
            <a:alpha val="90000"/>
          </a:srgbClr>
        </a:solidFill>
      </dgm:spPr>
      <dgm:t>
        <a:bodyPr/>
        <a:lstStyle/>
        <a:p>
          <a:pPr marL="0" lvl="0" indent="0" algn="l" defTabSz="914400" rtl="0" eaLnBrk="1" latinLnBrk="0" hangingPunct="1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0" i="0" kern="1200" dirty="0">
              <a:solidFill>
                <a:srgbClr val="0F2C68"/>
              </a:solidFill>
              <a:latin typeface="HSE Sans" panose="02000000000000000000" pitchFamily="2" charset="0"/>
              <a:ea typeface="+mn-ea"/>
              <a:cs typeface="+mn-cs"/>
            </a:rPr>
            <a:t>осуществлять управление инвестиционным и кредитным портфелями бизнеса;</a:t>
          </a:r>
          <a:endParaRPr lang="en-US" sz="1400" b="0" i="0" kern="1200" dirty="0">
            <a:solidFill>
              <a:srgbClr val="0F2C68"/>
            </a:solidFill>
            <a:latin typeface="HSE Sans" panose="02000000000000000000" pitchFamily="2" charset="0"/>
            <a:ea typeface="+mn-ea"/>
            <a:cs typeface="+mn-cs"/>
          </a:endParaRPr>
        </a:p>
      </dgm:t>
    </dgm:pt>
    <dgm:pt modelId="{BCB8C9D0-2A7C-4619-BD1E-3FFFDB2F3077}" type="parTrans" cxnId="{2A453D24-64EF-4CD0-ABCA-6E31D6EDFFC4}">
      <dgm:prSet/>
      <dgm:spPr/>
      <dgm:t>
        <a:bodyPr/>
        <a:lstStyle/>
        <a:p>
          <a:endParaRPr lang="en-US"/>
        </a:p>
      </dgm:t>
    </dgm:pt>
    <dgm:pt modelId="{F5477F82-CE17-4D03-B2A3-966D447C4451}" type="sibTrans" cxnId="{2A453D24-64EF-4CD0-ABCA-6E31D6EDFFC4}">
      <dgm:prSet/>
      <dgm:spPr/>
      <dgm:t>
        <a:bodyPr/>
        <a:lstStyle/>
        <a:p>
          <a:endParaRPr lang="en-US"/>
        </a:p>
      </dgm:t>
    </dgm:pt>
    <dgm:pt modelId="{CE2991D4-1783-4FAF-830A-B9F9C51C391F}">
      <dgm:prSet custT="1"/>
      <dgm:spPr>
        <a:solidFill>
          <a:srgbClr val="D9D9D9">
            <a:alpha val="90000"/>
          </a:srgbClr>
        </a:solidFill>
      </dgm:spPr>
      <dgm:t>
        <a:bodyPr/>
        <a:lstStyle/>
        <a:p>
          <a:pPr marL="0" lvl="0" indent="0" algn="l" defTabSz="914400" rtl="0" eaLnBrk="1" latinLnBrk="0" hangingPunct="1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0" i="0" kern="1200" dirty="0">
              <a:solidFill>
                <a:srgbClr val="0F2C68"/>
              </a:solidFill>
              <a:latin typeface="HSE Sans" panose="02000000000000000000" pitchFamily="2" charset="0"/>
              <a:ea typeface="+mn-ea"/>
              <a:cs typeface="+mn-cs"/>
            </a:rPr>
            <a:t>применять основы программирования для решения профессиональных задач и т.д.</a:t>
          </a:r>
          <a:endParaRPr lang="en-US" sz="1400" b="0" i="0" kern="1200" dirty="0">
            <a:solidFill>
              <a:srgbClr val="0F2C68"/>
            </a:solidFill>
            <a:latin typeface="HSE Sans" panose="02000000000000000000" pitchFamily="2" charset="0"/>
            <a:ea typeface="+mn-ea"/>
            <a:cs typeface="+mn-cs"/>
          </a:endParaRPr>
        </a:p>
      </dgm:t>
    </dgm:pt>
    <dgm:pt modelId="{D6E335AF-FABF-4232-81FC-1E9D96DEF6D7}" type="parTrans" cxnId="{C171F72C-11AC-4EB6-9AA7-8EED80F0A84C}">
      <dgm:prSet/>
      <dgm:spPr/>
      <dgm:t>
        <a:bodyPr/>
        <a:lstStyle/>
        <a:p>
          <a:endParaRPr lang="en-US"/>
        </a:p>
      </dgm:t>
    </dgm:pt>
    <dgm:pt modelId="{508743E6-2469-458A-876D-FDE0FEF1EE67}" type="sibTrans" cxnId="{C171F72C-11AC-4EB6-9AA7-8EED80F0A84C}">
      <dgm:prSet/>
      <dgm:spPr/>
      <dgm:t>
        <a:bodyPr/>
        <a:lstStyle/>
        <a:p>
          <a:endParaRPr lang="en-US"/>
        </a:p>
      </dgm:t>
    </dgm:pt>
    <dgm:pt modelId="{8F6F633E-1404-4D7F-ACCB-78F36D25623A}">
      <dgm:prSet/>
      <dgm:spPr>
        <a:solidFill>
          <a:srgbClr val="1B3B72"/>
        </a:solidFill>
      </dgm:spPr>
      <dgm:t>
        <a:bodyPr/>
        <a:lstStyle/>
        <a:p>
          <a:r>
            <a:rPr lang="ru-RU" b="0" i="0" dirty="0"/>
            <a:t>Узнаете</a:t>
          </a:r>
          <a:endParaRPr lang="en-US" dirty="0"/>
        </a:p>
      </dgm:t>
    </dgm:pt>
    <dgm:pt modelId="{30D8B783-0537-4882-B6D2-39B0FD9E0FE9}" type="parTrans" cxnId="{4A98A25F-BE6E-4D19-A062-10BBD5194A3C}">
      <dgm:prSet/>
      <dgm:spPr/>
      <dgm:t>
        <a:bodyPr/>
        <a:lstStyle/>
        <a:p>
          <a:endParaRPr lang="en-US"/>
        </a:p>
      </dgm:t>
    </dgm:pt>
    <dgm:pt modelId="{E9EDE211-C7BB-473E-AD1A-2E8D654A4B0C}" type="sibTrans" cxnId="{4A98A25F-BE6E-4D19-A062-10BBD5194A3C}">
      <dgm:prSet/>
      <dgm:spPr/>
      <dgm:t>
        <a:bodyPr/>
        <a:lstStyle/>
        <a:p>
          <a:endParaRPr lang="en-US"/>
        </a:p>
      </dgm:t>
    </dgm:pt>
    <dgm:pt modelId="{B4754AFE-DFF0-4FFC-959C-4BD9EC10AED5}">
      <dgm:prSet/>
      <dgm:spPr>
        <a:solidFill>
          <a:srgbClr val="1B3B72"/>
        </a:solidFill>
      </dgm:spPr>
      <dgm:t>
        <a:bodyPr/>
        <a:lstStyle/>
        <a:p>
          <a:r>
            <a:rPr lang="ru-RU" b="0" i="0" dirty="0"/>
            <a:t>Сформируете</a:t>
          </a:r>
          <a:endParaRPr lang="en-US" dirty="0"/>
        </a:p>
      </dgm:t>
    </dgm:pt>
    <dgm:pt modelId="{8A2646D9-D8AA-4F33-92AC-DEC1E728AF7B}" type="parTrans" cxnId="{E1E6C0AD-A6D5-413B-976F-C70D0FC98365}">
      <dgm:prSet/>
      <dgm:spPr/>
      <dgm:t>
        <a:bodyPr/>
        <a:lstStyle/>
        <a:p>
          <a:endParaRPr lang="en-US"/>
        </a:p>
      </dgm:t>
    </dgm:pt>
    <dgm:pt modelId="{5116D8E6-1BBA-4CD3-8A10-558BAB56923A}" type="sibTrans" cxnId="{E1E6C0AD-A6D5-413B-976F-C70D0FC98365}">
      <dgm:prSet/>
      <dgm:spPr/>
      <dgm:t>
        <a:bodyPr/>
        <a:lstStyle/>
        <a:p>
          <a:endParaRPr lang="en-US"/>
        </a:p>
      </dgm:t>
    </dgm:pt>
    <dgm:pt modelId="{7CE19BDC-59D6-4DC6-BAD0-B51C482CC48B}">
      <dgm:prSet custT="1"/>
      <dgm:spPr>
        <a:solidFill>
          <a:srgbClr val="D9D9D9">
            <a:alpha val="90000"/>
          </a:srgbClr>
        </a:solidFill>
      </dgm:spPr>
      <dgm:t>
        <a:bodyPr/>
        <a:lstStyle/>
        <a:p>
          <a:pPr marL="0" lvl="0" indent="0" algn="l" defTabSz="914400" rtl="0" eaLnBrk="1" latinLnBrk="0" hangingPunct="1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0" i="0" kern="1200" dirty="0">
              <a:solidFill>
                <a:srgbClr val="0F2C68"/>
              </a:solidFill>
              <a:latin typeface="HSE Sans" panose="02000000000000000000" pitchFamily="2" charset="0"/>
              <a:ea typeface="+mn-ea"/>
              <a:cs typeface="+mn-cs"/>
            </a:rPr>
            <a:t>навыки бухгалтерского, налогового и управленческого учетов, подготовки необходимых отчетов;</a:t>
          </a:r>
          <a:endParaRPr lang="en-US" sz="1400" b="0" i="0" kern="1200" dirty="0">
            <a:solidFill>
              <a:srgbClr val="0F2C68"/>
            </a:solidFill>
            <a:latin typeface="HSE Sans" panose="02000000000000000000" pitchFamily="2" charset="0"/>
            <a:ea typeface="+mn-ea"/>
            <a:cs typeface="+mn-cs"/>
          </a:endParaRPr>
        </a:p>
      </dgm:t>
    </dgm:pt>
    <dgm:pt modelId="{21B589D2-A47A-4709-B582-8CD7A900AFF4}" type="parTrans" cxnId="{12A21F22-A15B-4F10-9C4A-4871A53E701E}">
      <dgm:prSet/>
      <dgm:spPr/>
      <dgm:t>
        <a:bodyPr/>
        <a:lstStyle/>
        <a:p>
          <a:endParaRPr lang="en-US"/>
        </a:p>
      </dgm:t>
    </dgm:pt>
    <dgm:pt modelId="{13A4684A-92F7-44E9-9259-E75DBF9F9C6E}" type="sibTrans" cxnId="{12A21F22-A15B-4F10-9C4A-4871A53E701E}">
      <dgm:prSet/>
      <dgm:spPr/>
      <dgm:t>
        <a:bodyPr/>
        <a:lstStyle/>
        <a:p>
          <a:endParaRPr lang="en-US"/>
        </a:p>
      </dgm:t>
    </dgm:pt>
    <dgm:pt modelId="{F84C3C05-460C-44F6-A683-B57105419CCE}">
      <dgm:prSet custT="1"/>
      <dgm:spPr>
        <a:solidFill>
          <a:srgbClr val="D9D9D9">
            <a:alpha val="90000"/>
          </a:srgbClr>
        </a:solidFill>
      </dgm:spPr>
      <dgm:t>
        <a:bodyPr/>
        <a:lstStyle/>
        <a:p>
          <a:pPr marL="0" lvl="0" indent="0" algn="l" defTabSz="914400" rtl="0" eaLnBrk="1" latinLnBrk="0" hangingPunct="1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0" i="0" kern="1200" dirty="0">
              <a:solidFill>
                <a:srgbClr val="0F2C68"/>
              </a:solidFill>
              <a:latin typeface="HSE Sans" panose="02000000000000000000" pitchFamily="2" charset="0"/>
              <a:ea typeface="+mn-ea"/>
              <a:cs typeface="+mn-cs"/>
            </a:rPr>
            <a:t>коммуникативные навыки и лидерские качества</a:t>
          </a:r>
          <a:endParaRPr lang="en-US" sz="1400" b="0" i="0" kern="1200" dirty="0">
            <a:solidFill>
              <a:srgbClr val="0F2C68"/>
            </a:solidFill>
            <a:latin typeface="HSE Sans" panose="02000000000000000000" pitchFamily="2" charset="0"/>
            <a:ea typeface="+mn-ea"/>
            <a:cs typeface="+mn-cs"/>
          </a:endParaRPr>
        </a:p>
      </dgm:t>
    </dgm:pt>
    <dgm:pt modelId="{A984EBA8-89D8-4F1C-8FFD-979E67E5D4AD}" type="parTrans" cxnId="{CB1C4EDB-B435-4C21-AB8C-64A457BE58EE}">
      <dgm:prSet/>
      <dgm:spPr/>
      <dgm:t>
        <a:bodyPr/>
        <a:lstStyle/>
        <a:p>
          <a:endParaRPr lang="en-US"/>
        </a:p>
      </dgm:t>
    </dgm:pt>
    <dgm:pt modelId="{B4EC89A0-3B91-44B1-9A41-E1B6BF2AB886}" type="sibTrans" cxnId="{CB1C4EDB-B435-4C21-AB8C-64A457BE58EE}">
      <dgm:prSet/>
      <dgm:spPr/>
      <dgm:t>
        <a:bodyPr/>
        <a:lstStyle/>
        <a:p>
          <a:endParaRPr lang="en-US"/>
        </a:p>
      </dgm:t>
    </dgm:pt>
    <dgm:pt modelId="{ED22FD37-8739-4424-8DBF-407980BD9344}">
      <dgm:prSet custT="1"/>
      <dgm:spPr>
        <a:solidFill>
          <a:srgbClr val="D9D9D9">
            <a:alpha val="90000"/>
          </a:srgbClr>
        </a:solidFill>
      </dgm:spPr>
      <dgm:t>
        <a:bodyPr/>
        <a:lstStyle/>
        <a:p>
          <a:pPr marL="0" lvl="0" indent="0" algn="l" defTabSz="914400" rtl="0" eaLnBrk="1" latinLnBrk="0" hangingPunct="1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0" i="0" kern="1200" dirty="0">
              <a:solidFill>
                <a:srgbClr val="0F2C68"/>
              </a:solidFill>
              <a:latin typeface="HSE Sans" panose="02000000000000000000" pitchFamily="2" charset="0"/>
              <a:ea typeface="+mn-ea"/>
              <a:cs typeface="+mn-cs"/>
            </a:rPr>
            <a:t>фундаментальную подготовку в области экономики и финансов</a:t>
          </a:r>
        </a:p>
      </dgm:t>
    </dgm:pt>
    <dgm:pt modelId="{1719B12D-0F2E-4814-AF0E-E3BB96BEDBE9}" type="parTrans" cxnId="{F59EE4A2-2001-4C78-A791-67B5614CDCB0}">
      <dgm:prSet/>
      <dgm:spPr/>
      <dgm:t>
        <a:bodyPr/>
        <a:lstStyle/>
        <a:p>
          <a:endParaRPr lang="ru-RU"/>
        </a:p>
      </dgm:t>
    </dgm:pt>
    <dgm:pt modelId="{17F726E3-234E-4FEB-89C0-2C5FD9978668}" type="sibTrans" cxnId="{F59EE4A2-2001-4C78-A791-67B5614CDCB0}">
      <dgm:prSet/>
      <dgm:spPr/>
      <dgm:t>
        <a:bodyPr/>
        <a:lstStyle/>
        <a:p>
          <a:endParaRPr lang="ru-RU"/>
        </a:p>
      </dgm:t>
    </dgm:pt>
    <dgm:pt modelId="{BC2E2F0E-7580-413D-B00C-7114C44A0DC6}">
      <dgm:prSet custT="1"/>
      <dgm:spPr>
        <a:solidFill>
          <a:srgbClr val="D9D9D9">
            <a:alpha val="90000"/>
          </a:srgbClr>
        </a:solidFill>
      </dgm:spPr>
      <dgm:t>
        <a:bodyPr/>
        <a:lstStyle/>
        <a:p>
          <a:pPr marL="0" lvl="0" indent="0" algn="l" defTabSz="914400" rtl="0" eaLnBrk="1" latinLnBrk="0" hangingPunct="1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0" i="0" kern="1200" dirty="0">
              <a:solidFill>
                <a:srgbClr val="0F2C68"/>
              </a:solidFill>
              <a:latin typeface="HSE Sans" panose="02000000000000000000" pitchFamily="2" charset="0"/>
              <a:ea typeface="+mn-ea"/>
              <a:cs typeface="+mn-cs"/>
            </a:rPr>
            <a:t>бизнес – процессы компании, краткосрочные и долгосрочные стратегии бизнеса, конкурентные стратегии и позиции компании на рынке</a:t>
          </a:r>
        </a:p>
      </dgm:t>
    </dgm:pt>
    <dgm:pt modelId="{5ADA634B-E23F-4F99-97C9-CC5A013490E4}" type="parTrans" cxnId="{C5350285-4F30-4D81-A5B8-8193608FB6EE}">
      <dgm:prSet/>
      <dgm:spPr/>
      <dgm:t>
        <a:bodyPr/>
        <a:lstStyle/>
        <a:p>
          <a:endParaRPr lang="ru-RU"/>
        </a:p>
      </dgm:t>
    </dgm:pt>
    <dgm:pt modelId="{9F6CC2F4-4570-41C0-9006-55035FD0F85A}" type="sibTrans" cxnId="{C5350285-4F30-4D81-A5B8-8193608FB6EE}">
      <dgm:prSet/>
      <dgm:spPr/>
      <dgm:t>
        <a:bodyPr/>
        <a:lstStyle/>
        <a:p>
          <a:endParaRPr lang="ru-RU"/>
        </a:p>
      </dgm:t>
    </dgm:pt>
    <dgm:pt modelId="{71239735-FA71-4400-8FDF-9828621EB5A9}" type="pres">
      <dgm:prSet presAssocID="{08025992-E421-4724-891D-287B6B6B3EAB}" presName="Name0" presStyleCnt="0">
        <dgm:presLayoutVars>
          <dgm:dir/>
          <dgm:animLvl val="lvl"/>
          <dgm:resizeHandles val="exact"/>
        </dgm:presLayoutVars>
      </dgm:prSet>
      <dgm:spPr/>
    </dgm:pt>
    <dgm:pt modelId="{4B27CDA9-99EE-432F-B868-8CC12F47876E}" type="pres">
      <dgm:prSet presAssocID="{B4754AFE-DFF0-4FFC-959C-4BD9EC10AED5}" presName="boxAndChildren" presStyleCnt="0"/>
      <dgm:spPr/>
    </dgm:pt>
    <dgm:pt modelId="{23C81AFE-7872-4341-A8F8-08C00BF15F35}" type="pres">
      <dgm:prSet presAssocID="{B4754AFE-DFF0-4FFC-959C-4BD9EC10AED5}" presName="parentTextBox" presStyleLbl="alignNode1" presStyleIdx="0" presStyleCnt="4" custScaleX="71679"/>
      <dgm:spPr/>
    </dgm:pt>
    <dgm:pt modelId="{9447A314-4F9F-48E5-8668-859A575E5761}" type="pres">
      <dgm:prSet presAssocID="{B4754AFE-DFF0-4FFC-959C-4BD9EC10AED5}" presName="descendantBox" presStyleLbl="bgAccFollowNode1" presStyleIdx="0" presStyleCnt="4" custScaleX="109065"/>
      <dgm:spPr/>
    </dgm:pt>
    <dgm:pt modelId="{E5A12F91-FA44-4E8B-9291-43227257686F}" type="pres">
      <dgm:prSet presAssocID="{E9EDE211-C7BB-473E-AD1A-2E8D654A4B0C}" presName="sp" presStyleCnt="0"/>
      <dgm:spPr/>
    </dgm:pt>
    <dgm:pt modelId="{B1874581-A9F0-40B4-BCCA-0D6ECC5D6CE2}" type="pres">
      <dgm:prSet presAssocID="{8F6F633E-1404-4D7F-ACCB-78F36D25623A}" presName="arrowAndChildren" presStyleCnt="0"/>
      <dgm:spPr/>
    </dgm:pt>
    <dgm:pt modelId="{2108C84B-9ACA-4B6C-9AA7-1E1003801DD3}" type="pres">
      <dgm:prSet presAssocID="{8F6F633E-1404-4D7F-ACCB-78F36D25623A}" presName="parentTextArrow" presStyleLbl="node1" presStyleIdx="0" presStyleCnt="0"/>
      <dgm:spPr/>
    </dgm:pt>
    <dgm:pt modelId="{B7715B56-AD77-4F2F-B372-EC0E2EC2549F}" type="pres">
      <dgm:prSet presAssocID="{8F6F633E-1404-4D7F-ACCB-78F36D25623A}" presName="arrow" presStyleLbl="alignNode1" presStyleIdx="1" presStyleCnt="4" custScaleX="71679" custLinFactNeighborX="-281" custLinFactNeighborY="890"/>
      <dgm:spPr/>
    </dgm:pt>
    <dgm:pt modelId="{5B28A2D1-432A-4D37-947F-9B251FA62DD0}" type="pres">
      <dgm:prSet presAssocID="{8F6F633E-1404-4D7F-ACCB-78F36D25623A}" presName="descendantArrow" presStyleLbl="bgAccFollowNode1" presStyleIdx="1" presStyleCnt="4" custScaleX="109065"/>
      <dgm:spPr/>
    </dgm:pt>
    <dgm:pt modelId="{9A88D151-7997-470F-A10C-36797C9E9338}" type="pres">
      <dgm:prSet presAssocID="{613F283C-DA03-4683-BB37-95669DAE9186}" presName="sp" presStyleCnt="0"/>
      <dgm:spPr/>
    </dgm:pt>
    <dgm:pt modelId="{3456C3B2-0C15-4BEE-ABA0-001346A107F5}" type="pres">
      <dgm:prSet presAssocID="{EFBDE716-4897-46D5-8CFA-0F35F67B1CC5}" presName="arrowAndChildren" presStyleCnt="0"/>
      <dgm:spPr/>
    </dgm:pt>
    <dgm:pt modelId="{DC6D988B-6C72-49AC-A73F-7114494FE0D6}" type="pres">
      <dgm:prSet presAssocID="{EFBDE716-4897-46D5-8CFA-0F35F67B1CC5}" presName="parentTextArrow" presStyleLbl="node1" presStyleIdx="0" presStyleCnt="0"/>
      <dgm:spPr/>
    </dgm:pt>
    <dgm:pt modelId="{7EC41B2A-4D91-4DCB-B432-6614D1ABA020}" type="pres">
      <dgm:prSet presAssocID="{EFBDE716-4897-46D5-8CFA-0F35F67B1CC5}" presName="arrow" presStyleLbl="alignNode1" presStyleIdx="2" presStyleCnt="4" custScaleX="71679" custLinFactNeighborX="-281" custLinFactNeighborY="-21380"/>
      <dgm:spPr/>
    </dgm:pt>
    <dgm:pt modelId="{7C4D17D2-335A-4B92-B0A2-293E2CBC013D}" type="pres">
      <dgm:prSet presAssocID="{EFBDE716-4897-46D5-8CFA-0F35F67B1CC5}" presName="descendantArrow" presStyleLbl="bgAccFollowNode1" presStyleIdx="2" presStyleCnt="4" custScaleX="109065" custScaleY="246541" custLinFactNeighborX="94" custLinFactNeighborY="-21296"/>
      <dgm:spPr/>
    </dgm:pt>
    <dgm:pt modelId="{442EFFAE-C8CA-415A-AA15-450302722511}" type="pres">
      <dgm:prSet presAssocID="{57311BFA-7994-421B-8B68-043822A4C7F2}" presName="sp" presStyleCnt="0"/>
      <dgm:spPr/>
    </dgm:pt>
    <dgm:pt modelId="{09B3242B-D271-48F7-A4B2-876C77B9C7F2}" type="pres">
      <dgm:prSet presAssocID="{F2D4D115-0CA5-4348-B761-3C9C7063CC3A}" presName="arrowAndChildren" presStyleCnt="0"/>
      <dgm:spPr/>
    </dgm:pt>
    <dgm:pt modelId="{C119089D-3EA4-41F2-B061-4776254A8CBA}" type="pres">
      <dgm:prSet presAssocID="{F2D4D115-0CA5-4348-B761-3C9C7063CC3A}" presName="parentTextArrow" presStyleLbl="node1" presStyleIdx="0" presStyleCnt="0"/>
      <dgm:spPr/>
    </dgm:pt>
    <dgm:pt modelId="{B269C248-B350-4480-B37F-116EEA66A8BA}" type="pres">
      <dgm:prSet presAssocID="{F2D4D115-0CA5-4348-B761-3C9C7063CC3A}" presName="arrow" presStyleLbl="alignNode1" presStyleIdx="3" presStyleCnt="4" custScaleX="71679"/>
      <dgm:spPr/>
    </dgm:pt>
    <dgm:pt modelId="{90C642C4-050D-42B9-9492-2B34D98E18BF}" type="pres">
      <dgm:prSet presAssocID="{F2D4D115-0CA5-4348-B761-3C9C7063CC3A}" presName="descendantArrow" presStyleLbl="bgAccFollowNode1" presStyleIdx="3" presStyleCnt="4" custScaleX="109065" custLinFactNeighborX="2789" custLinFactNeighborY="-296"/>
      <dgm:spPr/>
    </dgm:pt>
  </dgm:ptLst>
  <dgm:cxnLst>
    <dgm:cxn modelId="{A7922104-C420-4765-A2A0-95682C73E7BA}" type="presOf" srcId="{91DB7F39-F20D-4D69-BF39-74FB7279CEF0}" destId="{7C4D17D2-335A-4B92-B0A2-293E2CBC013D}" srcOrd="0" destOrd="3" presId="urn:microsoft.com/office/officeart/2016/7/layout/VerticalDownArrowProcess"/>
    <dgm:cxn modelId="{204A0E0F-FD45-4395-A0ED-468E910C67C4}" srcId="{EFBDE716-4897-46D5-8CFA-0F35F67B1CC5}" destId="{F50146B0-37F2-4B73-A782-E15777821AE5}" srcOrd="2" destOrd="0" parTransId="{A2CB8F6F-F226-49FC-8996-9E21EEF9BEF8}" sibTransId="{A620B583-EE35-4728-8EA8-124704A548A8}"/>
    <dgm:cxn modelId="{12A21F22-A15B-4F10-9C4A-4871A53E701E}" srcId="{B4754AFE-DFF0-4FFC-959C-4BD9EC10AED5}" destId="{7CE19BDC-59D6-4DC6-BAD0-B51C482CC48B}" srcOrd="0" destOrd="0" parTransId="{21B589D2-A47A-4709-B582-8CD7A900AFF4}" sibTransId="{13A4684A-92F7-44E9-9259-E75DBF9F9C6E}"/>
    <dgm:cxn modelId="{209F2823-92D2-4A38-BEBF-6F39F1BA043D}" type="presOf" srcId="{8F6F633E-1404-4D7F-ACCB-78F36D25623A}" destId="{2108C84B-9ACA-4B6C-9AA7-1E1003801DD3}" srcOrd="0" destOrd="0" presId="urn:microsoft.com/office/officeart/2016/7/layout/VerticalDownArrowProcess"/>
    <dgm:cxn modelId="{2A453D24-64EF-4CD0-ABCA-6E31D6EDFFC4}" srcId="{EFBDE716-4897-46D5-8CFA-0F35F67B1CC5}" destId="{91DB7F39-F20D-4D69-BF39-74FB7279CEF0}" srcOrd="3" destOrd="0" parTransId="{BCB8C9D0-2A7C-4619-BD1E-3FFFDB2F3077}" sibTransId="{F5477F82-CE17-4D03-B2A3-966D447C4451}"/>
    <dgm:cxn modelId="{4CEC7129-73F8-4E3A-828A-22722BE863CE}" srcId="{08025992-E421-4724-891D-287B6B6B3EAB}" destId="{EFBDE716-4897-46D5-8CFA-0F35F67B1CC5}" srcOrd="1" destOrd="0" parTransId="{6A8545C5-AB28-4BA1-A163-00656E5573A9}" sibTransId="{613F283C-DA03-4683-BB37-95669DAE9186}"/>
    <dgm:cxn modelId="{C171F72C-11AC-4EB6-9AA7-8EED80F0A84C}" srcId="{EFBDE716-4897-46D5-8CFA-0F35F67B1CC5}" destId="{CE2991D4-1783-4FAF-830A-B9F9C51C391F}" srcOrd="4" destOrd="0" parTransId="{D6E335AF-FABF-4232-81FC-1E9D96DEF6D7}" sibTransId="{508743E6-2469-458A-876D-FDE0FEF1EE67}"/>
    <dgm:cxn modelId="{8ACEDE2F-ED48-4B7F-BCB0-9B9F0D72F470}" type="presOf" srcId="{ED22FD37-8739-4424-8DBF-407980BD9344}" destId="{90C642C4-050D-42B9-9492-2B34D98E18BF}" srcOrd="0" destOrd="0" presId="urn:microsoft.com/office/officeart/2016/7/layout/VerticalDownArrowProcess"/>
    <dgm:cxn modelId="{DB7C8030-D431-4AFD-B6A7-78C99AEED01C}" type="presOf" srcId="{F2D4D115-0CA5-4348-B761-3C9C7063CC3A}" destId="{B269C248-B350-4480-B37F-116EEA66A8BA}" srcOrd="1" destOrd="0" presId="urn:microsoft.com/office/officeart/2016/7/layout/VerticalDownArrowProcess"/>
    <dgm:cxn modelId="{B3C49B34-A490-498B-B7AB-6C99670EFD89}" type="presOf" srcId="{EFBDE716-4897-46D5-8CFA-0F35F67B1CC5}" destId="{DC6D988B-6C72-49AC-A73F-7114494FE0D6}" srcOrd="0" destOrd="0" presId="urn:microsoft.com/office/officeart/2016/7/layout/VerticalDownArrowProcess"/>
    <dgm:cxn modelId="{78AFD434-027B-40AC-B36E-C4206ED8D8B7}" srcId="{EFBDE716-4897-46D5-8CFA-0F35F67B1CC5}" destId="{37F4C094-1B2F-4995-B2C6-A19EE0C4AE5F}" srcOrd="1" destOrd="0" parTransId="{C9505813-3FC4-4F74-93A8-1B8F2911602F}" sibTransId="{7BD04CD5-943C-4792-918A-0DE3ABA8DF31}"/>
    <dgm:cxn modelId="{7613815B-E053-4172-8EC1-C26098FCB986}" type="presOf" srcId="{A55329D3-712C-40A3-AEDA-DA65C7E89A27}" destId="{7C4D17D2-335A-4B92-B0A2-293E2CBC013D}" srcOrd="0" destOrd="0" presId="urn:microsoft.com/office/officeart/2016/7/layout/VerticalDownArrowProcess"/>
    <dgm:cxn modelId="{4A98A25F-BE6E-4D19-A062-10BBD5194A3C}" srcId="{08025992-E421-4724-891D-287B6B6B3EAB}" destId="{8F6F633E-1404-4D7F-ACCB-78F36D25623A}" srcOrd="2" destOrd="0" parTransId="{30D8B783-0537-4882-B6D2-39B0FD9E0FE9}" sibTransId="{E9EDE211-C7BB-473E-AD1A-2E8D654A4B0C}"/>
    <dgm:cxn modelId="{85E64A4A-DCA3-4629-B376-EC13C8BD3C94}" type="presOf" srcId="{7CE19BDC-59D6-4DC6-BAD0-B51C482CC48B}" destId="{9447A314-4F9F-48E5-8668-859A575E5761}" srcOrd="0" destOrd="0" presId="urn:microsoft.com/office/officeart/2016/7/layout/VerticalDownArrowProcess"/>
    <dgm:cxn modelId="{509A3352-F429-4DBB-9B28-B26681463B03}" type="presOf" srcId="{F50146B0-37F2-4B73-A782-E15777821AE5}" destId="{7C4D17D2-335A-4B92-B0A2-293E2CBC013D}" srcOrd="0" destOrd="2" presId="urn:microsoft.com/office/officeart/2016/7/layout/VerticalDownArrowProcess"/>
    <dgm:cxn modelId="{C5350285-4F30-4D81-A5B8-8193608FB6EE}" srcId="{8F6F633E-1404-4D7F-ACCB-78F36D25623A}" destId="{BC2E2F0E-7580-413D-B00C-7114C44A0DC6}" srcOrd="0" destOrd="0" parTransId="{5ADA634B-E23F-4F99-97C9-CC5A013490E4}" sibTransId="{9F6CC2F4-4570-41C0-9006-55035FD0F85A}"/>
    <dgm:cxn modelId="{39883186-39BC-4B99-8207-CF9AC10ECB0D}" type="presOf" srcId="{EFBDE716-4897-46D5-8CFA-0F35F67B1CC5}" destId="{7EC41B2A-4D91-4DCB-B432-6614D1ABA020}" srcOrd="1" destOrd="0" presId="urn:microsoft.com/office/officeart/2016/7/layout/VerticalDownArrowProcess"/>
    <dgm:cxn modelId="{90C88E97-EB6C-4AAF-8D7F-350EAE79F3AB}" srcId="{EFBDE716-4897-46D5-8CFA-0F35F67B1CC5}" destId="{A55329D3-712C-40A3-AEDA-DA65C7E89A27}" srcOrd="0" destOrd="0" parTransId="{8A58DE34-FEDB-44E7-A043-20FE8B43C1C2}" sibTransId="{FFC67B0B-93B2-4575-9076-6E64699BC75C}"/>
    <dgm:cxn modelId="{F59EE4A2-2001-4C78-A791-67B5614CDCB0}" srcId="{F2D4D115-0CA5-4348-B761-3C9C7063CC3A}" destId="{ED22FD37-8739-4424-8DBF-407980BD9344}" srcOrd="0" destOrd="0" parTransId="{1719B12D-0F2E-4814-AF0E-E3BB96BEDBE9}" sibTransId="{17F726E3-234E-4FEB-89C0-2C5FD9978668}"/>
    <dgm:cxn modelId="{083039A5-1FE3-492E-B334-2276AABF32A5}" type="presOf" srcId="{8F6F633E-1404-4D7F-ACCB-78F36D25623A}" destId="{B7715B56-AD77-4F2F-B372-EC0E2EC2549F}" srcOrd="1" destOrd="0" presId="urn:microsoft.com/office/officeart/2016/7/layout/VerticalDownArrowProcess"/>
    <dgm:cxn modelId="{384F80A9-6840-434C-B50F-1A971984C770}" type="presOf" srcId="{CE2991D4-1783-4FAF-830A-B9F9C51C391F}" destId="{7C4D17D2-335A-4B92-B0A2-293E2CBC013D}" srcOrd="0" destOrd="4" presId="urn:microsoft.com/office/officeart/2016/7/layout/VerticalDownArrowProcess"/>
    <dgm:cxn modelId="{E1E6C0AD-A6D5-413B-976F-C70D0FC98365}" srcId="{08025992-E421-4724-891D-287B6B6B3EAB}" destId="{B4754AFE-DFF0-4FFC-959C-4BD9EC10AED5}" srcOrd="3" destOrd="0" parTransId="{8A2646D9-D8AA-4F33-92AC-DEC1E728AF7B}" sibTransId="{5116D8E6-1BBA-4CD3-8A10-558BAB56923A}"/>
    <dgm:cxn modelId="{3A8B1BB0-6395-44BA-AA13-E4E5F2CBBE41}" type="presOf" srcId="{BC2E2F0E-7580-413D-B00C-7114C44A0DC6}" destId="{5B28A2D1-432A-4D37-947F-9B251FA62DD0}" srcOrd="0" destOrd="0" presId="urn:microsoft.com/office/officeart/2016/7/layout/VerticalDownArrowProcess"/>
    <dgm:cxn modelId="{628F2AC4-71CC-472F-9DF3-205EC25208D8}" type="presOf" srcId="{F84C3C05-460C-44F6-A683-B57105419CCE}" destId="{9447A314-4F9F-48E5-8668-859A575E5761}" srcOrd="0" destOrd="1" presId="urn:microsoft.com/office/officeart/2016/7/layout/VerticalDownArrowProcess"/>
    <dgm:cxn modelId="{755F1ACA-7CD3-499A-8EA0-73F154F10588}" type="presOf" srcId="{37F4C094-1B2F-4995-B2C6-A19EE0C4AE5F}" destId="{7C4D17D2-335A-4B92-B0A2-293E2CBC013D}" srcOrd="0" destOrd="1" presId="urn:microsoft.com/office/officeart/2016/7/layout/VerticalDownArrowProcess"/>
    <dgm:cxn modelId="{5441C7CA-72EF-421C-AE4A-84D7DF7488C5}" type="presOf" srcId="{08025992-E421-4724-891D-287B6B6B3EAB}" destId="{71239735-FA71-4400-8FDF-9828621EB5A9}" srcOrd="0" destOrd="0" presId="urn:microsoft.com/office/officeart/2016/7/layout/VerticalDownArrowProcess"/>
    <dgm:cxn modelId="{347953D6-A350-4CB9-B97E-02F8CA08B6DA}" type="presOf" srcId="{F2D4D115-0CA5-4348-B761-3C9C7063CC3A}" destId="{C119089D-3EA4-41F2-B061-4776254A8CBA}" srcOrd="0" destOrd="0" presId="urn:microsoft.com/office/officeart/2016/7/layout/VerticalDownArrowProcess"/>
    <dgm:cxn modelId="{CB1C4EDB-B435-4C21-AB8C-64A457BE58EE}" srcId="{B4754AFE-DFF0-4FFC-959C-4BD9EC10AED5}" destId="{F84C3C05-460C-44F6-A683-B57105419CCE}" srcOrd="1" destOrd="0" parTransId="{A984EBA8-89D8-4F1C-8FFD-979E67E5D4AD}" sibTransId="{B4EC89A0-3B91-44B1-9A41-E1B6BF2AB886}"/>
    <dgm:cxn modelId="{D7E8CCE2-1332-45BA-B36B-3F0F52E646F6}" type="presOf" srcId="{B4754AFE-DFF0-4FFC-959C-4BD9EC10AED5}" destId="{23C81AFE-7872-4341-A8F8-08C00BF15F35}" srcOrd="0" destOrd="0" presId="urn:microsoft.com/office/officeart/2016/7/layout/VerticalDownArrowProcess"/>
    <dgm:cxn modelId="{438F8FFA-8824-4B0B-84D2-5305AC8F0D18}" srcId="{08025992-E421-4724-891D-287B6B6B3EAB}" destId="{F2D4D115-0CA5-4348-B761-3C9C7063CC3A}" srcOrd="0" destOrd="0" parTransId="{0ED2F016-78CC-4865-8151-984A5904AF09}" sibTransId="{57311BFA-7994-421B-8B68-043822A4C7F2}"/>
    <dgm:cxn modelId="{0193478C-27C1-47F8-8F43-EEC72920D627}" type="presParOf" srcId="{71239735-FA71-4400-8FDF-9828621EB5A9}" destId="{4B27CDA9-99EE-432F-B868-8CC12F47876E}" srcOrd="0" destOrd="0" presId="urn:microsoft.com/office/officeart/2016/7/layout/VerticalDownArrowProcess"/>
    <dgm:cxn modelId="{2A95B737-1531-40F8-8D19-8A9111B9D904}" type="presParOf" srcId="{4B27CDA9-99EE-432F-B868-8CC12F47876E}" destId="{23C81AFE-7872-4341-A8F8-08C00BF15F35}" srcOrd="0" destOrd="0" presId="urn:microsoft.com/office/officeart/2016/7/layout/VerticalDownArrowProcess"/>
    <dgm:cxn modelId="{CE4CC0C3-F2BA-460A-BB5E-4F83E6FD4A40}" type="presParOf" srcId="{4B27CDA9-99EE-432F-B868-8CC12F47876E}" destId="{9447A314-4F9F-48E5-8668-859A575E5761}" srcOrd="1" destOrd="0" presId="urn:microsoft.com/office/officeart/2016/7/layout/VerticalDownArrowProcess"/>
    <dgm:cxn modelId="{0063CA12-03E1-4430-890A-369AD9BE7ED9}" type="presParOf" srcId="{71239735-FA71-4400-8FDF-9828621EB5A9}" destId="{E5A12F91-FA44-4E8B-9291-43227257686F}" srcOrd="1" destOrd="0" presId="urn:microsoft.com/office/officeart/2016/7/layout/VerticalDownArrowProcess"/>
    <dgm:cxn modelId="{94035992-7E9C-4931-9A7A-FD5E494A1489}" type="presParOf" srcId="{71239735-FA71-4400-8FDF-9828621EB5A9}" destId="{B1874581-A9F0-40B4-BCCA-0D6ECC5D6CE2}" srcOrd="2" destOrd="0" presId="urn:microsoft.com/office/officeart/2016/7/layout/VerticalDownArrowProcess"/>
    <dgm:cxn modelId="{D02F0B10-979D-437B-B911-76314EE22095}" type="presParOf" srcId="{B1874581-A9F0-40B4-BCCA-0D6ECC5D6CE2}" destId="{2108C84B-9ACA-4B6C-9AA7-1E1003801DD3}" srcOrd="0" destOrd="0" presId="urn:microsoft.com/office/officeart/2016/7/layout/VerticalDownArrowProcess"/>
    <dgm:cxn modelId="{EC3D18F0-FFD4-4428-BF29-7994EC8205C3}" type="presParOf" srcId="{B1874581-A9F0-40B4-BCCA-0D6ECC5D6CE2}" destId="{B7715B56-AD77-4F2F-B372-EC0E2EC2549F}" srcOrd="1" destOrd="0" presId="urn:microsoft.com/office/officeart/2016/7/layout/VerticalDownArrowProcess"/>
    <dgm:cxn modelId="{FE5AD660-6351-45AD-A3F1-3C8C5E57FD1F}" type="presParOf" srcId="{B1874581-A9F0-40B4-BCCA-0D6ECC5D6CE2}" destId="{5B28A2D1-432A-4D37-947F-9B251FA62DD0}" srcOrd="2" destOrd="0" presId="urn:microsoft.com/office/officeart/2016/7/layout/VerticalDownArrowProcess"/>
    <dgm:cxn modelId="{90347D10-9FB3-49E1-BFAC-B2B4C2EAE762}" type="presParOf" srcId="{71239735-FA71-4400-8FDF-9828621EB5A9}" destId="{9A88D151-7997-470F-A10C-36797C9E9338}" srcOrd="3" destOrd="0" presId="urn:microsoft.com/office/officeart/2016/7/layout/VerticalDownArrowProcess"/>
    <dgm:cxn modelId="{D961DF2B-071D-4A20-9513-94CBDC9367A2}" type="presParOf" srcId="{71239735-FA71-4400-8FDF-9828621EB5A9}" destId="{3456C3B2-0C15-4BEE-ABA0-001346A107F5}" srcOrd="4" destOrd="0" presId="urn:microsoft.com/office/officeart/2016/7/layout/VerticalDownArrowProcess"/>
    <dgm:cxn modelId="{E51090C3-C108-4BBB-8984-32AF7A35F51F}" type="presParOf" srcId="{3456C3B2-0C15-4BEE-ABA0-001346A107F5}" destId="{DC6D988B-6C72-49AC-A73F-7114494FE0D6}" srcOrd="0" destOrd="0" presId="urn:microsoft.com/office/officeart/2016/7/layout/VerticalDownArrowProcess"/>
    <dgm:cxn modelId="{1EBFCABF-F144-4948-BC1C-17F71BFA64AD}" type="presParOf" srcId="{3456C3B2-0C15-4BEE-ABA0-001346A107F5}" destId="{7EC41B2A-4D91-4DCB-B432-6614D1ABA020}" srcOrd="1" destOrd="0" presId="urn:microsoft.com/office/officeart/2016/7/layout/VerticalDownArrowProcess"/>
    <dgm:cxn modelId="{C4F98F24-A190-40B1-B87D-F1D81FE8D0A0}" type="presParOf" srcId="{3456C3B2-0C15-4BEE-ABA0-001346A107F5}" destId="{7C4D17D2-335A-4B92-B0A2-293E2CBC013D}" srcOrd="2" destOrd="0" presId="urn:microsoft.com/office/officeart/2016/7/layout/VerticalDownArrowProcess"/>
    <dgm:cxn modelId="{8762DC84-5314-4FB5-A777-742A5F59611E}" type="presParOf" srcId="{71239735-FA71-4400-8FDF-9828621EB5A9}" destId="{442EFFAE-C8CA-415A-AA15-450302722511}" srcOrd="5" destOrd="0" presId="urn:microsoft.com/office/officeart/2016/7/layout/VerticalDownArrowProcess"/>
    <dgm:cxn modelId="{ADCFCEAE-1F26-4064-AD8C-916D44BD823B}" type="presParOf" srcId="{71239735-FA71-4400-8FDF-9828621EB5A9}" destId="{09B3242B-D271-48F7-A4B2-876C77B9C7F2}" srcOrd="6" destOrd="0" presId="urn:microsoft.com/office/officeart/2016/7/layout/VerticalDownArrowProcess"/>
    <dgm:cxn modelId="{D3CD8E36-946C-4758-899E-4EBB1B388F64}" type="presParOf" srcId="{09B3242B-D271-48F7-A4B2-876C77B9C7F2}" destId="{C119089D-3EA4-41F2-B061-4776254A8CBA}" srcOrd="0" destOrd="0" presId="urn:microsoft.com/office/officeart/2016/7/layout/VerticalDownArrowProcess"/>
    <dgm:cxn modelId="{49EC8CCA-D649-47A5-BC4F-B3482A107C93}" type="presParOf" srcId="{09B3242B-D271-48F7-A4B2-876C77B9C7F2}" destId="{B269C248-B350-4480-B37F-116EEA66A8BA}" srcOrd="1" destOrd="0" presId="urn:microsoft.com/office/officeart/2016/7/layout/VerticalDownArrowProcess"/>
    <dgm:cxn modelId="{A5F6EF39-B71A-405C-BF5C-6499821852BD}" type="presParOf" srcId="{09B3242B-D271-48F7-A4B2-876C77B9C7F2}" destId="{90C642C4-050D-42B9-9492-2B34D98E18BF}" srcOrd="2" destOrd="0" presId="urn:microsoft.com/office/officeart/2016/7/layout/VerticalDown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21B3FB6-BB4F-4F83-897F-A6EE71C48F5E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161F0F7-A919-4DC8-B766-929199A7470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ru-RU" sz="1400" b="0" i="0" dirty="0">
              <a:latin typeface="HSE Sans" panose="02000000000000000000" pitchFamily="50" charset="-52"/>
            </a:rPr>
            <a:t>Сформируете себе возможности для  горизонтального и/или вертикального карьерного роста</a:t>
          </a:r>
          <a:endParaRPr lang="en-US" sz="1400" dirty="0">
            <a:latin typeface="HSE Sans" panose="02000000000000000000" pitchFamily="50" charset="-52"/>
          </a:endParaRPr>
        </a:p>
      </dgm:t>
    </dgm:pt>
    <dgm:pt modelId="{37F3269B-7D2E-4E16-89F7-1255830AD110}" type="parTrans" cxnId="{1D726B9C-2DEA-4C7D-ACDF-05BEF63BF05E}">
      <dgm:prSet/>
      <dgm:spPr/>
      <dgm:t>
        <a:bodyPr/>
        <a:lstStyle/>
        <a:p>
          <a:endParaRPr lang="en-US" sz="1400"/>
        </a:p>
      </dgm:t>
    </dgm:pt>
    <dgm:pt modelId="{72E1D46E-4DD4-420F-91D5-59463FE081B3}" type="sibTrans" cxnId="{1D726B9C-2DEA-4C7D-ACDF-05BEF63BF05E}">
      <dgm:prSet/>
      <dgm:spPr/>
      <dgm:t>
        <a:bodyPr/>
        <a:lstStyle/>
        <a:p>
          <a:endParaRPr lang="en-US" sz="1400"/>
        </a:p>
      </dgm:t>
    </dgm:pt>
    <dgm:pt modelId="{10ED02D1-2F31-45D2-ABE0-B4F1895D51A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ru-RU" sz="1400" b="0" i="0" dirty="0">
              <a:latin typeface="HSE Sans" panose="02000000000000000000" pitchFamily="50" charset="-52"/>
            </a:rPr>
            <a:t>Будете соответствовать современным запросам рынка труда</a:t>
          </a:r>
          <a:endParaRPr lang="en-US" sz="1400" dirty="0">
            <a:latin typeface="HSE Sans" panose="02000000000000000000" pitchFamily="50" charset="-52"/>
          </a:endParaRPr>
        </a:p>
      </dgm:t>
    </dgm:pt>
    <dgm:pt modelId="{95CE1781-40BF-4AB1-9124-BD482A5FFB8E}" type="parTrans" cxnId="{D2E01739-8234-4A8C-B510-63D27F5AE0E9}">
      <dgm:prSet/>
      <dgm:spPr/>
      <dgm:t>
        <a:bodyPr/>
        <a:lstStyle/>
        <a:p>
          <a:endParaRPr lang="en-US" sz="1400"/>
        </a:p>
      </dgm:t>
    </dgm:pt>
    <dgm:pt modelId="{F598839A-C695-4C31-A5B6-ED8B03230083}" type="sibTrans" cxnId="{D2E01739-8234-4A8C-B510-63D27F5AE0E9}">
      <dgm:prSet/>
      <dgm:spPr/>
      <dgm:t>
        <a:bodyPr/>
        <a:lstStyle/>
        <a:p>
          <a:endParaRPr lang="en-US" sz="1400"/>
        </a:p>
      </dgm:t>
    </dgm:pt>
    <dgm:pt modelId="{7F0A49E8-A31C-4949-BB33-B2A1088C686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ru-RU" sz="1400" b="0" i="0" dirty="0">
              <a:latin typeface="HSE Sans" panose="02000000000000000000" pitchFamily="50" charset="-52"/>
            </a:rPr>
            <a:t>Сможете сменить профессию и/или  создать собственный бизнес</a:t>
          </a:r>
          <a:endParaRPr lang="en-US" sz="1400" dirty="0">
            <a:latin typeface="HSE Sans" panose="02000000000000000000" pitchFamily="50" charset="-52"/>
          </a:endParaRPr>
        </a:p>
      </dgm:t>
    </dgm:pt>
    <dgm:pt modelId="{1493CB89-CA56-477A-98C4-881DD9AF36CF}" type="parTrans" cxnId="{8CEF7349-39A5-45BC-9838-387284DFE302}">
      <dgm:prSet/>
      <dgm:spPr/>
      <dgm:t>
        <a:bodyPr/>
        <a:lstStyle/>
        <a:p>
          <a:endParaRPr lang="en-US" sz="1400"/>
        </a:p>
      </dgm:t>
    </dgm:pt>
    <dgm:pt modelId="{E334B5F5-085B-43C7-A29F-F265D2D42645}" type="sibTrans" cxnId="{8CEF7349-39A5-45BC-9838-387284DFE302}">
      <dgm:prSet/>
      <dgm:spPr/>
      <dgm:t>
        <a:bodyPr/>
        <a:lstStyle/>
        <a:p>
          <a:endParaRPr lang="en-US" sz="1400"/>
        </a:p>
      </dgm:t>
    </dgm:pt>
    <dgm:pt modelId="{169F43EA-4E1F-4E2A-974F-9DF6797BD4C5}" type="pres">
      <dgm:prSet presAssocID="{F21B3FB6-BB4F-4F83-897F-A6EE71C48F5E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9934CC1-85B0-4491-A850-EBB937E7543A}" type="pres">
      <dgm:prSet presAssocID="{E161F0F7-A919-4DC8-B766-929199A74706}" presName="hierRoot1" presStyleCnt="0"/>
      <dgm:spPr/>
    </dgm:pt>
    <dgm:pt modelId="{32A4754E-C92C-4561-8C4E-C7579EF843FA}" type="pres">
      <dgm:prSet presAssocID="{E161F0F7-A919-4DC8-B766-929199A74706}" presName="composite" presStyleCnt="0"/>
      <dgm:spPr/>
    </dgm:pt>
    <dgm:pt modelId="{F147A5A2-A925-417D-9EC6-D1B4FC730B2A}" type="pres">
      <dgm:prSet presAssocID="{E161F0F7-A919-4DC8-B766-929199A74706}" presName="background" presStyleLbl="node0" presStyleIdx="0" presStyleCnt="3"/>
      <dgm:spPr>
        <a:solidFill>
          <a:srgbClr val="1B3B72"/>
        </a:solidFill>
      </dgm:spPr>
    </dgm:pt>
    <dgm:pt modelId="{DF82DF93-B098-4584-B11D-7FA92B3123F3}" type="pres">
      <dgm:prSet presAssocID="{E161F0F7-A919-4DC8-B766-929199A74706}" presName="text" presStyleLbl="fgAcc0" presStyleIdx="0" presStyleCnt="3">
        <dgm:presLayoutVars>
          <dgm:chPref val="3"/>
        </dgm:presLayoutVars>
      </dgm:prSet>
      <dgm:spPr/>
    </dgm:pt>
    <dgm:pt modelId="{EAA500CD-2A09-4552-B7F2-778D4C2430E7}" type="pres">
      <dgm:prSet presAssocID="{E161F0F7-A919-4DC8-B766-929199A74706}" presName="hierChild2" presStyleCnt="0"/>
      <dgm:spPr/>
    </dgm:pt>
    <dgm:pt modelId="{C8ECDF72-0754-442A-8A7E-B03ED79A3702}" type="pres">
      <dgm:prSet presAssocID="{10ED02D1-2F31-45D2-ABE0-B4F1895D51A9}" presName="hierRoot1" presStyleCnt="0"/>
      <dgm:spPr/>
    </dgm:pt>
    <dgm:pt modelId="{A20BD1C8-FA78-4E40-98F6-B84280F850A5}" type="pres">
      <dgm:prSet presAssocID="{10ED02D1-2F31-45D2-ABE0-B4F1895D51A9}" presName="composite" presStyleCnt="0"/>
      <dgm:spPr/>
    </dgm:pt>
    <dgm:pt modelId="{99B7625D-7607-4C95-9601-5777C6D855C3}" type="pres">
      <dgm:prSet presAssocID="{10ED02D1-2F31-45D2-ABE0-B4F1895D51A9}" presName="background" presStyleLbl="node0" presStyleIdx="1" presStyleCnt="3"/>
      <dgm:spPr>
        <a:solidFill>
          <a:srgbClr val="1B3B72"/>
        </a:solidFill>
      </dgm:spPr>
    </dgm:pt>
    <dgm:pt modelId="{A37311C6-B7E5-4C58-8A49-E0CB540DE64E}" type="pres">
      <dgm:prSet presAssocID="{10ED02D1-2F31-45D2-ABE0-B4F1895D51A9}" presName="text" presStyleLbl="fgAcc0" presStyleIdx="1" presStyleCnt="3">
        <dgm:presLayoutVars>
          <dgm:chPref val="3"/>
        </dgm:presLayoutVars>
      </dgm:prSet>
      <dgm:spPr/>
    </dgm:pt>
    <dgm:pt modelId="{402E53D8-B341-4207-B768-DED025947D4B}" type="pres">
      <dgm:prSet presAssocID="{10ED02D1-2F31-45D2-ABE0-B4F1895D51A9}" presName="hierChild2" presStyleCnt="0"/>
      <dgm:spPr/>
    </dgm:pt>
    <dgm:pt modelId="{A698D0F5-9B28-43EE-8D8A-E1AC27A46EF1}" type="pres">
      <dgm:prSet presAssocID="{7F0A49E8-A31C-4949-BB33-B2A1088C6866}" presName="hierRoot1" presStyleCnt="0"/>
      <dgm:spPr/>
    </dgm:pt>
    <dgm:pt modelId="{2329D61A-5527-468A-BC18-0B3673B6AFE2}" type="pres">
      <dgm:prSet presAssocID="{7F0A49E8-A31C-4949-BB33-B2A1088C6866}" presName="composite" presStyleCnt="0"/>
      <dgm:spPr/>
    </dgm:pt>
    <dgm:pt modelId="{CFE2BCAB-BD34-45FB-897D-41239A9FE3A9}" type="pres">
      <dgm:prSet presAssocID="{7F0A49E8-A31C-4949-BB33-B2A1088C6866}" presName="background" presStyleLbl="node0" presStyleIdx="2" presStyleCnt="3"/>
      <dgm:spPr>
        <a:solidFill>
          <a:srgbClr val="1B3B72"/>
        </a:solidFill>
      </dgm:spPr>
    </dgm:pt>
    <dgm:pt modelId="{DFE81550-C56D-41F8-AB0D-E5908B8A45B7}" type="pres">
      <dgm:prSet presAssocID="{7F0A49E8-A31C-4949-BB33-B2A1088C6866}" presName="text" presStyleLbl="fgAcc0" presStyleIdx="2" presStyleCnt="3">
        <dgm:presLayoutVars>
          <dgm:chPref val="3"/>
        </dgm:presLayoutVars>
      </dgm:prSet>
      <dgm:spPr/>
    </dgm:pt>
    <dgm:pt modelId="{4641114B-90F7-49F2-9C18-09705084028B}" type="pres">
      <dgm:prSet presAssocID="{7F0A49E8-A31C-4949-BB33-B2A1088C6866}" presName="hierChild2" presStyleCnt="0"/>
      <dgm:spPr/>
    </dgm:pt>
  </dgm:ptLst>
  <dgm:cxnLst>
    <dgm:cxn modelId="{EF712438-F6C6-484E-9AA4-2456FF911809}" type="presOf" srcId="{10ED02D1-2F31-45D2-ABE0-B4F1895D51A9}" destId="{A37311C6-B7E5-4C58-8A49-E0CB540DE64E}" srcOrd="0" destOrd="0" presId="urn:microsoft.com/office/officeart/2005/8/layout/hierarchy1"/>
    <dgm:cxn modelId="{D2E01739-8234-4A8C-B510-63D27F5AE0E9}" srcId="{F21B3FB6-BB4F-4F83-897F-A6EE71C48F5E}" destId="{10ED02D1-2F31-45D2-ABE0-B4F1895D51A9}" srcOrd="1" destOrd="0" parTransId="{95CE1781-40BF-4AB1-9124-BD482A5FFB8E}" sibTransId="{F598839A-C695-4C31-A5B6-ED8B03230083}"/>
    <dgm:cxn modelId="{FADF4439-0F4C-44F8-B5E2-8ED8F94983B8}" type="presOf" srcId="{E161F0F7-A919-4DC8-B766-929199A74706}" destId="{DF82DF93-B098-4584-B11D-7FA92B3123F3}" srcOrd="0" destOrd="0" presId="urn:microsoft.com/office/officeart/2005/8/layout/hierarchy1"/>
    <dgm:cxn modelId="{912BC665-3C67-4867-9145-2C6BB10D531E}" type="presOf" srcId="{7F0A49E8-A31C-4949-BB33-B2A1088C6866}" destId="{DFE81550-C56D-41F8-AB0D-E5908B8A45B7}" srcOrd="0" destOrd="0" presId="urn:microsoft.com/office/officeart/2005/8/layout/hierarchy1"/>
    <dgm:cxn modelId="{8CEF7349-39A5-45BC-9838-387284DFE302}" srcId="{F21B3FB6-BB4F-4F83-897F-A6EE71C48F5E}" destId="{7F0A49E8-A31C-4949-BB33-B2A1088C6866}" srcOrd="2" destOrd="0" parTransId="{1493CB89-CA56-477A-98C4-881DD9AF36CF}" sibTransId="{E334B5F5-085B-43C7-A29F-F265D2D42645}"/>
    <dgm:cxn modelId="{1D726B9C-2DEA-4C7D-ACDF-05BEF63BF05E}" srcId="{F21B3FB6-BB4F-4F83-897F-A6EE71C48F5E}" destId="{E161F0F7-A919-4DC8-B766-929199A74706}" srcOrd="0" destOrd="0" parTransId="{37F3269B-7D2E-4E16-89F7-1255830AD110}" sibTransId="{72E1D46E-4DD4-420F-91D5-59463FE081B3}"/>
    <dgm:cxn modelId="{1C9EEEA6-1396-4BA9-BEC8-2F9B23CCDB01}" type="presOf" srcId="{F21B3FB6-BB4F-4F83-897F-A6EE71C48F5E}" destId="{169F43EA-4E1F-4E2A-974F-9DF6797BD4C5}" srcOrd="0" destOrd="0" presId="urn:microsoft.com/office/officeart/2005/8/layout/hierarchy1"/>
    <dgm:cxn modelId="{8AD926E1-DE0B-4F3E-BE61-BADED29DDF95}" type="presParOf" srcId="{169F43EA-4E1F-4E2A-974F-9DF6797BD4C5}" destId="{29934CC1-85B0-4491-A850-EBB937E7543A}" srcOrd="0" destOrd="0" presId="urn:microsoft.com/office/officeart/2005/8/layout/hierarchy1"/>
    <dgm:cxn modelId="{7539C466-EB8D-4348-B09E-633028232AE0}" type="presParOf" srcId="{29934CC1-85B0-4491-A850-EBB937E7543A}" destId="{32A4754E-C92C-4561-8C4E-C7579EF843FA}" srcOrd="0" destOrd="0" presId="urn:microsoft.com/office/officeart/2005/8/layout/hierarchy1"/>
    <dgm:cxn modelId="{4CB05E06-671F-4F2B-9E56-884C8EB03E25}" type="presParOf" srcId="{32A4754E-C92C-4561-8C4E-C7579EF843FA}" destId="{F147A5A2-A925-417D-9EC6-D1B4FC730B2A}" srcOrd="0" destOrd="0" presId="urn:microsoft.com/office/officeart/2005/8/layout/hierarchy1"/>
    <dgm:cxn modelId="{F7E161E6-2F9B-490E-9658-0A8B51A88A11}" type="presParOf" srcId="{32A4754E-C92C-4561-8C4E-C7579EF843FA}" destId="{DF82DF93-B098-4584-B11D-7FA92B3123F3}" srcOrd="1" destOrd="0" presId="urn:microsoft.com/office/officeart/2005/8/layout/hierarchy1"/>
    <dgm:cxn modelId="{E8BC35EF-D7A9-4DF4-9566-953FF6F33BAF}" type="presParOf" srcId="{29934CC1-85B0-4491-A850-EBB937E7543A}" destId="{EAA500CD-2A09-4552-B7F2-778D4C2430E7}" srcOrd="1" destOrd="0" presId="urn:microsoft.com/office/officeart/2005/8/layout/hierarchy1"/>
    <dgm:cxn modelId="{B791E1A7-3161-4AB8-AFE2-F0C80F97BB41}" type="presParOf" srcId="{169F43EA-4E1F-4E2A-974F-9DF6797BD4C5}" destId="{C8ECDF72-0754-442A-8A7E-B03ED79A3702}" srcOrd="1" destOrd="0" presId="urn:microsoft.com/office/officeart/2005/8/layout/hierarchy1"/>
    <dgm:cxn modelId="{ACA40E50-AD7F-45DC-A1F0-0B94F08D8FB3}" type="presParOf" srcId="{C8ECDF72-0754-442A-8A7E-B03ED79A3702}" destId="{A20BD1C8-FA78-4E40-98F6-B84280F850A5}" srcOrd="0" destOrd="0" presId="urn:microsoft.com/office/officeart/2005/8/layout/hierarchy1"/>
    <dgm:cxn modelId="{98ED72D8-550E-4D27-8F4A-D72FC76634F3}" type="presParOf" srcId="{A20BD1C8-FA78-4E40-98F6-B84280F850A5}" destId="{99B7625D-7607-4C95-9601-5777C6D855C3}" srcOrd="0" destOrd="0" presId="urn:microsoft.com/office/officeart/2005/8/layout/hierarchy1"/>
    <dgm:cxn modelId="{B67BAA92-6483-498B-BC61-0718421B570C}" type="presParOf" srcId="{A20BD1C8-FA78-4E40-98F6-B84280F850A5}" destId="{A37311C6-B7E5-4C58-8A49-E0CB540DE64E}" srcOrd="1" destOrd="0" presId="urn:microsoft.com/office/officeart/2005/8/layout/hierarchy1"/>
    <dgm:cxn modelId="{B8ED47D0-2E1B-4AEC-9649-2EC78F186E5D}" type="presParOf" srcId="{C8ECDF72-0754-442A-8A7E-B03ED79A3702}" destId="{402E53D8-B341-4207-B768-DED025947D4B}" srcOrd="1" destOrd="0" presId="urn:microsoft.com/office/officeart/2005/8/layout/hierarchy1"/>
    <dgm:cxn modelId="{B60FC6E1-1D57-4FBC-8B10-E1BB6A9C3E09}" type="presParOf" srcId="{169F43EA-4E1F-4E2A-974F-9DF6797BD4C5}" destId="{A698D0F5-9B28-43EE-8D8A-E1AC27A46EF1}" srcOrd="2" destOrd="0" presId="urn:microsoft.com/office/officeart/2005/8/layout/hierarchy1"/>
    <dgm:cxn modelId="{B0AA3762-F3DA-45A5-AE8F-B7903854914B}" type="presParOf" srcId="{A698D0F5-9B28-43EE-8D8A-E1AC27A46EF1}" destId="{2329D61A-5527-468A-BC18-0B3673B6AFE2}" srcOrd="0" destOrd="0" presId="urn:microsoft.com/office/officeart/2005/8/layout/hierarchy1"/>
    <dgm:cxn modelId="{58A1A131-D669-4F9E-821A-345418916F64}" type="presParOf" srcId="{2329D61A-5527-468A-BC18-0B3673B6AFE2}" destId="{CFE2BCAB-BD34-45FB-897D-41239A9FE3A9}" srcOrd="0" destOrd="0" presId="urn:microsoft.com/office/officeart/2005/8/layout/hierarchy1"/>
    <dgm:cxn modelId="{4F9B1A87-F384-476C-B2C1-69D123625E84}" type="presParOf" srcId="{2329D61A-5527-468A-BC18-0B3673B6AFE2}" destId="{DFE81550-C56D-41F8-AB0D-E5908B8A45B7}" srcOrd="1" destOrd="0" presId="urn:microsoft.com/office/officeart/2005/8/layout/hierarchy1"/>
    <dgm:cxn modelId="{A3246586-5C58-4101-84E1-1B3E2F0BAF9C}" type="presParOf" srcId="{A698D0F5-9B28-43EE-8D8A-E1AC27A46EF1}" destId="{4641114B-90F7-49F2-9C18-09705084028B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C81AFE-7872-4341-A8F8-08C00BF15F35}">
      <dsp:nvSpPr>
        <dsp:cNvPr id="0" name=""/>
        <dsp:cNvSpPr/>
      </dsp:nvSpPr>
      <dsp:spPr>
        <a:xfrm>
          <a:off x="7853" y="3845224"/>
          <a:ext cx="1999757" cy="699305"/>
        </a:xfrm>
        <a:prstGeom prst="rect">
          <a:avLst/>
        </a:prstGeom>
        <a:solidFill>
          <a:srgbClr val="1B3B72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8416" tIns="149352" rIns="198416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b="0" i="0" kern="1200" dirty="0"/>
            <a:t>Сформируете</a:t>
          </a:r>
          <a:endParaRPr lang="en-US" sz="2100" kern="1200" dirty="0"/>
        </a:p>
      </dsp:txBody>
      <dsp:txXfrm>
        <a:off x="7853" y="3845224"/>
        <a:ext cx="1999757" cy="699305"/>
      </dsp:txXfrm>
    </dsp:sp>
    <dsp:sp modelId="{9447A314-4F9F-48E5-8668-859A575E5761}">
      <dsp:nvSpPr>
        <dsp:cNvPr id="0" name=""/>
        <dsp:cNvSpPr/>
      </dsp:nvSpPr>
      <dsp:spPr>
        <a:xfrm>
          <a:off x="2023317" y="3845224"/>
          <a:ext cx="9128343" cy="699305"/>
        </a:xfrm>
        <a:prstGeom prst="rect">
          <a:avLst/>
        </a:prstGeom>
        <a:solidFill>
          <a:srgbClr val="D9D9D9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9776" tIns="177800" rIns="169776" bIns="177800" numCol="1" spcCol="1270" anchor="ctr" anchorCtr="0">
          <a:noAutofit/>
        </a:bodyPr>
        <a:lstStyle/>
        <a:p>
          <a:pPr marL="0" lvl="0" indent="0" algn="l" defTabSz="914400" rtl="0" eaLnBrk="1" latinLnBrk="0" hangingPunct="1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0" i="0" kern="1200" dirty="0">
              <a:solidFill>
                <a:srgbClr val="0F2C68"/>
              </a:solidFill>
              <a:latin typeface="HSE Sans" panose="02000000000000000000" pitchFamily="2" charset="0"/>
              <a:ea typeface="+mn-ea"/>
              <a:cs typeface="+mn-cs"/>
            </a:rPr>
            <a:t>навыки бухгалтерского, налогового и управленческого учетов, подготовки необходимых отчетов;</a:t>
          </a:r>
          <a:endParaRPr lang="en-US" sz="1400" b="0" i="0" kern="1200" dirty="0">
            <a:solidFill>
              <a:srgbClr val="0F2C68"/>
            </a:solidFill>
            <a:latin typeface="HSE Sans" panose="02000000000000000000" pitchFamily="2" charset="0"/>
            <a:ea typeface="+mn-ea"/>
            <a:cs typeface="+mn-cs"/>
          </a:endParaRPr>
        </a:p>
        <a:p>
          <a:pPr marL="0" lvl="0" indent="0" algn="l" defTabSz="914400" rtl="0" eaLnBrk="1" latinLnBrk="0" hangingPunct="1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0" i="0" kern="1200" dirty="0">
              <a:solidFill>
                <a:srgbClr val="0F2C68"/>
              </a:solidFill>
              <a:latin typeface="HSE Sans" panose="02000000000000000000" pitchFamily="2" charset="0"/>
              <a:ea typeface="+mn-ea"/>
              <a:cs typeface="+mn-cs"/>
            </a:rPr>
            <a:t>коммуникативные навыки и лидерские качества</a:t>
          </a:r>
          <a:endParaRPr lang="en-US" sz="1400" b="0" i="0" kern="1200" dirty="0">
            <a:solidFill>
              <a:srgbClr val="0F2C68"/>
            </a:solidFill>
            <a:latin typeface="HSE Sans" panose="02000000000000000000" pitchFamily="2" charset="0"/>
            <a:ea typeface="+mn-ea"/>
            <a:cs typeface="+mn-cs"/>
          </a:endParaRPr>
        </a:p>
      </dsp:txBody>
      <dsp:txXfrm>
        <a:off x="2023317" y="3845224"/>
        <a:ext cx="9128343" cy="699305"/>
      </dsp:txXfrm>
    </dsp:sp>
    <dsp:sp modelId="{B7715B56-AD77-4F2F-B372-EC0E2EC2549F}">
      <dsp:nvSpPr>
        <dsp:cNvPr id="0" name=""/>
        <dsp:cNvSpPr/>
      </dsp:nvSpPr>
      <dsp:spPr>
        <a:xfrm rot="10800000">
          <a:off x="13" y="2789753"/>
          <a:ext cx="1999757" cy="1075532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rgbClr val="1B3B72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8416" tIns="149352" rIns="198416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b="0" i="0" kern="1200" dirty="0"/>
            <a:t>Узнаете</a:t>
          </a:r>
          <a:endParaRPr lang="en-US" sz="2100" kern="1200" dirty="0"/>
        </a:p>
      </dsp:txBody>
      <dsp:txXfrm rot="-10800000">
        <a:off x="13" y="2789753"/>
        <a:ext cx="1999757" cy="699096"/>
      </dsp:txXfrm>
    </dsp:sp>
    <dsp:sp modelId="{5B28A2D1-432A-4D37-947F-9B251FA62DD0}">
      <dsp:nvSpPr>
        <dsp:cNvPr id="0" name=""/>
        <dsp:cNvSpPr/>
      </dsp:nvSpPr>
      <dsp:spPr>
        <a:xfrm>
          <a:off x="2023317" y="2780181"/>
          <a:ext cx="9128343" cy="699096"/>
        </a:xfrm>
        <a:prstGeom prst="rect">
          <a:avLst/>
        </a:prstGeom>
        <a:solidFill>
          <a:srgbClr val="D9D9D9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9776" tIns="177800" rIns="169776" bIns="177800" numCol="1" spcCol="1270" anchor="ctr" anchorCtr="0">
          <a:noAutofit/>
        </a:bodyPr>
        <a:lstStyle/>
        <a:p>
          <a:pPr marL="0" lvl="0" indent="0" algn="l" defTabSz="914400" rtl="0" eaLnBrk="1" latinLnBrk="0" hangingPunct="1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0" i="0" kern="1200" dirty="0">
              <a:solidFill>
                <a:srgbClr val="0F2C68"/>
              </a:solidFill>
              <a:latin typeface="HSE Sans" panose="02000000000000000000" pitchFamily="2" charset="0"/>
              <a:ea typeface="+mn-ea"/>
              <a:cs typeface="+mn-cs"/>
            </a:rPr>
            <a:t>бизнес – процессы компании, краткосрочные и долгосрочные стратегии бизнеса, конкурентные стратегии и позиции компании на рынке</a:t>
          </a:r>
        </a:p>
      </dsp:txBody>
      <dsp:txXfrm>
        <a:off x="2023317" y="2780181"/>
        <a:ext cx="9128343" cy="699096"/>
      </dsp:txXfrm>
    </dsp:sp>
    <dsp:sp modelId="{7EC41B2A-4D91-4DCB-B432-6614D1ABA020}">
      <dsp:nvSpPr>
        <dsp:cNvPr id="0" name=""/>
        <dsp:cNvSpPr/>
      </dsp:nvSpPr>
      <dsp:spPr>
        <a:xfrm rot="10800000">
          <a:off x="13" y="1349394"/>
          <a:ext cx="1999757" cy="1075532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rgbClr val="1B3B72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8416" tIns="149352" rIns="198416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b="0" i="0" kern="1200" dirty="0"/>
            <a:t>Научитесь </a:t>
          </a:r>
          <a:endParaRPr lang="en-US" sz="2100" kern="1200" dirty="0"/>
        </a:p>
      </dsp:txBody>
      <dsp:txXfrm rot="-10800000">
        <a:off x="13" y="1349394"/>
        <a:ext cx="1999757" cy="699096"/>
      </dsp:txXfrm>
    </dsp:sp>
    <dsp:sp modelId="{7C4D17D2-335A-4B92-B0A2-293E2CBC013D}">
      <dsp:nvSpPr>
        <dsp:cNvPr id="0" name=""/>
        <dsp:cNvSpPr/>
      </dsp:nvSpPr>
      <dsp:spPr>
        <a:xfrm>
          <a:off x="2031171" y="918232"/>
          <a:ext cx="9128343" cy="1723558"/>
        </a:xfrm>
        <a:prstGeom prst="rect">
          <a:avLst/>
        </a:prstGeom>
        <a:solidFill>
          <a:srgbClr val="D9D9D9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9776" tIns="177800" rIns="169776" bIns="177800" numCol="1" spcCol="1270" anchor="ctr" anchorCtr="0">
          <a:noAutofit/>
        </a:bodyPr>
        <a:lstStyle/>
        <a:p>
          <a:pPr marL="0" lvl="0" indent="0" algn="l" defTabSz="914400" rtl="0" eaLnBrk="1" latinLnBrk="0" hangingPunct="1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0" i="0" kern="1200" dirty="0">
              <a:solidFill>
                <a:srgbClr val="0F2C68"/>
              </a:solidFill>
              <a:latin typeface="HSE Sans" panose="02000000000000000000" pitchFamily="2" charset="0"/>
              <a:ea typeface="+mn-ea"/>
              <a:cs typeface="+mn-cs"/>
            </a:rPr>
            <a:t>проводить статистический, экономический и эконометрический анализ; </a:t>
          </a:r>
          <a:endParaRPr lang="en-US" sz="1400" b="0" i="0" kern="1200" dirty="0">
            <a:solidFill>
              <a:srgbClr val="0F2C68"/>
            </a:solidFill>
            <a:latin typeface="HSE Sans" panose="02000000000000000000" pitchFamily="2" charset="0"/>
            <a:ea typeface="+mn-ea"/>
            <a:cs typeface="+mn-cs"/>
          </a:endParaRPr>
        </a:p>
        <a:p>
          <a:pPr marL="0" lvl="0" indent="0" algn="l" defTabSz="914400" rtl="0" eaLnBrk="1" latinLnBrk="0" hangingPunct="1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0" i="0" kern="1200" dirty="0">
              <a:solidFill>
                <a:srgbClr val="0F2C68"/>
              </a:solidFill>
              <a:latin typeface="HSE Sans" panose="02000000000000000000" pitchFamily="2" charset="0"/>
              <a:ea typeface="+mn-ea"/>
              <a:cs typeface="+mn-cs"/>
            </a:rPr>
            <a:t>строить собственные эконометрические и бизнес - модели с применением программных продуктов;</a:t>
          </a:r>
          <a:endParaRPr lang="en-US" sz="1400" b="0" i="0" kern="1200" dirty="0">
            <a:solidFill>
              <a:srgbClr val="0F2C68"/>
            </a:solidFill>
            <a:latin typeface="HSE Sans" panose="02000000000000000000" pitchFamily="2" charset="0"/>
            <a:ea typeface="+mn-ea"/>
            <a:cs typeface="+mn-cs"/>
          </a:endParaRPr>
        </a:p>
        <a:p>
          <a:pPr marL="0" lvl="0" indent="0" algn="l" defTabSz="914400" rtl="0" eaLnBrk="1" latinLnBrk="0" hangingPunct="1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0" i="0" kern="1200" dirty="0">
              <a:solidFill>
                <a:srgbClr val="0F2C68"/>
              </a:solidFill>
              <a:latin typeface="HSE Sans" panose="02000000000000000000" pitchFamily="2" charset="0"/>
              <a:ea typeface="+mn-ea"/>
              <a:cs typeface="+mn-cs"/>
            </a:rPr>
            <a:t>планировать денежные потоки компании, выполнять аналитические и контрольные  функции; </a:t>
          </a:r>
          <a:endParaRPr lang="en-US" sz="1400" b="0" i="0" kern="1200" dirty="0">
            <a:solidFill>
              <a:srgbClr val="0F2C68"/>
            </a:solidFill>
            <a:latin typeface="HSE Sans" panose="02000000000000000000" pitchFamily="2" charset="0"/>
            <a:ea typeface="+mn-ea"/>
            <a:cs typeface="+mn-cs"/>
          </a:endParaRPr>
        </a:p>
        <a:p>
          <a:pPr marL="0" lvl="0" indent="0" algn="l" defTabSz="914400" rtl="0" eaLnBrk="1" latinLnBrk="0" hangingPunct="1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0" i="0" kern="1200" dirty="0">
              <a:solidFill>
                <a:srgbClr val="0F2C68"/>
              </a:solidFill>
              <a:latin typeface="HSE Sans" panose="02000000000000000000" pitchFamily="2" charset="0"/>
              <a:ea typeface="+mn-ea"/>
              <a:cs typeface="+mn-cs"/>
            </a:rPr>
            <a:t>осуществлять управление инвестиционным и кредитным портфелями бизнеса;</a:t>
          </a:r>
          <a:endParaRPr lang="en-US" sz="1400" b="0" i="0" kern="1200" dirty="0">
            <a:solidFill>
              <a:srgbClr val="0F2C68"/>
            </a:solidFill>
            <a:latin typeface="HSE Sans" panose="02000000000000000000" pitchFamily="2" charset="0"/>
            <a:ea typeface="+mn-ea"/>
            <a:cs typeface="+mn-cs"/>
          </a:endParaRPr>
        </a:p>
        <a:p>
          <a:pPr marL="0" lvl="0" indent="0" algn="l" defTabSz="914400" rtl="0" eaLnBrk="1" latinLnBrk="0" hangingPunct="1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0" i="0" kern="1200" dirty="0">
              <a:solidFill>
                <a:srgbClr val="0F2C68"/>
              </a:solidFill>
              <a:latin typeface="HSE Sans" panose="02000000000000000000" pitchFamily="2" charset="0"/>
              <a:ea typeface="+mn-ea"/>
              <a:cs typeface="+mn-cs"/>
            </a:rPr>
            <a:t>применять основы программирования для решения профессиональных задач и т.д.</a:t>
          </a:r>
          <a:endParaRPr lang="en-US" sz="1400" b="0" i="0" kern="1200" dirty="0">
            <a:solidFill>
              <a:srgbClr val="0F2C68"/>
            </a:solidFill>
            <a:latin typeface="HSE Sans" panose="02000000000000000000" pitchFamily="2" charset="0"/>
            <a:ea typeface="+mn-ea"/>
            <a:cs typeface="+mn-cs"/>
          </a:endParaRPr>
        </a:p>
      </dsp:txBody>
      <dsp:txXfrm>
        <a:off x="2031171" y="918232"/>
        <a:ext cx="9128343" cy="1723558"/>
      </dsp:txXfrm>
    </dsp:sp>
    <dsp:sp modelId="{B269C248-B350-4480-B37F-116EEA66A8BA}">
      <dsp:nvSpPr>
        <dsp:cNvPr id="0" name=""/>
        <dsp:cNvSpPr/>
      </dsp:nvSpPr>
      <dsp:spPr>
        <a:xfrm rot="10800000">
          <a:off x="7853" y="2068"/>
          <a:ext cx="1999757" cy="1075532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rgbClr val="1B3B72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8416" tIns="149352" rIns="198416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b="0" i="0" kern="1200" dirty="0"/>
            <a:t>Получите</a:t>
          </a:r>
          <a:endParaRPr lang="en-US" sz="2100" kern="1200" dirty="0"/>
        </a:p>
      </dsp:txBody>
      <dsp:txXfrm rot="-10800000">
        <a:off x="7853" y="2068"/>
        <a:ext cx="1999757" cy="699096"/>
      </dsp:txXfrm>
    </dsp:sp>
    <dsp:sp modelId="{90C642C4-050D-42B9-9492-2B34D98E18BF}">
      <dsp:nvSpPr>
        <dsp:cNvPr id="0" name=""/>
        <dsp:cNvSpPr/>
      </dsp:nvSpPr>
      <dsp:spPr>
        <a:xfrm>
          <a:off x="2031171" y="0"/>
          <a:ext cx="9128343" cy="699096"/>
        </a:xfrm>
        <a:prstGeom prst="rect">
          <a:avLst/>
        </a:prstGeom>
        <a:solidFill>
          <a:srgbClr val="D9D9D9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9776" tIns="177800" rIns="169776" bIns="177800" numCol="1" spcCol="1270" anchor="ctr" anchorCtr="0">
          <a:noAutofit/>
        </a:bodyPr>
        <a:lstStyle/>
        <a:p>
          <a:pPr marL="0" lvl="0" indent="0" algn="l" defTabSz="914400" rtl="0" eaLnBrk="1" latinLnBrk="0" hangingPunct="1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0" i="0" kern="1200" dirty="0">
              <a:solidFill>
                <a:srgbClr val="0F2C68"/>
              </a:solidFill>
              <a:latin typeface="HSE Sans" panose="02000000000000000000" pitchFamily="2" charset="0"/>
              <a:ea typeface="+mn-ea"/>
              <a:cs typeface="+mn-cs"/>
            </a:rPr>
            <a:t>фундаментальную подготовку в области экономики и финансов</a:t>
          </a:r>
        </a:p>
      </dsp:txBody>
      <dsp:txXfrm>
        <a:off x="2031171" y="0"/>
        <a:ext cx="9128343" cy="69909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47A5A2-A925-417D-9EC6-D1B4FC730B2A}">
      <dsp:nvSpPr>
        <dsp:cNvPr id="0" name=""/>
        <dsp:cNvSpPr/>
      </dsp:nvSpPr>
      <dsp:spPr>
        <a:xfrm>
          <a:off x="0" y="1159388"/>
          <a:ext cx="2149791" cy="1365117"/>
        </a:xfrm>
        <a:prstGeom prst="roundRect">
          <a:avLst>
            <a:gd name="adj" fmla="val 10000"/>
          </a:avLst>
        </a:prstGeom>
        <a:solidFill>
          <a:srgbClr val="1B3B7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82DF93-B098-4584-B11D-7FA92B3123F3}">
      <dsp:nvSpPr>
        <dsp:cNvPr id="0" name=""/>
        <dsp:cNvSpPr/>
      </dsp:nvSpPr>
      <dsp:spPr>
        <a:xfrm>
          <a:off x="238865" y="1386311"/>
          <a:ext cx="2149791" cy="136511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0" i="0" kern="1200" dirty="0">
              <a:latin typeface="HSE Sans" panose="02000000000000000000" pitchFamily="50" charset="-52"/>
            </a:rPr>
            <a:t>Сформируете себе возможности для  горизонтального и/или вертикального карьерного роста</a:t>
          </a:r>
          <a:endParaRPr lang="en-US" sz="1400" kern="1200" dirty="0">
            <a:latin typeface="HSE Sans" panose="02000000000000000000" pitchFamily="50" charset="-52"/>
          </a:endParaRPr>
        </a:p>
      </dsp:txBody>
      <dsp:txXfrm>
        <a:off x="278848" y="1426294"/>
        <a:ext cx="2069825" cy="1285151"/>
      </dsp:txXfrm>
    </dsp:sp>
    <dsp:sp modelId="{99B7625D-7607-4C95-9601-5777C6D855C3}">
      <dsp:nvSpPr>
        <dsp:cNvPr id="0" name=""/>
        <dsp:cNvSpPr/>
      </dsp:nvSpPr>
      <dsp:spPr>
        <a:xfrm>
          <a:off x="2627522" y="1159388"/>
          <a:ext cx="2149791" cy="1365117"/>
        </a:xfrm>
        <a:prstGeom prst="roundRect">
          <a:avLst>
            <a:gd name="adj" fmla="val 10000"/>
          </a:avLst>
        </a:prstGeom>
        <a:solidFill>
          <a:srgbClr val="1B3B7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7311C6-B7E5-4C58-8A49-E0CB540DE64E}">
      <dsp:nvSpPr>
        <dsp:cNvPr id="0" name=""/>
        <dsp:cNvSpPr/>
      </dsp:nvSpPr>
      <dsp:spPr>
        <a:xfrm>
          <a:off x="2866388" y="1386311"/>
          <a:ext cx="2149791" cy="136511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0" i="0" kern="1200" dirty="0">
              <a:latin typeface="HSE Sans" panose="02000000000000000000" pitchFamily="50" charset="-52"/>
            </a:rPr>
            <a:t>Будете соответствовать современным запросам рынка труда</a:t>
          </a:r>
          <a:endParaRPr lang="en-US" sz="1400" kern="1200" dirty="0">
            <a:latin typeface="HSE Sans" panose="02000000000000000000" pitchFamily="50" charset="-52"/>
          </a:endParaRPr>
        </a:p>
      </dsp:txBody>
      <dsp:txXfrm>
        <a:off x="2906371" y="1426294"/>
        <a:ext cx="2069825" cy="1285151"/>
      </dsp:txXfrm>
    </dsp:sp>
    <dsp:sp modelId="{CFE2BCAB-BD34-45FB-897D-41239A9FE3A9}">
      <dsp:nvSpPr>
        <dsp:cNvPr id="0" name=""/>
        <dsp:cNvSpPr/>
      </dsp:nvSpPr>
      <dsp:spPr>
        <a:xfrm>
          <a:off x="5255045" y="1159388"/>
          <a:ext cx="2149791" cy="1365117"/>
        </a:xfrm>
        <a:prstGeom prst="roundRect">
          <a:avLst>
            <a:gd name="adj" fmla="val 10000"/>
          </a:avLst>
        </a:prstGeom>
        <a:solidFill>
          <a:srgbClr val="1B3B7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E81550-C56D-41F8-AB0D-E5908B8A45B7}">
      <dsp:nvSpPr>
        <dsp:cNvPr id="0" name=""/>
        <dsp:cNvSpPr/>
      </dsp:nvSpPr>
      <dsp:spPr>
        <a:xfrm>
          <a:off x="5493911" y="1386311"/>
          <a:ext cx="2149791" cy="136511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0" i="0" kern="1200" dirty="0">
              <a:latin typeface="HSE Sans" panose="02000000000000000000" pitchFamily="50" charset="-52"/>
            </a:rPr>
            <a:t>Сможете сменить профессию и/или  создать собственный бизнес</a:t>
          </a:r>
          <a:endParaRPr lang="en-US" sz="1400" kern="1200" dirty="0">
            <a:latin typeface="HSE Sans" panose="02000000000000000000" pitchFamily="50" charset="-52"/>
          </a:endParaRPr>
        </a:p>
      </dsp:txBody>
      <dsp:txXfrm>
        <a:off x="5533894" y="1426294"/>
        <a:ext cx="2069825" cy="128515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VerticalDownArrowProcess">
  <dgm:title val="Vertical Down Arrow Process"/>
  <dgm:desc val="Use to show a progression; a timeline; sequential steps in a task, process, or workflow; or to emphasize movement or direction. Level 1 text appears inside an arrow shape while Level 2 text appears below the arrow shapes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36"/>
      <dgm:constr type="primFontSz" for="des" forName="parentTextArrow" refType="primFontSz" refFor="des" refForName="parentTextBox" op="equ"/>
      <dgm:constr type="primFontSz" for="des" forName="descendantArrow" val="24"/>
      <dgm:constr type="primFontSz" for="des" forName="descendantArrow" refType="primFontSz" refFor="des" refForName="parentTextArrow" op="lte"/>
      <dgm:constr type="primFontSz" for="des" forName="descendantBox" refType="primFontSz" refFor="des" refForName="parentTextArrow" op="lte"/>
      <dgm:constr type="primFontSz" for="des" forName="descendantBox" refType="primFontSz" refFor="des" refForName="parentTextBox" op="lte"/>
      <dgm:constr type="primFontSz" for="des" forName="descendantArrow" refType="primFontSz" refFor="des" refForName="parentTextBox" op="lte"/>
      <dgm:constr type="primFontSz" for="des" forName="descendantBox" refType="primFontSz" refFor="des" refForName="descendan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Box" refType="w" fact="0.25"/>
              <dgm:constr type="h" for="ch" forName="parentTextBox" refType="h"/>
              <dgm:constr type="t" for="ch" forName="parentTextBox"/>
              <dgm:constr type="w" for="ch" forName="descendantBox" refType="w" fact="0.75"/>
              <dgm:constr type="l" for="ch" forName="descendantBox" refType="w" fact="0.25"/>
              <dgm:constr type="b" for="ch" forName="descendantBox" refType="h"/>
              <dgm:constr type="h" for="ch" forName="descendantBox" refType="h"/>
            </dgm:constrLst>
            <dgm:ruleLst/>
            <dgm:layoutNode name="parentTextBox" styleLbl="alignNode1">
              <dgm:alg type="tx"/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descendantBox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presOf axis="des" ptType="node"/>
              <dgm:ruleLst>
                <dgm:rule type="primFontSz" val="11" fact="NaN" max="NaN"/>
              </dgm:ruleLst>
            </dgm:layoutNod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Arrow" refType="w" fact="0.25"/>
              <dgm:constr type="t" for="ch" forName="parentTextArrow"/>
              <dgm:constr type="h" for="ch" forName="parentTextArrow" refType="h" fact="0.65"/>
              <dgm:constr type="w" for="ch" forName="arrow" refType="w" fact="0.25"/>
              <dgm:constr type="h" for="ch" forName="arrow" refType="h"/>
              <dgm:constr type="l" for="ch" forName="descendantArrow" refType="w" fact="0.25"/>
              <dgm:constr type="w" for="ch" forName="descendantArrow" refType="w" fact="0.75"/>
              <dgm:constr type="b" for="ch" forName="descendantArrow" refType="h" fact="0.65"/>
              <dgm:constr type="h" for="ch" forName="descendantArrow" refType="h" fact="0.65"/>
            </dgm:constrLst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arrow" styleLbl="alignNode1">
              <dgm:alg type="sp"/>
              <dgm:shape xmlns:r="http://schemas.openxmlformats.org/officeDocument/2006/relationships" rot="180" type="upArrowCallout" r:blip="">
                <dgm:adjLst>
                  <dgm:adj idx="1" val="0.05"/>
                  <dgm:adj idx="2" val="0.1"/>
                  <dgm:adj idx="3" val="0.15"/>
                </dgm:adjLst>
              </dgm:shape>
              <dgm:presOf axis="self"/>
              <dgm:constrLst/>
              <dgm:ruleLst/>
            </dgm:layoutNode>
            <dgm:layoutNode name="descendantArrow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ruleLst>
                <dgm:rule type="primFontSz" val="11" fact="NaN" max="NaN"/>
              </dgm:ruleLst>
            </dgm:layoutNod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261BF4-8B2C-784B-9959-B59A059012C3}" type="datetimeFigureOut">
              <a:rPr lang="x-none" smtClean="0"/>
              <a:t>01.12.2022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748903-8EB5-294E-A216-6B54B036878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31680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ложк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8" descr="A blue circle with white text&#10;&#10;Description automatically generated with low confidence">
            <a:extLst>
              <a:ext uri="{FF2B5EF4-FFF2-40B4-BE49-F238E27FC236}">
                <a16:creationId xmlns:a16="http://schemas.microsoft.com/office/drawing/2014/main" id="{BA292C80-0DA8-194A-9A66-279048FA2A5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3859" y="962173"/>
            <a:ext cx="886499" cy="886499"/>
          </a:xfrm>
          <a:prstGeom prst="rect">
            <a:avLst/>
          </a:prstGeom>
        </p:spPr>
      </p:pic>
      <p:cxnSp>
        <p:nvCxnSpPr>
          <p:cNvPr id="11" name="Straight Connector 48">
            <a:extLst>
              <a:ext uri="{FF2B5EF4-FFF2-40B4-BE49-F238E27FC236}">
                <a16:creationId xmlns:a16="http://schemas.microsoft.com/office/drawing/2014/main" id="{313EF906-5BAC-0141-A198-076E155DF9E2}"/>
              </a:ext>
            </a:extLst>
          </p:cNvPr>
          <p:cNvCxnSpPr>
            <a:cxnSpLocks/>
          </p:cNvCxnSpPr>
          <p:nvPr userDrawn="1"/>
        </p:nvCxnSpPr>
        <p:spPr>
          <a:xfrm>
            <a:off x="6090212" y="985336"/>
            <a:ext cx="0" cy="840173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50">
            <a:extLst>
              <a:ext uri="{FF2B5EF4-FFF2-40B4-BE49-F238E27FC236}">
                <a16:creationId xmlns:a16="http://schemas.microsoft.com/office/drawing/2014/main" id="{61206A97-26F2-E646-8775-9928FEF465B5}"/>
              </a:ext>
            </a:extLst>
          </p:cNvPr>
          <p:cNvCxnSpPr>
            <a:cxnSpLocks/>
          </p:cNvCxnSpPr>
          <p:nvPr userDrawn="1"/>
        </p:nvCxnSpPr>
        <p:spPr>
          <a:xfrm>
            <a:off x="8642581" y="985336"/>
            <a:ext cx="0" cy="840173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51">
            <a:extLst>
              <a:ext uri="{FF2B5EF4-FFF2-40B4-BE49-F238E27FC236}">
                <a16:creationId xmlns:a16="http://schemas.microsoft.com/office/drawing/2014/main" id="{28E0E5F6-C1CA-9B41-B1DB-6E4FB509084D}"/>
              </a:ext>
            </a:extLst>
          </p:cNvPr>
          <p:cNvCxnSpPr>
            <a:cxnSpLocks/>
          </p:cNvCxnSpPr>
          <p:nvPr userDrawn="1"/>
        </p:nvCxnSpPr>
        <p:spPr>
          <a:xfrm>
            <a:off x="11179047" y="985336"/>
            <a:ext cx="0" cy="840173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Заголовок 15">
            <a:extLst>
              <a:ext uri="{FF2B5EF4-FFF2-40B4-BE49-F238E27FC236}">
                <a16:creationId xmlns:a16="http://schemas.microsoft.com/office/drawing/2014/main" id="{6007C52F-2E27-E24A-B9DC-AAAB052DBD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7967" y="2404670"/>
            <a:ext cx="7634059" cy="1978323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4300" b="0" i="0" baseline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  <a:t>Название презентации</a:t>
            </a:r>
            <a:b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  <a:t>может быть набрано в две </a:t>
            </a:r>
            <a:b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  <a:t>или три строки (43 </a:t>
            </a:r>
            <a:r>
              <a:rPr lang="en-GB" sz="4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4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4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18109844-C2E7-354F-9C01-8834E4DCE37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74947" y="1187841"/>
            <a:ext cx="3848717" cy="435163"/>
          </a:xfr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0" i="0">
                <a:latin typeface="HSE Sans" panose="02000000000000000000" pitchFamily="2" charset="0"/>
              </a:defRPr>
            </a:lvl1pPr>
            <a:lvl2pPr marL="457200" indent="0" algn="l">
              <a:buNone/>
              <a:defRPr sz="1600" b="0" i="0">
                <a:latin typeface="HSE Sans" panose="02000000000000000000" pitchFamily="2" charset="0"/>
              </a:defRPr>
            </a:lvl2pPr>
            <a:lvl3pPr marL="914400" indent="0" algn="l">
              <a:buNone/>
              <a:defRPr sz="1600" b="0" i="0">
                <a:latin typeface="HSE Sans" panose="02000000000000000000" pitchFamily="2" charset="0"/>
              </a:defRPr>
            </a:lvl3pPr>
            <a:lvl4pPr marL="1371600" indent="0" algn="l">
              <a:buNone/>
              <a:defRPr sz="1600" b="0" i="0">
                <a:latin typeface="HSE Sans" panose="02000000000000000000" pitchFamily="2" charset="0"/>
              </a:defRPr>
            </a:lvl4pPr>
            <a:lvl5pPr marL="1828800" indent="0" algn="l">
              <a:buNone/>
              <a:defRPr sz="1600" b="0" i="0">
                <a:latin typeface="HSE Sans" panose="02000000000000000000" pitchFamily="2" charset="0"/>
              </a:defRPr>
            </a:lvl5pPr>
          </a:lstStyle>
          <a:p>
            <a:r>
              <a:rPr lang="ru-RU" dirty="0">
                <a:latin typeface="HSE Sans" panose="02000000000000000000" pitchFamily="2" charset="0"/>
              </a:rPr>
              <a:t>Название факультета</a:t>
            </a:r>
            <a:br>
              <a:rPr lang="ru-RU" dirty="0">
                <a:latin typeface="HSE Sans" panose="02000000000000000000" pitchFamily="2" charset="0"/>
              </a:rPr>
            </a:br>
            <a:r>
              <a:rPr lang="ru-RU" dirty="0">
                <a:latin typeface="HSE Sans" panose="02000000000000000000" pitchFamily="2" charset="0"/>
              </a:rPr>
              <a:t>в две строки</a:t>
            </a:r>
            <a:r>
              <a:rPr lang="en-GB" dirty="0">
                <a:latin typeface="HSE Sans" panose="02000000000000000000" pitchFamily="2" charset="0"/>
              </a:rPr>
              <a:t> (16 </a:t>
            </a:r>
            <a:r>
              <a:rPr lang="en-GB" dirty="0" err="1">
                <a:latin typeface="HSE Sans" panose="02000000000000000000" pitchFamily="2" charset="0"/>
              </a:rPr>
              <a:t>pt</a:t>
            </a:r>
            <a:r>
              <a:rPr lang="en-GB" dirty="0">
                <a:latin typeface="HSE Sans" panose="02000000000000000000" pitchFamily="2" charset="0"/>
              </a:rPr>
              <a:t>)</a:t>
            </a:r>
            <a:endParaRPr lang="ru-RU" dirty="0">
              <a:latin typeface="HSE Sans" panose="02000000000000000000" pitchFamily="2" charset="0"/>
            </a:endParaRPr>
          </a:p>
        </p:txBody>
      </p:sp>
      <p:sp>
        <p:nvSpPr>
          <p:cNvPr id="25" name="Текст 24">
            <a:extLst>
              <a:ext uri="{FF2B5EF4-FFF2-40B4-BE49-F238E27FC236}">
                <a16:creationId xmlns:a16="http://schemas.microsoft.com/office/drawing/2014/main" id="{40A04329-C800-BB42-BFE0-7E3C68848D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59420" y="1173829"/>
            <a:ext cx="2278063" cy="463186"/>
          </a:xfrm>
        </p:spPr>
        <p:txBody>
          <a:bodyPr lIns="0" tIns="0" rIns="0" bIns="0"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200" dirty="0">
                <a:latin typeface="HSE Sans" panose="02000000000000000000" pitchFamily="2" charset="0"/>
              </a:rPr>
            </a:br>
            <a:r>
              <a:rPr lang="ru-RU" sz="12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200" dirty="0">
                <a:latin typeface="HSE Sans" panose="02000000000000000000" pitchFamily="2" charset="0"/>
              </a:rPr>
              <a:t> (12pt)</a:t>
            </a:r>
            <a:endParaRPr lang="ru-RU" sz="1200" dirty="0">
              <a:latin typeface="HSE Sans" panose="02000000000000000000" pitchFamily="2" charset="0"/>
            </a:endParaRPr>
          </a:p>
        </p:txBody>
      </p:sp>
      <p:sp>
        <p:nvSpPr>
          <p:cNvPr id="27" name="Текст 26">
            <a:extLst>
              <a:ext uri="{FF2B5EF4-FFF2-40B4-BE49-F238E27FC236}">
                <a16:creationId xmlns:a16="http://schemas.microsoft.com/office/drawing/2014/main" id="{98337931-3EC2-F348-99EA-860F4FFDC188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8786720" y="1173829"/>
            <a:ext cx="2217738" cy="463186"/>
          </a:xfrm>
        </p:spPr>
        <p:txBody>
          <a:bodyPr lIns="0" tIns="0" rIns="0" bIns="0"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HSE Sans" panose="02000000000000000000" pitchFamily="2" charset="0"/>
              </a:rPr>
              <a:t>Москва</a:t>
            </a:r>
            <a:br>
              <a:rPr lang="ru-RU" sz="1200" dirty="0">
                <a:latin typeface="HSE Sans" panose="02000000000000000000" pitchFamily="2" charset="0"/>
              </a:rPr>
            </a:br>
            <a:r>
              <a:rPr lang="ru-RU" sz="1200" dirty="0">
                <a:latin typeface="HSE Sans" panose="02000000000000000000" pitchFamily="2" charset="0"/>
              </a:rPr>
              <a:t>2022</a:t>
            </a:r>
            <a:r>
              <a:rPr lang="en-GB" sz="1200" dirty="0">
                <a:latin typeface="HSE Sans" panose="02000000000000000000" pitchFamily="2" charset="0"/>
              </a:rPr>
              <a:t> (12pt)</a:t>
            </a:r>
            <a:endParaRPr lang="ru-RU" sz="1200" dirty="0">
              <a:latin typeface="HSE Sans" panose="02000000000000000000" pitchFamily="2" charset="0"/>
            </a:endParaRPr>
          </a:p>
        </p:txBody>
      </p:sp>
      <p:sp>
        <p:nvSpPr>
          <p:cNvPr id="29" name="Текст 28">
            <a:extLst>
              <a:ext uri="{FF2B5EF4-FFF2-40B4-BE49-F238E27FC236}">
                <a16:creationId xmlns:a16="http://schemas.microsoft.com/office/drawing/2014/main" id="{EEA7A79B-D410-B44F-BF32-C3EAEFC20A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7967" y="4824914"/>
            <a:ext cx="7625267" cy="652860"/>
          </a:xfr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600" dirty="0">
                <a:latin typeface="HSE Sans" panose="02000000000000000000" pitchFamily="2" charset="0"/>
              </a:rPr>
              <a:t>Если нужно больше места, то используйте подзаголовок</a:t>
            </a:r>
            <a:r>
              <a:rPr lang="en-GB" sz="1600" dirty="0">
                <a:latin typeface="HSE Sans" panose="02000000000000000000" pitchFamily="2" charset="0"/>
              </a:rPr>
              <a:t> (16 </a:t>
            </a:r>
            <a:r>
              <a:rPr lang="en-GB" sz="1600" dirty="0" err="1">
                <a:latin typeface="HSE Sans" panose="02000000000000000000" pitchFamily="2" charset="0"/>
              </a:rPr>
              <a:t>pt</a:t>
            </a:r>
            <a:r>
              <a:rPr lang="en-GB" sz="1600" dirty="0">
                <a:latin typeface="HSE Sans" panose="02000000000000000000" pitchFamily="2" charset="0"/>
              </a:rPr>
              <a:t>)</a:t>
            </a:r>
            <a:endParaRPr lang="ru-RU" sz="16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8959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в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con&#10;&#10;Description automatically generated">
            <a:extLst>
              <a:ext uri="{FF2B5EF4-FFF2-40B4-BE49-F238E27FC236}">
                <a16:creationId xmlns:a16="http://schemas.microsoft.com/office/drawing/2014/main" id="{9328428E-0D3D-6E4B-BAC0-3F63BAF7DB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8" name="Straight Connector 19">
            <a:extLst>
              <a:ext uri="{FF2B5EF4-FFF2-40B4-BE49-F238E27FC236}">
                <a16:creationId xmlns:a16="http://schemas.microsoft.com/office/drawing/2014/main" id="{86CF47C6-D972-9E44-A717-6848F3489399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1">
            <a:extLst>
              <a:ext uri="{FF2B5EF4-FFF2-40B4-BE49-F238E27FC236}">
                <a16:creationId xmlns:a16="http://schemas.microsoft.com/office/drawing/2014/main" id="{412FEF63-77C0-7C4A-B9BE-4BC0EEEEB78C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5">
            <a:extLst>
              <a:ext uri="{FF2B5EF4-FFF2-40B4-BE49-F238E27FC236}">
                <a16:creationId xmlns:a16="http://schemas.microsoft.com/office/drawing/2014/main" id="{C4F550E9-E979-284D-B65F-44E092DD9D02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A39D099-B515-F343-BF7A-A95468DA3860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2" name="Straight Connector 59">
            <a:extLst>
              <a:ext uri="{FF2B5EF4-FFF2-40B4-BE49-F238E27FC236}">
                <a16:creationId xmlns:a16="http://schemas.microsoft.com/office/drawing/2014/main" id="{396B1F99-9711-C64F-A7C9-4F1D89E7F11D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37">
            <a:extLst>
              <a:ext uri="{FF2B5EF4-FFF2-40B4-BE49-F238E27FC236}">
                <a16:creationId xmlns:a16="http://schemas.microsoft.com/office/drawing/2014/main" id="{9C21DFE9-C3B2-C54E-9275-7776355F736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id="{5A73F99D-6D58-724E-ADB3-150D9B24F8C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6" name="Текст 39">
            <a:extLst>
              <a:ext uri="{FF2B5EF4-FFF2-40B4-BE49-F238E27FC236}">
                <a16:creationId xmlns:a16="http://schemas.microsoft.com/office/drawing/2014/main" id="{7E89E360-BE39-5041-BAD6-C7B708340AA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9" name="Заголовок 31">
            <a:extLst>
              <a:ext uri="{FF2B5EF4-FFF2-40B4-BE49-F238E27FC236}">
                <a16:creationId xmlns:a16="http://schemas.microsoft.com/office/drawing/2014/main" id="{1C20890C-BC1C-0745-9AF3-46700BA27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9" y="1447790"/>
            <a:ext cx="4322530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Дополнительная </a:t>
            </a:r>
            <a:b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цветовая гамма</a:t>
            </a:r>
          </a:p>
        </p:txBody>
      </p:sp>
      <p:sp>
        <p:nvSpPr>
          <p:cNvPr id="20" name="Текст 35">
            <a:extLst>
              <a:ext uri="{FF2B5EF4-FFF2-40B4-BE49-F238E27FC236}">
                <a16:creationId xmlns:a16="http://schemas.microsoft.com/office/drawing/2014/main" id="{CA2589F7-4500-024F-8E07-D726629A599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8" y="2379663"/>
            <a:ext cx="4322531" cy="239937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300" dirty="0">
                <a:latin typeface="HSE Sans" panose="02000000000000000000" pitchFamily="2" charset="0"/>
              </a:rPr>
              <a:t>Для оформления графиков, таблиц, диаграмм могут потребоваться дополнительные цвета и вы совершенно правы, задавая вопрос, какие цвета использовать и где их взять. Мы предлагаем использовать палитру цветов Вышки для этих целей.</a:t>
            </a:r>
          </a:p>
        </p:txBody>
      </p:sp>
      <p:sp>
        <p:nvSpPr>
          <p:cNvPr id="21" name="Oval 5">
            <a:extLst>
              <a:ext uri="{FF2B5EF4-FFF2-40B4-BE49-F238E27FC236}">
                <a16:creationId xmlns:a16="http://schemas.microsoft.com/office/drawing/2014/main" id="{D2CA403A-98E7-6C42-8F44-30AB6622C802}"/>
              </a:ext>
            </a:extLst>
          </p:cNvPr>
          <p:cNvSpPr/>
          <p:nvPr userDrawn="1"/>
        </p:nvSpPr>
        <p:spPr>
          <a:xfrm>
            <a:off x="5392982" y="1447790"/>
            <a:ext cx="830997" cy="830997"/>
          </a:xfrm>
          <a:prstGeom prst="ellipse">
            <a:avLst/>
          </a:prstGeom>
          <a:solidFill>
            <a:srgbClr val="0E2D6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2" name="Oval 20">
            <a:extLst>
              <a:ext uri="{FF2B5EF4-FFF2-40B4-BE49-F238E27FC236}">
                <a16:creationId xmlns:a16="http://schemas.microsoft.com/office/drawing/2014/main" id="{42ABAA5D-E7AB-6E48-9D43-A48178C9BDD4}"/>
              </a:ext>
            </a:extLst>
          </p:cNvPr>
          <p:cNvSpPr/>
          <p:nvPr userDrawn="1"/>
        </p:nvSpPr>
        <p:spPr>
          <a:xfrm>
            <a:off x="6742925" y="1447790"/>
            <a:ext cx="830997" cy="830997"/>
          </a:xfrm>
          <a:prstGeom prst="ellipse">
            <a:avLst/>
          </a:prstGeom>
          <a:solidFill>
            <a:srgbClr val="234A9B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09F185A-8F67-9C42-A7C5-87E483F4FC19}"/>
              </a:ext>
            </a:extLst>
          </p:cNvPr>
          <p:cNvSpPr/>
          <p:nvPr userDrawn="1"/>
        </p:nvSpPr>
        <p:spPr>
          <a:xfrm>
            <a:off x="8092868" y="1447790"/>
            <a:ext cx="830997" cy="830997"/>
          </a:xfrm>
          <a:prstGeom prst="ellipse">
            <a:avLst/>
          </a:prstGeom>
          <a:solidFill>
            <a:srgbClr val="11A0D7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79AE0F6-4E37-6C4D-AF45-824EEE489A15}"/>
              </a:ext>
            </a:extLst>
          </p:cNvPr>
          <p:cNvSpPr/>
          <p:nvPr userDrawn="1"/>
        </p:nvSpPr>
        <p:spPr>
          <a:xfrm>
            <a:off x="9442811" y="1447790"/>
            <a:ext cx="830997" cy="830997"/>
          </a:xfrm>
          <a:prstGeom prst="ellipse">
            <a:avLst/>
          </a:prstGeom>
          <a:solidFill>
            <a:srgbClr val="029C63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5" name="Oval 26">
            <a:extLst>
              <a:ext uri="{FF2B5EF4-FFF2-40B4-BE49-F238E27FC236}">
                <a16:creationId xmlns:a16="http://schemas.microsoft.com/office/drawing/2014/main" id="{330C0EA4-7FD1-CE4D-AC95-8C484C5AC790}"/>
              </a:ext>
            </a:extLst>
          </p:cNvPr>
          <p:cNvSpPr/>
          <p:nvPr userDrawn="1"/>
        </p:nvSpPr>
        <p:spPr>
          <a:xfrm>
            <a:off x="10792754" y="1447790"/>
            <a:ext cx="830997" cy="830997"/>
          </a:xfrm>
          <a:prstGeom prst="ellipse">
            <a:avLst/>
          </a:prstGeom>
          <a:solidFill>
            <a:srgbClr val="EB681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6" name="Oval 29">
            <a:extLst>
              <a:ext uri="{FF2B5EF4-FFF2-40B4-BE49-F238E27FC236}">
                <a16:creationId xmlns:a16="http://schemas.microsoft.com/office/drawing/2014/main" id="{4C53CF3D-7EFB-DF4F-8EA6-5644574E9AFB}"/>
              </a:ext>
            </a:extLst>
          </p:cNvPr>
          <p:cNvSpPr/>
          <p:nvPr userDrawn="1"/>
        </p:nvSpPr>
        <p:spPr>
          <a:xfrm>
            <a:off x="5392982" y="2708699"/>
            <a:ext cx="830997" cy="830997"/>
          </a:xfrm>
          <a:prstGeom prst="ellipse">
            <a:avLst/>
          </a:prstGeom>
          <a:solidFill>
            <a:srgbClr val="7D4EB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7" name="Oval 33">
            <a:extLst>
              <a:ext uri="{FF2B5EF4-FFF2-40B4-BE49-F238E27FC236}">
                <a16:creationId xmlns:a16="http://schemas.microsoft.com/office/drawing/2014/main" id="{B42CE88A-E9A3-2A4E-BD50-EB37311F39EC}"/>
              </a:ext>
            </a:extLst>
          </p:cNvPr>
          <p:cNvSpPr/>
          <p:nvPr userDrawn="1"/>
        </p:nvSpPr>
        <p:spPr>
          <a:xfrm>
            <a:off x="6742925" y="2708699"/>
            <a:ext cx="830997" cy="830997"/>
          </a:xfrm>
          <a:prstGeom prst="ellipse">
            <a:avLst/>
          </a:prstGeom>
          <a:solidFill>
            <a:srgbClr val="E61F3D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8" name="Oval 34">
            <a:extLst>
              <a:ext uri="{FF2B5EF4-FFF2-40B4-BE49-F238E27FC236}">
                <a16:creationId xmlns:a16="http://schemas.microsoft.com/office/drawing/2014/main" id="{B699EFDF-DB9D-3C4F-9D1F-461508017BDA}"/>
              </a:ext>
            </a:extLst>
          </p:cNvPr>
          <p:cNvSpPr/>
          <p:nvPr userDrawn="1"/>
        </p:nvSpPr>
        <p:spPr>
          <a:xfrm>
            <a:off x="8092868" y="2708699"/>
            <a:ext cx="830997" cy="830997"/>
          </a:xfrm>
          <a:prstGeom prst="ellipse">
            <a:avLst/>
          </a:prstGeom>
          <a:solidFill>
            <a:srgbClr val="FBBA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9" name="Oval 35">
            <a:extLst>
              <a:ext uri="{FF2B5EF4-FFF2-40B4-BE49-F238E27FC236}">
                <a16:creationId xmlns:a16="http://schemas.microsoft.com/office/drawing/2014/main" id="{5DF3131C-EEA1-5446-B567-C9DA0A2A1AFF}"/>
              </a:ext>
            </a:extLst>
          </p:cNvPr>
          <p:cNvSpPr/>
          <p:nvPr userDrawn="1"/>
        </p:nvSpPr>
        <p:spPr>
          <a:xfrm>
            <a:off x="9442811" y="2708699"/>
            <a:ext cx="830997" cy="830997"/>
          </a:xfrm>
          <a:prstGeom prst="ellipse">
            <a:avLst/>
          </a:prstGeom>
          <a:solidFill>
            <a:srgbClr val="7DA0D3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0" name="Oval 36">
            <a:extLst>
              <a:ext uri="{FF2B5EF4-FFF2-40B4-BE49-F238E27FC236}">
                <a16:creationId xmlns:a16="http://schemas.microsoft.com/office/drawing/2014/main" id="{6D03B317-B61D-2945-8C0A-A6EBD87ACD07}"/>
              </a:ext>
            </a:extLst>
          </p:cNvPr>
          <p:cNvSpPr/>
          <p:nvPr userDrawn="1"/>
        </p:nvSpPr>
        <p:spPr>
          <a:xfrm>
            <a:off x="10792754" y="2708699"/>
            <a:ext cx="830997" cy="830997"/>
          </a:xfrm>
          <a:prstGeom prst="ellipse">
            <a:avLst/>
          </a:prstGeom>
          <a:solidFill>
            <a:srgbClr val="47A0A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1" name="Oval 37">
            <a:extLst>
              <a:ext uri="{FF2B5EF4-FFF2-40B4-BE49-F238E27FC236}">
                <a16:creationId xmlns:a16="http://schemas.microsoft.com/office/drawing/2014/main" id="{9C0266F1-C0B7-624A-A873-5F2C8801E766}"/>
              </a:ext>
            </a:extLst>
          </p:cNvPr>
          <p:cNvSpPr/>
          <p:nvPr userDrawn="1"/>
        </p:nvSpPr>
        <p:spPr>
          <a:xfrm>
            <a:off x="5392982" y="3969609"/>
            <a:ext cx="830997" cy="830997"/>
          </a:xfrm>
          <a:prstGeom prst="ellipse">
            <a:avLst/>
          </a:prstGeom>
          <a:solidFill>
            <a:srgbClr val="EB8C3C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2" name="Oval 38">
            <a:extLst>
              <a:ext uri="{FF2B5EF4-FFF2-40B4-BE49-F238E27FC236}">
                <a16:creationId xmlns:a16="http://schemas.microsoft.com/office/drawing/2014/main" id="{30C0C10E-388C-9843-8270-19D471BD3756}"/>
              </a:ext>
            </a:extLst>
          </p:cNvPr>
          <p:cNvSpPr/>
          <p:nvPr userDrawn="1"/>
        </p:nvSpPr>
        <p:spPr>
          <a:xfrm>
            <a:off x="6742925" y="3969609"/>
            <a:ext cx="830997" cy="830997"/>
          </a:xfrm>
          <a:prstGeom prst="ellipse">
            <a:avLst/>
          </a:prstGeom>
          <a:solidFill>
            <a:srgbClr val="96628C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3" name="Oval 39">
            <a:extLst>
              <a:ext uri="{FF2B5EF4-FFF2-40B4-BE49-F238E27FC236}">
                <a16:creationId xmlns:a16="http://schemas.microsoft.com/office/drawing/2014/main" id="{87047EA3-79D2-8644-A568-E64AA1D7D370}"/>
              </a:ext>
            </a:extLst>
          </p:cNvPr>
          <p:cNvSpPr/>
          <p:nvPr userDrawn="1"/>
        </p:nvSpPr>
        <p:spPr>
          <a:xfrm>
            <a:off x="8092868" y="3969609"/>
            <a:ext cx="830997" cy="830997"/>
          </a:xfrm>
          <a:prstGeom prst="ellipse">
            <a:avLst/>
          </a:prstGeom>
          <a:solidFill>
            <a:srgbClr val="CD5A5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4" name="Oval 40">
            <a:extLst>
              <a:ext uri="{FF2B5EF4-FFF2-40B4-BE49-F238E27FC236}">
                <a16:creationId xmlns:a16="http://schemas.microsoft.com/office/drawing/2014/main" id="{7F5D1C6B-4E6B-0346-A5DC-C511DB14EFD6}"/>
              </a:ext>
            </a:extLst>
          </p:cNvPr>
          <p:cNvSpPr/>
          <p:nvPr userDrawn="1"/>
        </p:nvSpPr>
        <p:spPr>
          <a:xfrm>
            <a:off x="9442811" y="3969609"/>
            <a:ext cx="830997" cy="830997"/>
          </a:xfrm>
          <a:prstGeom prst="ellipse">
            <a:avLst/>
          </a:prstGeom>
          <a:solidFill>
            <a:srgbClr val="FFD746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5" name="Oval 41">
            <a:extLst>
              <a:ext uri="{FF2B5EF4-FFF2-40B4-BE49-F238E27FC236}">
                <a16:creationId xmlns:a16="http://schemas.microsoft.com/office/drawing/2014/main" id="{EB421DBA-35DE-2C4F-A89E-27F0998EF4E8}"/>
              </a:ext>
            </a:extLst>
          </p:cNvPr>
          <p:cNvSpPr/>
          <p:nvPr userDrawn="1"/>
        </p:nvSpPr>
        <p:spPr>
          <a:xfrm>
            <a:off x="10792754" y="3969609"/>
            <a:ext cx="830997" cy="830997"/>
          </a:xfrm>
          <a:prstGeom prst="ellipse">
            <a:avLst/>
          </a:prstGeom>
          <a:solidFill>
            <a:srgbClr val="CDDDF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6" name="Oval 42">
            <a:extLst>
              <a:ext uri="{FF2B5EF4-FFF2-40B4-BE49-F238E27FC236}">
                <a16:creationId xmlns:a16="http://schemas.microsoft.com/office/drawing/2014/main" id="{081BD842-A9A1-5B44-81ED-A97BA390032B}"/>
              </a:ext>
            </a:extLst>
          </p:cNvPr>
          <p:cNvSpPr/>
          <p:nvPr userDrawn="1"/>
        </p:nvSpPr>
        <p:spPr>
          <a:xfrm>
            <a:off x="5392982" y="5249769"/>
            <a:ext cx="830997" cy="830997"/>
          </a:xfrm>
          <a:prstGeom prst="ellipse">
            <a:avLst/>
          </a:prstGeom>
          <a:solidFill>
            <a:srgbClr val="D7EBB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7" name="Oval 43">
            <a:extLst>
              <a:ext uri="{FF2B5EF4-FFF2-40B4-BE49-F238E27FC236}">
                <a16:creationId xmlns:a16="http://schemas.microsoft.com/office/drawing/2014/main" id="{036EE7D2-A33A-434C-B272-C82E2CDD4D4D}"/>
              </a:ext>
            </a:extLst>
          </p:cNvPr>
          <p:cNvSpPr/>
          <p:nvPr userDrawn="1"/>
        </p:nvSpPr>
        <p:spPr>
          <a:xfrm>
            <a:off x="6742925" y="5249769"/>
            <a:ext cx="830997" cy="830997"/>
          </a:xfrm>
          <a:prstGeom prst="ellipse">
            <a:avLst/>
          </a:prstGeom>
          <a:solidFill>
            <a:srgbClr val="FFDC9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8" name="Oval 44">
            <a:extLst>
              <a:ext uri="{FF2B5EF4-FFF2-40B4-BE49-F238E27FC236}">
                <a16:creationId xmlns:a16="http://schemas.microsoft.com/office/drawing/2014/main" id="{7DD65DA4-F076-C242-813E-8C17DCABCCFB}"/>
              </a:ext>
            </a:extLst>
          </p:cNvPr>
          <p:cNvSpPr/>
          <p:nvPr userDrawn="1"/>
        </p:nvSpPr>
        <p:spPr>
          <a:xfrm>
            <a:off x="8092868" y="5249769"/>
            <a:ext cx="830997" cy="830997"/>
          </a:xfrm>
          <a:prstGeom prst="ellipse">
            <a:avLst/>
          </a:prstGeom>
          <a:solidFill>
            <a:srgbClr val="D7C3F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9" name="Oval 45">
            <a:extLst>
              <a:ext uri="{FF2B5EF4-FFF2-40B4-BE49-F238E27FC236}">
                <a16:creationId xmlns:a16="http://schemas.microsoft.com/office/drawing/2014/main" id="{8A44D99D-BF66-2848-B460-F59D8ECF5690}"/>
              </a:ext>
            </a:extLst>
          </p:cNvPr>
          <p:cNvSpPr/>
          <p:nvPr userDrawn="1"/>
        </p:nvSpPr>
        <p:spPr>
          <a:xfrm>
            <a:off x="9442811" y="5249769"/>
            <a:ext cx="830997" cy="830997"/>
          </a:xfrm>
          <a:prstGeom prst="ellipse">
            <a:avLst/>
          </a:prstGeom>
          <a:solidFill>
            <a:srgbClr val="F6C3C3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0" name="Oval 46">
            <a:extLst>
              <a:ext uri="{FF2B5EF4-FFF2-40B4-BE49-F238E27FC236}">
                <a16:creationId xmlns:a16="http://schemas.microsoft.com/office/drawing/2014/main" id="{9B130CEB-3D74-B647-BA6B-32F7D70FD354}"/>
              </a:ext>
            </a:extLst>
          </p:cNvPr>
          <p:cNvSpPr/>
          <p:nvPr userDrawn="1"/>
        </p:nvSpPr>
        <p:spPr>
          <a:xfrm>
            <a:off x="10792754" y="5249769"/>
            <a:ext cx="830997" cy="830997"/>
          </a:xfrm>
          <a:prstGeom prst="ellipse">
            <a:avLst/>
          </a:prstGeom>
          <a:solidFill>
            <a:srgbClr val="FFF07D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67054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чистый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Icon&#10;&#10;Description automatically generated">
            <a:extLst>
              <a:ext uri="{FF2B5EF4-FFF2-40B4-BE49-F238E27FC236}">
                <a16:creationId xmlns:a16="http://schemas.microsoft.com/office/drawing/2014/main" id="{A7FA04E4-3213-8F41-B068-4DC2814414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9" name="Straight Connector 19">
            <a:extLst>
              <a:ext uri="{FF2B5EF4-FFF2-40B4-BE49-F238E27FC236}">
                <a16:creationId xmlns:a16="http://schemas.microsoft.com/office/drawing/2014/main" id="{938052A0-3DF0-DC47-B7E0-C20EF981C230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1">
            <a:extLst>
              <a:ext uri="{FF2B5EF4-FFF2-40B4-BE49-F238E27FC236}">
                <a16:creationId xmlns:a16="http://schemas.microsoft.com/office/drawing/2014/main" id="{8C6147F0-3CA1-264C-B2B2-F88597196943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25">
            <a:extLst>
              <a:ext uri="{FF2B5EF4-FFF2-40B4-BE49-F238E27FC236}">
                <a16:creationId xmlns:a16="http://schemas.microsoft.com/office/drawing/2014/main" id="{62CDF50E-4D58-AF4A-ABFD-140AF88B3681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62171D1-2A5B-7A4A-9760-17CCE51B9802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3" name="Straight Connector 59">
            <a:extLst>
              <a:ext uri="{FF2B5EF4-FFF2-40B4-BE49-F238E27FC236}">
                <a16:creationId xmlns:a16="http://schemas.microsoft.com/office/drawing/2014/main" id="{3C71A0C3-CD3E-0748-98E5-6B2507CAB296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Текст 37">
            <a:extLst>
              <a:ext uri="{FF2B5EF4-FFF2-40B4-BE49-F238E27FC236}">
                <a16:creationId xmlns:a16="http://schemas.microsoft.com/office/drawing/2014/main" id="{9856D01B-EC9A-6047-B7FB-D47084AB3F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5" name="Текст 39">
            <a:extLst>
              <a:ext uri="{FF2B5EF4-FFF2-40B4-BE49-F238E27FC236}">
                <a16:creationId xmlns:a16="http://schemas.microsoft.com/office/drawing/2014/main" id="{83E23342-AC91-354A-9A28-A14FF7BADC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Текст 39">
            <a:extLst>
              <a:ext uri="{FF2B5EF4-FFF2-40B4-BE49-F238E27FC236}">
                <a16:creationId xmlns:a16="http://schemas.microsoft.com/office/drawing/2014/main" id="{BB1CCE68-8F57-1A41-BC43-633D2EFC801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209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чисты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5234703-C735-5D41-99C2-019C7EBECCF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2F59B5-E815-AE43-BAE2-FA594BB42C0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310809" y="2643809"/>
            <a:ext cx="1570383" cy="1570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064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Icon&#10;&#10;Description automatically generated">
            <a:extLst>
              <a:ext uri="{FF2B5EF4-FFF2-40B4-BE49-F238E27FC236}">
                <a16:creationId xmlns:a16="http://schemas.microsoft.com/office/drawing/2014/main" id="{4A1436AC-5F96-2A4F-BFC7-B3442083EBE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11" name="Straight Connector 19">
            <a:extLst>
              <a:ext uri="{FF2B5EF4-FFF2-40B4-BE49-F238E27FC236}">
                <a16:creationId xmlns:a16="http://schemas.microsoft.com/office/drawing/2014/main" id="{067DD2ED-246D-7D41-B51F-FED98BF873FD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21">
            <a:extLst>
              <a:ext uri="{FF2B5EF4-FFF2-40B4-BE49-F238E27FC236}">
                <a16:creationId xmlns:a16="http://schemas.microsoft.com/office/drawing/2014/main" id="{68E8C250-D449-A743-8975-B5BFB04D9744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25">
            <a:extLst>
              <a:ext uri="{FF2B5EF4-FFF2-40B4-BE49-F238E27FC236}">
                <a16:creationId xmlns:a16="http://schemas.microsoft.com/office/drawing/2014/main" id="{DD1C71CA-B883-AF42-959D-BCA5690AAA4B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24D3A12E-0E10-C441-81D2-C3C1EB6A0537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9" name="Straight Connector 59">
            <a:extLst>
              <a:ext uri="{FF2B5EF4-FFF2-40B4-BE49-F238E27FC236}">
                <a16:creationId xmlns:a16="http://schemas.microsoft.com/office/drawing/2014/main" id="{3447008E-4F3B-FC4E-B96D-3927FAE1ED17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Рисунок 23">
            <a:extLst>
              <a:ext uri="{FF2B5EF4-FFF2-40B4-BE49-F238E27FC236}">
                <a16:creationId xmlns:a16="http://schemas.microsoft.com/office/drawing/2014/main" id="{61115A7A-23E5-E442-9551-F72F1CDA57B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684653" y="1447790"/>
            <a:ext cx="4325167" cy="4325107"/>
          </a:xfrm>
          <a:solidFill>
            <a:srgbClr val="D9D9D9"/>
          </a:solid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800" dirty="0">
                <a:solidFill>
                  <a:schemeClr val="tx1"/>
                </a:solidFill>
                <a:latin typeface="HSE Sans" panose="02000000000000000000" pitchFamily="2" charset="0"/>
              </a:rPr>
              <a:t>Чтобы слайд не выглядел пустым, сюда можно поставить иллюстрацию или фотографию</a:t>
            </a:r>
            <a:endParaRPr lang="x-none" sz="2800">
              <a:solidFill>
                <a:schemeClr val="tx1"/>
              </a:solidFill>
              <a:latin typeface="HSE Sans" panose="02000000000000000000" pitchFamily="2" charset="0"/>
            </a:endParaRPr>
          </a:p>
        </p:txBody>
      </p:sp>
      <p:sp>
        <p:nvSpPr>
          <p:cNvPr id="32" name="Заголовок 31">
            <a:extLst>
              <a:ext uri="{FF2B5EF4-FFF2-40B4-BE49-F238E27FC236}">
                <a16:creationId xmlns:a16="http://schemas.microsoft.com/office/drawing/2014/main" id="{9ED7AA97-D972-DF4F-B662-A65F2A544C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8" y="1447790"/>
            <a:ext cx="5245560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</a:t>
            </a:r>
            <a:b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36" name="Текст 35">
            <a:extLst>
              <a:ext uri="{FF2B5EF4-FFF2-40B4-BE49-F238E27FC236}">
                <a16:creationId xmlns:a16="http://schemas.microsoft.com/office/drawing/2014/main" id="{69E35E54-2B19-7441-876F-1C6A84F4F15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7" y="2379663"/>
            <a:ext cx="5245561" cy="3393234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lvl="0"/>
            <a:r>
              <a:rPr lang="ru-RU" dirty="0"/>
              <a:t>Небольшие куски текста (13</a:t>
            </a:r>
            <a:r>
              <a:rPr lang="en-US" dirty="0" err="1"/>
              <a:t>pt</a:t>
            </a:r>
            <a:r>
              <a:rPr lang="en-US" dirty="0"/>
              <a:t>) </a:t>
            </a:r>
            <a:r>
              <a:rPr lang="ru-RU" dirty="0"/>
              <a:t>можно набирать в одну колонку, но не делайте колонку на всю ширину экрана. 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 Если у вас есть свободное пространство и вы считаете, что текст одинок и ему нужна компания, то поставьте рядом небольшое изображение, которое иллюстрирует ваш текст или дополняет его.</a:t>
            </a:r>
          </a:p>
        </p:txBody>
      </p:sp>
      <p:sp>
        <p:nvSpPr>
          <p:cNvPr id="38" name="Текст 37">
            <a:extLst>
              <a:ext uri="{FF2B5EF4-FFF2-40B4-BE49-F238E27FC236}">
                <a16:creationId xmlns:a16="http://schemas.microsoft.com/office/drawing/2014/main" id="{7FB4A275-856E-364D-8AA4-2071AADC6AA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40" name="Текст 39">
            <a:extLst>
              <a:ext uri="{FF2B5EF4-FFF2-40B4-BE49-F238E27FC236}">
                <a16:creationId xmlns:a16="http://schemas.microsoft.com/office/drawing/2014/main" id="{58FBA0EA-8BE0-A643-B258-4E5C344671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41" name="Текст 39">
            <a:extLst>
              <a:ext uri="{FF2B5EF4-FFF2-40B4-BE49-F238E27FC236}">
                <a16:creationId xmlns:a16="http://schemas.microsoft.com/office/drawing/2014/main" id="{0BEC062F-1BEB-DE4C-B7EE-C552C9D45F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1287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con&#10;&#10;Description automatically generated">
            <a:extLst>
              <a:ext uri="{FF2B5EF4-FFF2-40B4-BE49-F238E27FC236}">
                <a16:creationId xmlns:a16="http://schemas.microsoft.com/office/drawing/2014/main" id="{FDC66DB8-29BC-5940-A721-40F1002145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8" name="Straight Connector 19">
            <a:extLst>
              <a:ext uri="{FF2B5EF4-FFF2-40B4-BE49-F238E27FC236}">
                <a16:creationId xmlns:a16="http://schemas.microsoft.com/office/drawing/2014/main" id="{DE27C859-478F-3648-8A9D-2C85DBDCAC09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1">
            <a:extLst>
              <a:ext uri="{FF2B5EF4-FFF2-40B4-BE49-F238E27FC236}">
                <a16:creationId xmlns:a16="http://schemas.microsoft.com/office/drawing/2014/main" id="{58EA1144-CFD8-1D47-B430-7014F576043B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5">
            <a:extLst>
              <a:ext uri="{FF2B5EF4-FFF2-40B4-BE49-F238E27FC236}">
                <a16:creationId xmlns:a16="http://schemas.microsoft.com/office/drawing/2014/main" id="{96EDC73C-5A3C-014E-8E52-04CAFCA9B20B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5E88681-53A8-3B45-B80A-372EDFB53883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2" name="Straight Connector 59">
            <a:extLst>
              <a:ext uri="{FF2B5EF4-FFF2-40B4-BE49-F238E27FC236}">
                <a16:creationId xmlns:a16="http://schemas.microsoft.com/office/drawing/2014/main" id="{EDA7D8BF-DF37-704F-B77F-7E40752ACE25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37">
            <a:extLst>
              <a:ext uri="{FF2B5EF4-FFF2-40B4-BE49-F238E27FC236}">
                <a16:creationId xmlns:a16="http://schemas.microsoft.com/office/drawing/2014/main" id="{5026DBD8-54A3-1446-9D3B-BA2B38460F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id="{E8AA3569-5054-7D47-AB14-BCFB0440D0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6" name="Заголовок 31">
            <a:extLst>
              <a:ext uri="{FF2B5EF4-FFF2-40B4-BE49-F238E27FC236}">
                <a16:creationId xmlns:a16="http://schemas.microsoft.com/office/drawing/2014/main" id="{76942483-EB13-0A4B-8060-DB65024C29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7" y="1447790"/>
            <a:ext cx="11057955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 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17" name="Текст 35">
            <a:extLst>
              <a:ext uri="{FF2B5EF4-FFF2-40B4-BE49-F238E27FC236}">
                <a16:creationId xmlns:a16="http://schemas.microsoft.com/office/drawing/2014/main" id="{66FAD63B-F743-0F47-BBE3-D773176670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7" y="2379663"/>
            <a:ext cx="11057971" cy="3745092"/>
          </a:xfrm>
        </p:spPr>
        <p:txBody>
          <a:bodyPr lIns="0" tIns="0" rIns="0" numCol="3" spcCol="252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300" dirty="0">
                <a:latin typeface="HSE Sans" panose="02000000000000000000" pitchFamily="2" charset="0"/>
              </a:rPr>
              <a:t>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</a:t>
            </a:r>
          </a:p>
        </p:txBody>
      </p:sp>
      <p:sp>
        <p:nvSpPr>
          <p:cNvPr id="18" name="Текст 39">
            <a:extLst>
              <a:ext uri="{FF2B5EF4-FFF2-40B4-BE49-F238E27FC236}">
                <a16:creationId xmlns:a16="http://schemas.microsoft.com/office/drawing/2014/main" id="{8A048480-30C9-044E-8C2E-0F67398FEE1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7183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_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con&#10;&#10;Description automatically generated">
            <a:extLst>
              <a:ext uri="{FF2B5EF4-FFF2-40B4-BE49-F238E27FC236}">
                <a16:creationId xmlns:a16="http://schemas.microsoft.com/office/drawing/2014/main" id="{0E78CA68-7A0C-CF41-9AC6-A547FB9EC3B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8" name="Straight Connector 19">
            <a:extLst>
              <a:ext uri="{FF2B5EF4-FFF2-40B4-BE49-F238E27FC236}">
                <a16:creationId xmlns:a16="http://schemas.microsoft.com/office/drawing/2014/main" id="{45DC512A-A23B-B24D-A1F6-6793976867CF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1">
            <a:extLst>
              <a:ext uri="{FF2B5EF4-FFF2-40B4-BE49-F238E27FC236}">
                <a16:creationId xmlns:a16="http://schemas.microsoft.com/office/drawing/2014/main" id="{21F91649-DF0F-5F45-A43B-2CED9ACDD049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5">
            <a:extLst>
              <a:ext uri="{FF2B5EF4-FFF2-40B4-BE49-F238E27FC236}">
                <a16:creationId xmlns:a16="http://schemas.microsoft.com/office/drawing/2014/main" id="{3137B760-1A50-1845-B7F2-1EF31C71C72B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5ECCF8F-5855-7943-B503-5573887A534D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2" name="Straight Connector 59">
            <a:extLst>
              <a:ext uri="{FF2B5EF4-FFF2-40B4-BE49-F238E27FC236}">
                <a16:creationId xmlns:a16="http://schemas.microsoft.com/office/drawing/2014/main" id="{FB81B23D-CDD8-E64C-9887-3540F7EE1C4B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37">
            <a:extLst>
              <a:ext uri="{FF2B5EF4-FFF2-40B4-BE49-F238E27FC236}">
                <a16:creationId xmlns:a16="http://schemas.microsoft.com/office/drawing/2014/main" id="{C2D710AE-3CBE-5940-A7EB-F96132E659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id="{FCC5A33D-0A3C-F140-B745-367744A5F30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Текст 35">
            <a:extLst>
              <a:ext uri="{FF2B5EF4-FFF2-40B4-BE49-F238E27FC236}">
                <a16:creationId xmlns:a16="http://schemas.microsoft.com/office/drawing/2014/main" id="{5163BE0A-A745-414A-AF21-D968BD69D2D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8" y="2379663"/>
            <a:ext cx="4322531" cy="239937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lvl="0"/>
            <a:r>
              <a:rPr lang="ru-RU" dirty="0"/>
              <a:t>Небольшие куски текста (13</a:t>
            </a:r>
            <a:r>
              <a:rPr lang="en-US" dirty="0" err="1"/>
              <a:t>pt</a:t>
            </a:r>
            <a:r>
              <a:rPr lang="en-US" dirty="0"/>
              <a:t>) </a:t>
            </a:r>
            <a:r>
              <a:rPr lang="ru-RU" dirty="0"/>
              <a:t>можно набирать в одну колонку, но не делайте колонку на всю ширину экрана. 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 Если у вас есть свободное пространство и вы считаете, что текст одинок и ему нужна компания, то поставьте рядом небольшое изображение, которое иллюстрирует ваш текст или дополняет его.</a:t>
            </a:r>
          </a:p>
        </p:txBody>
      </p:sp>
      <p:sp>
        <p:nvSpPr>
          <p:cNvPr id="20" name="Текст 35">
            <a:extLst>
              <a:ext uri="{FF2B5EF4-FFF2-40B4-BE49-F238E27FC236}">
                <a16:creationId xmlns:a16="http://schemas.microsoft.com/office/drawing/2014/main" id="{B3D47CF6-5FC1-2346-8894-A7CC39063DE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5897" y="5183249"/>
            <a:ext cx="3934345" cy="553998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Примечания, или любая другая пояснительная или дополнительная информация набираются шрифтом размером 10 </a:t>
            </a:r>
            <a:r>
              <a:rPr lang="en-GB" sz="1000" dirty="0" err="1">
                <a:latin typeface="HSE Sans" panose="02000000000000000000" pitchFamily="2" charset="0"/>
              </a:rPr>
              <a:t>pt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3" name="Текст 22">
            <a:extLst>
              <a:ext uri="{FF2B5EF4-FFF2-40B4-BE49-F238E27FC236}">
                <a16:creationId xmlns:a16="http://schemas.microsoft.com/office/drawing/2014/main" id="{CD14B8F3-89C2-9F45-809E-D1EAF85AC56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59892" y="2379663"/>
            <a:ext cx="5383968" cy="3451794"/>
          </a:xfr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3200" dirty="0">
                <a:solidFill>
                  <a:srgbClr val="102D69"/>
                </a:solidFill>
                <a:latin typeface="HSE Sans" panose="02000000000000000000" pitchFamily="2" charset="0"/>
              </a:rPr>
              <a:t>Небольшую фразу, с важной информацией, можно выделить, набрав ее более крупным кеглем, чем обычный  текст. Делать это часто не рекомендуется.</a:t>
            </a:r>
          </a:p>
          <a:p>
            <a:pPr lvl="0"/>
            <a:endParaRPr lang="ru-RU" dirty="0"/>
          </a:p>
        </p:txBody>
      </p:sp>
      <p:sp>
        <p:nvSpPr>
          <p:cNvPr id="24" name="Текст 39">
            <a:extLst>
              <a:ext uri="{FF2B5EF4-FFF2-40B4-BE49-F238E27FC236}">
                <a16:creationId xmlns:a16="http://schemas.microsoft.com/office/drawing/2014/main" id="{3BE4279A-8109-B244-B721-18F10C696B1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5" name="Заголовок 31">
            <a:extLst>
              <a:ext uri="{FF2B5EF4-FFF2-40B4-BE49-F238E27FC236}">
                <a16:creationId xmlns:a16="http://schemas.microsoft.com/office/drawing/2014/main" id="{B32DC3D4-97A5-3E4F-A29B-422D5E3129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7" y="1447790"/>
            <a:ext cx="11057955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 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3795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График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con&#10;&#10;Description automatically generated">
            <a:extLst>
              <a:ext uri="{FF2B5EF4-FFF2-40B4-BE49-F238E27FC236}">
                <a16:creationId xmlns:a16="http://schemas.microsoft.com/office/drawing/2014/main" id="{9E89D752-CAC6-0943-9A3D-4C52DBF50CE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8" name="Straight Connector 19">
            <a:extLst>
              <a:ext uri="{FF2B5EF4-FFF2-40B4-BE49-F238E27FC236}">
                <a16:creationId xmlns:a16="http://schemas.microsoft.com/office/drawing/2014/main" id="{64D89E64-93BB-044D-B3D4-8F2679C5CA4C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1">
            <a:extLst>
              <a:ext uri="{FF2B5EF4-FFF2-40B4-BE49-F238E27FC236}">
                <a16:creationId xmlns:a16="http://schemas.microsoft.com/office/drawing/2014/main" id="{D0C3B169-866D-C645-AF76-00F8C2A97E9B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5">
            <a:extLst>
              <a:ext uri="{FF2B5EF4-FFF2-40B4-BE49-F238E27FC236}">
                <a16:creationId xmlns:a16="http://schemas.microsoft.com/office/drawing/2014/main" id="{FDDF48AB-D8AE-0E42-A544-8EA5B8744778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6DF89EC-1E7C-3B40-85F4-6D19A7D29AC7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2" name="Straight Connector 59">
            <a:extLst>
              <a:ext uri="{FF2B5EF4-FFF2-40B4-BE49-F238E27FC236}">
                <a16:creationId xmlns:a16="http://schemas.microsoft.com/office/drawing/2014/main" id="{019D6862-BD52-734D-9E19-38C147CA2D29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37">
            <a:extLst>
              <a:ext uri="{FF2B5EF4-FFF2-40B4-BE49-F238E27FC236}">
                <a16:creationId xmlns:a16="http://schemas.microsoft.com/office/drawing/2014/main" id="{A9BD5ADD-B3F2-C342-82F7-83683F040D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id="{4F15CBC0-FC8B-744E-95A7-C9863CDC31B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6" name="Текст 39">
            <a:extLst>
              <a:ext uri="{FF2B5EF4-FFF2-40B4-BE49-F238E27FC236}">
                <a16:creationId xmlns:a16="http://schemas.microsoft.com/office/drawing/2014/main" id="{BC3B54AA-A0BD-E646-B3B7-C0E724D26D2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Заголовок 31">
            <a:extLst>
              <a:ext uri="{FF2B5EF4-FFF2-40B4-BE49-F238E27FC236}">
                <a16:creationId xmlns:a16="http://schemas.microsoft.com/office/drawing/2014/main" id="{B3F16318-C9C3-B948-A508-4BC53D0B77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9" y="1447790"/>
            <a:ext cx="4322530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 </a:t>
            </a:r>
            <a:b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18" name="Текст 35">
            <a:extLst>
              <a:ext uri="{FF2B5EF4-FFF2-40B4-BE49-F238E27FC236}">
                <a16:creationId xmlns:a16="http://schemas.microsoft.com/office/drawing/2014/main" id="{23B3E5FB-BBCE-4149-AD9A-8CAB06CC9F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8" y="2379663"/>
            <a:ext cx="4322531" cy="239937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en-GB" sz="1300" dirty="0">
                <a:latin typeface="HSE Sans" panose="02000000000000000000" pitchFamily="2" charset="0"/>
              </a:rPr>
              <a:t>Lorem ipsum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sit </a:t>
            </a:r>
            <a:r>
              <a:rPr lang="en-GB" sz="1300" dirty="0" err="1">
                <a:latin typeface="HSE Sans" panose="02000000000000000000" pitchFamily="2" charset="0"/>
              </a:rPr>
              <a:t>amet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consectetur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adipiscing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elit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sed</a:t>
            </a:r>
            <a:r>
              <a:rPr lang="en-GB" sz="1300" dirty="0">
                <a:latin typeface="HSE Sans" panose="02000000000000000000" pitchFamily="2" charset="0"/>
              </a:rPr>
              <a:t> do </a:t>
            </a:r>
            <a:r>
              <a:rPr lang="en-GB" sz="1300" dirty="0" err="1">
                <a:latin typeface="HSE Sans" panose="02000000000000000000" pitchFamily="2" charset="0"/>
              </a:rPr>
              <a:t>eiusmod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tempor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incididunt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labore</a:t>
            </a:r>
            <a:r>
              <a:rPr lang="en-GB" sz="1300" dirty="0">
                <a:latin typeface="HSE Sans" panose="02000000000000000000" pitchFamily="2" charset="0"/>
              </a:rPr>
              <a:t> et dolore magna </a:t>
            </a:r>
            <a:r>
              <a:rPr lang="en-GB" sz="1300" dirty="0" err="1">
                <a:latin typeface="HSE Sans" panose="02000000000000000000" pitchFamily="2" charset="0"/>
              </a:rPr>
              <a:t>aliqua</a:t>
            </a:r>
            <a:r>
              <a:rPr lang="en-GB" sz="1300" dirty="0">
                <a:latin typeface="HSE Sans" panose="02000000000000000000" pitchFamily="2" charset="0"/>
              </a:rPr>
              <a:t>. Ut </a:t>
            </a:r>
            <a:r>
              <a:rPr lang="en-GB" sz="1300" dirty="0" err="1">
                <a:latin typeface="HSE Sans" panose="02000000000000000000" pitchFamily="2" charset="0"/>
              </a:rPr>
              <a:t>enim</a:t>
            </a:r>
            <a:r>
              <a:rPr lang="en-GB" sz="1300" dirty="0">
                <a:latin typeface="HSE Sans" panose="02000000000000000000" pitchFamily="2" charset="0"/>
              </a:rPr>
              <a:t> ad minim </a:t>
            </a:r>
            <a:r>
              <a:rPr lang="en-GB" sz="1300" dirty="0" err="1">
                <a:latin typeface="HSE Sans" panose="02000000000000000000" pitchFamily="2" charset="0"/>
              </a:rPr>
              <a:t>veniam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quis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nostrud</a:t>
            </a:r>
            <a:r>
              <a:rPr lang="en-GB" sz="1300" dirty="0">
                <a:latin typeface="HSE Sans" panose="02000000000000000000" pitchFamily="2" charset="0"/>
              </a:rPr>
              <a:t> exercitation </a:t>
            </a:r>
            <a:r>
              <a:rPr lang="en-GB" sz="1300" dirty="0" err="1">
                <a:latin typeface="HSE Sans" panose="02000000000000000000" pitchFamily="2" charset="0"/>
              </a:rPr>
              <a:t>ullamco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laboris</a:t>
            </a:r>
            <a:r>
              <a:rPr lang="en-GB" sz="1300" dirty="0">
                <a:latin typeface="HSE Sans" panose="02000000000000000000" pitchFamily="2" charset="0"/>
              </a:rPr>
              <a:t> nisi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aliquip</a:t>
            </a:r>
            <a:r>
              <a:rPr lang="en-GB" sz="1300" dirty="0">
                <a:latin typeface="HSE Sans" panose="02000000000000000000" pitchFamily="2" charset="0"/>
              </a:rPr>
              <a:t> ex </a:t>
            </a:r>
            <a:r>
              <a:rPr lang="en-GB" sz="1300" dirty="0" err="1">
                <a:latin typeface="HSE Sans" panose="02000000000000000000" pitchFamily="2" charset="0"/>
              </a:rPr>
              <a:t>ea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commodo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consequat</a:t>
            </a:r>
            <a:r>
              <a:rPr lang="en-GB" sz="1300" dirty="0">
                <a:latin typeface="HSE Sans" panose="02000000000000000000" pitchFamily="2" charset="0"/>
              </a:rPr>
              <a:t>. Duis </a:t>
            </a:r>
            <a:r>
              <a:rPr lang="en-GB" sz="1300" dirty="0" err="1">
                <a:latin typeface="HSE Sans" panose="02000000000000000000" pitchFamily="2" charset="0"/>
              </a:rPr>
              <a:t>aute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irure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reprehenderit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voluptate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velit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esse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cillum</a:t>
            </a:r>
            <a:r>
              <a:rPr lang="en-GB" sz="1300" dirty="0">
                <a:latin typeface="HSE Sans" panose="02000000000000000000" pitchFamily="2" charset="0"/>
              </a:rPr>
              <a:t> dolore </a:t>
            </a:r>
            <a:r>
              <a:rPr lang="en-GB" sz="1300" dirty="0" err="1">
                <a:latin typeface="HSE Sans" panose="02000000000000000000" pitchFamily="2" charset="0"/>
              </a:rPr>
              <a:t>eu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fugiat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nulla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pariatur</a:t>
            </a:r>
            <a:r>
              <a:rPr lang="en-GB" sz="1300" dirty="0">
                <a:latin typeface="HSE Sans" panose="02000000000000000000" pitchFamily="2" charset="0"/>
              </a:rPr>
              <a:t>. </a:t>
            </a:r>
            <a:r>
              <a:rPr lang="en-GB" sz="1300" dirty="0" err="1">
                <a:latin typeface="HSE Sans" panose="02000000000000000000" pitchFamily="2" charset="0"/>
              </a:rPr>
              <a:t>Excepteur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sint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occaecat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cupidatat</a:t>
            </a:r>
            <a:r>
              <a:rPr lang="en-GB" sz="1300" dirty="0">
                <a:latin typeface="HSE Sans" panose="02000000000000000000" pitchFamily="2" charset="0"/>
              </a:rPr>
              <a:t> non </a:t>
            </a:r>
            <a:r>
              <a:rPr lang="en-GB" sz="1300" dirty="0" err="1">
                <a:latin typeface="HSE Sans" panose="02000000000000000000" pitchFamily="2" charset="0"/>
              </a:rPr>
              <a:t>proident</a:t>
            </a:r>
            <a:r>
              <a:rPr lang="en-GB" sz="1300" dirty="0">
                <a:latin typeface="HSE Sans" panose="02000000000000000000" pitchFamily="2" charset="0"/>
              </a:rPr>
              <a:t>, sunt in culpa qui </a:t>
            </a:r>
            <a:r>
              <a:rPr lang="en-GB" sz="1300" dirty="0" err="1">
                <a:latin typeface="HSE Sans" panose="02000000000000000000" pitchFamily="2" charset="0"/>
              </a:rPr>
              <a:t>officia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deserunt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mollit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anim</a:t>
            </a:r>
            <a:r>
              <a:rPr lang="en-GB" sz="1300" dirty="0">
                <a:latin typeface="HSE Sans" panose="02000000000000000000" pitchFamily="2" charset="0"/>
              </a:rPr>
              <a:t> id </a:t>
            </a:r>
            <a:r>
              <a:rPr lang="en-GB" sz="1300" dirty="0" err="1">
                <a:latin typeface="HSE Sans" panose="02000000000000000000" pitchFamily="2" charset="0"/>
              </a:rPr>
              <a:t>est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laborum</a:t>
            </a:r>
            <a:r>
              <a:rPr lang="en-GB" sz="1300" dirty="0">
                <a:latin typeface="HSE Sans" panose="02000000000000000000" pitchFamily="2" charset="0"/>
              </a:rPr>
              <a:t>.</a:t>
            </a:r>
            <a:endParaRPr lang="ru-RU" sz="1300" dirty="0">
              <a:latin typeface="HSE Sans" panose="02000000000000000000" pitchFamily="2" charset="0"/>
            </a:endParaRPr>
          </a:p>
        </p:txBody>
      </p:sp>
      <p:sp>
        <p:nvSpPr>
          <p:cNvPr id="19" name="Текст 35">
            <a:extLst>
              <a:ext uri="{FF2B5EF4-FFF2-40B4-BE49-F238E27FC236}">
                <a16:creationId xmlns:a16="http://schemas.microsoft.com/office/drawing/2014/main" id="{658542D3-7E45-6E46-8039-27C4C43DD6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5897" y="5183249"/>
            <a:ext cx="3934345" cy="553998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Примечания, или любая другая пояснительная или дополнительная информация набираются шрифтом размером 10 </a:t>
            </a:r>
            <a:r>
              <a:rPr lang="en-GB" sz="1000" dirty="0" err="1">
                <a:latin typeface="HSE Sans" panose="02000000000000000000" pitchFamily="2" charset="0"/>
              </a:rPr>
              <a:t>pt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1" name="Диаграмма 7">
            <a:extLst>
              <a:ext uri="{FF2B5EF4-FFF2-40B4-BE49-F238E27FC236}">
                <a16:creationId xmlns:a16="http://schemas.microsoft.com/office/drawing/2014/main" id="{57965DCA-4776-7546-97FD-A69317A34CF2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272097" y="1447790"/>
            <a:ext cx="6371768" cy="4289457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7113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График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Icon&#10;&#10;Description automatically generated">
            <a:extLst>
              <a:ext uri="{FF2B5EF4-FFF2-40B4-BE49-F238E27FC236}">
                <a16:creationId xmlns:a16="http://schemas.microsoft.com/office/drawing/2014/main" id="{11D7C3EB-CCEB-E142-9753-8B2D75A0A80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9" name="Straight Connector 19">
            <a:extLst>
              <a:ext uri="{FF2B5EF4-FFF2-40B4-BE49-F238E27FC236}">
                <a16:creationId xmlns:a16="http://schemas.microsoft.com/office/drawing/2014/main" id="{527C9F89-51CC-D243-9351-73AB081DB944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1">
            <a:extLst>
              <a:ext uri="{FF2B5EF4-FFF2-40B4-BE49-F238E27FC236}">
                <a16:creationId xmlns:a16="http://schemas.microsoft.com/office/drawing/2014/main" id="{F09EE119-6C80-E846-95F9-BB3907664128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25">
            <a:extLst>
              <a:ext uri="{FF2B5EF4-FFF2-40B4-BE49-F238E27FC236}">
                <a16:creationId xmlns:a16="http://schemas.microsoft.com/office/drawing/2014/main" id="{6C0A681B-44BF-6A46-98D8-483EF13B9114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65A5D7C-EB12-9D4D-A99A-4B26C81B7387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3" name="Straight Connector 59">
            <a:extLst>
              <a:ext uri="{FF2B5EF4-FFF2-40B4-BE49-F238E27FC236}">
                <a16:creationId xmlns:a16="http://schemas.microsoft.com/office/drawing/2014/main" id="{D4C3D74D-BE91-9547-ADCA-ACCE93C18789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Текст 37">
            <a:extLst>
              <a:ext uri="{FF2B5EF4-FFF2-40B4-BE49-F238E27FC236}">
                <a16:creationId xmlns:a16="http://schemas.microsoft.com/office/drawing/2014/main" id="{3E0AB43B-5E98-6042-A282-C61E0C5A37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5" name="Текст 39">
            <a:extLst>
              <a:ext uri="{FF2B5EF4-FFF2-40B4-BE49-F238E27FC236}">
                <a16:creationId xmlns:a16="http://schemas.microsoft.com/office/drawing/2014/main" id="{7388A8DF-D130-5445-A3F8-F96E1202BA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Текст 39">
            <a:extLst>
              <a:ext uri="{FF2B5EF4-FFF2-40B4-BE49-F238E27FC236}">
                <a16:creationId xmlns:a16="http://schemas.microsoft.com/office/drawing/2014/main" id="{02CBC466-1703-7541-94E4-AC76F4E6D93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0" name="Текст 35">
            <a:extLst>
              <a:ext uri="{FF2B5EF4-FFF2-40B4-BE49-F238E27FC236}">
                <a16:creationId xmlns:a16="http://schemas.microsoft.com/office/drawing/2014/main" id="{5812BF3C-1D24-3640-84D2-BFFCA525AE5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5897" y="5183249"/>
            <a:ext cx="3934345" cy="553998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Примечания, или любая другая пояснительная или дополнительная информация набираются шрифтом размером 10 </a:t>
            </a:r>
            <a:r>
              <a:rPr lang="en-GB" sz="1000" dirty="0" err="1">
                <a:latin typeface="HSE Sans" panose="02000000000000000000" pitchFamily="2" charset="0"/>
              </a:rPr>
              <a:t>pt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1" name="Диаграмма 7">
            <a:extLst>
              <a:ext uri="{FF2B5EF4-FFF2-40B4-BE49-F238E27FC236}">
                <a16:creationId xmlns:a16="http://schemas.microsoft.com/office/drawing/2014/main" id="{BCBBDD44-9DC9-F74E-979F-120A7BBD4EE1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272097" y="1447790"/>
            <a:ext cx="6371768" cy="4289457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Текст 22">
            <a:extLst>
              <a:ext uri="{FF2B5EF4-FFF2-40B4-BE49-F238E27FC236}">
                <a16:creationId xmlns:a16="http://schemas.microsoft.com/office/drawing/2014/main" id="{7C68DF7B-E804-E44B-83DF-5DC36AF76F4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5788" y="1447064"/>
            <a:ext cx="4322762" cy="703205"/>
          </a:xfrm>
        </p:spPr>
        <p:txBody>
          <a:bodyPr>
            <a:noAutofit/>
          </a:bodyPr>
          <a:lstStyle>
            <a:lvl1pPr marL="0" indent="0">
              <a:buNone/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600" dirty="0">
                <a:solidFill>
                  <a:srgbClr val="102D69"/>
                </a:solidFill>
                <a:latin typeface="HSE Sans" panose="02000000000000000000" pitchFamily="2" charset="0"/>
              </a:rPr>
              <a:t>Название графика. Обратите внимание, что название графика набирается меньшим кеглем, чем заголовок</a:t>
            </a:r>
            <a:r>
              <a:rPr lang="en-GB" sz="1600" dirty="0">
                <a:solidFill>
                  <a:srgbClr val="102D69"/>
                </a:solidFill>
                <a:latin typeface="HSE Sans" panose="02000000000000000000" pitchFamily="2" charset="0"/>
              </a:rPr>
              <a:t> (16pt)</a:t>
            </a:r>
            <a:endParaRPr lang="ru-RU" sz="16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28" name="Текст 35">
            <a:extLst>
              <a:ext uri="{FF2B5EF4-FFF2-40B4-BE49-F238E27FC236}">
                <a16:creationId xmlns:a16="http://schemas.microsoft.com/office/drawing/2014/main" id="{89E931D8-2901-A54D-86EA-096E47B8188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8" y="2379663"/>
            <a:ext cx="4322531" cy="239937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en-GB" sz="1300" dirty="0">
                <a:latin typeface="HSE Sans" panose="02000000000000000000" pitchFamily="2" charset="0"/>
              </a:rPr>
              <a:t>Lorem ipsum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sit </a:t>
            </a:r>
            <a:r>
              <a:rPr lang="en-GB" sz="1300" dirty="0" err="1">
                <a:latin typeface="HSE Sans" panose="02000000000000000000" pitchFamily="2" charset="0"/>
              </a:rPr>
              <a:t>amet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consectetur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adipiscing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elit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sed</a:t>
            </a:r>
            <a:r>
              <a:rPr lang="en-GB" sz="1300" dirty="0">
                <a:latin typeface="HSE Sans" panose="02000000000000000000" pitchFamily="2" charset="0"/>
              </a:rPr>
              <a:t> do </a:t>
            </a:r>
            <a:r>
              <a:rPr lang="en-GB" sz="1300" dirty="0" err="1">
                <a:latin typeface="HSE Sans" panose="02000000000000000000" pitchFamily="2" charset="0"/>
              </a:rPr>
              <a:t>eiusmod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tempor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incididunt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labore</a:t>
            </a:r>
            <a:r>
              <a:rPr lang="en-GB" sz="1300" dirty="0">
                <a:latin typeface="HSE Sans" panose="02000000000000000000" pitchFamily="2" charset="0"/>
              </a:rPr>
              <a:t> et dolore magna </a:t>
            </a:r>
            <a:r>
              <a:rPr lang="en-GB" sz="1300" dirty="0" err="1">
                <a:latin typeface="HSE Sans" panose="02000000000000000000" pitchFamily="2" charset="0"/>
              </a:rPr>
              <a:t>aliqua</a:t>
            </a:r>
            <a:r>
              <a:rPr lang="en-GB" sz="1300" dirty="0">
                <a:latin typeface="HSE Sans" panose="02000000000000000000" pitchFamily="2" charset="0"/>
              </a:rPr>
              <a:t>. Ut </a:t>
            </a:r>
            <a:r>
              <a:rPr lang="en-GB" sz="1300" dirty="0" err="1">
                <a:latin typeface="HSE Sans" panose="02000000000000000000" pitchFamily="2" charset="0"/>
              </a:rPr>
              <a:t>enim</a:t>
            </a:r>
            <a:r>
              <a:rPr lang="en-GB" sz="1300" dirty="0">
                <a:latin typeface="HSE Sans" panose="02000000000000000000" pitchFamily="2" charset="0"/>
              </a:rPr>
              <a:t> ad minim </a:t>
            </a:r>
            <a:r>
              <a:rPr lang="en-GB" sz="1300" dirty="0" err="1">
                <a:latin typeface="HSE Sans" panose="02000000000000000000" pitchFamily="2" charset="0"/>
              </a:rPr>
              <a:t>veniam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quis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nostrud</a:t>
            </a:r>
            <a:r>
              <a:rPr lang="en-GB" sz="1300" dirty="0">
                <a:latin typeface="HSE Sans" panose="02000000000000000000" pitchFamily="2" charset="0"/>
              </a:rPr>
              <a:t> exercitation </a:t>
            </a:r>
            <a:r>
              <a:rPr lang="en-GB" sz="1300" dirty="0" err="1">
                <a:latin typeface="HSE Sans" panose="02000000000000000000" pitchFamily="2" charset="0"/>
              </a:rPr>
              <a:t>ullamco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laboris</a:t>
            </a:r>
            <a:r>
              <a:rPr lang="en-GB" sz="1300" dirty="0">
                <a:latin typeface="HSE Sans" panose="02000000000000000000" pitchFamily="2" charset="0"/>
              </a:rPr>
              <a:t> nisi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aliquip</a:t>
            </a:r>
            <a:r>
              <a:rPr lang="en-GB" sz="1300" dirty="0">
                <a:latin typeface="HSE Sans" panose="02000000000000000000" pitchFamily="2" charset="0"/>
              </a:rPr>
              <a:t> ex </a:t>
            </a:r>
            <a:r>
              <a:rPr lang="en-GB" sz="1300" dirty="0" err="1">
                <a:latin typeface="HSE Sans" panose="02000000000000000000" pitchFamily="2" charset="0"/>
              </a:rPr>
              <a:t>ea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commodo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consequat</a:t>
            </a:r>
            <a:r>
              <a:rPr lang="en-GB" sz="1300" dirty="0">
                <a:latin typeface="HSE Sans" panose="02000000000000000000" pitchFamily="2" charset="0"/>
              </a:rPr>
              <a:t>. Duis </a:t>
            </a:r>
            <a:r>
              <a:rPr lang="en-GB" sz="1300" dirty="0" err="1">
                <a:latin typeface="HSE Sans" panose="02000000000000000000" pitchFamily="2" charset="0"/>
              </a:rPr>
              <a:t>aute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irure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reprehenderit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voluptate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velit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esse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cillum</a:t>
            </a:r>
            <a:r>
              <a:rPr lang="en-GB" sz="1300" dirty="0">
                <a:latin typeface="HSE Sans" panose="02000000000000000000" pitchFamily="2" charset="0"/>
              </a:rPr>
              <a:t> dolore </a:t>
            </a:r>
            <a:r>
              <a:rPr lang="en-GB" sz="1300" dirty="0" err="1">
                <a:latin typeface="HSE Sans" panose="02000000000000000000" pitchFamily="2" charset="0"/>
              </a:rPr>
              <a:t>eu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fugiat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nulla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pariatur</a:t>
            </a:r>
            <a:r>
              <a:rPr lang="en-GB" sz="1300" dirty="0">
                <a:latin typeface="HSE Sans" panose="02000000000000000000" pitchFamily="2" charset="0"/>
              </a:rPr>
              <a:t>. </a:t>
            </a:r>
            <a:r>
              <a:rPr lang="en-GB" sz="1300" dirty="0" err="1">
                <a:latin typeface="HSE Sans" panose="02000000000000000000" pitchFamily="2" charset="0"/>
              </a:rPr>
              <a:t>Excepteur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sint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occaecat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cupidatat</a:t>
            </a:r>
            <a:r>
              <a:rPr lang="en-GB" sz="1300" dirty="0">
                <a:latin typeface="HSE Sans" panose="02000000000000000000" pitchFamily="2" charset="0"/>
              </a:rPr>
              <a:t> non </a:t>
            </a:r>
            <a:r>
              <a:rPr lang="en-GB" sz="1300" dirty="0" err="1">
                <a:latin typeface="HSE Sans" panose="02000000000000000000" pitchFamily="2" charset="0"/>
              </a:rPr>
              <a:t>proident</a:t>
            </a:r>
            <a:r>
              <a:rPr lang="en-GB" sz="1300" dirty="0">
                <a:latin typeface="HSE Sans" panose="02000000000000000000" pitchFamily="2" charset="0"/>
              </a:rPr>
              <a:t>, sunt in culpa qui </a:t>
            </a:r>
            <a:r>
              <a:rPr lang="en-GB" sz="1300" dirty="0" err="1">
                <a:latin typeface="HSE Sans" panose="02000000000000000000" pitchFamily="2" charset="0"/>
              </a:rPr>
              <a:t>officia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deserunt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mollit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anim</a:t>
            </a:r>
            <a:r>
              <a:rPr lang="en-GB" sz="1300" dirty="0">
                <a:latin typeface="HSE Sans" panose="02000000000000000000" pitchFamily="2" charset="0"/>
              </a:rPr>
              <a:t> id </a:t>
            </a:r>
            <a:r>
              <a:rPr lang="en-GB" sz="1300" dirty="0" err="1">
                <a:latin typeface="HSE Sans" panose="02000000000000000000" pitchFamily="2" charset="0"/>
              </a:rPr>
              <a:t>est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laborum</a:t>
            </a:r>
            <a:r>
              <a:rPr lang="en-GB" sz="1300" dirty="0">
                <a:latin typeface="HSE Sans" panose="02000000000000000000" pitchFamily="2" charset="0"/>
              </a:rPr>
              <a:t>.</a:t>
            </a:r>
            <a:endParaRPr lang="ru-RU" sz="13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4889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ифры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Icon&#10;&#10;Description automatically generated">
            <a:extLst>
              <a:ext uri="{FF2B5EF4-FFF2-40B4-BE49-F238E27FC236}">
                <a16:creationId xmlns:a16="http://schemas.microsoft.com/office/drawing/2014/main" id="{E9A64721-E55E-8749-B29E-51DD895593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7" name="Straight Connector 19">
            <a:extLst>
              <a:ext uri="{FF2B5EF4-FFF2-40B4-BE49-F238E27FC236}">
                <a16:creationId xmlns:a16="http://schemas.microsoft.com/office/drawing/2014/main" id="{B0C162B7-B84F-874A-960E-31F512518C6E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21">
            <a:extLst>
              <a:ext uri="{FF2B5EF4-FFF2-40B4-BE49-F238E27FC236}">
                <a16:creationId xmlns:a16="http://schemas.microsoft.com/office/drawing/2014/main" id="{1CB321BB-9FE3-294F-85D8-AA7DC75CA4AF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5">
            <a:extLst>
              <a:ext uri="{FF2B5EF4-FFF2-40B4-BE49-F238E27FC236}">
                <a16:creationId xmlns:a16="http://schemas.microsoft.com/office/drawing/2014/main" id="{0A610A45-8712-8A45-AFB3-931CF468EC32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0460EF6-ECAD-8941-8132-1B3E005D6067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1" name="Straight Connector 59">
            <a:extLst>
              <a:ext uri="{FF2B5EF4-FFF2-40B4-BE49-F238E27FC236}">
                <a16:creationId xmlns:a16="http://schemas.microsoft.com/office/drawing/2014/main" id="{41AE56A2-5FAA-FD44-AE1A-338E1E304184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Текст 37">
            <a:extLst>
              <a:ext uri="{FF2B5EF4-FFF2-40B4-BE49-F238E27FC236}">
                <a16:creationId xmlns:a16="http://schemas.microsoft.com/office/drawing/2014/main" id="{D9986185-6D5E-FD48-A5CA-AF2D5B58A3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3" name="Текст 39">
            <a:extLst>
              <a:ext uri="{FF2B5EF4-FFF2-40B4-BE49-F238E27FC236}">
                <a16:creationId xmlns:a16="http://schemas.microsoft.com/office/drawing/2014/main" id="{5DBFD327-E3A8-944A-AABF-7D813AD0F1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5" name="Текст 39">
            <a:extLst>
              <a:ext uri="{FF2B5EF4-FFF2-40B4-BE49-F238E27FC236}">
                <a16:creationId xmlns:a16="http://schemas.microsoft.com/office/drawing/2014/main" id="{D206FCE0-05C3-2C45-A7D6-1FC287C017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Заголовок 31">
            <a:extLst>
              <a:ext uri="{FF2B5EF4-FFF2-40B4-BE49-F238E27FC236}">
                <a16:creationId xmlns:a16="http://schemas.microsoft.com/office/drawing/2014/main" id="{3B28B62E-5EE9-834C-9BB6-BD66079B81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7" y="1447790"/>
            <a:ext cx="11057955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 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24" name="Текст 35">
            <a:extLst>
              <a:ext uri="{FF2B5EF4-FFF2-40B4-BE49-F238E27FC236}">
                <a16:creationId xmlns:a16="http://schemas.microsoft.com/office/drawing/2014/main" id="{621215DE-C1FD-2B4C-B236-AF679CF906B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5076" y="4103994"/>
            <a:ext cx="2758143" cy="156966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300" dirty="0">
                <a:latin typeface="HSE Sans" panose="02000000000000000000" pitchFamily="2" charset="0"/>
              </a:rPr>
              <a:t>Если у вас мало данных, то не переживайте. Сделайте несколько крупных цифр и аккуратные подписи к ним, это позволит подать информацию красиво и аккуратно.</a:t>
            </a:r>
          </a:p>
        </p:txBody>
      </p:sp>
      <p:sp>
        <p:nvSpPr>
          <p:cNvPr id="25" name="Текст 35">
            <a:extLst>
              <a:ext uri="{FF2B5EF4-FFF2-40B4-BE49-F238E27FC236}">
                <a16:creationId xmlns:a16="http://schemas.microsoft.com/office/drawing/2014/main" id="{8BC2F90D-0CE0-574C-A7C1-EAA3E6F1AB5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47007" y="4103994"/>
            <a:ext cx="2757612" cy="156966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300" dirty="0">
                <a:latin typeface="HSE Sans" panose="02000000000000000000" pitchFamily="2" charset="0"/>
              </a:rPr>
              <a:t>Если у вас мало данных, то не переживайте. Сделайте несколько крупных цифр и аккуратные подписи к ним, это позволит подать информацию красиво и аккуратно.</a:t>
            </a:r>
          </a:p>
        </p:txBody>
      </p:sp>
      <p:sp>
        <p:nvSpPr>
          <p:cNvPr id="26" name="Текст 35">
            <a:extLst>
              <a:ext uri="{FF2B5EF4-FFF2-40B4-BE49-F238E27FC236}">
                <a16:creationId xmlns:a16="http://schemas.microsoft.com/office/drawing/2014/main" id="{239E188B-2696-8A48-9F8A-36223EEF61E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18938" y="4103994"/>
            <a:ext cx="2757612" cy="156966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300" dirty="0">
                <a:latin typeface="HSE Sans" panose="02000000000000000000" pitchFamily="2" charset="0"/>
              </a:rPr>
              <a:t>Если у вас мало данных, то не переживайте. Сделайте несколько крупных цифр и аккуратные подписи к ним, это позволит подать информацию красиво и аккуратно.</a:t>
            </a:r>
          </a:p>
        </p:txBody>
      </p:sp>
      <p:sp>
        <p:nvSpPr>
          <p:cNvPr id="28" name="Текст 27">
            <a:extLst>
              <a:ext uri="{FF2B5EF4-FFF2-40B4-BE49-F238E27FC236}">
                <a16:creationId xmlns:a16="http://schemas.microsoft.com/office/drawing/2014/main" id="{379BF4C6-F899-294C-B88E-8363AFBEEC2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5076" y="2710235"/>
            <a:ext cx="2758143" cy="1164116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9600">
                <a:latin typeface="HSE Sans" panose="02000000000000000000" pitchFamily="2" charset="0"/>
              </a:defRPr>
            </a:lvl1pPr>
            <a:lvl2pPr>
              <a:defRPr sz="9600">
                <a:latin typeface="HSE Sans" panose="02000000000000000000" pitchFamily="2" charset="0"/>
              </a:defRPr>
            </a:lvl2pPr>
            <a:lvl3pPr>
              <a:defRPr sz="9600">
                <a:latin typeface="HSE Sans" panose="02000000000000000000" pitchFamily="2" charset="0"/>
              </a:defRPr>
            </a:lvl3pPr>
            <a:lvl4pPr>
              <a:defRPr sz="9600">
                <a:latin typeface="HSE Sans" panose="02000000000000000000" pitchFamily="2" charset="0"/>
              </a:defRPr>
            </a:lvl4pPr>
            <a:lvl5pPr>
              <a:defRPr sz="9600">
                <a:latin typeface="HSE Sans" panose="02000000000000000000" pitchFamily="2" charset="0"/>
              </a:defRPr>
            </a:lvl5pPr>
          </a:lstStyle>
          <a:p>
            <a:pPr lvl="0"/>
            <a:r>
              <a:rPr lang="ru-RU" sz="9600" dirty="0">
                <a:solidFill>
                  <a:srgbClr val="102D69"/>
                </a:solidFill>
                <a:latin typeface="HSE Sans" panose="02000000000000000000" pitchFamily="2" charset="0"/>
              </a:rPr>
              <a:t>152</a:t>
            </a:r>
            <a:endParaRPr lang="ru-RU" dirty="0"/>
          </a:p>
        </p:txBody>
      </p:sp>
      <p:sp>
        <p:nvSpPr>
          <p:cNvPr id="29" name="Текст 27">
            <a:extLst>
              <a:ext uri="{FF2B5EF4-FFF2-40B4-BE49-F238E27FC236}">
                <a16:creationId xmlns:a16="http://schemas.microsoft.com/office/drawing/2014/main" id="{DE7F352B-F6D9-B545-A835-443A55956E7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47007" y="2710235"/>
            <a:ext cx="2758143" cy="1164116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9600">
                <a:latin typeface="HSE Sans" panose="02000000000000000000" pitchFamily="2" charset="0"/>
              </a:defRPr>
            </a:lvl1pPr>
            <a:lvl2pPr>
              <a:defRPr sz="9600">
                <a:latin typeface="HSE Sans" panose="02000000000000000000" pitchFamily="2" charset="0"/>
              </a:defRPr>
            </a:lvl2pPr>
            <a:lvl3pPr>
              <a:defRPr sz="9600">
                <a:latin typeface="HSE Sans" panose="02000000000000000000" pitchFamily="2" charset="0"/>
              </a:defRPr>
            </a:lvl3pPr>
            <a:lvl4pPr>
              <a:defRPr sz="9600">
                <a:latin typeface="HSE Sans" panose="02000000000000000000" pitchFamily="2" charset="0"/>
              </a:defRPr>
            </a:lvl4pPr>
            <a:lvl5pPr>
              <a:defRPr sz="9600">
                <a:latin typeface="HSE Sans" panose="02000000000000000000" pitchFamily="2" charset="0"/>
              </a:defRPr>
            </a:lvl5pPr>
          </a:lstStyle>
          <a:p>
            <a:pPr lvl="0"/>
            <a:r>
              <a:rPr lang="ru-RU" sz="9600" dirty="0">
                <a:solidFill>
                  <a:srgbClr val="102D69"/>
                </a:solidFill>
                <a:latin typeface="HSE Sans" panose="02000000000000000000" pitchFamily="2" charset="0"/>
              </a:rPr>
              <a:t>95</a:t>
            </a:r>
            <a:endParaRPr lang="ru-RU" dirty="0"/>
          </a:p>
        </p:txBody>
      </p:sp>
      <p:sp>
        <p:nvSpPr>
          <p:cNvPr id="30" name="Текст 27">
            <a:extLst>
              <a:ext uri="{FF2B5EF4-FFF2-40B4-BE49-F238E27FC236}">
                <a16:creationId xmlns:a16="http://schemas.microsoft.com/office/drawing/2014/main" id="{D1D5AF9F-C1B0-7842-8789-1DB8963D981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18938" y="2710235"/>
            <a:ext cx="2758143" cy="1164116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9600">
                <a:latin typeface="HSE Sans" panose="02000000000000000000" pitchFamily="2" charset="0"/>
              </a:defRPr>
            </a:lvl1pPr>
            <a:lvl2pPr>
              <a:defRPr sz="9600">
                <a:latin typeface="HSE Sans" panose="02000000000000000000" pitchFamily="2" charset="0"/>
              </a:defRPr>
            </a:lvl2pPr>
            <a:lvl3pPr>
              <a:defRPr sz="9600">
                <a:latin typeface="HSE Sans" panose="02000000000000000000" pitchFamily="2" charset="0"/>
              </a:defRPr>
            </a:lvl3pPr>
            <a:lvl4pPr>
              <a:defRPr sz="9600">
                <a:latin typeface="HSE Sans" panose="02000000000000000000" pitchFamily="2" charset="0"/>
              </a:defRPr>
            </a:lvl4pPr>
            <a:lvl5pPr>
              <a:defRPr sz="9600">
                <a:latin typeface="HSE Sans" panose="02000000000000000000" pitchFamily="2" charset="0"/>
              </a:defRPr>
            </a:lvl5pPr>
          </a:lstStyle>
          <a:p>
            <a:pPr lvl="0"/>
            <a:r>
              <a:rPr lang="ru-RU" sz="9600" dirty="0">
                <a:solidFill>
                  <a:srgbClr val="102D69"/>
                </a:solidFill>
                <a:latin typeface="HSE Sans" panose="02000000000000000000" pitchFamily="2" charset="0"/>
              </a:rPr>
              <a:t>284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7052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C5425806-16DD-844E-927C-26E7143A9ED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6" name="Straight Connector 19">
            <a:extLst>
              <a:ext uri="{FF2B5EF4-FFF2-40B4-BE49-F238E27FC236}">
                <a16:creationId xmlns:a16="http://schemas.microsoft.com/office/drawing/2014/main" id="{479746FF-3282-DF46-9D7C-D80431604A55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21">
            <a:extLst>
              <a:ext uri="{FF2B5EF4-FFF2-40B4-BE49-F238E27FC236}">
                <a16:creationId xmlns:a16="http://schemas.microsoft.com/office/drawing/2014/main" id="{51B44297-B0E7-D74D-B291-D39A0D468B42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25">
            <a:extLst>
              <a:ext uri="{FF2B5EF4-FFF2-40B4-BE49-F238E27FC236}">
                <a16:creationId xmlns:a16="http://schemas.microsoft.com/office/drawing/2014/main" id="{0EA4A057-F0CB-E04F-B472-4A1ABFB64C66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64502F5-56EE-354B-A3B1-E79F8B005172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0" name="Straight Connector 59">
            <a:extLst>
              <a:ext uri="{FF2B5EF4-FFF2-40B4-BE49-F238E27FC236}">
                <a16:creationId xmlns:a16="http://schemas.microsoft.com/office/drawing/2014/main" id="{A80E0956-5C10-CC40-A426-CBD2E0C4158E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Текст 37">
            <a:extLst>
              <a:ext uri="{FF2B5EF4-FFF2-40B4-BE49-F238E27FC236}">
                <a16:creationId xmlns:a16="http://schemas.microsoft.com/office/drawing/2014/main" id="{6EC59AAD-5962-8D49-BF4D-7DA5D57307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2" name="Текст 39">
            <a:extLst>
              <a:ext uri="{FF2B5EF4-FFF2-40B4-BE49-F238E27FC236}">
                <a16:creationId xmlns:a16="http://schemas.microsoft.com/office/drawing/2014/main" id="{49041ACC-EEF4-D34B-A7DE-87B1AF2ED38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id="{BF93B2CC-81A4-0943-AF6C-C8657679299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5" name="Текст 22">
            <a:extLst>
              <a:ext uri="{FF2B5EF4-FFF2-40B4-BE49-F238E27FC236}">
                <a16:creationId xmlns:a16="http://schemas.microsoft.com/office/drawing/2014/main" id="{51340CB4-0355-3640-A212-F684523CDCC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5787" y="1447065"/>
            <a:ext cx="11058065" cy="30777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600" dirty="0">
                <a:solidFill>
                  <a:srgbClr val="102D69"/>
                </a:solidFill>
                <a:latin typeface="HSE Sans" panose="02000000000000000000" pitchFamily="2" charset="0"/>
              </a:rPr>
              <a:t>Название таблицы. Обратите внимание, что название графика набирается меньшим кеглем, чем заголовок (16</a:t>
            </a:r>
            <a:r>
              <a:rPr lang="en-GB" sz="16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16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16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8C6F2EA4-CEDC-324C-9C06-8713118041E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5788" y="5739189"/>
            <a:ext cx="6824303" cy="703205"/>
          </a:xfr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300" b="0" dirty="0">
                <a:ln>
                  <a:noFill/>
                </a:ln>
                <a:latin typeface="HSE Sans" panose="02000000000000000000" pitchFamily="2" charset="0"/>
              </a:rPr>
              <a:t>Мы рекомендуем очень аккуратно использовать жирное начертание, старайтесь выделять жирным самое важное. </a:t>
            </a:r>
            <a:r>
              <a:rPr lang="ru-RU" sz="1300" dirty="0">
                <a:latin typeface="HSE Sans" panose="02000000000000000000" pitchFamily="2" charset="0"/>
              </a:rPr>
              <a:t>Также старайтесь не использовать выделение жирным начертанием вместе с заливкой ячеек каким-либо цветом, достаточно и одного акцента.</a:t>
            </a:r>
            <a:endParaRPr lang="x-none" sz="1300" b="0">
              <a:ln>
                <a:noFill/>
              </a:ln>
              <a:latin typeface="HSE Sans" panose="02000000000000000000" pitchFamily="2" charset="0"/>
            </a:endParaRPr>
          </a:p>
        </p:txBody>
      </p:sp>
      <p:sp>
        <p:nvSpPr>
          <p:cNvPr id="19" name="Таблица 18">
            <a:extLst>
              <a:ext uri="{FF2B5EF4-FFF2-40B4-BE49-F238E27FC236}">
                <a16:creationId xmlns:a16="http://schemas.microsoft.com/office/drawing/2014/main" id="{7B291085-A9B9-D842-B1A7-96258FAF012C}"/>
              </a:ext>
            </a:extLst>
          </p:cNvPr>
          <p:cNvSpPr>
            <a:spLocks noGrp="1"/>
          </p:cNvSpPr>
          <p:nvPr>
            <p:ph type="tbl" sz="quarter" idx="19"/>
          </p:nvPr>
        </p:nvSpPr>
        <p:spPr>
          <a:xfrm>
            <a:off x="585787" y="1984076"/>
            <a:ext cx="11058527" cy="351957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0160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Icon&#10;&#10;Description automatically generated">
            <a:extLst>
              <a:ext uri="{FF2B5EF4-FFF2-40B4-BE49-F238E27FC236}">
                <a16:creationId xmlns:a16="http://schemas.microsoft.com/office/drawing/2014/main" id="{259ABC72-D738-1143-BF2A-D85AE9A4F73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9" name="Straight Connector 19">
            <a:extLst>
              <a:ext uri="{FF2B5EF4-FFF2-40B4-BE49-F238E27FC236}">
                <a16:creationId xmlns:a16="http://schemas.microsoft.com/office/drawing/2014/main" id="{237A1E42-2FC3-8841-8C41-992C5BC2368D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1">
            <a:extLst>
              <a:ext uri="{FF2B5EF4-FFF2-40B4-BE49-F238E27FC236}">
                <a16:creationId xmlns:a16="http://schemas.microsoft.com/office/drawing/2014/main" id="{47503EA0-3883-E24D-9EB8-7B6175182929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25">
            <a:extLst>
              <a:ext uri="{FF2B5EF4-FFF2-40B4-BE49-F238E27FC236}">
                <a16:creationId xmlns:a16="http://schemas.microsoft.com/office/drawing/2014/main" id="{E0144DF2-9891-324D-B34E-AFA025FBCBF9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33F65D6-1072-F140-B6A5-758D7B595A92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3" name="Straight Connector 59">
            <a:extLst>
              <a:ext uri="{FF2B5EF4-FFF2-40B4-BE49-F238E27FC236}">
                <a16:creationId xmlns:a16="http://schemas.microsoft.com/office/drawing/2014/main" id="{5F1F09D4-22FA-7B4B-9488-F8FDDCC2D447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Текст 37">
            <a:extLst>
              <a:ext uri="{FF2B5EF4-FFF2-40B4-BE49-F238E27FC236}">
                <a16:creationId xmlns:a16="http://schemas.microsoft.com/office/drawing/2014/main" id="{44D0326E-FD7A-3541-A998-62A1C30E27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5" name="Текст 39">
            <a:extLst>
              <a:ext uri="{FF2B5EF4-FFF2-40B4-BE49-F238E27FC236}">
                <a16:creationId xmlns:a16="http://schemas.microsoft.com/office/drawing/2014/main" id="{279CCCA0-F959-5245-8321-106D3C5E83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Текст 39">
            <a:extLst>
              <a:ext uri="{FF2B5EF4-FFF2-40B4-BE49-F238E27FC236}">
                <a16:creationId xmlns:a16="http://schemas.microsoft.com/office/drawing/2014/main" id="{8B839C6B-8494-8841-9714-4C8F710F840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8" name="Текст 22">
            <a:extLst>
              <a:ext uri="{FF2B5EF4-FFF2-40B4-BE49-F238E27FC236}">
                <a16:creationId xmlns:a16="http://schemas.microsoft.com/office/drawing/2014/main" id="{4D940599-2B77-CE47-91E6-CDB51ADE184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5787" y="1447064"/>
            <a:ext cx="7617877" cy="537011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600" dirty="0">
                <a:solidFill>
                  <a:srgbClr val="102D69"/>
                </a:solidFill>
                <a:latin typeface="HSE Sans" panose="02000000000000000000" pitchFamily="2" charset="0"/>
              </a:rPr>
              <a:t>Название таблицы. Обратите внимание, что название графика набирается меньшим кеглем, чем заголовок (16</a:t>
            </a:r>
            <a:r>
              <a:rPr lang="en-GB" sz="16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16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16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19" name="Текст 16">
            <a:extLst>
              <a:ext uri="{FF2B5EF4-FFF2-40B4-BE49-F238E27FC236}">
                <a16:creationId xmlns:a16="http://schemas.microsoft.com/office/drawing/2014/main" id="{A7333712-9DED-4F4B-B209-2F13075EDB3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5788" y="5739189"/>
            <a:ext cx="6824303" cy="703205"/>
          </a:xfr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300" b="0" dirty="0">
                <a:ln>
                  <a:noFill/>
                </a:ln>
                <a:latin typeface="HSE Sans" panose="02000000000000000000" pitchFamily="2" charset="0"/>
              </a:rPr>
              <a:t>Мы рекомендуем очень аккуратно использовать жирное начертание, старайтесь выделять жирным самое важное. </a:t>
            </a:r>
            <a:r>
              <a:rPr lang="ru-RU" sz="1300" dirty="0">
                <a:latin typeface="HSE Sans" panose="02000000000000000000" pitchFamily="2" charset="0"/>
              </a:rPr>
              <a:t>Также старайтесь не использовать выделение жирным начертанием вместе с заливкой ячеек каким-либо цветом, достаточно и одного акцента.</a:t>
            </a:r>
            <a:endParaRPr lang="x-none" sz="1300" b="0">
              <a:ln>
                <a:noFill/>
              </a:ln>
              <a:latin typeface="HSE Sans" panose="02000000000000000000" pitchFamily="2" charset="0"/>
            </a:endParaRPr>
          </a:p>
        </p:txBody>
      </p:sp>
      <p:sp>
        <p:nvSpPr>
          <p:cNvPr id="20" name="Таблица 18">
            <a:extLst>
              <a:ext uri="{FF2B5EF4-FFF2-40B4-BE49-F238E27FC236}">
                <a16:creationId xmlns:a16="http://schemas.microsoft.com/office/drawing/2014/main" id="{DD467C42-8209-B740-8419-DBB6A6F7D5EE}"/>
              </a:ext>
            </a:extLst>
          </p:cNvPr>
          <p:cNvSpPr>
            <a:spLocks noGrp="1"/>
          </p:cNvSpPr>
          <p:nvPr>
            <p:ph type="tbl" sz="quarter" idx="19"/>
          </p:nvPr>
        </p:nvSpPr>
        <p:spPr>
          <a:xfrm>
            <a:off x="585787" y="2208362"/>
            <a:ext cx="7617895" cy="3295290"/>
          </a:xfrm>
        </p:spPr>
        <p:txBody>
          <a:bodyPr/>
          <a:lstStyle/>
          <a:p>
            <a:endParaRPr lang="ru-RU"/>
          </a:p>
        </p:txBody>
      </p:sp>
      <p:sp>
        <p:nvSpPr>
          <p:cNvPr id="21" name="Текст 35">
            <a:extLst>
              <a:ext uri="{FF2B5EF4-FFF2-40B4-BE49-F238E27FC236}">
                <a16:creationId xmlns:a16="http://schemas.microsoft.com/office/drawing/2014/main" id="{B4309850-76EA-224C-A9E2-B6BBDBF99DE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86807" y="2208363"/>
            <a:ext cx="2930666" cy="2570672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en-GB" sz="1300" dirty="0">
                <a:latin typeface="HSE Sans" panose="02000000000000000000" pitchFamily="2" charset="0"/>
              </a:rPr>
              <a:t>Lorem ipsum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sit </a:t>
            </a:r>
            <a:r>
              <a:rPr lang="en-GB" sz="1300" dirty="0" err="1">
                <a:latin typeface="HSE Sans" panose="02000000000000000000" pitchFamily="2" charset="0"/>
              </a:rPr>
              <a:t>amet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consectetur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adipiscing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elit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sed</a:t>
            </a:r>
            <a:r>
              <a:rPr lang="en-GB" sz="1300" dirty="0">
                <a:latin typeface="HSE Sans" panose="02000000000000000000" pitchFamily="2" charset="0"/>
              </a:rPr>
              <a:t> do </a:t>
            </a:r>
            <a:r>
              <a:rPr lang="en-GB" sz="1300" dirty="0" err="1">
                <a:latin typeface="HSE Sans" panose="02000000000000000000" pitchFamily="2" charset="0"/>
              </a:rPr>
              <a:t>eiusmod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tempor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incididunt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labore</a:t>
            </a:r>
            <a:r>
              <a:rPr lang="en-GB" sz="1300" dirty="0">
                <a:latin typeface="HSE Sans" panose="02000000000000000000" pitchFamily="2" charset="0"/>
              </a:rPr>
              <a:t> et dolore magna </a:t>
            </a:r>
            <a:r>
              <a:rPr lang="en-GB" sz="1300" dirty="0" err="1">
                <a:latin typeface="HSE Sans" panose="02000000000000000000" pitchFamily="2" charset="0"/>
              </a:rPr>
              <a:t>aliqua</a:t>
            </a:r>
            <a:r>
              <a:rPr lang="en-GB" sz="1300" dirty="0">
                <a:latin typeface="HSE Sans" panose="02000000000000000000" pitchFamily="2" charset="0"/>
              </a:rPr>
              <a:t>. Ut </a:t>
            </a:r>
            <a:r>
              <a:rPr lang="en-GB" sz="1300" dirty="0" err="1">
                <a:latin typeface="HSE Sans" panose="02000000000000000000" pitchFamily="2" charset="0"/>
              </a:rPr>
              <a:t>enim</a:t>
            </a:r>
            <a:r>
              <a:rPr lang="en-GB" sz="1300" dirty="0">
                <a:latin typeface="HSE Sans" panose="02000000000000000000" pitchFamily="2" charset="0"/>
              </a:rPr>
              <a:t> ad minim </a:t>
            </a:r>
            <a:r>
              <a:rPr lang="en-GB" sz="1300" dirty="0" err="1">
                <a:latin typeface="HSE Sans" panose="02000000000000000000" pitchFamily="2" charset="0"/>
              </a:rPr>
              <a:t>veniam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quis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nostrud</a:t>
            </a:r>
            <a:r>
              <a:rPr lang="en-GB" sz="1300" dirty="0">
                <a:latin typeface="HSE Sans" panose="02000000000000000000" pitchFamily="2" charset="0"/>
              </a:rPr>
              <a:t> exercitation </a:t>
            </a:r>
            <a:r>
              <a:rPr lang="en-GB" sz="1300" dirty="0" err="1">
                <a:latin typeface="HSE Sans" panose="02000000000000000000" pitchFamily="2" charset="0"/>
              </a:rPr>
              <a:t>ullamco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laboris</a:t>
            </a:r>
            <a:r>
              <a:rPr lang="en-GB" sz="1300" dirty="0">
                <a:latin typeface="HSE Sans" panose="02000000000000000000" pitchFamily="2" charset="0"/>
              </a:rPr>
              <a:t> nisi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aliquip</a:t>
            </a:r>
            <a:r>
              <a:rPr lang="en-GB" sz="1300" dirty="0">
                <a:latin typeface="HSE Sans" panose="02000000000000000000" pitchFamily="2" charset="0"/>
              </a:rPr>
              <a:t> ex </a:t>
            </a:r>
            <a:r>
              <a:rPr lang="en-GB" sz="1300" dirty="0" err="1">
                <a:latin typeface="HSE Sans" panose="02000000000000000000" pitchFamily="2" charset="0"/>
              </a:rPr>
              <a:t>ea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commodo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consequat</a:t>
            </a:r>
            <a:r>
              <a:rPr lang="en-GB" sz="1300" dirty="0">
                <a:latin typeface="HSE Sans" panose="02000000000000000000" pitchFamily="2" charset="0"/>
              </a:rPr>
              <a:t>. Duis </a:t>
            </a:r>
            <a:r>
              <a:rPr lang="en-GB" sz="1300" dirty="0" err="1">
                <a:latin typeface="HSE Sans" panose="02000000000000000000" pitchFamily="2" charset="0"/>
              </a:rPr>
              <a:t>aute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irure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reprehenderit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voluptate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velit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esse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cillum</a:t>
            </a:r>
            <a:r>
              <a:rPr lang="en-GB" sz="1300" dirty="0">
                <a:latin typeface="HSE Sans" panose="02000000000000000000" pitchFamily="2" charset="0"/>
              </a:rPr>
              <a:t> dolore </a:t>
            </a:r>
            <a:r>
              <a:rPr lang="en-GB" sz="1300" dirty="0" err="1">
                <a:latin typeface="HSE Sans" panose="02000000000000000000" pitchFamily="2" charset="0"/>
              </a:rPr>
              <a:t>eu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fugiat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nulla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pariatur</a:t>
            </a:r>
            <a:r>
              <a:rPr lang="en-GB" sz="1300" dirty="0">
                <a:latin typeface="HSE Sans" panose="02000000000000000000" pitchFamily="2" charset="0"/>
              </a:rPr>
              <a:t>. </a:t>
            </a:r>
            <a:r>
              <a:rPr lang="en-GB" sz="1300" dirty="0" err="1">
                <a:latin typeface="HSE Sans" panose="02000000000000000000" pitchFamily="2" charset="0"/>
              </a:rPr>
              <a:t>Excepteur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sint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occaecat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cupidatat</a:t>
            </a:r>
            <a:r>
              <a:rPr lang="en-GB" sz="1300" dirty="0">
                <a:latin typeface="HSE Sans" panose="02000000000000000000" pitchFamily="2" charset="0"/>
              </a:rPr>
              <a:t> non </a:t>
            </a:r>
            <a:r>
              <a:rPr lang="en-GB" sz="1300" dirty="0" err="1">
                <a:latin typeface="HSE Sans" panose="02000000000000000000" pitchFamily="2" charset="0"/>
              </a:rPr>
              <a:t>proident</a:t>
            </a:r>
            <a:r>
              <a:rPr lang="en-GB" sz="1300" dirty="0">
                <a:latin typeface="HSE Sans" panose="02000000000000000000" pitchFamily="2" charset="0"/>
              </a:rPr>
              <a:t>, sunt in culpa qui </a:t>
            </a:r>
            <a:r>
              <a:rPr lang="en-GB" sz="1300" dirty="0" err="1">
                <a:latin typeface="HSE Sans" panose="02000000000000000000" pitchFamily="2" charset="0"/>
              </a:rPr>
              <a:t>officia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deserunt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mollit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anim</a:t>
            </a:r>
            <a:r>
              <a:rPr lang="en-GB" sz="1300" dirty="0">
                <a:latin typeface="HSE Sans" panose="02000000000000000000" pitchFamily="2" charset="0"/>
              </a:rPr>
              <a:t> id </a:t>
            </a:r>
            <a:r>
              <a:rPr lang="en-GB" sz="1300" dirty="0" err="1">
                <a:latin typeface="HSE Sans" panose="02000000000000000000" pitchFamily="2" charset="0"/>
              </a:rPr>
              <a:t>est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laborum</a:t>
            </a:r>
            <a:r>
              <a:rPr lang="en-GB" sz="1300" dirty="0">
                <a:latin typeface="HSE Sans" panose="02000000000000000000" pitchFamily="2" charset="0"/>
              </a:rPr>
              <a:t>.</a:t>
            </a:r>
            <a:endParaRPr lang="ru-RU" sz="13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77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3F8FDE-7383-E947-8568-FF6B7A776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8E6541-45CA-8B42-98B4-D42737B850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70645B-C5D9-8544-BBF2-E4A13F8E40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63DFB-8595-A44B-9F09-A50FA310E559}" type="datetimeFigureOut">
              <a:rPr lang="x-none" smtClean="0"/>
              <a:t>01.12.2022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F52289-7F57-544F-95EE-F8B2E10627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1C5F56-F795-5643-ABE3-DDED218698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20F133-126C-5944-A0E4-6A9616EDC0D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78506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0" r:id="rId4"/>
    <p:sldLayoutId id="2147483651" r:id="rId5"/>
    <p:sldLayoutId id="2147483652" r:id="rId6"/>
    <p:sldLayoutId id="2147483654" r:id="rId7"/>
    <p:sldLayoutId id="2147483655" r:id="rId8"/>
    <p:sldLayoutId id="2147483656" r:id="rId9"/>
    <p:sldLayoutId id="2147483658" r:id="rId10"/>
    <p:sldLayoutId id="2147483657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12" Type="http://schemas.openxmlformats.org/officeDocument/2006/relationships/image" Target="../media/image3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29.png"/><Relationship Id="rId5" Type="http://schemas.openxmlformats.org/officeDocument/2006/relationships/image" Target="../media/image24.jpeg"/><Relationship Id="rId10" Type="http://schemas.openxmlformats.org/officeDocument/2006/relationships/image" Target="../media/image28.png"/><Relationship Id="rId4" Type="http://schemas.openxmlformats.org/officeDocument/2006/relationships/image" Target="../media/image23.jpeg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tel:+78314169777" TargetMode="External"/><Relationship Id="rId2" Type="http://schemas.openxmlformats.org/officeDocument/2006/relationships/hyperlink" Target="mailto:eryabova@hse.ru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gif"/><Relationship Id="rId4" Type="http://schemas.openxmlformats.org/officeDocument/2006/relationships/hyperlink" Target="mailto:pknn@hse.ru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10" Type="http://schemas.openxmlformats.org/officeDocument/2006/relationships/image" Target="../media/image7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D95C0D-D7DC-EF40-9E45-F5F0A4817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HSE Sans" panose="02000000000000000000" pitchFamily="50" charset="-52"/>
              </a:rPr>
              <a:t>ОП «Экономика и бизнес»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B85EA7E-BEC4-B745-B2A8-D4E4AFC614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74947" y="1281018"/>
            <a:ext cx="3848717" cy="435163"/>
          </a:xfrm>
        </p:spPr>
        <p:txBody>
          <a:bodyPr/>
          <a:lstStyle/>
          <a:p>
            <a:r>
              <a:rPr lang="ru-RU" dirty="0"/>
              <a:t>Факультет Экономики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B8D49EC-434A-5443-AC3F-85F01995E63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53889" y="1281018"/>
            <a:ext cx="2402606" cy="519383"/>
          </a:xfrm>
        </p:spPr>
        <p:txBody>
          <a:bodyPr>
            <a:noAutofit/>
          </a:bodyPr>
          <a:lstStyle/>
          <a:p>
            <a:r>
              <a:rPr lang="ru-RU" sz="1400" dirty="0"/>
              <a:t>ОП Экономика и бизнес</a:t>
            </a:r>
          </a:p>
          <a:p>
            <a:r>
              <a:rPr lang="ru-RU" sz="1400" dirty="0"/>
              <a:t> (очно - заочная)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6FAE0FA-3CAF-BA4B-8F9F-5FEF3C2F3CC6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786720" y="1281018"/>
            <a:ext cx="2217738" cy="282736"/>
          </a:xfrm>
        </p:spPr>
        <p:txBody>
          <a:bodyPr>
            <a:normAutofit/>
          </a:bodyPr>
          <a:lstStyle/>
          <a:p>
            <a:r>
              <a:rPr lang="ru-RU" sz="1400" dirty="0"/>
              <a:t>Нижний Новгород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44AFB2BF-A7AB-5648-ADCD-2A7F1BD358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Академический руководитель: Рябова Елена Вячеславовна</a:t>
            </a:r>
          </a:p>
          <a:p>
            <a:r>
              <a:rPr lang="en-US" dirty="0"/>
              <a:t>eryabova@hse.ru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F743FD4-F916-86AD-B59A-58E53D010D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7483" y="3507685"/>
            <a:ext cx="2217738" cy="197008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905347" y="805758"/>
            <a:ext cx="1059255" cy="11588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407" y="1015678"/>
            <a:ext cx="784723" cy="784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3253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D6248A15-8E7E-BC4A-A1F2-4446573BC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899" y="1356743"/>
            <a:ext cx="4322530" cy="777025"/>
          </a:xfrm>
        </p:spPr>
        <p:txBody>
          <a:bodyPr>
            <a:normAutofit/>
          </a:bodyPr>
          <a:lstStyle/>
          <a:p>
            <a:r>
              <a:rPr lang="ru-RU" sz="3200" dirty="0"/>
              <a:t>Поступление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5759A9C6-69C4-5447-8A46-A98387532C8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5899" y="2202019"/>
            <a:ext cx="7643703" cy="2399371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b="1" dirty="0">
                <a:latin typeface="HSE Sans" panose="02000000000000000000" pitchFamily="50" charset="-52"/>
              </a:rPr>
              <a:t>Для выпускников СПО и тех, кто получает второе высшее образование: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latin typeface="HSE Sans" panose="02000000000000000000" pitchFamily="50" charset="-52"/>
              </a:rPr>
              <a:t>Внутренние испытания Высшей школы экономики по: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ru-RU" sz="1800" b="1" dirty="0">
                <a:latin typeface="HSE Sans" panose="02000000000000000000" pitchFamily="50" charset="-52"/>
              </a:rPr>
              <a:t>Математике (</a:t>
            </a:r>
            <a:r>
              <a:rPr lang="en-US" sz="1800" b="1" dirty="0">
                <a:latin typeface="HSE Sans" panose="02000000000000000000" pitchFamily="50" charset="-52"/>
              </a:rPr>
              <a:t>min 50 </a:t>
            </a:r>
            <a:r>
              <a:rPr lang="ru-RU" sz="1800" b="1" dirty="0">
                <a:latin typeface="HSE Sans" panose="02000000000000000000" pitchFamily="50" charset="-52"/>
              </a:rPr>
              <a:t>баллов из 100);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ru-RU" sz="1800" b="1" dirty="0">
                <a:latin typeface="HSE Sans" panose="02000000000000000000" pitchFamily="50" charset="-52"/>
              </a:rPr>
              <a:t>Русскому языку (</a:t>
            </a:r>
            <a:r>
              <a:rPr lang="en-US" sz="1800" b="1" dirty="0">
                <a:latin typeface="HSE Sans" panose="02000000000000000000" pitchFamily="50" charset="-52"/>
              </a:rPr>
              <a:t>min </a:t>
            </a:r>
            <a:r>
              <a:rPr lang="ru-RU" sz="1800" b="1" dirty="0">
                <a:latin typeface="HSE Sans" panose="02000000000000000000" pitchFamily="50" charset="-52"/>
              </a:rPr>
              <a:t>50 баллов из 100);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ru-RU" sz="1800" b="1" dirty="0">
                <a:latin typeface="HSE Sans" panose="02000000000000000000" pitchFamily="50" charset="-52"/>
              </a:rPr>
              <a:t>Обществознанию (</a:t>
            </a:r>
            <a:r>
              <a:rPr lang="en-US" sz="1800" b="1" dirty="0">
                <a:latin typeface="HSE Sans" panose="02000000000000000000" pitchFamily="50" charset="-52"/>
              </a:rPr>
              <a:t>min 50 </a:t>
            </a:r>
            <a:r>
              <a:rPr lang="ru-RU" sz="1800" b="1" dirty="0">
                <a:latin typeface="HSE Sans" panose="02000000000000000000" pitchFamily="50" charset="-52"/>
              </a:rPr>
              <a:t>баллов из 100).</a:t>
            </a:r>
          </a:p>
          <a:p>
            <a:endParaRPr lang="ru-RU" sz="1600" dirty="0">
              <a:latin typeface="HSE Sans" panose="02000000000000000000" pitchFamily="50" charset="-52"/>
            </a:endParaRP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9046D457-8508-DC4E-812D-661705280FE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899" y="4825610"/>
            <a:ext cx="6853128" cy="1293752"/>
          </a:xfrm>
        </p:spPr>
        <p:txBody>
          <a:bodyPr>
            <a:noAutofit/>
          </a:bodyPr>
          <a:lstStyle/>
          <a:p>
            <a:pPr lvl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tabLst>
                <a:tab pos="457200" algn="l"/>
              </a:tabLst>
            </a:pPr>
            <a:r>
              <a:rPr lang="ru-RU" sz="1800" dirty="0"/>
              <a:t>- Стоимость обучения: </a:t>
            </a:r>
            <a:r>
              <a:rPr lang="ru-RU" sz="1800" dirty="0">
                <a:latin typeface="HSE Sans Black" panose="02000000000000000000" pitchFamily="50" charset="0"/>
              </a:rPr>
              <a:t>80 000 р./год;</a:t>
            </a:r>
            <a:br>
              <a:rPr lang="ru-RU" sz="1800" dirty="0">
                <a:latin typeface="HSE Sans Black" panose="02000000000000000000" pitchFamily="50" charset="0"/>
              </a:rPr>
            </a:br>
            <a:r>
              <a:rPr lang="ru-RU" sz="1800" dirty="0">
                <a:latin typeface="HSE Sans" panose="02000000000000000000" pitchFamily="50" charset="-52"/>
              </a:rPr>
              <a:t>- </a:t>
            </a:r>
            <a:r>
              <a:rPr lang="ru-RU" sz="1800" dirty="0"/>
              <a:t>Гарантированная </a:t>
            </a:r>
            <a:r>
              <a:rPr lang="ru-RU" sz="1800" dirty="0">
                <a:latin typeface="HSE Sans Black" panose="02000000000000000000" pitchFamily="50" charset="0"/>
              </a:rPr>
              <a:t>скидка 15% </a:t>
            </a:r>
            <a:r>
              <a:rPr lang="ru-RU" sz="1800" dirty="0"/>
              <a:t>для колледжей – партнеров;</a:t>
            </a:r>
          </a:p>
          <a:p>
            <a:pPr lvl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tabLst>
                <a:tab pos="457200" algn="l"/>
              </a:tabLst>
            </a:pPr>
            <a:r>
              <a:rPr lang="ru-RU" sz="1800" dirty="0"/>
              <a:t>- Наличие индивидуальных скидок.</a:t>
            </a:r>
          </a:p>
        </p:txBody>
      </p:sp>
      <p:pic>
        <p:nvPicPr>
          <p:cNvPr id="12" name="Рисунок 11" descr="Сигнал будильника контур">
            <a:extLst>
              <a:ext uri="{FF2B5EF4-FFF2-40B4-BE49-F238E27FC236}">
                <a16:creationId xmlns:a16="http://schemas.microsoft.com/office/drawing/2014/main" id="{09E605E2-1C62-FE49-7B8A-CD1DEDBA4A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61572" y="3912731"/>
            <a:ext cx="1902541" cy="2051950"/>
          </a:xfrm>
          <a:prstGeom prst="rect">
            <a:avLst/>
          </a:prstGeom>
        </p:spPr>
      </p:pic>
      <p:sp>
        <p:nvSpPr>
          <p:cNvPr id="13" name="Текст 6">
            <a:extLst>
              <a:ext uri="{FF2B5EF4-FFF2-40B4-BE49-F238E27FC236}">
                <a16:creationId xmlns:a16="http://schemas.microsoft.com/office/drawing/2014/main" id="{0C458111-A95E-4780-3420-386B6F752ABA}"/>
              </a:ext>
            </a:extLst>
          </p:cNvPr>
          <p:cNvSpPr txBox="1">
            <a:spLocks/>
          </p:cNvSpPr>
          <p:nvPr/>
        </p:nvSpPr>
        <p:spPr>
          <a:xfrm>
            <a:off x="7047272" y="3039714"/>
            <a:ext cx="4343408" cy="71269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dirty="0">
                <a:latin typeface="HSE Sans" panose="02000000000000000000" pitchFamily="50" charset="-52"/>
              </a:rPr>
              <a:t>- Экзаменационные испытания с июля;</a:t>
            </a:r>
          </a:p>
          <a:p>
            <a:pPr marL="0" indent="0">
              <a:buNone/>
            </a:pPr>
            <a:r>
              <a:rPr lang="ru-RU" sz="1800" dirty="0">
                <a:latin typeface="HSE Sans" panose="02000000000000000000" pitchFamily="50" charset="-52"/>
              </a:rPr>
              <a:t>- Зачисление до 01 сентября.</a:t>
            </a:r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id="{C999848D-E325-D5B7-A9D2-7469A407548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59162" y="585783"/>
            <a:ext cx="2479910" cy="407988"/>
          </a:xfrm>
        </p:spPr>
        <p:txBody>
          <a:bodyPr/>
          <a:lstStyle/>
          <a:p>
            <a:r>
              <a:rPr lang="ru-RU" sz="1400" dirty="0"/>
              <a:t>ОП Экономика и бизнес </a:t>
            </a:r>
          </a:p>
          <a:p>
            <a:r>
              <a:rPr lang="ru-RU" sz="1400" dirty="0"/>
              <a:t>(очно - заочная)</a:t>
            </a:r>
          </a:p>
        </p:txBody>
      </p:sp>
      <p:sp>
        <p:nvSpPr>
          <p:cNvPr id="10" name="Текст 4">
            <a:extLst>
              <a:ext uri="{FF2B5EF4-FFF2-40B4-BE49-F238E27FC236}">
                <a16:creationId xmlns:a16="http://schemas.microsoft.com/office/drawing/2014/main" id="{5D1C32D8-C532-97DA-7BE7-C80BB305A37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59513" y="599684"/>
            <a:ext cx="2070100" cy="407988"/>
          </a:xfrm>
        </p:spPr>
        <p:txBody>
          <a:bodyPr/>
          <a:lstStyle/>
          <a:p>
            <a:r>
              <a:rPr lang="ru-RU" sz="1400" dirty="0"/>
              <a:t>Нижний Новгород</a:t>
            </a:r>
          </a:p>
        </p:txBody>
      </p:sp>
      <p:sp>
        <p:nvSpPr>
          <p:cNvPr id="11" name="Текст 4">
            <a:extLst>
              <a:ext uri="{FF2B5EF4-FFF2-40B4-BE49-F238E27FC236}">
                <a16:creationId xmlns:a16="http://schemas.microsoft.com/office/drawing/2014/main" id="{0E4D5133-CCAE-9E84-1AA2-93EAAB1FDB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43000" y="541338"/>
            <a:ext cx="2179622" cy="262340"/>
          </a:xfrm>
        </p:spPr>
        <p:txBody>
          <a:bodyPr/>
          <a:lstStyle/>
          <a:p>
            <a:r>
              <a:rPr lang="ru-RU" sz="1600" dirty="0"/>
              <a:t>Факультет экономики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85" y="424488"/>
            <a:ext cx="532775" cy="53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6554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7B6EC5B9-282D-B84A-B169-E82D52070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/>
              <a:t>Наши партнеры</a:t>
            </a:r>
          </a:p>
        </p:txBody>
      </p:sp>
      <p:pic>
        <p:nvPicPr>
          <p:cNvPr id="13" name="Рисунок 12" descr="ROS-logo-RU+slogan-color-horiz p27.png">
            <a:extLst>
              <a:ext uri="{FF2B5EF4-FFF2-40B4-BE49-F238E27FC236}">
                <a16:creationId xmlns:a16="http://schemas.microsoft.com/office/drawing/2014/main" id="{FE7EE039-F3EE-48DA-67A2-A4157DD9343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31978" y="2065981"/>
            <a:ext cx="4102597" cy="2153985"/>
          </a:xfrm>
          <a:prstGeom prst="rect">
            <a:avLst/>
          </a:prstGeom>
        </p:spPr>
      </p:pic>
      <p:pic>
        <p:nvPicPr>
          <p:cNvPr id="14" name="Рисунок 13" descr="Лого Tele2_2.jpg">
            <a:extLst>
              <a:ext uri="{FF2B5EF4-FFF2-40B4-BE49-F238E27FC236}">
                <a16:creationId xmlns:a16="http://schemas.microsoft.com/office/drawing/2014/main" id="{5F10F837-13F0-588C-A840-3CDB036D7E5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19916" y="4735387"/>
            <a:ext cx="2972863" cy="1119411"/>
          </a:xfrm>
          <a:prstGeom prst="rect">
            <a:avLst/>
          </a:prstGeom>
        </p:spPr>
      </p:pic>
      <p:pic>
        <p:nvPicPr>
          <p:cNvPr id="15" name="Picture 7" descr="og_og_1463568506296952141">
            <a:extLst>
              <a:ext uri="{FF2B5EF4-FFF2-40B4-BE49-F238E27FC236}">
                <a16:creationId xmlns:a16="http://schemas.microsoft.com/office/drawing/2014/main" id="{28A6D765-0C09-391B-D11E-BBD835E52D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425" y="3733920"/>
            <a:ext cx="3420219" cy="917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8" descr="1ebb">
            <a:extLst>
              <a:ext uri="{FF2B5EF4-FFF2-40B4-BE49-F238E27FC236}">
                <a16:creationId xmlns:a16="http://schemas.microsoft.com/office/drawing/2014/main" id="{8538AA69-C9F9-2546-D9B1-E2B10496AF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682053" y="4000767"/>
            <a:ext cx="1924050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5" descr="ace3b3">
            <a:extLst>
              <a:ext uri="{FF2B5EF4-FFF2-40B4-BE49-F238E27FC236}">
                <a16:creationId xmlns:a16="http://schemas.microsoft.com/office/drawing/2014/main" id="{30941995-A70C-882C-DA6E-20B817BDB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43773" y="2396576"/>
            <a:ext cx="1924050" cy="1823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a6d9663968ccd45d5d0a301f0c078d88">
            <a:extLst>
              <a:ext uri="{FF2B5EF4-FFF2-40B4-BE49-F238E27FC236}">
                <a16:creationId xmlns:a16="http://schemas.microsoft.com/office/drawing/2014/main" id="{21636FF6-46F5-BFAE-DC67-232BE0596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06321" y="1598119"/>
            <a:ext cx="3725657" cy="679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Текст 3">
            <a:extLst>
              <a:ext uri="{FF2B5EF4-FFF2-40B4-BE49-F238E27FC236}">
                <a16:creationId xmlns:a16="http://schemas.microsoft.com/office/drawing/2014/main" id="{0971E272-C182-BF72-11AF-8C3B1A6C2D8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59162" y="601636"/>
            <a:ext cx="2407483" cy="407988"/>
          </a:xfrm>
        </p:spPr>
        <p:txBody>
          <a:bodyPr/>
          <a:lstStyle/>
          <a:p>
            <a:r>
              <a:rPr lang="ru-RU" sz="1400" dirty="0"/>
              <a:t>ОП Экономика и бизнес </a:t>
            </a:r>
          </a:p>
          <a:p>
            <a:r>
              <a:rPr lang="ru-RU" sz="1400" dirty="0"/>
              <a:t>(очно - заочная)</a:t>
            </a:r>
          </a:p>
        </p:txBody>
      </p:sp>
      <p:sp>
        <p:nvSpPr>
          <p:cNvPr id="8" name="Текст 4">
            <a:extLst>
              <a:ext uri="{FF2B5EF4-FFF2-40B4-BE49-F238E27FC236}">
                <a16:creationId xmlns:a16="http://schemas.microsoft.com/office/drawing/2014/main" id="{2029D308-F8E8-F2E3-B70F-A1B5100D773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59513" y="596874"/>
            <a:ext cx="2070100" cy="407988"/>
          </a:xfrm>
        </p:spPr>
        <p:txBody>
          <a:bodyPr/>
          <a:lstStyle/>
          <a:p>
            <a:r>
              <a:rPr lang="ru-RU" sz="1400" dirty="0"/>
              <a:t>Нижний Новгород</a:t>
            </a:r>
          </a:p>
        </p:txBody>
      </p:sp>
      <p:sp>
        <p:nvSpPr>
          <p:cNvPr id="19" name="Текст 4">
            <a:extLst>
              <a:ext uri="{FF2B5EF4-FFF2-40B4-BE49-F238E27FC236}">
                <a16:creationId xmlns:a16="http://schemas.microsoft.com/office/drawing/2014/main" id="{0E4D5133-CCAE-9E84-1AA2-93EAAB1FDB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43000" y="541338"/>
            <a:ext cx="2179622" cy="262340"/>
          </a:xfrm>
        </p:spPr>
        <p:txBody>
          <a:bodyPr/>
          <a:lstStyle/>
          <a:p>
            <a:r>
              <a:rPr lang="ru-RU" sz="1600" dirty="0"/>
              <a:t>Факультет экономики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85" y="406120"/>
            <a:ext cx="532775" cy="53277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50DBE02-24E7-4FDA-9C57-68CCF9CC236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2232" y="2285178"/>
            <a:ext cx="3135030" cy="83890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AA7FAF1-170B-67AF-374A-9B346D9B261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66645" y="2453031"/>
            <a:ext cx="1732465" cy="173246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8CBE330-D34B-B9E7-9E59-A4A43F2C11C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5897" y="5051152"/>
            <a:ext cx="4231300" cy="80364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1F42792-F49F-CE53-84BD-D13E7A0DBDF2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2692" t="13934" r="69028" b="76629"/>
          <a:stretch/>
        </p:blipFill>
        <p:spPr>
          <a:xfrm>
            <a:off x="8051063" y="1219812"/>
            <a:ext cx="3592789" cy="122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1597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D95C0D-D7DC-EF40-9E45-F5F0A4817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ОП «Экономика и бизнес»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44AFB2BF-A7AB-5648-ADCD-2A7F1BD358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45514" y="3449422"/>
            <a:ext cx="6051259" cy="1859997"/>
          </a:xfrm>
        </p:spPr>
        <p:txBody>
          <a:bodyPr/>
          <a:lstStyle/>
          <a:p>
            <a:r>
              <a:rPr lang="ru-RU" dirty="0">
                <a:latin typeface="HSE Sans" panose="02000000000000000000" pitchFamily="50" charset="-52"/>
              </a:rPr>
              <a:t>Академический руководитель: Рябова Елена Вячеславовна</a:t>
            </a:r>
          </a:p>
          <a:p>
            <a:r>
              <a:rPr lang="en-US" dirty="0">
                <a:latin typeface="HSE Sans" panose="02000000000000000000" pitchFamily="50" charset="-52"/>
                <a:hlinkClick r:id="rId2"/>
              </a:rPr>
              <a:t>eryabova@hse.ru</a:t>
            </a:r>
            <a:endParaRPr lang="ru-RU" dirty="0">
              <a:latin typeface="HSE Sans" panose="02000000000000000000" pitchFamily="50" charset="-52"/>
            </a:endParaRPr>
          </a:p>
          <a:p>
            <a:endParaRPr lang="ru-RU" dirty="0">
              <a:latin typeface="HSE Sans" panose="02000000000000000000" pitchFamily="50" charset="-52"/>
            </a:endParaRPr>
          </a:p>
          <a:p>
            <a:r>
              <a:rPr lang="ru-RU" b="1" dirty="0">
                <a:latin typeface="HSE Sans" panose="02000000000000000000" pitchFamily="50" charset="-52"/>
              </a:rPr>
              <a:t>Приемная комиссия:</a:t>
            </a:r>
          </a:p>
          <a:p>
            <a:r>
              <a:rPr lang="ru-RU" dirty="0">
                <a:latin typeface="HSE Sans" panose="02000000000000000000" pitchFamily="50" charset="-52"/>
              </a:rPr>
              <a:t>Нижний Новгород, ул. Б. Печерская, д. 25/12</a:t>
            </a:r>
            <a:br>
              <a:rPr lang="ru-RU" dirty="0">
                <a:latin typeface="HSE Sans" panose="02000000000000000000" pitchFamily="50" charset="-52"/>
              </a:rPr>
            </a:br>
            <a:r>
              <a:rPr lang="ru-RU" dirty="0">
                <a:latin typeface="HSE Sans" panose="02000000000000000000" pitchFamily="50" charset="-5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+7 (831) 432-78-76</a:t>
            </a:r>
            <a:br>
              <a:rPr lang="ru-RU" dirty="0">
                <a:latin typeface="HSE Sans" panose="02000000000000000000" pitchFamily="50" charset="-52"/>
              </a:rPr>
            </a:br>
            <a:r>
              <a:rPr lang="ru-RU" dirty="0">
                <a:latin typeface="HSE Sans" panose="02000000000000000000" pitchFamily="50" charset="-52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pknn@hse.ru</a:t>
            </a:r>
            <a:endParaRPr lang="ru-RU" dirty="0">
              <a:latin typeface="HSE Sans" panose="02000000000000000000" pitchFamily="50" charset="-52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F743FD4-F916-86AD-B59A-58E53D010D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7483" y="3507685"/>
            <a:ext cx="2217738" cy="1970089"/>
          </a:xfrm>
          <a:prstGeom prst="rect">
            <a:avLst/>
          </a:prstGeom>
        </p:spPr>
      </p:pic>
      <p:sp>
        <p:nvSpPr>
          <p:cNvPr id="19" name="Текст 2">
            <a:extLst>
              <a:ext uri="{FF2B5EF4-FFF2-40B4-BE49-F238E27FC236}">
                <a16:creationId xmlns:a16="http://schemas.microsoft.com/office/drawing/2014/main" id="{2B85EA7E-BEC4-B745-B2A8-D4E4AFC614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74947" y="1281018"/>
            <a:ext cx="3848717" cy="435163"/>
          </a:xfrm>
        </p:spPr>
        <p:txBody>
          <a:bodyPr/>
          <a:lstStyle/>
          <a:p>
            <a:r>
              <a:rPr lang="ru-RU" dirty="0"/>
              <a:t>Факультет Экономики</a:t>
            </a:r>
          </a:p>
        </p:txBody>
      </p:sp>
      <p:sp>
        <p:nvSpPr>
          <p:cNvPr id="20" name="Текст 3">
            <a:extLst>
              <a:ext uri="{FF2B5EF4-FFF2-40B4-BE49-F238E27FC236}">
                <a16:creationId xmlns:a16="http://schemas.microsoft.com/office/drawing/2014/main" id="{DB8D49EC-434A-5443-AC3F-85F01995E63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53889" y="1281018"/>
            <a:ext cx="2402606" cy="435163"/>
          </a:xfrm>
        </p:spPr>
        <p:txBody>
          <a:bodyPr>
            <a:noAutofit/>
          </a:bodyPr>
          <a:lstStyle/>
          <a:p>
            <a:r>
              <a:rPr lang="ru-RU" sz="1400" dirty="0"/>
              <a:t>ОП Экономика и бизнес </a:t>
            </a:r>
          </a:p>
          <a:p>
            <a:r>
              <a:rPr lang="ru-RU" sz="1400" dirty="0"/>
              <a:t>(очно - заочная)</a:t>
            </a:r>
          </a:p>
        </p:txBody>
      </p:sp>
      <p:sp>
        <p:nvSpPr>
          <p:cNvPr id="21" name="Текст 4">
            <a:extLst>
              <a:ext uri="{FF2B5EF4-FFF2-40B4-BE49-F238E27FC236}">
                <a16:creationId xmlns:a16="http://schemas.microsoft.com/office/drawing/2014/main" id="{C6FAE0FA-3CAF-BA4B-8F9F-5FEF3C2F3CC6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786720" y="1281018"/>
            <a:ext cx="2217738" cy="282736"/>
          </a:xfrm>
        </p:spPr>
        <p:txBody>
          <a:bodyPr>
            <a:normAutofit/>
          </a:bodyPr>
          <a:lstStyle/>
          <a:p>
            <a:r>
              <a:rPr lang="ru-RU" sz="1400" dirty="0"/>
              <a:t>Нижний Новгород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37" y="965405"/>
            <a:ext cx="905093" cy="905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974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21619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4">
            <a:extLst>
              <a:ext uri="{FF2B5EF4-FFF2-40B4-BE49-F238E27FC236}">
                <a16:creationId xmlns:a16="http://schemas.microsoft.com/office/drawing/2014/main" id="{726E77E0-C031-E94F-B137-9FECC3128895}"/>
              </a:ext>
            </a:extLst>
          </p:cNvPr>
          <p:cNvSpPr txBox="1">
            <a:spLocks/>
          </p:cNvSpPr>
          <p:nvPr/>
        </p:nvSpPr>
        <p:spPr>
          <a:xfrm>
            <a:off x="618237" y="1353731"/>
            <a:ext cx="7185850" cy="946671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HSE Sans" panose="02000000000000000000" pitchFamily="2" charset="0"/>
                <a:ea typeface="+mj-ea"/>
                <a:cs typeface="+mj-cs"/>
              </a:defRPr>
            </a:lvl1pPr>
          </a:lstStyle>
          <a:p>
            <a:r>
              <a:rPr lang="ru-RU" sz="3200" dirty="0"/>
              <a:t>Программа для тех, кто хочет:</a:t>
            </a: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76F5C36A-4E3B-1544-C08F-C56B1CC28AB9}"/>
              </a:ext>
            </a:extLst>
          </p:cNvPr>
          <p:cNvGrpSpPr/>
          <p:nvPr/>
        </p:nvGrpSpPr>
        <p:grpSpPr>
          <a:xfrm>
            <a:off x="618237" y="2399168"/>
            <a:ext cx="11051680" cy="3890687"/>
            <a:chOff x="804580" y="2639517"/>
            <a:chExt cx="10723231" cy="3650338"/>
          </a:xfrm>
        </p:grpSpPr>
        <p:sp>
          <p:nvSpPr>
            <p:cNvPr id="12" name="Полилиния: фигура 11">
              <a:extLst>
                <a:ext uri="{FF2B5EF4-FFF2-40B4-BE49-F238E27FC236}">
                  <a16:creationId xmlns:a16="http://schemas.microsoft.com/office/drawing/2014/main" id="{3B7DFB6C-76EF-D862-1372-B116745EB9B4}"/>
                </a:ext>
              </a:extLst>
            </p:cNvPr>
            <p:cNvSpPr/>
            <p:nvPr/>
          </p:nvSpPr>
          <p:spPr>
            <a:xfrm>
              <a:off x="804580" y="2639517"/>
              <a:ext cx="5171163" cy="1615988"/>
            </a:xfrm>
            <a:custGeom>
              <a:avLst/>
              <a:gdLst>
                <a:gd name="connsiteX0" fmla="*/ 0 w 5171163"/>
                <a:gd name="connsiteY0" fmla="*/ 0 h 1615988"/>
                <a:gd name="connsiteX1" fmla="*/ 5171163 w 5171163"/>
                <a:gd name="connsiteY1" fmla="*/ 0 h 1615988"/>
                <a:gd name="connsiteX2" fmla="*/ 5171163 w 5171163"/>
                <a:gd name="connsiteY2" fmla="*/ 1615988 h 1615988"/>
                <a:gd name="connsiteX3" fmla="*/ 0 w 5171163"/>
                <a:gd name="connsiteY3" fmla="*/ 1615988 h 1615988"/>
                <a:gd name="connsiteX4" fmla="*/ 0 w 5171163"/>
                <a:gd name="connsiteY4" fmla="*/ 0 h 1615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71163" h="1615988">
                  <a:moveTo>
                    <a:pt x="0" y="0"/>
                  </a:moveTo>
                  <a:lnTo>
                    <a:pt x="5171163" y="0"/>
                  </a:lnTo>
                  <a:lnTo>
                    <a:pt x="5171163" y="1615988"/>
                  </a:lnTo>
                  <a:lnTo>
                    <a:pt x="0" y="161598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94563" tIns="60960" rIns="60960" bIns="60960" numCol="1" spcCol="1270" anchor="ctr" anchorCtr="0">
              <a:noAutofit/>
            </a:bodyPr>
            <a:lstStyle/>
            <a:p>
              <a:pPr marL="0" lvl="0" indent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1600" b="0" i="0" kern="1200" dirty="0">
                  <a:solidFill>
                    <a:srgbClr val="0F2C68"/>
                  </a:solidFill>
                  <a:latin typeface="HSE Sans" panose="02000000000000000000" pitchFamily="50" charset="-52"/>
                </a:rPr>
                <a:t>Обладать</a:t>
              </a:r>
              <a:r>
                <a:rPr lang="ru-RU" sz="1600" b="0" i="0" kern="1200" dirty="0">
                  <a:solidFill>
                    <a:schemeClr val="tx1"/>
                  </a:solidFill>
                  <a:latin typeface="HSE Sans" panose="02000000000000000000" pitchFamily="50" charset="-52"/>
                  <a:ea typeface="+mj-ea"/>
                  <a:cs typeface="+mj-cs"/>
                </a:rPr>
                <a:t> глубокими профессиональными знаниями в области экономики и финансов.</a:t>
              </a:r>
              <a:endParaRPr lang="en-US" sz="1600" b="0" i="0" kern="1200" dirty="0">
                <a:solidFill>
                  <a:schemeClr val="tx1"/>
                </a:solidFill>
                <a:latin typeface="HSE Sans" panose="02000000000000000000" pitchFamily="50" charset="-52"/>
                <a:ea typeface="+mj-ea"/>
                <a:cs typeface="+mj-cs"/>
              </a:endParaRPr>
            </a:p>
          </p:txBody>
        </p:sp>
        <p:sp>
          <p:nvSpPr>
            <p:cNvPr id="15" name="Полилиния: фигура 14">
              <a:extLst>
                <a:ext uri="{FF2B5EF4-FFF2-40B4-BE49-F238E27FC236}">
                  <a16:creationId xmlns:a16="http://schemas.microsoft.com/office/drawing/2014/main" id="{70768D29-59CE-E179-D035-6A52B94BBBC2}"/>
                </a:ext>
              </a:extLst>
            </p:cNvPr>
            <p:cNvSpPr/>
            <p:nvPr/>
          </p:nvSpPr>
          <p:spPr>
            <a:xfrm>
              <a:off x="6356648" y="2639517"/>
              <a:ext cx="5171163" cy="1615988"/>
            </a:xfrm>
            <a:custGeom>
              <a:avLst/>
              <a:gdLst>
                <a:gd name="connsiteX0" fmla="*/ 0 w 5171163"/>
                <a:gd name="connsiteY0" fmla="*/ 0 h 1615988"/>
                <a:gd name="connsiteX1" fmla="*/ 5171163 w 5171163"/>
                <a:gd name="connsiteY1" fmla="*/ 0 h 1615988"/>
                <a:gd name="connsiteX2" fmla="*/ 5171163 w 5171163"/>
                <a:gd name="connsiteY2" fmla="*/ 1615988 h 1615988"/>
                <a:gd name="connsiteX3" fmla="*/ 0 w 5171163"/>
                <a:gd name="connsiteY3" fmla="*/ 1615988 h 1615988"/>
                <a:gd name="connsiteX4" fmla="*/ 0 w 5171163"/>
                <a:gd name="connsiteY4" fmla="*/ 0 h 1615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71163" h="1615988">
                  <a:moveTo>
                    <a:pt x="0" y="0"/>
                  </a:moveTo>
                  <a:lnTo>
                    <a:pt x="5171163" y="0"/>
                  </a:lnTo>
                  <a:lnTo>
                    <a:pt x="5171163" y="1615988"/>
                  </a:lnTo>
                  <a:lnTo>
                    <a:pt x="0" y="161598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94563" tIns="60960" rIns="60960" bIns="60960" numCol="1" spcCol="1270" anchor="ctr" anchorCtr="0">
              <a:noAutofit/>
            </a:bodyPr>
            <a:lstStyle/>
            <a:p>
              <a:pPr marL="0" lvl="0" indent="0" algn="l" defTabSz="9144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1600" b="0" i="0" kern="1200" dirty="0">
                  <a:solidFill>
                    <a:srgbClr val="0F2C68"/>
                  </a:solidFill>
                  <a:latin typeface="HSE Sans" panose="02000000000000000000" pitchFamily="50" charset="-52"/>
                </a:rPr>
                <a:t>Сформировать предпринимательские и       лидерские качества.</a:t>
              </a:r>
              <a:endParaRPr lang="en-US" sz="1600" b="0" i="0" kern="1200" dirty="0">
                <a:solidFill>
                  <a:srgbClr val="0F2C68"/>
                </a:solidFill>
                <a:latin typeface="HSE Sans" panose="02000000000000000000" pitchFamily="50" charset="-52"/>
              </a:endParaRPr>
            </a:p>
          </p:txBody>
        </p:sp>
        <p:sp>
          <p:nvSpPr>
            <p:cNvPr id="14" name="Прямоугольник 13" descr="Diploma Roll">
              <a:extLst>
                <a:ext uri="{FF2B5EF4-FFF2-40B4-BE49-F238E27FC236}">
                  <a16:creationId xmlns:a16="http://schemas.microsoft.com/office/drawing/2014/main" id="{183DFE67-7BB1-2073-3C0C-CE4A47B9483E}"/>
                </a:ext>
              </a:extLst>
            </p:cNvPr>
            <p:cNvSpPr/>
            <p:nvPr/>
          </p:nvSpPr>
          <p:spPr>
            <a:xfrm>
              <a:off x="6410968" y="2839565"/>
              <a:ext cx="931392" cy="1249569"/>
            </a:xfrm>
            <a:prstGeom prst="rect">
              <a:avLst/>
            </a:prstGeom>
            <a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Прямоугольник 15" descr="Книги">
              <a:extLst>
                <a:ext uri="{FF2B5EF4-FFF2-40B4-BE49-F238E27FC236}">
                  <a16:creationId xmlns:a16="http://schemas.microsoft.com/office/drawing/2014/main" id="{9DC47841-4C64-7AAA-8551-EBB992779F9F}"/>
                </a:ext>
              </a:extLst>
            </p:cNvPr>
            <p:cNvSpPr/>
            <p:nvPr/>
          </p:nvSpPr>
          <p:spPr>
            <a:xfrm>
              <a:off x="847311" y="3011581"/>
              <a:ext cx="903000" cy="890463"/>
            </a:xfrm>
            <a:prstGeom prst="rect">
              <a:avLst/>
            </a:prstGeom>
            <a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Полилиния: фигура 16">
              <a:extLst>
                <a:ext uri="{FF2B5EF4-FFF2-40B4-BE49-F238E27FC236}">
                  <a16:creationId xmlns:a16="http://schemas.microsoft.com/office/drawing/2014/main" id="{3CDE6079-D6AC-1343-FB5E-091DF4611FFE}"/>
                </a:ext>
              </a:extLst>
            </p:cNvPr>
            <p:cNvSpPr/>
            <p:nvPr/>
          </p:nvSpPr>
          <p:spPr>
            <a:xfrm>
              <a:off x="847311" y="4673867"/>
              <a:ext cx="5171163" cy="1615988"/>
            </a:xfrm>
            <a:custGeom>
              <a:avLst/>
              <a:gdLst>
                <a:gd name="connsiteX0" fmla="*/ 0 w 5171163"/>
                <a:gd name="connsiteY0" fmla="*/ 0 h 1615988"/>
                <a:gd name="connsiteX1" fmla="*/ 5171163 w 5171163"/>
                <a:gd name="connsiteY1" fmla="*/ 0 h 1615988"/>
                <a:gd name="connsiteX2" fmla="*/ 5171163 w 5171163"/>
                <a:gd name="connsiteY2" fmla="*/ 1615988 h 1615988"/>
                <a:gd name="connsiteX3" fmla="*/ 0 w 5171163"/>
                <a:gd name="connsiteY3" fmla="*/ 1615988 h 1615988"/>
                <a:gd name="connsiteX4" fmla="*/ 0 w 5171163"/>
                <a:gd name="connsiteY4" fmla="*/ 0 h 1615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71163" h="1615988">
                  <a:moveTo>
                    <a:pt x="0" y="0"/>
                  </a:moveTo>
                  <a:lnTo>
                    <a:pt x="5171163" y="0"/>
                  </a:lnTo>
                  <a:lnTo>
                    <a:pt x="5171163" y="1615988"/>
                  </a:lnTo>
                  <a:lnTo>
                    <a:pt x="0" y="161598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94563" tIns="60960" rIns="60960" bIns="60960" numCol="1" spcCol="1270" anchor="ctr" anchorCtr="0">
              <a:noAutofit/>
            </a:bodyPr>
            <a:lstStyle/>
            <a:p>
              <a:pPr marL="0" lvl="0" indent="0" algn="l" defTabSz="9144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1600" b="0" i="0" kern="1200" dirty="0">
                  <a:solidFill>
                    <a:srgbClr val="0F2C68"/>
                  </a:solidFill>
                  <a:latin typeface="HSE Sans" panose="02000000000000000000" pitchFamily="50" charset="-52"/>
                </a:rPr>
                <a:t>Сформировать навыки работы в команде/проекте, взаимодействуя с партнерами/коллегами. </a:t>
              </a:r>
              <a:endParaRPr lang="en-US" sz="1600" b="0" i="0" kern="1200" dirty="0">
                <a:solidFill>
                  <a:srgbClr val="0F2C68"/>
                </a:solidFill>
                <a:latin typeface="HSE Sans" panose="02000000000000000000" pitchFamily="50" charset="-52"/>
              </a:endParaRPr>
            </a:p>
          </p:txBody>
        </p:sp>
        <p:sp>
          <p:nvSpPr>
            <p:cNvPr id="18" name="Прямоугольник 17" descr="Пользователь">
              <a:extLst>
                <a:ext uri="{FF2B5EF4-FFF2-40B4-BE49-F238E27FC236}">
                  <a16:creationId xmlns:a16="http://schemas.microsoft.com/office/drawing/2014/main" id="{3CA2F1A4-E93C-8715-857D-D95ADD98FA92}"/>
                </a:ext>
              </a:extLst>
            </p:cNvPr>
            <p:cNvSpPr/>
            <p:nvPr/>
          </p:nvSpPr>
          <p:spPr>
            <a:xfrm>
              <a:off x="955953" y="4963159"/>
              <a:ext cx="923569" cy="962401"/>
            </a:xfrm>
            <a:prstGeom prst="rect">
              <a:avLst/>
            </a:prstGeom>
            <a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Полилиния: фигура 18">
              <a:extLst>
                <a:ext uri="{FF2B5EF4-FFF2-40B4-BE49-F238E27FC236}">
                  <a16:creationId xmlns:a16="http://schemas.microsoft.com/office/drawing/2014/main" id="{D01210BA-F065-23A3-81F7-D2B87978E2A8}"/>
                </a:ext>
              </a:extLst>
            </p:cNvPr>
            <p:cNvSpPr/>
            <p:nvPr/>
          </p:nvSpPr>
          <p:spPr>
            <a:xfrm>
              <a:off x="6356648" y="4605919"/>
              <a:ext cx="5171163" cy="1615988"/>
            </a:xfrm>
            <a:custGeom>
              <a:avLst/>
              <a:gdLst>
                <a:gd name="connsiteX0" fmla="*/ 0 w 5171163"/>
                <a:gd name="connsiteY0" fmla="*/ 0 h 1615988"/>
                <a:gd name="connsiteX1" fmla="*/ 5171163 w 5171163"/>
                <a:gd name="connsiteY1" fmla="*/ 0 h 1615988"/>
                <a:gd name="connsiteX2" fmla="*/ 5171163 w 5171163"/>
                <a:gd name="connsiteY2" fmla="*/ 1615988 h 1615988"/>
                <a:gd name="connsiteX3" fmla="*/ 0 w 5171163"/>
                <a:gd name="connsiteY3" fmla="*/ 1615988 h 1615988"/>
                <a:gd name="connsiteX4" fmla="*/ 0 w 5171163"/>
                <a:gd name="connsiteY4" fmla="*/ 0 h 1615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71163" h="1615988">
                  <a:moveTo>
                    <a:pt x="0" y="0"/>
                  </a:moveTo>
                  <a:lnTo>
                    <a:pt x="5171163" y="0"/>
                  </a:lnTo>
                  <a:lnTo>
                    <a:pt x="5171163" y="1615988"/>
                  </a:lnTo>
                  <a:lnTo>
                    <a:pt x="0" y="161598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94563" tIns="60960" rIns="60960" bIns="60960" numCol="1" spcCol="1270" anchor="ctr" anchorCtr="0">
              <a:noAutofit/>
            </a:bodyPr>
            <a:lstStyle/>
            <a:p>
              <a:pPr marL="0" lvl="0" indent="0" algn="l" defTabSz="9144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1600" b="0" i="0" kern="1200" dirty="0">
                  <a:solidFill>
                    <a:srgbClr val="0F2C68"/>
                  </a:solidFill>
                  <a:latin typeface="HSE Sans" panose="02000000000000000000" pitchFamily="50" charset="-52"/>
                </a:rPr>
                <a:t>Выполнять в компании </a:t>
              </a:r>
              <a:r>
                <a:rPr lang="ru-RU" sz="1600" b="0" i="0" kern="1200" dirty="0">
                  <a:solidFill>
                    <a:srgbClr val="0F2C68"/>
                  </a:solidFill>
                  <a:latin typeface="HSE Sans Black" panose="02000000000000000000" pitchFamily="50" charset="0"/>
                </a:rPr>
                <a:t>аналитические и управленческие функции, а не только учетные, занимая линейные позиции. </a:t>
              </a:r>
            </a:p>
          </p:txBody>
        </p:sp>
        <p:sp>
          <p:nvSpPr>
            <p:cNvPr id="20" name="Прямоугольник 19" descr="Хорошая идея со сплошной заливкой">
              <a:extLst>
                <a:ext uri="{FF2B5EF4-FFF2-40B4-BE49-F238E27FC236}">
                  <a16:creationId xmlns:a16="http://schemas.microsoft.com/office/drawing/2014/main" id="{5E604C9C-48B8-9510-9FE0-28E79217A57D}"/>
                </a:ext>
              </a:extLst>
            </p:cNvPr>
            <p:cNvSpPr/>
            <p:nvPr/>
          </p:nvSpPr>
          <p:spPr>
            <a:xfrm>
              <a:off x="6537159" y="4993605"/>
              <a:ext cx="679010" cy="901507"/>
            </a:xfrm>
            <a:prstGeom prst="rect">
              <a:avLst/>
            </a:prstGeom>
            <a:blipFill dpi="0" rotWithShape="1">
              <a:blip r:embed="rId8">
                <a:alphaModFix/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/>
              <a:stretch>
                <a:fillRect l="-21000" r="-20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2" name="Текст 4">
            <a:extLst>
              <a:ext uri="{FF2B5EF4-FFF2-40B4-BE49-F238E27FC236}">
                <a16:creationId xmlns:a16="http://schemas.microsoft.com/office/drawing/2014/main" id="{AB2B690B-A4CC-61F5-993F-F5B8824621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59513" y="549275"/>
            <a:ext cx="2070100" cy="407988"/>
          </a:xfrm>
        </p:spPr>
        <p:txBody>
          <a:bodyPr/>
          <a:lstStyle/>
          <a:p>
            <a:r>
              <a:rPr lang="ru-RU" sz="1400" dirty="0"/>
              <a:t>Нижний Новгород</a:t>
            </a:r>
          </a:p>
        </p:txBody>
      </p:sp>
      <p:sp>
        <p:nvSpPr>
          <p:cNvPr id="3" name="Текст 3">
            <a:extLst>
              <a:ext uri="{FF2B5EF4-FFF2-40B4-BE49-F238E27FC236}">
                <a16:creationId xmlns:a16="http://schemas.microsoft.com/office/drawing/2014/main" id="{F3106ADF-7C40-A96F-A98A-BCD8AE8DFBF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59162" y="549275"/>
            <a:ext cx="2473326" cy="407988"/>
          </a:xfrm>
        </p:spPr>
        <p:txBody>
          <a:bodyPr/>
          <a:lstStyle/>
          <a:p>
            <a:r>
              <a:rPr lang="ru-RU" sz="1400" dirty="0"/>
              <a:t>ОП Экономика и бизнес </a:t>
            </a:r>
          </a:p>
          <a:p>
            <a:r>
              <a:rPr lang="ru-RU" sz="1400" dirty="0"/>
              <a:t>(очно - заочная)</a:t>
            </a:r>
          </a:p>
        </p:txBody>
      </p:sp>
      <p:sp>
        <p:nvSpPr>
          <p:cNvPr id="4" name="Текст 4">
            <a:extLst>
              <a:ext uri="{FF2B5EF4-FFF2-40B4-BE49-F238E27FC236}">
                <a16:creationId xmlns:a16="http://schemas.microsoft.com/office/drawing/2014/main" id="{0E4D5133-CCAE-9E84-1AA2-93EAAB1FDB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43000" y="541338"/>
            <a:ext cx="2179622" cy="415925"/>
          </a:xfrm>
        </p:spPr>
        <p:txBody>
          <a:bodyPr/>
          <a:lstStyle/>
          <a:p>
            <a:r>
              <a:rPr lang="ru-RU" sz="1600" dirty="0"/>
              <a:t>Факультет экономики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85" y="424488"/>
            <a:ext cx="532775" cy="53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7955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0D6A4FAF-EC6A-C648-997B-399BE9C4A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898" y="1313910"/>
            <a:ext cx="11287234" cy="1248221"/>
          </a:xfrm>
        </p:spPr>
        <p:txBody>
          <a:bodyPr>
            <a:normAutofit fontScale="90000"/>
          </a:bodyPr>
          <a:lstStyle/>
          <a:p>
            <a:r>
              <a:rPr lang="ru-RU" sz="3600" dirty="0"/>
              <a:t>Основные профессиональные компетенции </a:t>
            </a:r>
            <a:br>
              <a:rPr lang="ru-RU" sz="3600" dirty="0"/>
            </a:br>
            <a:r>
              <a:rPr lang="ru-RU" sz="3600" dirty="0"/>
              <a:t>специалиста по финансам</a:t>
            </a:r>
            <a:b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33DA4FC2-5228-4246-AAA9-98E8805877A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821930" y="6075285"/>
            <a:ext cx="9849937" cy="331230"/>
          </a:xfrm>
        </p:spPr>
        <p:txBody>
          <a:bodyPr>
            <a:normAutofit/>
          </a:bodyPr>
          <a:lstStyle/>
          <a:p>
            <a:pPr algn="r"/>
            <a:r>
              <a:rPr lang="ru-RU" sz="1100" dirty="0">
                <a:solidFill>
                  <a:schemeClr val="tx1"/>
                </a:solidFill>
                <a:ea typeface="+mj-ea"/>
                <a:cs typeface="+mj-cs"/>
              </a:rPr>
              <a:t>Источник: </a:t>
            </a:r>
            <a:r>
              <a:rPr lang="en-US" sz="1100" dirty="0">
                <a:solidFill>
                  <a:schemeClr val="tx1"/>
                </a:solidFill>
                <a:ea typeface="+mj-ea"/>
                <a:cs typeface="+mj-cs"/>
              </a:rPr>
              <a:t>https://www.e-xecutive.ru/education/proeducation/1985718-kakie-kompetentsii-vostrebovany-sovremennym-biznesom-vzglyad-cima-i-pwc</a:t>
            </a:r>
            <a:endParaRPr lang="ru-RU" sz="1100" dirty="0">
              <a:solidFill>
                <a:schemeClr val="tx1"/>
              </a:solidFill>
              <a:ea typeface="+mj-ea"/>
              <a:cs typeface="+mj-cs"/>
            </a:endParaRPr>
          </a:p>
          <a:p>
            <a:pPr algn="r"/>
            <a:endParaRPr lang="ru-RU" sz="9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4CE2185-7FD1-E003-FE1A-7E2324616A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737353"/>
            <a:ext cx="8507352" cy="298163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Текст 3">
            <a:extLst>
              <a:ext uri="{FF2B5EF4-FFF2-40B4-BE49-F238E27FC236}">
                <a16:creationId xmlns:a16="http://schemas.microsoft.com/office/drawing/2014/main" id="{43E8DCA7-184D-E487-1A18-FCD5407A41A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59162" y="549275"/>
            <a:ext cx="2473325" cy="407988"/>
          </a:xfrm>
        </p:spPr>
        <p:txBody>
          <a:bodyPr/>
          <a:lstStyle/>
          <a:p>
            <a:r>
              <a:rPr lang="ru-RU" sz="1400" dirty="0"/>
              <a:t>ОП Экономика и бизнес</a:t>
            </a:r>
          </a:p>
          <a:p>
            <a:r>
              <a:rPr lang="ru-RU" sz="1400" dirty="0"/>
              <a:t>(очно - заочная)</a:t>
            </a:r>
          </a:p>
          <a:p>
            <a:r>
              <a:rPr lang="ru-RU" sz="1400" dirty="0"/>
              <a:t>)</a:t>
            </a:r>
          </a:p>
        </p:txBody>
      </p:sp>
      <p:sp>
        <p:nvSpPr>
          <p:cNvPr id="10" name="Текст 4">
            <a:extLst>
              <a:ext uri="{FF2B5EF4-FFF2-40B4-BE49-F238E27FC236}">
                <a16:creationId xmlns:a16="http://schemas.microsoft.com/office/drawing/2014/main" id="{6866CD69-7156-B271-01A3-1E4089D86F1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59513" y="549275"/>
            <a:ext cx="2070100" cy="407988"/>
          </a:xfrm>
        </p:spPr>
        <p:txBody>
          <a:bodyPr/>
          <a:lstStyle/>
          <a:p>
            <a:r>
              <a:rPr lang="ru-RU" sz="1400" dirty="0"/>
              <a:t>Нижний Новгород</a:t>
            </a:r>
          </a:p>
        </p:txBody>
      </p:sp>
      <p:sp>
        <p:nvSpPr>
          <p:cNvPr id="11" name="Текст 4">
            <a:extLst>
              <a:ext uri="{FF2B5EF4-FFF2-40B4-BE49-F238E27FC236}">
                <a16:creationId xmlns:a16="http://schemas.microsoft.com/office/drawing/2014/main" id="{0E4D5133-CCAE-9E84-1AA2-93EAAB1FDB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43000" y="541338"/>
            <a:ext cx="2179622" cy="415925"/>
          </a:xfrm>
        </p:spPr>
        <p:txBody>
          <a:bodyPr/>
          <a:lstStyle/>
          <a:p>
            <a:r>
              <a:rPr lang="ru-RU" sz="1600" dirty="0"/>
              <a:t>Факультет экономики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85" y="424488"/>
            <a:ext cx="532775" cy="53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9058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4">
            <a:extLst>
              <a:ext uri="{FF2B5EF4-FFF2-40B4-BE49-F238E27FC236}">
                <a16:creationId xmlns:a16="http://schemas.microsoft.com/office/drawing/2014/main" id="{B4562746-AEE1-62DE-28EE-3D78CD00EFA4}"/>
              </a:ext>
            </a:extLst>
          </p:cNvPr>
          <p:cNvSpPr txBox="1">
            <a:spLocks/>
          </p:cNvSpPr>
          <p:nvPr/>
        </p:nvSpPr>
        <p:spPr>
          <a:xfrm>
            <a:off x="473685" y="1204175"/>
            <a:ext cx="5397288" cy="77702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HSE Sans" panose="02000000000000000000" pitchFamily="2" charset="0"/>
                <a:ea typeface="+mj-ea"/>
                <a:cs typeface="+mj-cs"/>
              </a:defRPr>
            </a:lvl1pPr>
          </a:lstStyle>
          <a:p>
            <a:r>
              <a:rPr lang="ru-RU" sz="3200" dirty="0"/>
              <a:t>В процессе обучения Вы:</a:t>
            </a:r>
          </a:p>
        </p:txBody>
      </p:sp>
      <p:graphicFrame>
        <p:nvGraphicFramePr>
          <p:cNvPr id="15" name="Текст 5">
            <a:extLst>
              <a:ext uri="{FF2B5EF4-FFF2-40B4-BE49-F238E27FC236}">
                <a16:creationId xmlns:a16="http://schemas.microsoft.com/office/drawing/2014/main" id="{BF4399F2-D77C-D6AB-F872-D18B9F31299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87526043"/>
              </p:ext>
            </p:extLst>
          </p:nvPr>
        </p:nvGraphicFramePr>
        <p:xfrm>
          <a:off x="473685" y="1981200"/>
          <a:ext cx="11159515" cy="45465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Текст 4">
            <a:extLst>
              <a:ext uri="{FF2B5EF4-FFF2-40B4-BE49-F238E27FC236}">
                <a16:creationId xmlns:a16="http://schemas.microsoft.com/office/drawing/2014/main" id="{6EEF1FD8-E4E7-EED5-DF47-B42E6A93FA9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59513" y="549275"/>
            <a:ext cx="2070100" cy="407988"/>
          </a:xfrm>
        </p:spPr>
        <p:txBody>
          <a:bodyPr/>
          <a:lstStyle/>
          <a:p>
            <a:r>
              <a:rPr lang="ru-RU" sz="1400" dirty="0"/>
              <a:t>Нижний Новгород</a:t>
            </a:r>
          </a:p>
        </p:txBody>
      </p:sp>
      <p:sp>
        <p:nvSpPr>
          <p:cNvPr id="14" name="Текст 3">
            <a:extLst>
              <a:ext uri="{FF2B5EF4-FFF2-40B4-BE49-F238E27FC236}">
                <a16:creationId xmlns:a16="http://schemas.microsoft.com/office/drawing/2014/main" id="{5E37313D-F28F-6D25-5E2D-841FB54CC1B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59162" y="549275"/>
            <a:ext cx="2473325" cy="407988"/>
          </a:xfrm>
        </p:spPr>
        <p:txBody>
          <a:bodyPr/>
          <a:lstStyle/>
          <a:p>
            <a:r>
              <a:rPr lang="ru-RU" sz="1400" dirty="0"/>
              <a:t>ОП Экономика и бизнес </a:t>
            </a:r>
          </a:p>
          <a:p>
            <a:r>
              <a:rPr lang="ru-RU" sz="1400" dirty="0"/>
              <a:t>(очно - заочная)</a:t>
            </a:r>
          </a:p>
        </p:txBody>
      </p:sp>
      <p:sp>
        <p:nvSpPr>
          <p:cNvPr id="8" name="Текст 4">
            <a:extLst>
              <a:ext uri="{FF2B5EF4-FFF2-40B4-BE49-F238E27FC236}">
                <a16:creationId xmlns:a16="http://schemas.microsoft.com/office/drawing/2014/main" id="{0E4D5133-CCAE-9E84-1AA2-93EAAB1FDB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43000" y="541338"/>
            <a:ext cx="2179622" cy="415925"/>
          </a:xfrm>
        </p:spPr>
        <p:txBody>
          <a:bodyPr/>
          <a:lstStyle/>
          <a:p>
            <a:r>
              <a:rPr lang="ru-RU" sz="1600" dirty="0"/>
              <a:t>Факультет экономики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85" y="424488"/>
            <a:ext cx="532775" cy="53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9352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9B7E5D6A-C1E4-8943-BE6A-9D9537FCC2D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4957" y="2548256"/>
            <a:ext cx="11057971" cy="4309744"/>
          </a:xfrm>
          <a:noFill/>
        </p:spPr>
        <p:txBody>
          <a:bodyPr/>
          <a:lstStyle/>
          <a:p>
            <a:pPr marL="571500" indent="-571500"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ru-RU" altLang="ru-RU" sz="1600" dirty="0">
                <a:solidFill>
                  <a:schemeClr val="tx1"/>
                </a:solidFill>
                <a:ea typeface="+mj-ea"/>
                <a:cs typeface="+mj-cs"/>
              </a:rPr>
              <a:t>Макроэкономика</a:t>
            </a:r>
          </a:p>
          <a:p>
            <a:pPr marL="571500" indent="-571500"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ru-RU" altLang="ru-RU" sz="1600" dirty="0">
                <a:solidFill>
                  <a:schemeClr val="tx1"/>
                </a:solidFill>
                <a:ea typeface="+mj-ea"/>
                <a:cs typeface="+mj-cs"/>
              </a:rPr>
              <a:t>Микроэкономика</a:t>
            </a:r>
          </a:p>
          <a:p>
            <a:pPr marL="571500" indent="-571500"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ru-RU" altLang="ru-RU" sz="1600" dirty="0">
                <a:solidFill>
                  <a:schemeClr val="tx1"/>
                </a:solidFill>
                <a:ea typeface="+mj-ea"/>
                <a:cs typeface="+mj-cs"/>
                <a:sym typeface="Verdana" panose="020B0604030504040204" pitchFamily="34" charset="0"/>
              </a:rPr>
              <a:t>Теория вероятностей и математической статистики </a:t>
            </a:r>
          </a:p>
          <a:p>
            <a:pPr marL="571500" indent="-571500"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ru-RU" altLang="ru-RU" sz="1600" dirty="0">
                <a:solidFill>
                  <a:schemeClr val="tx1"/>
                </a:solidFill>
                <a:ea typeface="+mj-ea"/>
                <a:cs typeface="+mj-cs"/>
                <a:sym typeface="Verdana" panose="020B0604030504040204" pitchFamily="34" charset="0"/>
              </a:rPr>
              <a:t>Эконометрика </a:t>
            </a:r>
          </a:p>
          <a:p>
            <a:pPr marL="571500" indent="-571500"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ru-RU" altLang="ru-RU" sz="1600" dirty="0">
                <a:solidFill>
                  <a:schemeClr val="tx1"/>
                </a:solidFill>
                <a:ea typeface="+mj-ea"/>
                <a:cs typeface="+mj-cs"/>
                <a:sym typeface="Verdana" panose="020B0604030504040204" pitchFamily="34" charset="0"/>
              </a:rPr>
              <a:t>Экономическая статистика</a:t>
            </a:r>
          </a:p>
          <a:p>
            <a:pPr marL="571500" indent="-571500"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ru-RU" altLang="ru-RU" sz="1600" dirty="0">
                <a:solidFill>
                  <a:schemeClr val="tx1"/>
                </a:solidFill>
                <a:ea typeface="+mj-ea"/>
                <a:cs typeface="+mj-cs"/>
                <a:sym typeface="Verdana" panose="020B0604030504040204" pitchFamily="34" charset="0"/>
              </a:rPr>
              <a:t>Методы оптимальных решений</a:t>
            </a:r>
          </a:p>
          <a:p>
            <a:pPr marL="571500" indent="-571500"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ru-RU" altLang="ru-RU" sz="1600" dirty="0">
                <a:solidFill>
                  <a:schemeClr val="tx1"/>
                </a:solidFill>
                <a:ea typeface="+mj-ea"/>
                <a:cs typeface="+mj-cs"/>
                <a:sym typeface="Verdana" panose="020B0604030504040204" pitchFamily="34" charset="0"/>
              </a:rPr>
              <a:t>Введение в </a:t>
            </a:r>
            <a:r>
              <a:rPr lang="en-US" altLang="ru-RU" sz="1600" dirty="0">
                <a:solidFill>
                  <a:schemeClr val="tx1"/>
                </a:solidFill>
                <a:ea typeface="+mj-ea"/>
                <a:cs typeface="+mj-cs"/>
                <a:sym typeface="Verdana" panose="020B0604030504040204" pitchFamily="34" charset="0"/>
              </a:rPr>
              <a:t>Data Culture</a:t>
            </a:r>
            <a:endParaRPr lang="ru-RU" altLang="ru-RU" sz="1600" dirty="0">
              <a:solidFill>
                <a:schemeClr val="tx1"/>
              </a:solidFill>
              <a:ea typeface="+mj-ea"/>
              <a:cs typeface="+mj-cs"/>
              <a:sym typeface="Verdana" panose="020B0604030504040204" pitchFamily="34" charset="0"/>
            </a:endParaRPr>
          </a:p>
          <a:p>
            <a:pPr marL="571500" indent="-571500"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ru-RU" altLang="ru-RU" sz="1600" b="1" dirty="0">
                <a:solidFill>
                  <a:schemeClr val="tx1"/>
                </a:solidFill>
                <a:ea typeface="+mj-ea"/>
                <a:cs typeface="+mj-cs"/>
                <a:sym typeface="Verdana" panose="020B0604030504040204" pitchFamily="34" charset="0"/>
              </a:rPr>
              <a:t>Основы программирования</a:t>
            </a:r>
          </a:p>
          <a:p>
            <a:pPr marL="571500" indent="-571500"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ru-RU" altLang="ru-RU" sz="1600" b="1" dirty="0">
                <a:solidFill>
                  <a:schemeClr val="tx1"/>
                </a:solidFill>
                <a:ea typeface="+mj-ea"/>
                <a:cs typeface="+mj-cs"/>
                <a:sym typeface="Verdana" panose="020B0604030504040204" pitchFamily="34" charset="0"/>
              </a:rPr>
              <a:t>Цифровая грамотность</a:t>
            </a:r>
          </a:p>
          <a:p>
            <a:pPr marL="571500" indent="-571500"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ru-RU" altLang="ru-RU" sz="1600" b="1" dirty="0">
                <a:solidFill>
                  <a:schemeClr val="tx1"/>
                </a:solidFill>
                <a:ea typeface="+mj-ea"/>
                <a:cs typeface="+mj-cs"/>
                <a:sym typeface="Verdana" panose="020B0604030504040204" pitchFamily="34" charset="0"/>
              </a:rPr>
              <a:t>Анализ данных</a:t>
            </a:r>
            <a:r>
              <a:rPr lang="en-US" altLang="ru-RU" sz="1600" b="1" dirty="0">
                <a:solidFill>
                  <a:schemeClr val="tx1"/>
                </a:solidFill>
                <a:ea typeface="+mj-ea"/>
                <a:cs typeface="+mj-cs"/>
                <a:sym typeface="Verdana" panose="020B0604030504040204" pitchFamily="34" charset="0"/>
              </a:rPr>
              <a:t> </a:t>
            </a:r>
            <a:r>
              <a:rPr lang="ru-RU" altLang="ru-RU" sz="1600" b="1" dirty="0">
                <a:solidFill>
                  <a:schemeClr val="tx1"/>
                </a:solidFill>
                <a:ea typeface="+mj-ea"/>
                <a:cs typeface="+mj-cs"/>
                <a:sym typeface="Verdana" panose="020B0604030504040204" pitchFamily="34" charset="0"/>
              </a:rPr>
              <a:t>в экономике и финансах</a:t>
            </a:r>
          </a:p>
          <a:p>
            <a:pPr marL="571500" indent="-571500"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endParaRPr lang="ru-RU" altLang="ru-RU" sz="1600" dirty="0">
              <a:solidFill>
                <a:schemeClr val="tx1"/>
              </a:solidFill>
              <a:ea typeface="+mj-ea"/>
              <a:cs typeface="+mj-cs"/>
              <a:sym typeface="Verdana" panose="020B0604030504040204" pitchFamily="34" charset="0"/>
            </a:endParaRPr>
          </a:p>
          <a:p>
            <a:endParaRPr lang="ru-RU" sz="1600" dirty="0">
              <a:solidFill>
                <a:schemeClr val="tx1"/>
              </a:solidFill>
              <a:ea typeface="+mj-ea"/>
              <a:cs typeface="+mj-cs"/>
            </a:endParaRPr>
          </a:p>
          <a:p>
            <a:endParaRPr lang="ru-RU" sz="1600" b="1" dirty="0">
              <a:solidFill>
                <a:schemeClr val="tx1"/>
              </a:solidFill>
              <a:ea typeface="+mj-ea"/>
              <a:cs typeface="+mj-cs"/>
            </a:endParaRPr>
          </a:p>
          <a:p>
            <a:endParaRPr lang="ru-RU" sz="1600" b="1" dirty="0">
              <a:solidFill>
                <a:schemeClr val="tx1"/>
              </a:solidFill>
              <a:ea typeface="+mj-ea"/>
              <a:cs typeface="+mj-cs"/>
            </a:endParaRPr>
          </a:p>
          <a:p>
            <a:pPr marL="571500" indent="-571500"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ru-RU" altLang="ru-RU" sz="1600" dirty="0">
                <a:solidFill>
                  <a:schemeClr val="tx1"/>
                </a:solidFill>
                <a:ea typeface="+mj-ea"/>
                <a:cs typeface="+mj-cs"/>
              </a:rPr>
              <a:t>Бухгалтерский учет </a:t>
            </a:r>
          </a:p>
          <a:p>
            <a:pPr marL="571500" indent="-571500"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ru-RU" altLang="ru-RU" sz="1600" dirty="0">
                <a:solidFill>
                  <a:schemeClr val="tx1"/>
                </a:solidFill>
                <a:ea typeface="+mj-ea"/>
                <a:cs typeface="+mj-cs"/>
              </a:rPr>
              <a:t>Экономический анализ</a:t>
            </a:r>
          </a:p>
          <a:p>
            <a:pPr marL="571500" indent="-571500"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ru-RU" altLang="ru-RU" sz="1600" dirty="0">
                <a:solidFill>
                  <a:schemeClr val="tx1"/>
                </a:solidFill>
                <a:ea typeface="+mj-ea"/>
                <a:cs typeface="+mj-cs"/>
              </a:rPr>
              <a:t>Корпоративные финансы </a:t>
            </a:r>
          </a:p>
          <a:p>
            <a:pPr marL="571500" indent="-571500"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ru-RU" altLang="ru-RU" sz="1600" dirty="0">
                <a:solidFill>
                  <a:schemeClr val="tx1"/>
                </a:solidFill>
                <a:ea typeface="+mj-ea"/>
                <a:cs typeface="+mj-cs"/>
              </a:rPr>
              <a:t>Управленческий учет</a:t>
            </a:r>
          </a:p>
          <a:p>
            <a:pPr marL="571500" indent="-571500"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ru-RU" altLang="ru-RU" sz="1600" dirty="0">
                <a:solidFill>
                  <a:schemeClr val="tx1"/>
                </a:solidFill>
                <a:ea typeface="+mj-ea"/>
                <a:cs typeface="+mj-cs"/>
              </a:rPr>
              <a:t>МСФО</a:t>
            </a:r>
          </a:p>
          <a:p>
            <a:pPr marL="571500" indent="-571500"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ru-RU" altLang="ru-RU" sz="1600" dirty="0">
                <a:solidFill>
                  <a:schemeClr val="tx1"/>
                </a:solidFill>
                <a:ea typeface="+mj-ea"/>
                <a:cs typeface="+mj-cs"/>
                <a:sym typeface="Verdana" panose="020B0604030504040204" pitchFamily="34" charset="0"/>
              </a:rPr>
              <a:t>Операционный и стратегический анализ бизнеса</a:t>
            </a:r>
          </a:p>
          <a:p>
            <a:pPr marL="571500" indent="-571500"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ru-RU" altLang="ru-RU" sz="1600" b="1" dirty="0">
                <a:solidFill>
                  <a:schemeClr val="tx1"/>
                </a:solidFill>
                <a:ea typeface="+mj-ea"/>
                <a:cs typeface="+mj-cs"/>
                <a:sym typeface="Verdana" panose="020B0604030504040204" pitchFamily="34" charset="0"/>
              </a:rPr>
              <a:t>Бизнес-процессы компании: описание и моделирование</a:t>
            </a:r>
          </a:p>
          <a:p>
            <a:pPr marL="571500" indent="-571500"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ru-RU" altLang="ru-RU" sz="1600" b="1" dirty="0">
                <a:solidFill>
                  <a:schemeClr val="tx1"/>
                </a:solidFill>
                <a:ea typeface="+mj-ea"/>
                <a:cs typeface="+mj-cs"/>
                <a:sym typeface="Verdana" panose="020B0604030504040204" pitchFamily="34" charset="0"/>
              </a:rPr>
              <a:t>Конкурентоспособность компаний и отраслей</a:t>
            </a:r>
          </a:p>
          <a:p>
            <a:pPr marL="571500" indent="-571500"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ru-RU" altLang="ru-RU" sz="1600" b="1" dirty="0">
                <a:solidFill>
                  <a:schemeClr val="tx1"/>
                </a:solidFill>
                <a:ea typeface="+mj-ea"/>
                <a:cs typeface="+mj-cs"/>
                <a:sym typeface="Verdana" panose="020B0604030504040204" pitchFamily="34" charset="0"/>
              </a:rPr>
              <a:t>Управление проектами</a:t>
            </a:r>
          </a:p>
          <a:p>
            <a:pPr marL="571500" indent="-571500"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ru-RU" altLang="ru-RU" sz="1600" b="1" dirty="0">
                <a:solidFill>
                  <a:schemeClr val="tx1"/>
                </a:solidFill>
                <a:ea typeface="+mj-ea"/>
                <a:cs typeface="+mj-cs"/>
                <a:sym typeface="Verdana" panose="020B0604030504040204" pitchFamily="34" charset="0"/>
              </a:rPr>
              <a:t>Управление человеческими ресурсами</a:t>
            </a:r>
          </a:p>
          <a:p>
            <a:pPr marL="571500" indent="-571500"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ru-RU" altLang="ru-RU" sz="1600" b="1" dirty="0">
                <a:solidFill>
                  <a:schemeClr val="tx1"/>
                </a:solidFill>
                <a:ea typeface="+mj-ea"/>
                <a:cs typeface="+mj-cs"/>
                <a:sym typeface="Verdana" panose="020B0604030504040204" pitchFamily="34" charset="0"/>
              </a:rPr>
              <a:t>Маркетинг</a:t>
            </a:r>
          </a:p>
          <a:p>
            <a:pPr marL="571500" indent="-571500"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ru-RU" altLang="ru-RU" sz="1600" b="1" dirty="0">
                <a:solidFill>
                  <a:schemeClr val="tx1"/>
                </a:solidFill>
                <a:ea typeface="+mj-ea"/>
                <a:cs typeface="+mj-cs"/>
                <a:sym typeface="Verdana" panose="020B0604030504040204" pitchFamily="34" charset="0"/>
              </a:rPr>
              <a:t>И т.д.</a:t>
            </a:r>
          </a:p>
          <a:p>
            <a:pPr>
              <a:spcBef>
                <a:spcPts val="0"/>
              </a:spcBef>
              <a:defRPr/>
            </a:pPr>
            <a:r>
              <a:rPr lang="ru-RU" sz="1400" dirty="0"/>
              <a:t> </a:t>
            </a:r>
          </a:p>
          <a:p>
            <a:pPr>
              <a:spcBef>
                <a:spcPts val="0"/>
              </a:spcBef>
              <a:defRPr/>
            </a:pPr>
            <a:endParaRPr lang="ru-RU" sz="1400" dirty="0"/>
          </a:p>
          <a:p>
            <a:pPr marL="285750" indent="-285750"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ru-RU" sz="1400" dirty="0"/>
              <a:t>Информационные технологии бизнеса</a:t>
            </a:r>
          </a:p>
          <a:p>
            <a:pPr marL="285750" indent="-285750"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ru-RU" sz="1400" dirty="0"/>
              <a:t>Ценообразование</a:t>
            </a:r>
          </a:p>
          <a:p>
            <a:pPr marL="285750" indent="-285750"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ru-RU" sz="1400" dirty="0"/>
              <a:t>Внутренний аудит и реинжиниринг бизнес-процессов</a:t>
            </a:r>
          </a:p>
          <a:p>
            <a:pPr marL="285750" indent="-285750"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ru-RU" sz="1400" dirty="0"/>
              <a:t>Риск – менеджмент</a:t>
            </a:r>
          </a:p>
          <a:p>
            <a:pPr marL="285750" indent="-285750"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ru-RU" sz="1400" dirty="0"/>
              <a:t>Финансовая политика фирмы</a:t>
            </a:r>
          </a:p>
          <a:p>
            <a:pPr marL="285750" indent="-285750"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ru-RU" sz="1400" dirty="0"/>
              <a:t>Инфраструктура рынка, методы и технологии инвестирования</a:t>
            </a:r>
          </a:p>
          <a:p>
            <a:pPr marL="285750" indent="-285750"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ru-RU" sz="1400" dirty="0"/>
              <a:t>Разработка и принятие управленческих решений</a:t>
            </a:r>
          </a:p>
          <a:p>
            <a:pPr marL="285750" indent="-285750"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ru-RU" sz="1400" b="1" dirty="0"/>
              <a:t>Этика бизнеса и корпоративная социальная ответственность</a:t>
            </a:r>
          </a:p>
          <a:p>
            <a:pPr marL="285750" indent="-285750"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ru-RU" sz="1400" b="1" dirty="0"/>
              <a:t>Лидерство и </a:t>
            </a:r>
            <a:r>
              <a:rPr lang="ru-RU" sz="1400" b="1" dirty="0" err="1"/>
              <a:t>командообразование</a:t>
            </a:r>
            <a:endParaRPr lang="ru-RU" sz="1400" b="1" dirty="0"/>
          </a:p>
          <a:p>
            <a:pPr marL="285750" indent="-285750"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ru-RU" sz="1400" b="1" dirty="0"/>
              <a:t>Управление конфликтами в организации</a:t>
            </a:r>
          </a:p>
          <a:p>
            <a:pPr marL="285750" indent="-285750"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ru-RU" sz="1400" b="1" dirty="0"/>
              <a:t>Деловые переговоры</a:t>
            </a:r>
          </a:p>
          <a:p>
            <a:pPr marL="285750" indent="-285750"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ru-RU" sz="1400" b="1" dirty="0"/>
              <a:t>Психология межгрупповых отношений</a:t>
            </a:r>
          </a:p>
          <a:p>
            <a:pPr marL="285750" indent="-285750"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ru-RU" sz="1400" b="1" dirty="0"/>
              <a:t>Искусство презентации и др.</a:t>
            </a:r>
          </a:p>
          <a:p>
            <a:endParaRPr lang="ru-RU" sz="1400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C7D49100-ECF5-A24F-9537-3BD16DFCC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973" y="1349310"/>
            <a:ext cx="11057955" cy="777025"/>
          </a:xfrm>
          <a:noFill/>
        </p:spPr>
        <p:txBody>
          <a:bodyPr>
            <a:normAutofit/>
          </a:bodyPr>
          <a:lstStyle/>
          <a:p>
            <a:r>
              <a:rPr lang="ru-RU" sz="3200" dirty="0"/>
              <a:t>Дисциплины:</a:t>
            </a:r>
          </a:p>
        </p:txBody>
      </p:sp>
      <p:sp>
        <p:nvSpPr>
          <p:cNvPr id="11" name="Текст 3">
            <a:extLst>
              <a:ext uri="{FF2B5EF4-FFF2-40B4-BE49-F238E27FC236}">
                <a16:creationId xmlns:a16="http://schemas.microsoft.com/office/drawing/2014/main" id="{91BE5805-F3E3-3E6B-ECAC-44DC455EADA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59162" y="549275"/>
            <a:ext cx="2800351" cy="407988"/>
          </a:xfrm>
        </p:spPr>
        <p:txBody>
          <a:bodyPr/>
          <a:lstStyle/>
          <a:p>
            <a:r>
              <a:rPr lang="ru-RU" sz="1400" dirty="0"/>
              <a:t>ОП Экономика и бизнес</a:t>
            </a:r>
          </a:p>
          <a:p>
            <a:r>
              <a:rPr lang="ru-RU" sz="1400" dirty="0"/>
              <a:t>(очно - заочная)</a:t>
            </a:r>
          </a:p>
        </p:txBody>
      </p:sp>
      <p:sp>
        <p:nvSpPr>
          <p:cNvPr id="12" name="Текст 4">
            <a:extLst>
              <a:ext uri="{FF2B5EF4-FFF2-40B4-BE49-F238E27FC236}">
                <a16:creationId xmlns:a16="http://schemas.microsoft.com/office/drawing/2014/main" id="{24A10C02-A276-8C32-36F2-ACB62FAE01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59513" y="549275"/>
            <a:ext cx="2070100" cy="407988"/>
          </a:xfrm>
        </p:spPr>
        <p:txBody>
          <a:bodyPr/>
          <a:lstStyle/>
          <a:p>
            <a:r>
              <a:rPr lang="ru-RU" sz="1400" dirty="0"/>
              <a:t>Нижний Новгород</a:t>
            </a:r>
          </a:p>
        </p:txBody>
      </p:sp>
      <p:sp>
        <p:nvSpPr>
          <p:cNvPr id="13" name="Текст 4">
            <a:extLst>
              <a:ext uri="{FF2B5EF4-FFF2-40B4-BE49-F238E27FC236}">
                <a16:creationId xmlns:a16="http://schemas.microsoft.com/office/drawing/2014/main" id="{0E4D5133-CCAE-9E84-1AA2-93EAAB1FDB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43000" y="541338"/>
            <a:ext cx="2179622" cy="415925"/>
          </a:xfrm>
        </p:spPr>
        <p:txBody>
          <a:bodyPr/>
          <a:lstStyle/>
          <a:p>
            <a:r>
              <a:rPr lang="ru-RU" sz="1600" dirty="0"/>
              <a:t>Факультет экономики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85" y="424488"/>
            <a:ext cx="532775" cy="53277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296787" y="2042643"/>
            <a:ext cx="36343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HSE Sans" panose="02000000000000000000" pitchFamily="50" charset="-52"/>
              </a:rPr>
              <a:t>Профессиональные дисциплины: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73685" y="2042643"/>
            <a:ext cx="24416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  <a:defRPr/>
            </a:pPr>
            <a:r>
              <a:rPr lang="ru-RU" altLang="ru-RU" b="1" dirty="0">
                <a:latin typeface="HSE Sans" panose="02000000000000000000" pitchFamily="50" charset="-52"/>
              </a:rPr>
              <a:t>Базовые дисциплины: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8012316" y="2036911"/>
            <a:ext cx="27126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ru-RU" b="1" dirty="0">
                <a:latin typeface="HSE Sans" panose="02000000000000000000" pitchFamily="50" charset="-52"/>
              </a:rPr>
              <a:t>Дисциплины по выбору:</a:t>
            </a: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15F0C666-56F8-54AB-AFDC-E32EC8FE099A}"/>
              </a:ext>
            </a:extLst>
          </p:cNvPr>
          <p:cNvSpPr/>
          <p:nvPr/>
        </p:nvSpPr>
        <p:spPr>
          <a:xfrm>
            <a:off x="473685" y="4262511"/>
            <a:ext cx="3577810" cy="1364566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1AE4C708-EEF9-2146-87FA-CBCA11A5A360}"/>
              </a:ext>
            </a:extLst>
          </p:cNvPr>
          <p:cNvSpPr/>
          <p:nvPr/>
        </p:nvSpPr>
        <p:spPr>
          <a:xfrm>
            <a:off x="4269401" y="4262510"/>
            <a:ext cx="3577810" cy="2236763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3B238C19-475E-665D-DF44-2BF03AC30B55}"/>
              </a:ext>
            </a:extLst>
          </p:cNvPr>
          <p:cNvSpPr/>
          <p:nvPr/>
        </p:nvSpPr>
        <p:spPr>
          <a:xfrm>
            <a:off x="8065118" y="4621872"/>
            <a:ext cx="3689082" cy="1686853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06885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4">
            <a:extLst>
              <a:ext uri="{FF2B5EF4-FFF2-40B4-BE49-F238E27FC236}">
                <a16:creationId xmlns:a16="http://schemas.microsoft.com/office/drawing/2014/main" id="{726E77E0-C031-E94F-B137-9FECC3128895}"/>
              </a:ext>
            </a:extLst>
          </p:cNvPr>
          <p:cNvSpPr txBox="1">
            <a:spLocks/>
          </p:cNvSpPr>
          <p:nvPr/>
        </p:nvSpPr>
        <p:spPr>
          <a:xfrm>
            <a:off x="473685" y="1662457"/>
            <a:ext cx="7611363" cy="77702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HSE Sans" panose="02000000000000000000" pitchFamily="2" charset="0"/>
                <a:ea typeface="+mj-ea"/>
                <a:cs typeface="+mj-cs"/>
              </a:defRPr>
            </a:lvl1pPr>
          </a:lstStyle>
          <a:p>
            <a:r>
              <a:rPr lang="ru-RU" sz="3200" dirty="0"/>
              <a:t>После успешного освоения программы Вы:</a:t>
            </a:r>
          </a:p>
        </p:txBody>
      </p:sp>
      <p:pic>
        <p:nvPicPr>
          <p:cNvPr id="11" name="PVA_0408.jpg" descr="PVA_0408.jpg">
            <a:extLst>
              <a:ext uri="{FF2B5EF4-FFF2-40B4-BE49-F238E27FC236}">
                <a16:creationId xmlns:a16="http://schemas.microsoft.com/office/drawing/2014/main" id="{00A5725C-8399-FC6B-9E3F-9C0E6072635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1" r="16881"/>
          <a:stretch>
            <a:fillRect/>
          </a:stretch>
        </p:blipFill>
        <p:spPr bwMode="auto">
          <a:xfrm>
            <a:off x="8515413" y="2316404"/>
            <a:ext cx="3115085" cy="3413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graphicFrame>
        <p:nvGraphicFramePr>
          <p:cNvPr id="13" name="Текст 3">
            <a:extLst>
              <a:ext uri="{FF2B5EF4-FFF2-40B4-BE49-F238E27FC236}">
                <a16:creationId xmlns:a16="http://schemas.microsoft.com/office/drawing/2014/main" id="{B2E64591-8473-E319-7B03-8900B81C2A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4444677"/>
              </p:ext>
            </p:extLst>
          </p:nvPr>
        </p:nvGraphicFramePr>
        <p:xfrm>
          <a:off x="585897" y="2067951"/>
          <a:ext cx="7643703" cy="3910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Текст 3">
            <a:extLst>
              <a:ext uri="{FF2B5EF4-FFF2-40B4-BE49-F238E27FC236}">
                <a16:creationId xmlns:a16="http://schemas.microsoft.com/office/drawing/2014/main" id="{2422D7A4-D3A4-DC4B-69E7-BF685AC10C6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59162" y="566256"/>
            <a:ext cx="2473325" cy="249237"/>
          </a:xfrm>
        </p:spPr>
        <p:txBody>
          <a:bodyPr/>
          <a:lstStyle/>
          <a:p>
            <a:r>
              <a:rPr lang="ru-RU" sz="1400" dirty="0"/>
              <a:t>ОП Экономика и бизнес</a:t>
            </a:r>
          </a:p>
          <a:p>
            <a:r>
              <a:rPr lang="ru-RU" sz="1400" dirty="0"/>
              <a:t>(очно - заочная)</a:t>
            </a:r>
          </a:p>
        </p:txBody>
      </p:sp>
      <p:sp>
        <p:nvSpPr>
          <p:cNvPr id="14" name="Текст 4">
            <a:extLst>
              <a:ext uri="{FF2B5EF4-FFF2-40B4-BE49-F238E27FC236}">
                <a16:creationId xmlns:a16="http://schemas.microsoft.com/office/drawing/2014/main" id="{D45D3F49-B184-99F6-AF3A-89CB176111C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59513" y="566256"/>
            <a:ext cx="2070100" cy="407988"/>
          </a:xfrm>
        </p:spPr>
        <p:txBody>
          <a:bodyPr/>
          <a:lstStyle/>
          <a:p>
            <a:r>
              <a:rPr lang="ru-RU" sz="1400" dirty="0"/>
              <a:t>Нижний Новгород</a:t>
            </a:r>
          </a:p>
        </p:txBody>
      </p:sp>
      <p:sp>
        <p:nvSpPr>
          <p:cNvPr id="9" name="Текст 4">
            <a:extLst>
              <a:ext uri="{FF2B5EF4-FFF2-40B4-BE49-F238E27FC236}">
                <a16:creationId xmlns:a16="http://schemas.microsoft.com/office/drawing/2014/main" id="{0E4D5133-CCAE-9E84-1AA2-93EAAB1FDB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43000" y="541338"/>
            <a:ext cx="2179622" cy="415925"/>
          </a:xfrm>
        </p:spPr>
        <p:txBody>
          <a:bodyPr/>
          <a:lstStyle/>
          <a:p>
            <a:r>
              <a:rPr lang="ru-RU" sz="1600" dirty="0"/>
              <a:t>Факультет экономики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85" y="424488"/>
            <a:ext cx="532775" cy="53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5775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DEBFC62C-9588-F544-918B-2104A12C9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685" y="1466786"/>
            <a:ext cx="10714699" cy="777025"/>
          </a:xfrm>
        </p:spPr>
        <p:txBody>
          <a:bodyPr>
            <a:normAutofit/>
          </a:bodyPr>
          <a:lstStyle/>
          <a:p>
            <a:r>
              <a:rPr lang="ru-RU" sz="3200" dirty="0"/>
              <a:t>Кем Вы сможете стать: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6622317-DCC7-F945-8031-3E7F389B987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9672" y="2448175"/>
            <a:ext cx="7127509" cy="3451794"/>
          </a:xfrm>
        </p:spPr>
        <p:txBody>
          <a:bodyPr>
            <a:normAutofit fontScale="32500" lnSpcReduction="20000"/>
          </a:bodyPr>
          <a:lstStyle/>
          <a:p>
            <a:pPr marL="685800" lvl="0" indent="-4320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  <a:tabLst>
                <a:tab pos="457200" algn="l"/>
              </a:tabLst>
            </a:pPr>
            <a:r>
              <a:rPr lang="ru-RU" sz="5600" dirty="0">
                <a:solidFill>
                  <a:schemeClr val="tx1"/>
                </a:solidFill>
                <a:latin typeface="HSE Sans" panose="02000000000000000000" pitchFamily="50" charset="-52"/>
                <a:ea typeface="+mj-ea"/>
                <a:cs typeface="+mj-cs"/>
              </a:rPr>
              <a:t>специалистом и/или руководителем в финансовых, бухгалтерских, планово- экономических и аудиторских подразделений компании/ учреждения/ организации;</a:t>
            </a:r>
          </a:p>
          <a:p>
            <a:pPr marL="685800" lvl="0" indent="-4320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  <a:tabLst>
                <a:tab pos="457200" algn="l"/>
              </a:tabLst>
            </a:pPr>
            <a:r>
              <a:rPr lang="ru-RU" sz="5600" dirty="0">
                <a:solidFill>
                  <a:schemeClr val="tx1"/>
                </a:solidFill>
                <a:latin typeface="HSE Sans" panose="02000000000000000000" pitchFamily="50" charset="-52"/>
                <a:ea typeface="+mj-ea"/>
                <a:cs typeface="+mj-cs"/>
              </a:rPr>
              <a:t>специалистом–аналитиком в компаниях финансового сектора, в том числе банках, страховых организациях иных консалтинговых фирм.</a:t>
            </a:r>
          </a:p>
          <a:p>
            <a:pPr marL="685800" lvl="0" indent="-4320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  <a:tabLst>
                <a:tab pos="457200" algn="l"/>
              </a:tabLst>
            </a:pPr>
            <a:r>
              <a:rPr lang="ru-RU" sz="5600" dirty="0">
                <a:solidFill>
                  <a:schemeClr val="tx1"/>
                </a:solidFill>
                <a:latin typeface="HSE Sans" panose="02000000000000000000" pitchFamily="50" charset="-52"/>
                <a:ea typeface="+mj-ea"/>
                <a:cs typeface="+mj-cs"/>
              </a:rPr>
              <a:t>менеджером по управлению проектом/ персоналом/ бизнес– процессом/ подразделением/ компанией;</a:t>
            </a:r>
          </a:p>
          <a:p>
            <a:pPr marL="685800" indent="-4320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  <a:tabLst>
                <a:tab pos="457200" algn="l"/>
              </a:tabLst>
            </a:pPr>
            <a:r>
              <a:rPr lang="ru-RU" sz="5600" dirty="0">
                <a:solidFill>
                  <a:schemeClr val="tx1"/>
                </a:solidFill>
                <a:latin typeface="HSE Sans" panose="02000000000000000000" pitchFamily="50" charset="-52"/>
                <a:ea typeface="+mj-ea"/>
                <a:cs typeface="+mj-cs"/>
              </a:rPr>
              <a:t>по иным профессиям в области экономики, финансов и менеджмента </a:t>
            </a:r>
          </a:p>
          <a:p>
            <a:pPr marL="685800" indent="-4320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  <a:tabLst>
                <a:tab pos="457200" algn="l"/>
              </a:tabLst>
            </a:pPr>
            <a:r>
              <a:rPr lang="ru-RU" sz="5600" dirty="0">
                <a:solidFill>
                  <a:schemeClr val="tx1"/>
                </a:solidFill>
                <a:latin typeface="HSE Sans" panose="02000000000000000000" pitchFamily="50" charset="-52"/>
                <a:ea typeface="+mj-ea"/>
                <a:cs typeface="+mj-cs"/>
              </a:rPr>
              <a:t>предпринимателем;</a:t>
            </a:r>
          </a:p>
          <a:p>
            <a:pPr marL="685800" lvl="0" indent="-4320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  <a:tabLst>
                <a:tab pos="457200" algn="l"/>
              </a:tabLst>
            </a:pPr>
            <a:endParaRPr lang="ru-RU" sz="5600" dirty="0">
              <a:solidFill>
                <a:schemeClr val="tx1"/>
              </a:solidFill>
              <a:latin typeface="HSE Sans" panose="02000000000000000000" pitchFamily="50" charset="-52"/>
              <a:ea typeface="+mj-ea"/>
              <a:cs typeface="+mj-cs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1800" b="1" dirty="0">
              <a:latin typeface="HSE Sans" panose="020000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800" b="1" dirty="0">
              <a:latin typeface="HSE Sans" panose="020000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800" b="1" dirty="0">
              <a:effectLst/>
              <a:latin typeface="HSE Sans" panose="020000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800" dirty="0">
              <a:effectLst/>
              <a:latin typeface="HSE Sans" panose="020000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>
              <a:latin typeface="HSE Sans" panose="02000000000000000000" pitchFamily="50" charset="-52"/>
            </a:endParaRP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B46BB51F-3F05-3C42-B510-D008849890A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77839" y="2634731"/>
            <a:ext cx="3089795" cy="3265238"/>
          </a:xfrm>
        </p:spPr>
        <p:txBody>
          <a:bodyPr/>
          <a:lstStyle/>
          <a:p>
            <a:pPr algn="ctr"/>
            <a:endParaRPr lang="ru-RU" dirty="0"/>
          </a:p>
          <a:p>
            <a:pPr algn="ctr"/>
            <a:r>
              <a:rPr lang="ru-RU" b="1" dirty="0"/>
              <a:t>….</a:t>
            </a:r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id="{A2704BB7-8983-8451-7200-9645A982794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59162" y="541338"/>
            <a:ext cx="2479910" cy="262340"/>
          </a:xfrm>
        </p:spPr>
        <p:txBody>
          <a:bodyPr/>
          <a:lstStyle/>
          <a:p>
            <a:r>
              <a:rPr lang="ru-RU" sz="1400" dirty="0"/>
              <a:t>ОП Экономика и бизнес </a:t>
            </a:r>
          </a:p>
          <a:p>
            <a:r>
              <a:rPr lang="ru-RU" sz="1400" dirty="0"/>
              <a:t>(очно - заочная)</a:t>
            </a:r>
          </a:p>
        </p:txBody>
      </p:sp>
      <p:sp>
        <p:nvSpPr>
          <p:cNvPr id="10" name="Текст 4">
            <a:extLst>
              <a:ext uri="{FF2B5EF4-FFF2-40B4-BE49-F238E27FC236}">
                <a16:creationId xmlns:a16="http://schemas.microsoft.com/office/drawing/2014/main" id="{2B8F948F-85EF-EDCD-119A-2D279DE8EC6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59513" y="541338"/>
            <a:ext cx="2070100" cy="262340"/>
          </a:xfrm>
        </p:spPr>
        <p:txBody>
          <a:bodyPr/>
          <a:lstStyle/>
          <a:p>
            <a:r>
              <a:rPr lang="ru-RU" sz="1400" dirty="0"/>
              <a:t>Нижний Новгород</a:t>
            </a:r>
          </a:p>
        </p:txBody>
      </p:sp>
      <p:pic>
        <p:nvPicPr>
          <p:cNvPr id="12" name="Рисунок 11" descr="Человек, указывающий на бумаге">
            <a:extLst>
              <a:ext uri="{FF2B5EF4-FFF2-40B4-BE49-F238E27FC236}">
                <a16:creationId xmlns:a16="http://schemas.microsoft.com/office/drawing/2014/main" id="{693BB51A-2BDE-549F-63E8-18C2E4F082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9140" y="2311152"/>
            <a:ext cx="3587192" cy="3588817"/>
          </a:xfrm>
          <a:prstGeom prst="rect">
            <a:avLst/>
          </a:prstGeom>
        </p:spPr>
      </p:pic>
      <p:sp>
        <p:nvSpPr>
          <p:cNvPr id="11" name="Текст 4">
            <a:extLst>
              <a:ext uri="{FF2B5EF4-FFF2-40B4-BE49-F238E27FC236}">
                <a16:creationId xmlns:a16="http://schemas.microsoft.com/office/drawing/2014/main" id="{0E4D5133-CCAE-9E84-1AA2-93EAAB1FDB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43000" y="541338"/>
            <a:ext cx="2179622" cy="262340"/>
          </a:xfrm>
        </p:spPr>
        <p:txBody>
          <a:bodyPr/>
          <a:lstStyle/>
          <a:p>
            <a:r>
              <a:rPr lang="ru-RU" sz="1600" dirty="0"/>
              <a:t>Факультет экономики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85" y="424488"/>
            <a:ext cx="532775" cy="53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1316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DEBFC62C-9588-F544-918B-2104A12C9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898" y="1447790"/>
            <a:ext cx="10714699" cy="777025"/>
          </a:xfrm>
        </p:spPr>
        <p:txBody>
          <a:bodyPr>
            <a:normAutofit/>
          </a:bodyPr>
          <a:lstStyle/>
          <a:p>
            <a:r>
              <a:rPr lang="ru-RU" sz="3200" dirty="0"/>
              <a:t>Особенности программы: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6622317-DCC7-F945-8031-3E7F389B987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5898" y="2637555"/>
            <a:ext cx="8539053" cy="3451794"/>
          </a:xfrm>
        </p:spPr>
        <p:txBody>
          <a:bodyPr>
            <a:noAutofit/>
          </a:bodyPr>
          <a:lstStyle/>
          <a:p>
            <a:pPr marL="342900" indent="-342900">
              <a:lnSpc>
                <a:spcPct val="110000"/>
              </a:lnSpc>
              <a:spcBef>
                <a:spcPct val="0"/>
              </a:spcBef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tx1"/>
                </a:solidFill>
                <a:latin typeface="HSE Sans" panose="02000000000000000000" pitchFamily="50" charset="-52"/>
                <a:ea typeface="+mj-ea"/>
                <a:cs typeface="+mj-cs"/>
              </a:rPr>
              <a:t>Возможность получения дополнительного диплома НИУ ВШЭ (</a:t>
            </a:r>
            <a:r>
              <a:rPr lang="en-US" sz="1600" dirty="0" err="1">
                <a:solidFill>
                  <a:schemeClr val="tx1"/>
                </a:solidFill>
                <a:latin typeface="HSE Sans" panose="02000000000000000000" pitchFamily="50" charset="-52"/>
                <a:ea typeface="+mj-ea"/>
                <a:cs typeface="+mj-cs"/>
              </a:rPr>
              <a:t>MicroDegree</a:t>
            </a:r>
            <a:r>
              <a:rPr lang="ru-RU" sz="1600" dirty="0">
                <a:solidFill>
                  <a:schemeClr val="tx1"/>
                </a:solidFill>
                <a:latin typeface="HSE Sans" panose="02000000000000000000" pitchFamily="50" charset="-52"/>
                <a:ea typeface="+mj-ea"/>
                <a:cs typeface="+mj-cs"/>
              </a:rPr>
              <a:t>) по направлению менеджмент всего за 4 года;</a:t>
            </a:r>
          </a:p>
          <a:p>
            <a:pPr marL="342900" indent="-342900">
              <a:lnSpc>
                <a:spcPct val="110000"/>
              </a:lnSpc>
              <a:spcBef>
                <a:spcPct val="0"/>
              </a:spcBef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tx1"/>
                </a:solidFill>
                <a:latin typeface="HSE Sans" panose="02000000000000000000" pitchFamily="50" charset="-52"/>
                <a:ea typeface="+mj-ea"/>
                <a:cs typeface="+mj-cs"/>
              </a:rPr>
              <a:t>Индивидуальный учебный план и подход к студенту;</a:t>
            </a:r>
          </a:p>
          <a:p>
            <a:pPr marL="342900" indent="-342900">
              <a:lnSpc>
                <a:spcPct val="110000"/>
              </a:lnSpc>
              <a:spcBef>
                <a:spcPct val="0"/>
              </a:spcBef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tx1"/>
                </a:solidFill>
                <a:latin typeface="HSE Sans" panose="02000000000000000000" pitchFamily="50" charset="-52"/>
                <a:ea typeface="+mj-ea"/>
                <a:cs typeface="+mj-cs"/>
              </a:rPr>
              <a:t>Гибридная модель обучения (</a:t>
            </a:r>
            <a:r>
              <a:rPr lang="en-US" sz="1600" dirty="0">
                <a:solidFill>
                  <a:schemeClr val="tx1"/>
                </a:solidFill>
                <a:latin typeface="HSE Sans" panose="02000000000000000000" pitchFamily="50" charset="-52"/>
                <a:ea typeface="+mj-ea"/>
                <a:cs typeface="+mj-cs"/>
              </a:rPr>
              <a:t>online + offline)</a:t>
            </a:r>
            <a:r>
              <a:rPr lang="ru-RU" sz="1600" dirty="0">
                <a:solidFill>
                  <a:schemeClr val="tx1"/>
                </a:solidFill>
                <a:latin typeface="HSE Sans" panose="02000000000000000000" pitchFamily="50" charset="-52"/>
                <a:ea typeface="+mj-ea"/>
                <a:cs typeface="+mj-cs"/>
              </a:rPr>
              <a:t>;</a:t>
            </a:r>
          </a:p>
          <a:p>
            <a:pPr marL="342900" lvl="0" indent="-342900">
              <a:lnSpc>
                <a:spcPct val="110000"/>
              </a:lnSpc>
              <a:spcBef>
                <a:spcPct val="0"/>
              </a:spcBef>
              <a:spcAft>
                <a:spcPts val="1000"/>
              </a:spcAft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ru-RU" sz="1600" dirty="0">
                <a:solidFill>
                  <a:schemeClr val="tx1"/>
                </a:solidFill>
                <a:latin typeface="HSE Sans" panose="02000000000000000000" pitchFamily="50" charset="-52"/>
                <a:ea typeface="+mj-ea"/>
                <a:cs typeface="+mj-cs"/>
              </a:rPr>
              <a:t>Обучение у профессионалов (высокопрофессиональный преподавательский состав, признанный бизнес-  и международным сообществами, бизнес – практики);</a:t>
            </a:r>
          </a:p>
          <a:p>
            <a:pPr marL="342900" indent="-342900">
              <a:lnSpc>
                <a:spcPct val="110000"/>
              </a:lnSpc>
              <a:spcBef>
                <a:spcPct val="0"/>
              </a:spcBef>
              <a:spcAft>
                <a:spcPts val="1000"/>
              </a:spcAft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ru-RU" sz="1600" dirty="0">
                <a:solidFill>
                  <a:schemeClr val="tx1"/>
                </a:solidFill>
                <a:latin typeface="HSE Sans" panose="02000000000000000000" pitchFamily="50" charset="-52"/>
                <a:ea typeface="+mj-ea"/>
                <a:cs typeface="+mj-cs"/>
              </a:rPr>
              <a:t>Ускоренные сроки обучения для выпускников СПО;</a:t>
            </a:r>
          </a:p>
          <a:p>
            <a:pPr marL="342900" lvl="0" indent="-342900">
              <a:lnSpc>
                <a:spcPct val="110000"/>
              </a:lnSpc>
              <a:spcBef>
                <a:spcPct val="0"/>
              </a:spcBef>
              <a:spcAft>
                <a:spcPts val="1000"/>
              </a:spcAft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ru-RU" sz="1600" dirty="0">
                <a:solidFill>
                  <a:schemeClr val="tx1"/>
                </a:solidFill>
                <a:latin typeface="HSE Sans" panose="02000000000000000000" pitchFamily="50" charset="-52"/>
                <a:ea typeface="+mj-ea"/>
                <a:cs typeface="+mj-cs"/>
              </a:rPr>
              <a:t>Стажировки и практики у бизнес–партнеров;</a:t>
            </a:r>
          </a:p>
          <a:p>
            <a:pPr marL="342900" lvl="0" indent="-342900">
              <a:lnSpc>
                <a:spcPct val="110000"/>
              </a:lnSpc>
              <a:spcBef>
                <a:spcPct val="0"/>
              </a:spcBef>
              <a:spcAft>
                <a:spcPts val="1000"/>
              </a:spcAft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ru-RU" sz="1600" dirty="0">
                <a:solidFill>
                  <a:schemeClr val="tx1"/>
                </a:solidFill>
                <a:latin typeface="HSE Sans" panose="02000000000000000000" pitchFamily="50" charset="-52"/>
                <a:ea typeface="+mj-ea"/>
                <a:cs typeface="+mj-cs"/>
              </a:rPr>
              <a:t>Возможность совмещения работы и учебы;</a:t>
            </a:r>
          </a:p>
          <a:p>
            <a:pPr marL="342900" lvl="0" indent="-342900">
              <a:lnSpc>
                <a:spcPct val="110000"/>
              </a:lnSpc>
              <a:spcBef>
                <a:spcPct val="0"/>
              </a:spcBef>
              <a:spcAft>
                <a:spcPts val="1000"/>
              </a:spcAft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ru-RU" sz="1600" dirty="0">
                <a:solidFill>
                  <a:schemeClr val="tx1"/>
                </a:solidFill>
                <a:latin typeface="HSE Sans" panose="02000000000000000000" pitchFamily="50" charset="-52"/>
                <a:ea typeface="+mj-ea"/>
                <a:cs typeface="+mj-cs"/>
              </a:rPr>
              <a:t>Доступность  для регионов (общежитие предоставляется).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1600" b="1" dirty="0">
              <a:latin typeface="HSE Sans" panose="020000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600" b="1" dirty="0">
              <a:latin typeface="HSE Sans" panose="020000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600" b="1" dirty="0">
              <a:effectLst/>
              <a:latin typeface="HSE Sans" panose="020000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600" dirty="0">
              <a:effectLst/>
              <a:latin typeface="HSE Sans" panose="020000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600" dirty="0">
              <a:latin typeface="HSE Sans" panose="02000000000000000000" pitchFamily="50" charset="-52"/>
            </a:endParaRP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B46BB51F-3F05-3C42-B510-D008849890A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85898" y="2102297"/>
            <a:ext cx="11110802" cy="386037"/>
          </a:xfrm>
        </p:spPr>
        <p:txBody>
          <a:bodyPr>
            <a:normAutofit/>
          </a:bodyPr>
          <a:lstStyle/>
          <a:p>
            <a:r>
              <a:rPr lang="ru-RU" sz="2400" b="1" dirty="0"/>
              <a:t>Междисциплинарные знания в области экономики  и управления бизнесом</a:t>
            </a:r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id="{A2B9FE1C-CD7E-2171-2016-DF6F472E660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59162" y="590545"/>
            <a:ext cx="2498018" cy="407988"/>
          </a:xfrm>
        </p:spPr>
        <p:txBody>
          <a:bodyPr/>
          <a:lstStyle/>
          <a:p>
            <a:r>
              <a:rPr lang="ru-RU" sz="1400" dirty="0"/>
              <a:t>ОП Экономика и бизнес </a:t>
            </a:r>
          </a:p>
          <a:p>
            <a:r>
              <a:rPr lang="ru-RU" sz="1400" dirty="0"/>
              <a:t>(очно - заочная)</a:t>
            </a:r>
          </a:p>
        </p:txBody>
      </p:sp>
      <p:sp>
        <p:nvSpPr>
          <p:cNvPr id="10" name="Текст 4">
            <a:extLst>
              <a:ext uri="{FF2B5EF4-FFF2-40B4-BE49-F238E27FC236}">
                <a16:creationId xmlns:a16="http://schemas.microsoft.com/office/drawing/2014/main" id="{840D4CAF-31D8-BF7A-6FD8-0E3C5FE53AE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59513" y="595308"/>
            <a:ext cx="2070100" cy="407988"/>
          </a:xfrm>
        </p:spPr>
        <p:txBody>
          <a:bodyPr/>
          <a:lstStyle/>
          <a:p>
            <a:r>
              <a:rPr lang="ru-RU" sz="1400" dirty="0"/>
              <a:t>Нижний Новгород</a:t>
            </a:r>
          </a:p>
        </p:txBody>
      </p:sp>
      <p:sp>
        <p:nvSpPr>
          <p:cNvPr id="11" name="Текст 4">
            <a:extLst>
              <a:ext uri="{FF2B5EF4-FFF2-40B4-BE49-F238E27FC236}">
                <a16:creationId xmlns:a16="http://schemas.microsoft.com/office/drawing/2014/main" id="{0E4D5133-CCAE-9E84-1AA2-93EAAB1FDB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43000" y="541338"/>
            <a:ext cx="2179622" cy="262340"/>
          </a:xfrm>
        </p:spPr>
        <p:txBody>
          <a:bodyPr/>
          <a:lstStyle/>
          <a:p>
            <a:r>
              <a:rPr lang="ru-RU" sz="1600" dirty="0"/>
              <a:t>Факультет экономики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85" y="424488"/>
            <a:ext cx="532775" cy="53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3831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3872CBB7-AE1B-9D40-A298-6BDF023AF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685" y="1383835"/>
            <a:ext cx="7927365" cy="777025"/>
          </a:xfrm>
        </p:spPr>
        <p:txBody>
          <a:bodyPr>
            <a:noAutofit/>
          </a:bodyPr>
          <a:lstStyle/>
          <a:p>
            <a:r>
              <a:rPr lang="ru-RU" sz="3200" dirty="0"/>
              <a:t>Модель обучения очно - заочная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87F297E4-9695-684A-A8A3-54FEC946000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08838" y="2982847"/>
            <a:ext cx="4386151" cy="2487114"/>
          </a:xfrm>
        </p:spPr>
        <p:txBody>
          <a:bodyPr>
            <a:noAutofit/>
          </a:bodyPr>
          <a:lstStyle/>
          <a:p>
            <a:r>
              <a:rPr lang="ru-RU" sz="1800" dirty="0">
                <a:latin typeface="HSE Sans Black" panose="02000000000000000000" pitchFamily="50" charset="0"/>
              </a:rPr>
              <a:t>В течение учебного года:</a:t>
            </a:r>
          </a:p>
          <a:p>
            <a:r>
              <a:rPr lang="ru-RU" sz="1800" dirty="0">
                <a:latin typeface="HSE Sans" panose="02000000000000000000" pitchFamily="50" charset="-52"/>
              </a:rPr>
              <a:t>4 очных модуля в среднем по две недели (с отрывом от производства);</a:t>
            </a:r>
          </a:p>
          <a:p>
            <a:r>
              <a:rPr lang="ru-RU" sz="1800" dirty="0">
                <a:latin typeface="HSE Sans" panose="02000000000000000000" pitchFamily="50" charset="-52"/>
              </a:rPr>
              <a:t>Между модулями занятия  в </a:t>
            </a:r>
            <a:r>
              <a:rPr lang="en-US" sz="1800" dirty="0">
                <a:latin typeface="HSE Sans" panose="02000000000000000000" pitchFamily="50" charset="-52"/>
              </a:rPr>
              <a:t>online </a:t>
            </a:r>
            <a:r>
              <a:rPr lang="ru-RU" sz="1800" dirty="0">
                <a:latin typeface="HSE Sans" panose="02000000000000000000" pitchFamily="50" charset="-52"/>
              </a:rPr>
              <a:t>формате один- два раза в неделю (онлайн курс и/или синхронное взаимодействие с преподавателем). Вечером с 18:10 или суббота с 9:30.</a:t>
            </a:r>
          </a:p>
        </p:txBody>
      </p:sp>
      <p:graphicFrame>
        <p:nvGraphicFramePr>
          <p:cNvPr id="9" name="Chart 1">
            <a:extLst>
              <a:ext uri="{FF2B5EF4-FFF2-40B4-BE49-F238E27FC236}">
                <a16:creationId xmlns:a16="http://schemas.microsoft.com/office/drawing/2014/main" id="{ABD719A7-142E-4F46-8CBF-24A2EA31B22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5575986"/>
              </p:ext>
            </p:extLst>
          </p:nvPr>
        </p:nvGraphicFramePr>
        <p:xfrm>
          <a:off x="473684" y="2121019"/>
          <a:ext cx="6457950" cy="44759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Текст 3">
            <a:extLst>
              <a:ext uri="{FF2B5EF4-FFF2-40B4-BE49-F238E27FC236}">
                <a16:creationId xmlns:a16="http://schemas.microsoft.com/office/drawing/2014/main" id="{DB4D3BF7-30C2-4D25-9E2C-A8109F9EB7F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59162" y="599684"/>
            <a:ext cx="2473325" cy="407988"/>
          </a:xfrm>
        </p:spPr>
        <p:txBody>
          <a:bodyPr/>
          <a:lstStyle/>
          <a:p>
            <a:r>
              <a:rPr lang="ru-RU" sz="1400" dirty="0"/>
              <a:t>ОП Экономика и бизнес</a:t>
            </a:r>
          </a:p>
          <a:p>
            <a:r>
              <a:rPr lang="ru-RU" sz="1400" dirty="0"/>
              <a:t>(очно - заочная)</a:t>
            </a:r>
          </a:p>
        </p:txBody>
      </p:sp>
      <p:sp>
        <p:nvSpPr>
          <p:cNvPr id="10" name="Текст 4">
            <a:extLst>
              <a:ext uri="{FF2B5EF4-FFF2-40B4-BE49-F238E27FC236}">
                <a16:creationId xmlns:a16="http://schemas.microsoft.com/office/drawing/2014/main" id="{9F2A8FBB-12A3-7FF5-783F-5A3C47415EF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59513" y="599684"/>
            <a:ext cx="2070100" cy="407988"/>
          </a:xfrm>
        </p:spPr>
        <p:txBody>
          <a:bodyPr/>
          <a:lstStyle/>
          <a:p>
            <a:r>
              <a:rPr lang="ru-RU" sz="1400" dirty="0"/>
              <a:t>Нижний Новгород</a:t>
            </a:r>
          </a:p>
        </p:txBody>
      </p:sp>
      <p:sp>
        <p:nvSpPr>
          <p:cNvPr id="11" name="Текст 4">
            <a:extLst>
              <a:ext uri="{FF2B5EF4-FFF2-40B4-BE49-F238E27FC236}">
                <a16:creationId xmlns:a16="http://schemas.microsoft.com/office/drawing/2014/main" id="{0E4D5133-CCAE-9E84-1AA2-93EAAB1FDB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43000" y="541338"/>
            <a:ext cx="2179622" cy="262340"/>
          </a:xfrm>
        </p:spPr>
        <p:txBody>
          <a:bodyPr/>
          <a:lstStyle/>
          <a:p>
            <a:r>
              <a:rPr lang="ru-RU" sz="1600" dirty="0"/>
              <a:t>Факультет экономики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85" y="424488"/>
            <a:ext cx="532775" cy="53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1504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Пользовательские 1">
      <a:dk1>
        <a:srgbClr val="0F2C68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1000" dirty="0">
            <a:latin typeface="HSE Sans" panose="02000000000000000000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2A9C74E6E830D74E9B0FDDB4017A5417" ma:contentTypeVersion="13" ma:contentTypeDescription="Создание документа." ma:contentTypeScope="" ma:versionID="d4e423622451d608a8a05f4da7a1e1a2">
  <xsd:schema xmlns:xsd="http://www.w3.org/2001/XMLSchema" xmlns:xs="http://www.w3.org/2001/XMLSchema" xmlns:p="http://schemas.microsoft.com/office/2006/metadata/properties" xmlns:ns2="9875bd71-cde8-496c-a136-433f55d5e6d0" xmlns:ns3="e96afe77-3acb-4328-97fc-408e1bde3ecd" targetNamespace="http://schemas.microsoft.com/office/2006/metadata/properties" ma:root="true" ma:fieldsID="4831203c63c08b9f52ea6d3ee0d7a96e" ns2:_="" ns3:_="">
    <xsd:import namespace="9875bd71-cde8-496c-a136-433f55d5e6d0"/>
    <xsd:import namespace="e96afe77-3acb-4328-97fc-408e1bde3ec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75bd71-cde8-496c-a136-433f55d5e6d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6afe77-3acb-4328-97fc-408e1bde3ecd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Общий доступ с использованием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Совместно с подробностями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34386AA-1848-4C75-B336-1053927CB02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33DAF31-D8A6-49A0-9A5D-8B2EA5B1C511}">
  <ds:schemaRefs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purl.org/dc/dcmitype/"/>
    <ds:schemaRef ds:uri="e96afe77-3acb-4328-97fc-408e1bde3ecd"/>
    <ds:schemaRef ds:uri="http://schemas.microsoft.com/office/2006/metadata/properties"/>
    <ds:schemaRef ds:uri="http://purl.org/dc/terms/"/>
    <ds:schemaRef ds:uri="http://www.w3.org/XML/1998/namespace"/>
    <ds:schemaRef ds:uri="http://schemas.openxmlformats.org/package/2006/metadata/core-properties"/>
    <ds:schemaRef ds:uri="9875bd71-cde8-496c-a136-433f55d5e6d0"/>
  </ds:schemaRefs>
</ds:datastoreItem>
</file>

<file path=customXml/itemProps3.xml><?xml version="1.0" encoding="utf-8"?>
<ds:datastoreItem xmlns:ds="http://schemas.openxmlformats.org/officeDocument/2006/customXml" ds:itemID="{4D4651DD-DCCC-4759-B2F6-7F520BDCC2B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875bd71-cde8-496c-a136-433f55d5e6d0"/>
    <ds:schemaRef ds:uri="e96afe77-3acb-4328-97fc-408e1bde3ec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1322</TotalTime>
  <Words>864</Words>
  <Application>Microsoft Office PowerPoint</Application>
  <PresentationFormat>Широкоэкранный</PresentationFormat>
  <Paragraphs>169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1" baseType="lpstr">
      <vt:lpstr>Arial</vt:lpstr>
      <vt:lpstr>Calibri</vt:lpstr>
      <vt:lpstr>Calibri Light</vt:lpstr>
      <vt:lpstr>HSE Sans</vt:lpstr>
      <vt:lpstr>HSE Sans Black</vt:lpstr>
      <vt:lpstr>Times New Roman</vt:lpstr>
      <vt:lpstr>Wingdings</vt:lpstr>
      <vt:lpstr>Office Theme</vt:lpstr>
      <vt:lpstr>ОП «Экономика и бизнес»</vt:lpstr>
      <vt:lpstr>Презентация PowerPoint</vt:lpstr>
      <vt:lpstr>Основные профессиональные компетенции  специалиста по финансам </vt:lpstr>
      <vt:lpstr>Презентация PowerPoint</vt:lpstr>
      <vt:lpstr>Дисциплины:</vt:lpstr>
      <vt:lpstr>Презентация PowerPoint</vt:lpstr>
      <vt:lpstr>Кем Вы сможете стать:</vt:lpstr>
      <vt:lpstr>Особенности программы:</vt:lpstr>
      <vt:lpstr>Модель обучения очно - заочная</vt:lpstr>
      <vt:lpstr>Поступление</vt:lpstr>
      <vt:lpstr>Наши партнеры</vt:lpstr>
      <vt:lpstr>ОП «Экономика и бизнес»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Кутьков Юрий Юрьевич</dc:creator>
  <cp:lastModifiedBy>Елена Рябова</cp:lastModifiedBy>
  <cp:revision>76</cp:revision>
  <cp:lastPrinted>2021-11-11T13:08:42Z</cp:lastPrinted>
  <dcterms:created xsi:type="dcterms:W3CDTF">2021-11-11T08:52:47Z</dcterms:created>
  <dcterms:modified xsi:type="dcterms:W3CDTF">2022-12-01T12:54:29Z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0x0101002A9C74E6E830D74E9B0FDDB4017A5417</vt:lpwstr>
  </property>
</Properties>
</file>