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662" r:id="rId2"/>
  </p:sldMasterIdLst>
  <p:notesMasterIdLst>
    <p:notesMasterId r:id="rId27"/>
  </p:notesMasterIdLst>
  <p:sldIdLst>
    <p:sldId id="260" r:id="rId3"/>
    <p:sldId id="330" r:id="rId4"/>
    <p:sldId id="320" r:id="rId5"/>
    <p:sldId id="327" r:id="rId6"/>
    <p:sldId id="322" r:id="rId7"/>
    <p:sldId id="339" r:id="rId8"/>
    <p:sldId id="338" r:id="rId9"/>
    <p:sldId id="282" r:id="rId10"/>
    <p:sldId id="307" r:id="rId11"/>
    <p:sldId id="325" r:id="rId12"/>
    <p:sldId id="409" r:id="rId13"/>
    <p:sldId id="311" r:id="rId14"/>
    <p:sldId id="332" r:id="rId15"/>
    <p:sldId id="333" r:id="rId16"/>
    <p:sldId id="408" r:id="rId17"/>
    <p:sldId id="301" r:id="rId18"/>
    <p:sldId id="310" r:id="rId19"/>
    <p:sldId id="300" r:id="rId20"/>
    <p:sldId id="317" r:id="rId21"/>
    <p:sldId id="318" r:id="rId22"/>
    <p:sldId id="315" r:id="rId23"/>
    <p:sldId id="411" r:id="rId24"/>
    <p:sldId id="296" r:id="rId25"/>
    <p:sldId id="258" r:id="rId26"/>
  </p:sldIdLst>
  <p:sldSz cx="9144000" cy="6858000" type="screen4x3"/>
  <p:notesSz cx="67691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1" autoAdjust="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>
        <p:guide orient="horz" pos="2067"/>
        <p:guide pos="2880"/>
      </p:guideLst>
    </p:cSldViewPr>
  </p:slideViewPr>
  <p:outlineViewPr>
    <p:cViewPr>
      <p:scale>
        <a:sx n="33" d="100"/>
        <a:sy n="33" d="100"/>
      </p:scale>
      <p:origin x="48" y="4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2F60C8-78D0-4354-917D-05441FBD2542}" type="datetimeFigureOut">
              <a:rPr lang="ru-RU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DFDBAB-37ED-4155-BEC2-4183E4845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40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739F-28AF-4596-9CC2-EA1BBD9529E6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6911-9F1D-4077-B5D8-EE3BFC4D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1183-EA40-4ECF-825E-5F6380A8C3E8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E0469-D585-403C-AF04-C523D30E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43F-CC66-4815-BE5B-FFB4711C527B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3993-2A9F-4BDC-88C5-A19A9C48C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924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D386-0E1D-4EE1-8370-81A1BFCF1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28A1-E41A-420E-9F0A-26095167CFA4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5826-199B-4479-9147-3CD56478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69CC-2E63-4A48-AA05-189B7C1566F1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8CF4-4A85-4CD4-A744-EE189C742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11BC-6D03-4E53-AA41-BA24ACF87AEA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A0B7-16EF-48A2-82E5-0A452B3A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33E7-0655-4D81-A1DB-F10BCF897B78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E9A9-B3D1-43A5-94DA-689B096F7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A3B9-D685-421B-896A-8E9B3DBBCA92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D86B-7D0D-47F7-8478-161521831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1BC6-5ACC-4B24-A7C4-7DAC3C5C94CC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A187-D0C3-4B4E-8685-58A0005E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4727-4883-42F3-966E-4DE2BDC6D0DE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3306-CF34-452D-9D22-797F31B17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202C-A9E4-4D99-BA3F-A811AD382568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3FBB-79A2-44BC-9673-16FE4DCEC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A2A3-329D-4FA7-AE88-C15AD6565A4E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8D1A-7515-4ECB-B3A9-BFCFAC38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946C-C903-4851-B9D8-79B5ED416E48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E10A-DEDB-4A60-BB54-0FEB65AC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57C-F9B6-4695-88F7-A15053B54EB1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2A52-AF3E-4C18-AB9E-9F5060772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2F0D-4E9E-48EE-BC0E-889C1ECCCE40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AA5F-EBCE-4AF6-AC31-1FF42EEC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924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ED3D-F574-4036-8279-362C18C96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1134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1C72-4AE0-44DA-9103-4917725CE400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4F7B-B76D-466D-8D88-8346E1EDA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01C8-6CEF-47C5-B703-27CC688551CD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C46D-C39A-4E7C-8F78-C823B8A27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A6DC-90DE-4B5B-AD3D-93CADE4B88A5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F16C-B25C-47D7-8818-F506216F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96CC-2EAB-491F-AAAA-26ED27C5B019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A22E-569D-41E4-811F-BFBE1D326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7C32-B19D-465F-B05B-81CD27A4CD17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2ACF-7721-4327-94DF-5E2E48014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B0CD-8600-4535-9DEA-90401A59F6BF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3A9C-0596-4740-9EEF-65989265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5055-C9D1-4948-BF4B-F2FC9C52B71D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2DA3-B8E7-41CC-AD7A-442E8015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9E10B8-97A2-4BBA-90E6-C3608423E717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C4A3FF1-B72D-45C8-A3F5-07A177D6D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9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768EA4F-9C78-4718-93FB-C709F51B6A5A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071A203-E952-44AE-A746-371690356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  <p:sldLayoutId id="2147484692" r:id="rId12"/>
    <p:sldLayoutId id="214748469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Relationship Id="rId4" Type="http://schemas.openxmlformats.org/officeDocument/2006/relationships/hyperlink" Target="https://nnov.hse.ru/uch/scholarshi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nshulgina@hse.ru" TargetMode="External"/><Relationship Id="rId5" Type="http://schemas.openxmlformats.org/officeDocument/2006/relationships/hyperlink" Target="mailto:lleonova@hse.ru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8.xml"/><Relationship Id="rId5" Type="http://schemas.openxmlformats.org/officeDocument/2006/relationships/hyperlink" Target="http://lms.hse.ru/" TargetMode="External"/><Relationship Id="rId4" Type="http://schemas.openxmlformats.org/officeDocument/2006/relationships/hyperlink" Target="http://www.hse.ru/evalu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hse_nnov_neighbor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0.xml"/><Relationship Id="rId4" Type="http://schemas.openxmlformats.org/officeDocument/2006/relationships/hyperlink" Target="mailto:vusnn@hse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nnov.hse.ru/" TargetMode="External"/><Relationship Id="rId5" Type="http://schemas.openxmlformats.org/officeDocument/2006/relationships/hyperlink" Target="https://nnov.hse.ru/economics/" TargetMode="External"/><Relationship Id="rId4" Type="http://schemas.openxmlformats.org/officeDocument/2006/relationships/hyperlink" Target="https://nnov.hse.ru/ma/economics/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5" Type="http://schemas.openxmlformats.org/officeDocument/2006/relationships/hyperlink" Target="http://youtube.com/channel/UCRu4Z9k_ZIm5TFzVXFBix2A" TargetMode="External"/><Relationship Id="rId4" Type="http://schemas.openxmlformats.org/officeDocument/2006/relationships/hyperlink" Target="https://vk.com/hse_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ru/app/hse-app-x/id1527320487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my.hse.ru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Relationship Id="rId6" Type="http://schemas.openxmlformats.org/officeDocument/2006/relationships/hyperlink" Target="https://www.hse.ru/studyspravka/corpemail" TargetMode="External"/><Relationship Id="rId5" Type="http://schemas.openxmlformats.org/officeDocument/2006/relationships/hyperlink" Target="https://mail.yandex.ru/" TargetMode="External"/><Relationship Id="rId10" Type="http://schemas.openxmlformats.org/officeDocument/2006/relationships/hyperlink" Target="https://appgallery.huawei.com/#/app/C102991279" TargetMode="External"/><Relationship Id="rId4" Type="http://schemas.openxmlformats.org/officeDocument/2006/relationships/hyperlink" Target="http://edumail.hse.ru/" TargetMode="External"/><Relationship Id="rId9" Type="http://schemas.openxmlformats.org/officeDocument/2006/relationships/hyperlink" Target="https://play.google.com/store/apps/details?id=com.hse.app2&amp;hl=ru&amp;gl=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4" Type="http://schemas.openxmlformats.org/officeDocument/2006/relationships/hyperlink" Target="https://www.hse.ru/buildinghse/nn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appgallery.huawei.com/#/app/C102991279" TargetMode="Externa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6" Type="http://schemas.openxmlformats.org/officeDocument/2006/relationships/hyperlink" Target="https://play.google.com/store/apps/details?id=com.hse.app2" TargetMode="External"/><Relationship Id="rId5" Type="http://schemas.openxmlformats.org/officeDocument/2006/relationships/hyperlink" Target="https://apps.apple.com/ru/app/hse-app-x/id1527320487" TargetMode="External"/><Relationship Id="rId4" Type="http://schemas.openxmlformats.org/officeDocument/2006/relationships/hyperlink" Target="https://nnov.hse.ru/ma/economics/timetab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685800" y="2262188"/>
            <a:ext cx="7772400" cy="27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 «Бизнес-аналитика в экономике и менеджменте»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НАПРАВЛЕНИЕ 38.04.01 Экономика,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38.04.02 Менеджмент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ФАКУЛЬТЕТ ЭКОНОМИКИ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НИУ ВШЭ – Нижний Новгород</a:t>
            </a:r>
            <a:endParaRPr lang="en-US" sz="2900" dirty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Subtitle 2"/>
          <p:cNvSpPr>
            <a:spLocks/>
          </p:cNvSpPr>
          <p:nvPr/>
        </p:nvSpPr>
        <p:spPr bwMode="auto">
          <a:xfrm>
            <a:off x="1371600" y="4468813"/>
            <a:ext cx="6400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kumimoji="1" lang="ru-RU" sz="1400" dirty="0">
              <a:solidFill>
                <a:srgbClr val="000066"/>
              </a:solidFill>
              <a:latin typeface="Myriad Pro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2022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nnov.hse.ru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Расписание на 2.09 - 6.09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072694"/>
              </p:ext>
            </p:extLst>
          </p:nvPr>
        </p:nvGraphicFramePr>
        <p:xfrm>
          <a:off x="255374" y="1466335"/>
          <a:ext cx="8394355" cy="4950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6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7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9260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Суббота 02.09.2023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9.30 -12.30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экономическим ростом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Шульгин Андрей Георгиевич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корпус на ул.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Львовской, 1В</a:t>
                      </a:r>
                    </a:p>
                    <a:p>
                      <a:pPr algn="l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 ауд.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873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Понедельник 04.09.2023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18.10 - 21.00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Семинар наставника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Леонова Людмила Аркадьевна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корпус на ул. Костина, 2Б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203 ауд.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568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Вторник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05.09.2023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18.10 - 21.00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Нет занятий (занятия с 12.09.2023)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39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Среда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06.09.2023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18.10 - 21.00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Прикладные вопросы эконометрики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Аистов Андрей Валентинович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defTabSz="4572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корпус на ул.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Б.Печёрской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25/12</a:t>
                      </a:r>
                    </a:p>
                    <a:p>
                      <a:pPr marL="0" defTabSz="4572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230 ауд.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 учебного процесса 2023-2024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A3C142-2479-FB4C-2E4F-0766BF030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783BED6-4725-84D0-B452-E96C53B6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43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4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Посещение занятий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1271588" y="1581150"/>
            <a:ext cx="6883400" cy="43132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Посещение всех видов учебных занятий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Оправдательными документами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являются: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Медицинская справка (сдается в учебную часть в течение 3 дней после выписки);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Повестка в суд или правоохранительные органы;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Повестка в военный комиссариат (юношам);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Личное заявление (по семейным обстоятельствам),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завизированное академическим руководителем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452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altLang="ru-RU" sz="2800" b="1" cap="small" dirty="0">
                <a:solidFill>
                  <a:schemeClr val="bg1"/>
                </a:solidFill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  <a:sym typeface="Arial Narrow"/>
              </a:rPr>
              <a:t>Учебный план</a:t>
            </a:r>
            <a:r>
              <a:rPr lang="ru-RU" altLang="ru-RU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/>
            </a:r>
            <a:br>
              <a:rPr lang="ru-RU" altLang="ru-RU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1271588" y="1581150"/>
            <a:ext cx="6883400" cy="43132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08" y="1359244"/>
            <a:ext cx="869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состоит из обязательных дисциплин и дисциплин по выбору. Дисциплины по выбору нужно выбрать на заданное число кредитов.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Дисциплины по выбору  из общеуниверситетского пула «МАГОЛЕГО»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межкампусные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дисциплины, преподаваемые дистанционно. Могут выбираться студентом самостоятельно после обсуждения с академическим руководителем на семинаре наставника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Ключевые семинары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состоят из семинара наставника и научно-исследовательского семинара ( на выбор студента по двум направлениям подготовки или по трем (включая ПМИ))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состоит из выполнения проекта и подготовки ВКР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altLang="ru-RU" sz="2800" b="1" cap="small" dirty="0">
                <a:solidFill>
                  <a:schemeClr val="bg1"/>
                </a:solidFill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  <a:sym typeface="Arial Narrow"/>
              </a:rPr>
              <a:t>Проекты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1271588" y="1581150"/>
            <a:ext cx="6883400" cy="43132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487" y="1443840"/>
            <a:ext cx="7970108" cy="340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участия студента в проекте оцениваются по 10-балльной шкале. При наличии заказчика, руководитель проекта учитывает мнение заказчика при выставлении оценок. Оценка презентации/защиты проекта определяется комиссией, принимающей защиту.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Оценка за выполнение проекта формируется из оценки руководителя и оценки за защиту. Итоговая оценка по проектной деятельности выставляется в 4 модуле.</a:t>
            </a:r>
          </a:p>
          <a:p>
            <a:pPr>
              <a:lnSpc>
                <a:spcPct val="150000"/>
              </a:lnSpc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1572497" y="1687711"/>
            <a:ext cx="602753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5"/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1558231" y="3040123"/>
            <a:ext cx="6027539" cy="496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sz="1582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B518AD-0FAF-2EF8-5314-04082DC2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29437"/>
            <a:ext cx="8229600" cy="1143000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ru-RU" sz="4400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idx="1"/>
          </p:nvPr>
        </p:nvSpPr>
        <p:spPr>
          <a:xfrm>
            <a:off x="152400" y="1821700"/>
            <a:ext cx="8229600" cy="4525963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ru-RU" sz="1800" b="1" dirty="0"/>
              <a:t>«Прикладная математика и информатика» </a:t>
            </a:r>
          </a:p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желающий получить диплом по направлению «Прикладная математика и информатика» (в дополнение к диплому по направлениям «Экономика» и «Менеджмент»), имеет возможность это сделать при условии успешного освоения дисциплин и других элементов программы, покрывающих желаемое направление (учебный план программы дает возможность набрать 90 кредитов по направлению «Прикладная математика и информатика»), а также включения в индивидуальный учебный план дополнительных дисциплин по третьему направлению для покрытия 120 кредитов за 2 года обучения.</a:t>
            </a:r>
          </a:p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набрать 30 дополнительных кредитов и ВКР должна покрывать три направления подготовки.</a:t>
            </a:r>
          </a:p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140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7979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852488" y="1544638"/>
            <a:ext cx="7524750" cy="4349750"/>
          </a:xfrm>
        </p:spPr>
        <p:txBody>
          <a:bodyPr/>
          <a:lstStyle/>
          <a:p>
            <a:pPr marL="457200" indent="-457200"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Десятибалльная шкала оценок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1-3 – неудовлетворительно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4-5 – удовлетворительно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6-7 – хорошо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8-10 - отлично</a:t>
            </a:r>
          </a:p>
          <a:p>
            <a:pPr marL="0" indent="0"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Отсутствие зачетных книжек. Основной документ  студентов– студенческий билет, оценки публикуются в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LMS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входа в здания университета используется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электронный пропуск</a:t>
            </a:r>
          </a:p>
          <a:p>
            <a:pPr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519113" y="1519238"/>
            <a:ext cx="8291512" cy="449421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Пересдачи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январе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(задолженности за 1 и 2 модуль)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сентябре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(задолженности за 3 и 4 модуль)</a:t>
            </a:r>
          </a:p>
          <a:p>
            <a:pPr algn="ctr"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 вас допустили к пересдачам, у вас не должно быть более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задолженностей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пересдач – Вы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должны иметь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задолженностей, исключение–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студенты, обучающиеся на коммерческой основе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для которых предусмотрена система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индивидуальных графиков обучения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наличии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более ДВУХ задолженностей</a:t>
            </a:r>
          </a:p>
          <a:p>
            <a:pPr marL="0" indent="0"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1271588" y="1519238"/>
            <a:ext cx="6983412" cy="4375150"/>
          </a:xfrm>
        </p:spPr>
        <p:txBody>
          <a:bodyPr/>
          <a:lstStyle/>
          <a:p>
            <a:pPr marL="457200" indent="-457200"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Рейтинги</a:t>
            </a: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итогам 2 и 4 модуля формируется рейтинг студентов, на основании которого выплачивается стипендия студентам, завершившим отчетный период с результатами 6-10.</a:t>
            </a:r>
          </a:p>
          <a:p>
            <a:pPr algn="just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Экзаменационная оценка складывается из текущего результата и оценки, полученной на письменном или устном экзамене. Программа каждой дисциплины (размещены на сайте) содержит формулу расчета оценки.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1271588" y="1346200"/>
            <a:ext cx="6983412" cy="4548188"/>
          </a:xfrm>
        </p:spPr>
        <p:txBody>
          <a:bodyPr/>
          <a:lstStyle/>
          <a:p>
            <a:pPr marL="457200" indent="-457200"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Стипендии студентам  бюджетной формы обучения:</a:t>
            </a:r>
          </a:p>
          <a:p>
            <a:pPr marL="457200" indent="-457200" algn="ctr">
              <a:buFont typeface="Arial" charset="0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итогам 1-го и 2-го полугодий назначается государственная академическая стипендия студентам, сдавших экзамены на «хорошо» и «отлично».</a:t>
            </a: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Повышенная государственная академическая стипендия назначается за особые достижения в учебной, научно – исследовательской, общественной, спортивной, культурно – творческой деятельности.</a:t>
            </a: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Государственная социальная стипендия назначается студентам, являющимся гражданами РФ, нуждающимся в социальной помощи</a:t>
            </a:r>
          </a:p>
          <a:p>
            <a:pPr marL="0" indent="0" algn="ctr"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https://nnov.hse.ru/uch/scholarship/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1531938" y="0"/>
            <a:ext cx="715486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hangingPunct="0">
              <a:spcBef>
                <a:spcPct val="20000"/>
              </a:spcBef>
              <a:buClr>
                <a:srgbClr val="4F81BD"/>
              </a:buClr>
              <a:buSzPct val="75000"/>
              <a:buFont typeface="Arial" charset="0"/>
              <a:buChar char="•"/>
            </a:pPr>
            <a:endParaRPr lang="ru-RU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819665" y="3947685"/>
            <a:ext cx="8711513" cy="50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67B440-FBD4-CC46-AD41-4EA147FE6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5" y="4028301"/>
            <a:ext cx="2235805" cy="2169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4282" y="1494796"/>
            <a:ext cx="67097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Леонова Людмила Аркадьевна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руководитель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lleonova@hse.ru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ru-RU" sz="24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ru-RU" sz="24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Шульгина Нурила Калыбековна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менеджер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/>
              </a:rPr>
              <a:t>nshulgina@hse.ru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2303" y="369332"/>
            <a:ext cx="6450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20000"/>
              </a:spcBef>
              <a:buClr>
                <a:srgbClr val="4F81BD"/>
              </a:buClr>
              <a:buSzPct val="75000"/>
            </a:pPr>
            <a:r>
              <a:rPr lang="ru-RU" sz="2000" b="1" dirty="0">
                <a:solidFill>
                  <a:srgbClr val="FFFFFF"/>
                </a:solidFill>
                <a:latin typeface="Tahoma" pitchFamily="34" charset="0"/>
              </a:rPr>
              <a:t>Сотрудники учебного офиса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63" y="1562668"/>
            <a:ext cx="2303677" cy="230367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346200" y="0"/>
            <a:ext cx="7340600" cy="113665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Студенческая оценка преподавания (СОП)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 </a:t>
            </a:r>
            <a:endParaRPr lang="ru-RU" sz="2000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1173"/>
          </a:xfrm>
        </p:spPr>
        <p:txBody>
          <a:bodyPr/>
          <a:lstStyle/>
          <a:p>
            <a:pPr algn="just"/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В НИУ ВШЭ существует механизм </a:t>
            </a:r>
            <a:r>
              <a:rPr lang="ru-RU" sz="1850" dirty="0">
                <a:latin typeface="Times New Roman" pitchFamily="18" charset="0"/>
                <a:cs typeface="Times New Roman" pitchFamily="18" charset="0"/>
                <a:hlinkClick r:id="rId4"/>
              </a:rPr>
              <a:t>студенческой оценки преподавания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(СОП), направленный на улучшение качества планирования и организации учебного процесса.</a:t>
            </a:r>
          </a:p>
          <a:p>
            <a:pPr algn="just">
              <a:buNone/>
            </a:pPr>
            <a:endParaRPr lang="ru-RU" sz="18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СОП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проводится четыре раза в учебном году путем заполнения студентами формы в 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LMS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185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обязательна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для всех студентов!</a:t>
            </a:r>
          </a:p>
          <a:p>
            <a:pPr algn="just"/>
            <a:endParaRPr lang="ru-RU" sz="18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С регламентом можно ознакомиться на портале НИУ ВШЭ 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https://www.hse.ru/evaluation/</a:t>
            </a:r>
            <a:endParaRPr lang="ru-RU" sz="18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5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Кроме этого, существует возможность проголосовать за Лучшего преподавателя Высшей школы экономики. Для этого  студенты могут проголосовать  за своего кандидата из общего списка преподавателей в модуле </a:t>
            </a:r>
            <a:r>
              <a:rPr lang="ru-RU" sz="185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hlinkClick r:id="rId5"/>
              </a:rPr>
              <a:t>LMS</a:t>
            </a:r>
            <a:r>
              <a:rPr lang="ru-RU" sz="185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 «Оцени свои курсы», сразу после обязательной </a:t>
            </a:r>
            <a:r>
              <a:rPr lang="ru-RU" sz="1850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ежемодульной</a:t>
            </a:r>
            <a:r>
              <a:rPr lang="ru-RU" sz="185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процедурой оценки преподавателей и учебных курсов</a:t>
            </a:r>
          </a:p>
          <a:p>
            <a:pPr algn="just">
              <a:buNone/>
            </a:pPr>
            <a:endParaRPr lang="ru-RU" sz="185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46213" y="0"/>
            <a:ext cx="7240587" cy="1211263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Справки для студентов</a:t>
            </a:r>
          </a:p>
          <a:p>
            <a:pPr algn="ctr">
              <a:buFont typeface="Arial" charset="0"/>
              <a:buNone/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получения справок :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месту требования;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Справка в Пенсионный фонд и др.</a:t>
            </a:r>
          </a:p>
          <a:p>
            <a:pPr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Выйти на сайт магистерской программы           Студентам           Справки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электронном виде заполнить форму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Справки готовятся в течение 3-х рабочих дней!</a:t>
            </a:r>
          </a:p>
          <a:p>
            <a:pPr marL="457200" indent="-457200">
              <a:buFont typeface="Arial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413625" y="4240213"/>
            <a:ext cx="469900" cy="2095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453063" y="4240213"/>
            <a:ext cx="469900" cy="211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Объект 1"/>
          <p:cNvSpPr>
            <a:spLocks noGrp="1"/>
          </p:cNvSpPr>
          <p:nvPr>
            <p:ph idx="1"/>
          </p:nvPr>
        </p:nvSpPr>
        <p:spPr>
          <a:xfrm>
            <a:off x="457200" y="1552576"/>
            <a:ext cx="8303741" cy="4737013"/>
          </a:xfrm>
        </p:spPr>
        <p:txBody>
          <a:bodyPr/>
          <a:lstStyle/>
          <a:p>
            <a:pPr marL="228600" indent="0" algn="l"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28600" indent="0" algn="l"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- С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туденческий совет нижегородской Вышки создал 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канал для студентов нижегородского кампуса по поиску соседа или квартиры.</a:t>
            </a:r>
          </a:p>
          <a:p>
            <a:pPr marL="114300" indent="0" algn="l"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написать Соне Городецкой (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@taesokoo, 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@pthxz) или Илье 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Шалявину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@Bat0nNcH1k, 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@ilya.shalyavin) и указать, что писать в 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предложке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публикации.</a:t>
            </a:r>
          </a:p>
          <a:p>
            <a:pPr marL="114300" indent="0" algn="l"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 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-канал 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https://t.me/hse_nnov_neighbors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114300" indent="0" algn="l">
              <a:spcAft>
                <a:spcPts val="0"/>
              </a:spcAft>
              <a:buNone/>
            </a:pPr>
            <a:endParaRPr lang="ru-RU" sz="16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l">
              <a:spcAft>
                <a:spcPts val="0"/>
              </a:spcAft>
              <a:buNone/>
            </a:pPr>
            <a:r>
              <a:rPr lang="ru-RU" sz="1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сентября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состоится экскурсия для иногородних студентов всех образовательных программ по центру Нижнего Новгорода.  </a:t>
            </a:r>
          </a:p>
          <a:p>
            <a:pPr marL="114300" indent="0" algn="l"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Экскурсию проведет Мария Лошкарева, декан факультета права НИУ ВШЭ -Нижний Новгород,</a:t>
            </a:r>
          </a:p>
          <a:p>
            <a:pPr marL="114300" indent="0" algn="l"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Всех, кто хочет узнать об истории Нижнего Новгорода, увидеть его богатую архитектуру и места силы, ждем в субботу в удобной обуви и с хорошим настроением.</a:t>
            </a:r>
          </a:p>
          <a:p>
            <a:pPr marL="114300" indent="0" algn="l"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✅ Место встречи: ул. Большая Печерская, 25/12  </a:t>
            </a:r>
          </a:p>
          <a:p>
            <a:pPr marL="114300" indent="0" algn="l"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✅  Время: 10:00  </a:t>
            </a:r>
          </a:p>
          <a:p>
            <a:pPr marL="114300" indent="0" algn="l"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👉 Прогулка займёт 1,5-2 часа и состоится в любую погоду.</a:t>
            </a:r>
          </a:p>
          <a:p>
            <a:pPr marL="457200" indent="-45720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495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нужно сделать: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Объект 1"/>
          <p:cNvSpPr>
            <a:spLocks noGrp="1"/>
          </p:cNvSpPr>
          <p:nvPr>
            <p:ph idx="1"/>
          </p:nvPr>
        </p:nvSpPr>
        <p:spPr>
          <a:xfrm>
            <a:off x="457200" y="1552576"/>
            <a:ext cx="8303741" cy="4737013"/>
          </a:xfrm>
        </p:spPr>
        <p:txBody>
          <a:bodyPr/>
          <a:lstStyle/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почтовый ящик группы и сообщить его адрес менеджеру ОП Шульгиной Н.К.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Получить пропуск. Для этого вам нужно обратиться на пост охраны (Б. Печерская 25/12) с понедельника по пятницу с 9.00 до 18.00, в субботу с 9.00 до 17.00.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Принести фото 3 шт. 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не отправил на почту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учетного стола до 01.09.2023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4"/>
              </a:rPr>
              <a:t>vusnn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4"/>
              </a:rPr>
              <a:t>hse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копии/сканы военных билетов или удостоверения гражданина подлежащего призыву на военную службу. Все заполненные страницы.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Calibri" pitchFamily="34" charset="0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dirty="0">
                <a:solidFill>
                  <a:srgbClr val="003F82"/>
                </a:solidFill>
                <a:latin typeface="Arial" charset="0"/>
              </a:rPr>
              <a:t>603155, Россия, Нижний Новгород, ул. Большая Печерская, 25/12</a:t>
            </a:r>
            <a:endParaRPr lang="ru-RU" sz="1200" dirty="0">
              <a:solidFill>
                <a:srgbClr val="003F82"/>
              </a:solidFill>
              <a:latin typeface="Myriad Pro" charset="0"/>
            </a:endParaRPr>
          </a:p>
          <a:p>
            <a:r>
              <a:rPr lang="ru-RU" sz="1200" dirty="0">
                <a:solidFill>
                  <a:srgbClr val="003F82"/>
                </a:solidFill>
                <a:latin typeface="Myriad Pro" charset="0"/>
              </a:rPr>
              <a:t>Тел</a:t>
            </a:r>
            <a:r>
              <a:rPr lang="ru-RU" sz="1200" dirty="0">
                <a:solidFill>
                  <a:srgbClr val="003F82"/>
                </a:solidFill>
                <a:latin typeface="Arial" charset="0"/>
              </a:rPr>
              <a:t>.: 436-74-09 доб. 6388</a:t>
            </a:r>
          </a:p>
          <a:p>
            <a:r>
              <a:rPr lang="ru-RU" sz="1200" dirty="0">
                <a:solidFill>
                  <a:srgbClr val="003F82"/>
                </a:solidFill>
                <a:latin typeface="Arial" charset="0"/>
              </a:rPr>
              <a:t>436-39-04 доб. 6388</a:t>
            </a:r>
          </a:p>
          <a:p>
            <a:endParaRPr lang="en-US" sz="1200" dirty="0">
              <a:solidFill>
                <a:srgbClr val="003F82"/>
              </a:solidFill>
              <a:latin typeface="Myriad Pro" charset="0"/>
            </a:endParaRPr>
          </a:p>
          <a:p>
            <a:r>
              <a:rPr lang="en-US" sz="1200" dirty="0">
                <a:solidFill>
                  <a:srgbClr val="003F82"/>
                </a:solidFill>
                <a:latin typeface="Arial" charset="0"/>
              </a:rPr>
              <a:t>nnov</a:t>
            </a:r>
            <a:r>
              <a:rPr lang="en-US" sz="1200" dirty="0">
                <a:solidFill>
                  <a:srgbClr val="003F82"/>
                </a:solidFill>
                <a:latin typeface="Myriad Pro" charset="0"/>
              </a:rPr>
              <a:t>.hse.ru</a:t>
            </a:r>
            <a:endParaRPr lang="ru-RU" sz="1200" dirty="0">
              <a:solidFill>
                <a:srgbClr val="003F82"/>
              </a:solidFill>
              <a:latin typeface="Myriad Pro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9350"/>
          </a:xfrm>
        </p:spPr>
        <p:txBody>
          <a:bodyPr/>
          <a:lstStyle/>
          <a:p>
            <a:pPr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small" dirty="0">
                <a:solidFill>
                  <a:schemeClr val="bg1"/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Сайты</a:t>
            </a:r>
            <a:endParaRPr lang="ru-RU" altLang="ru-RU" sz="2800" b="1" cap="small" dirty="0">
              <a:solidFill>
                <a:schemeClr val="bg1"/>
              </a:solidFill>
              <a:latin typeface="Helvetica" pitchFamily="2" charset="0"/>
              <a:ea typeface="ＭＳ Ｐゴシック" panose="020B0600070205080204" pitchFamily="34" charset="-128"/>
              <a:sym typeface="Arial Narrow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149351"/>
            <a:ext cx="8476735" cy="52514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5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185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12"/>
          <p:cNvSpPr txBox="1">
            <a:spLocks/>
          </p:cNvSpPr>
          <p:nvPr/>
        </p:nvSpPr>
        <p:spPr bwMode="auto">
          <a:xfrm>
            <a:off x="3076059" y="1421027"/>
            <a:ext cx="5857875" cy="464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Сайт МП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  <a:hlinkClick r:id="rId4"/>
              </a:rPr>
              <a:t>https://nnov.hse.ru/ma/economics/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Сайт факультета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  <a:hlinkClick r:id="rId5"/>
              </a:rPr>
              <a:t>https://nnov.hse.ru/economics/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Сайт Вышки в Нижнем Новгороде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  <a:hlinkClick r:id="rId6"/>
              </a:rPr>
              <a:t>https://nnov.hse.ru/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CA5CCE-7295-E140-887B-44D26C1CB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94551"/>
            <a:ext cx="2353105" cy="11115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0F3E30-951B-914D-A51C-FBBFB494FC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" y="3113903"/>
            <a:ext cx="2324230" cy="9903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B4591D-775E-4549-9458-6E5F10DECE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" y="4792688"/>
            <a:ext cx="2366208" cy="11890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935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287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VK: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https://vk.com/hse_n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youtube.com/channel/UCRu4Z9k_ZIm5TFzVXFBix2A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1149350"/>
          </a:xfrm>
        </p:spPr>
        <p:txBody>
          <a:bodyPr/>
          <a:lstStyle/>
          <a:p>
            <a:pPr lvl="1"/>
            <a:r>
              <a:rPr lang="en-US" sz="2400" dirty="0"/>
              <a:t/>
            </a:r>
            <a:br>
              <a:rPr lang="en-US" sz="2400" dirty="0"/>
            </a:br>
            <a:r>
              <a:rPr lang="ru-RU" altLang="ru-RU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/>
            </a:r>
            <a:br>
              <a:rPr lang="ru-RU" altLang="ru-RU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42703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ts val="0"/>
              </a:spcBef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654630"/>
            <a:ext cx="745889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Персональный логин и пароль для доступа к корпоративной учетной записи студента НИУ ВШЭ, студенческой почте и корпоративным системам НИУ ВШЭ будет направлен студенту на личную почту. 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6366" y="339634"/>
            <a:ext cx="643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 в корпоративные информационные системы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1149350"/>
          </a:xfrm>
        </p:spPr>
        <p:txBody>
          <a:bodyPr/>
          <a:lstStyle/>
          <a:p>
            <a:pPr lvl="1"/>
            <a:r>
              <a:rPr lang="en-US" sz="2400" dirty="0"/>
              <a:t/>
            </a:r>
            <a:br>
              <a:rPr lang="en-US" sz="2400" dirty="0"/>
            </a:br>
            <a:r>
              <a:rPr lang="ru-RU" altLang="ru-RU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/>
            </a:r>
            <a:br>
              <a:rPr lang="ru-RU" altLang="ru-RU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42703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Ссылки для доступа к почтовому ящику через web-интерфейс: </a:t>
            </a:r>
            <a:r>
              <a:rPr lang="en-US" sz="2000" dirty="0">
                <a:hlinkClick r:id="rId4"/>
              </a:rPr>
              <a:t>http://edumail.hse.ru</a:t>
            </a:r>
            <a:r>
              <a:rPr lang="en-US" sz="2000" dirty="0"/>
              <a:t> </a:t>
            </a:r>
            <a:r>
              <a:rPr lang="ru-RU" sz="2000" dirty="0"/>
              <a:t>или </a:t>
            </a:r>
            <a:r>
              <a:rPr lang="en-US" sz="2000" dirty="0">
                <a:hlinkClick r:id="rId5"/>
              </a:rPr>
              <a:t>https://mail.yandex.ru/</a:t>
            </a:r>
            <a:r>
              <a:rPr lang="en-US" sz="2000" dirty="0"/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Больше информации о студенческой почте Вы найдете по ссылке: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https://www.hse.ru/studyspravka/corpemail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Единой точкой доступа к основным информационным и образовательным сервисам НИУ ВШЭ является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7"/>
              </a:rPr>
              <a:t>Личный кабинет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My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7"/>
              </a:rPr>
              <a:t> HSE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Вход на платформу осуществляется по логину и паролю от корпоративной студенческой почты.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Индивидуальное расписание учебных занятий доступно в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7"/>
              </a:rPr>
              <a:t>Личном кабинете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My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7"/>
              </a:rPr>
              <a:t> HSE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также в специальном мобильном приложении HSE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X (которое доступно для скачивания в&amp;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AppStore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9"/>
              </a:rPr>
              <a:t>GooglePlay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и</a:t>
            </a:r>
            <a:r>
              <a:rPr lang="ru-RU" sz="2000" dirty="0">
                <a:hlinkClick r:id="rId10"/>
              </a:rPr>
              <a:t> </a:t>
            </a:r>
            <a:r>
              <a:rPr lang="en-US" sz="2000" dirty="0" err="1">
                <a:hlinkClick r:id="rId10"/>
              </a:rPr>
              <a:t>AppGallery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0"/>
              </a:spcBef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654630"/>
            <a:ext cx="745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6366" y="339634"/>
            <a:ext cx="643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 в корпоративные информационные системы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1149350"/>
          </a:xfrm>
        </p:spPr>
        <p:txBody>
          <a:bodyPr/>
          <a:lstStyle/>
          <a:p>
            <a:pPr lvl="1"/>
            <a:r>
              <a:rPr lang="ru-RU" altLang="ru-RU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/>
            </a:r>
            <a:br>
              <a:rPr lang="ru-RU" altLang="ru-RU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42703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ts val="0"/>
              </a:spcBef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994" y="1581664"/>
            <a:ext cx="87362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сообщения от учебного офиса и преподавателей будут поступать на корпоративный адрес и/ или на почту группы: почту необходимо проверять регулярно.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185351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 в трех корпусах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259492" y="2122488"/>
            <a:ext cx="8055833" cy="401882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ул. Б. Печерская, д.25/12   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ул. Костина, д.2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ул. Львовская, д.1в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https://www.hse.ru/buildinghse/nnov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33453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Расписание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416" y="1507524"/>
            <a:ext cx="8291384" cy="4810169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/>
              </a:rPr>
              <a:t>Размещено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сайте магистерской программы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едином личном кабинете студента доступен модуль «Расписание»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Индивидуальное расписание, включающее дисциплины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майноров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МАГоЛЕГО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общеуниверситетского пула, доступно в мобильном приложении в  HSE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X, которое можно скачать в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5"/>
              </a:rPr>
              <a:t>App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5"/>
              </a:rPr>
              <a:t>Store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6"/>
              </a:rPr>
              <a:t>Google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6"/>
              </a:rPr>
              <a:t>Play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7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7"/>
              </a:rPr>
              <a:t>AppGallery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Страницу следует проверять регулярно: все изменения и объявления размещаются там! Также все изменения в расписании отправляются на почту группы.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6947</TotalTime>
  <Words>878</Words>
  <Application>Microsoft Office PowerPoint</Application>
  <PresentationFormat>Экран (4:3)</PresentationFormat>
  <Paragraphs>174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Courier New</vt:lpstr>
      <vt:lpstr>Helvetica</vt:lpstr>
      <vt:lpstr>Myriad Pro</vt:lpstr>
      <vt:lpstr>Tahoma</vt:lpstr>
      <vt:lpstr>Times New Roman</vt:lpstr>
      <vt:lpstr>Office Theme</vt:lpstr>
      <vt:lpstr>1_Office Theme</vt:lpstr>
      <vt:lpstr>Презентация PowerPoint</vt:lpstr>
      <vt:lpstr>Презентация PowerPoint</vt:lpstr>
      <vt:lpstr>Сайты</vt:lpstr>
      <vt:lpstr>Социальные сети</vt:lpstr>
      <vt:lpstr>  </vt:lpstr>
      <vt:lpstr>  </vt:lpstr>
      <vt:lpstr> </vt:lpstr>
      <vt:lpstr>Обучение в трех корпусах </vt:lpstr>
      <vt:lpstr>Расписание</vt:lpstr>
      <vt:lpstr>Расписание на 2.09 - 6.09</vt:lpstr>
      <vt:lpstr>График учебного процесса 2023-2024</vt:lpstr>
      <vt:lpstr>Посещение занятий </vt:lpstr>
      <vt:lpstr>Учебный план </vt:lpstr>
      <vt:lpstr>Проекты</vt:lpstr>
      <vt:lpstr> </vt:lpstr>
      <vt:lpstr>Особенности обучения</vt:lpstr>
      <vt:lpstr>Особенности обучения</vt:lpstr>
      <vt:lpstr>Особенности обучения</vt:lpstr>
      <vt:lpstr>Особенности обучения</vt:lpstr>
      <vt:lpstr>Студенческая оценка преподавания (СОП) </vt:lpstr>
      <vt:lpstr>Особенности обучения</vt:lpstr>
      <vt:lpstr>Презентация PowerPoint</vt:lpstr>
      <vt:lpstr>Что нужно сделать:</vt:lpstr>
      <vt:lpstr>Презентация PowerPoint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Шульгина Нурила Калыбековна</cp:lastModifiedBy>
  <cp:revision>441</cp:revision>
  <dcterms:created xsi:type="dcterms:W3CDTF">2010-09-30T06:45:29Z</dcterms:created>
  <dcterms:modified xsi:type="dcterms:W3CDTF">2023-08-31T10:03:50Z</dcterms:modified>
</cp:coreProperties>
</file>