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0" r:id="rId3"/>
    <p:sldId id="266" r:id="rId4"/>
    <p:sldId id="257" r:id="rId5"/>
    <p:sldId id="259" r:id="rId6"/>
    <p:sldId id="268" r:id="rId7"/>
    <p:sldId id="267" r:id="rId8"/>
    <p:sldId id="262" r:id="rId9"/>
    <p:sldId id="263" r:id="rId10"/>
    <p:sldId id="265" r:id="rId11"/>
    <p:sldId id="25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0C3A33-7E78-4C51-B562-4D94C4BB5C2A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5A2270-BBD5-4A2D-93DB-AED2D2AB8E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721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A2270-BBD5-4A2D-93DB-AED2D2AB8E0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37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999D-0E5E-4F0D-A541-4299C01077A3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011C1-998D-4845-BEEA-12D9662B44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812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999D-0E5E-4F0D-A541-4299C01077A3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011C1-998D-4845-BEEA-12D9662B44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640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999D-0E5E-4F0D-A541-4299C01077A3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011C1-998D-4845-BEEA-12D9662B44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833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999D-0E5E-4F0D-A541-4299C01077A3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011C1-998D-4845-BEEA-12D9662B44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429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999D-0E5E-4F0D-A541-4299C01077A3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011C1-998D-4845-BEEA-12D9662B44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746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999D-0E5E-4F0D-A541-4299C01077A3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011C1-998D-4845-BEEA-12D9662B44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215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999D-0E5E-4F0D-A541-4299C01077A3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011C1-998D-4845-BEEA-12D9662B44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584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999D-0E5E-4F0D-A541-4299C01077A3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011C1-998D-4845-BEEA-12D9662B44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129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999D-0E5E-4F0D-A541-4299C01077A3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011C1-998D-4845-BEEA-12D9662B44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019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999D-0E5E-4F0D-A541-4299C01077A3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011C1-998D-4845-BEEA-12D9662B44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970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999D-0E5E-4F0D-A541-4299C01077A3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011C1-998D-4845-BEEA-12D9662B44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274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8999D-0E5E-4F0D-A541-4299C01077A3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011C1-998D-4845-BEEA-12D9662B44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19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pishutebe.ru/card/209016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apsworld.ru/subekty-rf-na-karte/leningradskaya-oblast-na-karte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erijoki.spb.ru/old_dachi/od_letters.php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erijoki.spb.ru/old_dachi/od_maps.php" TargetMode="External"/><Relationship Id="rId5" Type="http://schemas.openxmlformats.org/officeDocument/2006/relationships/hyperlink" Target="https://terijoki.spb.ru/%2F/photos/picture.php?/105203" TargetMode="Externa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9818" y="1870220"/>
            <a:ext cx="10492509" cy="2387600"/>
          </a:xfrm>
        </p:spPr>
        <p:txBody>
          <a:bodyPr>
            <a:noAutofit/>
          </a:bodyPr>
          <a:lstStyle/>
          <a:p>
            <a:r>
              <a:rPr lang="ru-RU" sz="4400" b="1" i="1" dirty="0" smtClean="0">
                <a:latin typeface="Candara" panose="020E0502030303020204" pitchFamily="34" charset="0"/>
                <a:cs typeface="Times New Roman" panose="02020603050405020304" pitchFamily="18" charset="0"/>
              </a:rPr>
              <a:t>«Приезжай ко мне в гости на дачу»</a:t>
            </a:r>
            <a:r>
              <a:rPr lang="ru-RU" sz="4400" i="1" dirty="0" smtClean="0">
                <a:latin typeface="Candara" panose="020E0502030303020204" pitchFamily="34" charset="0"/>
                <a:cs typeface="Times New Roman" panose="02020603050405020304" pitchFamily="18" charset="0"/>
              </a:rPr>
              <a:t>:  </a:t>
            </a:r>
            <a:r>
              <a:rPr lang="ru-RU" sz="4400" dirty="0" smtClean="0">
                <a:latin typeface="Candara" panose="020E0502030303020204" pitchFamily="34" charset="0"/>
                <a:cs typeface="Times New Roman" panose="02020603050405020304" pitchFamily="18" charset="0"/>
              </a:rPr>
              <a:t>дачная жизнь на Карельском перешейке в почтовых открытках начала </a:t>
            </a:r>
            <a:r>
              <a:rPr lang="en-GB" sz="4400" dirty="0" smtClean="0">
                <a:latin typeface="Candara" panose="020E0502030303020204" pitchFamily="34" charset="0"/>
                <a:cs typeface="Times New Roman" panose="02020603050405020304" pitchFamily="18" charset="0"/>
              </a:rPr>
              <a:t>XX</a:t>
            </a:r>
            <a:r>
              <a:rPr lang="ru-RU" sz="4400" dirty="0" smtClean="0">
                <a:latin typeface="Candara" panose="020E0502030303020204" pitchFamily="34" charset="0"/>
                <a:cs typeface="Times New Roman" panose="02020603050405020304" pitchFamily="18" charset="0"/>
              </a:rPr>
              <a:t> века</a:t>
            </a:r>
            <a:endParaRPr lang="ru-RU" sz="4400" dirty="0">
              <a:latin typeface="Candara" panose="020E05020303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4072" y="4442547"/>
            <a:ext cx="9144000" cy="1655762"/>
          </a:xfrm>
        </p:spPr>
        <p:txBody>
          <a:bodyPr/>
          <a:lstStyle/>
          <a:p>
            <a:r>
              <a:rPr lang="ru-RU" dirty="0" smtClean="0">
                <a:latin typeface="Candara Light" panose="020E0502030303020204" pitchFamily="34" charset="0"/>
              </a:rPr>
              <a:t>Полина </a:t>
            </a:r>
            <a:r>
              <a:rPr lang="ru-RU" dirty="0" err="1" smtClean="0">
                <a:latin typeface="Candara Light" panose="020E0502030303020204" pitchFamily="34" charset="0"/>
              </a:rPr>
              <a:t>Пермякова</a:t>
            </a:r>
            <a:r>
              <a:rPr lang="ru-RU" dirty="0" smtClean="0">
                <a:latin typeface="Candara Light" panose="020E0502030303020204" pitchFamily="34" charset="0"/>
              </a:rPr>
              <a:t>, НИУ ВШЭ в Санкт-Петербурге</a:t>
            </a:r>
            <a:endParaRPr lang="ru-RU" dirty="0">
              <a:latin typeface="Candara Light" panose="020E0502030303020204" pitchFamily="34" charset="0"/>
            </a:endParaRPr>
          </a:p>
        </p:txBody>
      </p:sp>
      <p:pic>
        <p:nvPicPr>
          <p:cNvPr id="2050" name="Picture 2" descr="https://terijoki.spb.ru/old_dachi/images/TN_terijoki_stam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1540" y="746270"/>
            <a:ext cx="11430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3822" y="4824557"/>
            <a:ext cx="1143000" cy="1114425"/>
          </a:xfrm>
          <a:prstGeom prst="rect">
            <a:avLst/>
          </a:prstGeom>
        </p:spPr>
      </p:pic>
      <p:pic>
        <p:nvPicPr>
          <p:cNvPr id="2054" name="Picture 6" descr="Открытки в/из Мустамяк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49" y="5545858"/>
            <a:ext cx="1143000" cy="110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Открытки в/из Ялкал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680" y="174769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Райвол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88" y="1593919"/>
            <a:ext cx="1143000" cy="105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Сестрорецк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757" y="333306"/>
            <a:ext cx="1143000" cy="113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10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Candara" panose="020E0502030303020204" pitchFamily="34" charset="0"/>
              </a:rPr>
              <a:t>Про открытки + сложности и проблемы</a:t>
            </a:r>
            <a:endParaRPr lang="ru-RU" dirty="0">
              <a:latin typeface="Candara" panose="020E0502030303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ru-RU" b="1" dirty="0" smtClean="0">
                <a:latin typeface="Candara" panose="020E0502030303020204" pitchFamily="34" charset="0"/>
              </a:rPr>
              <a:t>Выборгский музей-заповедник </a:t>
            </a:r>
            <a:r>
              <a:rPr lang="ru-RU" dirty="0" smtClean="0">
                <a:latin typeface="Candara" panose="020E0502030303020204" pitchFamily="34" charset="0"/>
              </a:rPr>
              <a:t>(?)</a:t>
            </a:r>
          </a:p>
          <a:p>
            <a:pPr marL="514350" indent="-514350">
              <a:buAutoNum type="arabicPeriod" startAt="3"/>
            </a:pPr>
            <a:r>
              <a:rPr lang="ru-RU" dirty="0" smtClean="0">
                <a:latin typeface="Candara" panose="020E0502030303020204" pitchFamily="34" charset="0"/>
              </a:rPr>
              <a:t>Нужна, скорее, </a:t>
            </a:r>
            <a:r>
              <a:rPr lang="ru-RU" dirty="0" err="1" smtClean="0">
                <a:latin typeface="Candara" panose="020E0502030303020204" pitchFamily="34" charset="0"/>
              </a:rPr>
              <a:t>микроистория</a:t>
            </a:r>
            <a:r>
              <a:rPr lang="ru-RU" dirty="0" smtClean="0">
                <a:latin typeface="Candara" panose="020E0502030303020204" pitchFamily="34" charset="0"/>
              </a:rPr>
              <a:t>, а не </a:t>
            </a:r>
            <a:r>
              <a:rPr lang="ru-RU" dirty="0" smtClean="0">
                <a:latin typeface="Candara" panose="020E0502030303020204" pitchFamily="34" charset="0"/>
              </a:rPr>
              <a:t>краеведение</a:t>
            </a:r>
          </a:p>
          <a:p>
            <a:pPr marL="514350" indent="-514350">
              <a:buAutoNum type="arabicPeriod" startAt="3"/>
            </a:pPr>
            <a:r>
              <a:rPr lang="ru-RU" dirty="0" smtClean="0">
                <a:latin typeface="Candara" panose="020E0502030303020204" pitchFamily="34" charset="0"/>
              </a:rPr>
              <a:t>(Вынужденно</a:t>
            </a:r>
            <a:r>
              <a:rPr lang="ru-RU" dirty="0" smtClean="0">
                <a:latin typeface="Candara" panose="020E0502030303020204" pitchFamily="34" charset="0"/>
              </a:rPr>
              <a:t>) исследую «русский взгляд»</a:t>
            </a:r>
          </a:p>
        </p:txBody>
      </p:sp>
    </p:spTree>
    <p:extLst>
      <p:ext uri="{BB962C8B-B14F-4D97-AF65-F5344CB8AC3E}">
        <p14:creationId xmlns:p14="http://schemas.microsoft.com/office/powerpoint/2010/main" val="74855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Candara" panose="020E0502030303020204" pitchFamily="34" charset="0"/>
              </a:rPr>
              <a:t>Финал</a:t>
            </a:r>
            <a:endParaRPr lang="ru-RU" dirty="0">
              <a:latin typeface="Candara" panose="020E0502030303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Candara" panose="020E0502030303020204" pitchFamily="34" charset="0"/>
              </a:rPr>
              <a:t> контекст(-ы)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>
                <a:latin typeface="Candara" panose="020E0502030303020204" pitchFamily="34" charset="0"/>
              </a:rPr>
              <a:t> </a:t>
            </a:r>
            <a:r>
              <a:rPr lang="ru-RU" dirty="0" smtClean="0">
                <a:latin typeface="Candara" panose="020E0502030303020204" pitchFamily="34" charset="0"/>
              </a:rPr>
              <a:t>культурная история (?) + история повседневности</a:t>
            </a:r>
            <a:endParaRPr lang="ru-RU" dirty="0">
              <a:latin typeface="Candara" panose="020E0502030303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ru-RU" dirty="0" smtClean="0">
              <a:latin typeface="Candara" panose="020E0502030303020204" pitchFamily="34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Candara" panose="020E0502030303020204" pitchFamily="34" charset="0"/>
              </a:rPr>
              <a:t>-</a:t>
            </a:r>
            <a:r>
              <a:rPr lang="en-GB" dirty="0" smtClean="0">
                <a:latin typeface="Candara" panose="020E0502030303020204" pitchFamily="34" charset="0"/>
              </a:rPr>
              <a:t>&gt; </a:t>
            </a:r>
            <a:r>
              <a:rPr lang="en-GB" b="1" dirty="0" smtClean="0">
                <a:latin typeface="Candara" panose="020E0502030303020204" pitchFamily="34" charset="0"/>
              </a:rPr>
              <a:t>To be continued</a:t>
            </a:r>
            <a:r>
              <a:rPr lang="en-GB" dirty="0" smtClean="0">
                <a:latin typeface="Candara" panose="020E0502030303020204" pitchFamily="34" charset="0"/>
              </a:rPr>
              <a:t>: </a:t>
            </a:r>
            <a:r>
              <a:rPr lang="ru-RU" dirty="0">
                <a:latin typeface="Candara" panose="020E0502030303020204" pitchFamily="34" charset="0"/>
              </a:rPr>
              <a:t>О</a:t>
            </a:r>
            <a:r>
              <a:rPr lang="ru-RU" dirty="0" smtClean="0">
                <a:latin typeface="Candara" panose="020E0502030303020204" pitchFamily="34" charset="0"/>
              </a:rPr>
              <a:t>браз дачи на Карельском перешейке в почтовых открытках начала </a:t>
            </a:r>
            <a:r>
              <a:rPr lang="en-GB" dirty="0" smtClean="0">
                <a:latin typeface="Candara" panose="020E0502030303020204" pitchFamily="34" charset="0"/>
              </a:rPr>
              <a:t>XX</a:t>
            </a:r>
            <a:r>
              <a:rPr lang="ru-RU" dirty="0" smtClean="0">
                <a:latin typeface="Candara" panose="020E0502030303020204" pitchFamily="34" charset="0"/>
              </a:rPr>
              <a:t> века</a:t>
            </a:r>
          </a:p>
          <a:p>
            <a:pPr marL="0" indent="0" algn="just">
              <a:buNone/>
            </a:pPr>
            <a:endParaRPr lang="ru-RU" dirty="0">
              <a:latin typeface="Candara" panose="020E0502030303020204" pitchFamily="34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Candara" panose="020E0502030303020204" pitchFamily="34" charset="0"/>
              </a:rPr>
              <a:t>Увидимся в Петербурге! :)</a:t>
            </a:r>
            <a:endParaRPr lang="ru-RU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6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pishutebe.ru/wp-content/uploads/2023/04/postcard_61547_pic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43" y="1334744"/>
            <a:ext cx="7762323" cy="521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6742545" y="487557"/>
            <a:ext cx="4967256" cy="267613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Candara Light" panose="020E0502030303020204" pitchFamily="34" charset="0"/>
              </a:rPr>
              <a:t>Дорогой Шура </a:t>
            </a:r>
            <a:r>
              <a:rPr lang="ru-RU" dirty="0" smtClean="0">
                <a:solidFill>
                  <a:schemeClr val="tx1"/>
                </a:solidFill>
                <a:latin typeface="Candara Light" panose="020E0502030303020204" pitchFamily="34" charset="0"/>
              </a:rPr>
              <a:t>приезжай </a:t>
            </a:r>
            <a:r>
              <a:rPr lang="ru-RU" dirty="0">
                <a:solidFill>
                  <a:schemeClr val="tx1"/>
                </a:solidFill>
                <a:latin typeface="Candara Light" panose="020E0502030303020204" pitchFamily="34" charset="0"/>
              </a:rPr>
              <a:t>ко мне в гости на дачу. Погода очень хорошая. Поклон Матреше и </a:t>
            </a:r>
            <a:r>
              <a:rPr lang="ru-RU" dirty="0" err="1">
                <a:solidFill>
                  <a:schemeClr val="tx1"/>
                </a:solidFill>
                <a:latin typeface="Candara Light" panose="020E0502030303020204" pitchFamily="34" charset="0"/>
              </a:rPr>
              <a:t>Софрону</a:t>
            </a:r>
            <a:r>
              <a:rPr lang="ru-RU" dirty="0">
                <a:solidFill>
                  <a:schemeClr val="tx1"/>
                </a:solidFill>
                <a:latin typeface="Candara Light" panose="020E0502030303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ndara Light" panose="020E0502030303020204" pitchFamily="34" charset="0"/>
              </a:rPr>
              <a:t>Дмитричу</a:t>
            </a:r>
            <a:r>
              <a:rPr lang="ru-RU" dirty="0">
                <a:solidFill>
                  <a:schemeClr val="tx1"/>
                </a:solidFill>
                <a:latin typeface="Candara Light" panose="020E0502030303020204" pitchFamily="34" charset="0"/>
              </a:rPr>
              <a:t>. Мой </a:t>
            </a:r>
            <a:r>
              <a:rPr lang="ru-RU" dirty="0" err="1" smtClean="0">
                <a:solidFill>
                  <a:schemeClr val="tx1"/>
                </a:solidFill>
                <a:latin typeface="Candara Light" panose="020E0502030303020204" pitchFamily="34" charset="0"/>
              </a:rPr>
              <a:t>адресс</a:t>
            </a:r>
            <a:r>
              <a:rPr lang="ru-RU" dirty="0" smtClean="0">
                <a:solidFill>
                  <a:schemeClr val="tx1"/>
                </a:solidFill>
                <a:latin typeface="Candara Light" panose="020E0502030303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ndara Light" panose="020E0502030303020204" pitchFamily="34" charset="0"/>
              </a:rPr>
              <a:t>Сестрорецкий</a:t>
            </a:r>
            <a:r>
              <a:rPr lang="ru-RU" dirty="0">
                <a:solidFill>
                  <a:schemeClr val="tx1"/>
                </a:solidFill>
                <a:latin typeface="Candara Light" panose="020E0502030303020204" pitchFamily="34" charset="0"/>
              </a:rPr>
              <a:t> курорт. Угол Лесной и </a:t>
            </a:r>
            <a:r>
              <a:rPr lang="ru-RU" dirty="0" err="1">
                <a:solidFill>
                  <a:schemeClr val="tx1"/>
                </a:solidFill>
                <a:latin typeface="Candara Light" panose="020E0502030303020204" pitchFamily="34" charset="0"/>
              </a:rPr>
              <a:t>Сестрорецкой</a:t>
            </a:r>
            <a:r>
              <a:rPr lang="ru-RU" dirty="0">
                <a:solidFill>
                  <a:schemeClr val="tx1"/>
                </a:solidFill>
                <a:latin typeface="Candara Light" panose="020E0502030303020204" pitchFamily="34" charset="0"/>
              </a:rPr>
              <a:t> ул. дача </a:t>
            </a:r>
            <a:r>
              <a:rPr lang="ru-RU" dirty="0" err="1">
                <a:solidFill>
                  <a:schemeClr val="tx1"/>
                </a:solidFill>
                <a:latin typeface="Candara Light" panose="020E0502030303020204" pitchFamily="34" charset="0"/>
              </a:rPr>
              <a:t>Ястребова</a:t>
            </a:r>
            <a:r>
              <a:rPr lang="ru-RU" dirty="0">
                <a:solidFill>
                  <a:schemeClr val="tx1"/>
                </a:solidFill>
                <a:latin typeface="Candara Light" panose="020E0502030303020204" pitchFamily="34" charset="0"/>
              </a:rPr>
              <a:t>. кв. №10 {Слезай на станции курорта. Маша</a:t>
            </a:r>
            <a:r>
              <a:rPr lang="ru-RU" dirty="0" smtClean="0">
                <a:solidFill>
                  <a:schemeClr val="tx1"/>
                </a:solidFill>
                <a:latin typeface="Candara Light" panose="020E0502030303020204" pitchFamily="34" charset="0"/>
              </a:rPr>
              <a:t>}</a:t>
            </a:r>
          </a:p>
          <a:p>
            <a:pPr algn="ctr"/>
            <a:endParaRPr lang="ru-RU" dirty="0">
              <a:solidFill>
                <a:schemeClr val="tx1"/>
              </a:solidFill>
              <a:latin typeface="Candara Light" panose="020E0502030303020204" pitchFamily="34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Candara Light" panose="020E0502030303020204" pitchFamily="34" charset="0"/>
              </a:rPr>
              <a:t>1914</a:t>
            </a:r>
            <a:endParaRPr lang="ru-RU" dirty="0">
              <a:solidFill>
                <a:schemeClr val="tx1"/>
              </a:solidFill>
              <a:latin typeface="Candara Light" panose="020E0502030303020204" pitchFamily="34" charset="0"/>
            </a:endParaRPr>
          </a:p>
        </p:txBody>
      </p:sp>
      <p:pic>
        <p:nvPicPr>
          <p:cNvPr id="6" name="Picture 12" descr="Сестрорец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0301" y="2630585"/>
            <a:ext cx="1143000" cy="113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29309" y="5597237"/>
            <a:ext cx="3384174" cy="117003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andara Light" panose="020E0502030303020204" pitchFamily="34" charset="0"/>
              </a:rPr>
              <a:t>Открытка 209016 // Пишу Тебе: </a:t>
            </a:r>
            <a:r>
              <a:rPr lang="fr-FR" sz="1400" dirty="0">
                <a:solidFill>
                  <a:schemeClr val="tx1"/>
                </a:solidFill>
                <a:latin typeface="Candara Light" panose="020E0502030303020204" pitchFamily="34" charset="0"/>
                <a:hlinkClick r:id="rId4"/>
              </a:rPr>
              <a:t>https://pishutebe.ru/card/209016</a:t>
            </a:r>
            <a:r>
              <a:rPr lang="fr-FR" sz="1400" dirty="0" smtClean="0">
                <a:solidFill>
                  <a:schemeClr val="tx1"/>
                </a:solidFill>
                <a:latin typeface="Candara Light" panose="020E0502030303020204" pitchFamily="34" charset="0"/>
                <a:hlinkClick r:id="rId4"/>
              </a:rPr>
              <a:t>/</a:t>
            </a:r>
            <a:r>
              <a:rPr lang="ru-RU" sz="1400" dirty="0" smtClean="0">
                <a:solidFill>
                  <a:schemeClr val="tx1"/>
                </a:solidFill>
                <a:latin typeface="Candara Light" panose="020E0502030303020204" pitchFamily="34" charset="0"/>
              </a:rPr>
              <a:t> </a:t>
            </a:r>
          </a:p>
          <a:p>
            <a:pPr algn="ctr"/>
            <a:endParaRPr lang="ru-RU" dirty="0">
              <a:solidFill>
                <a:schemeClr val="tx1"/>
              </a:solidFill>
              <a:latin typeface="Candara Light" panose="020E0502030303020204" pitchFamily="34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308" y="6251386"/>
            <a:ext cx="406175" cy="406175"/>
          </a:xfrm>
        </p:spPr>
      </p:pic>
    </p:spTree>
    <p:extLst>
      <p:ext uri="{BB962C8B-B14F-4D97-AF65-F5344CB8AC3E}">
        <p14:creationId xmlns:p14="http://schemas.microsoft.com/office/powerpoint/2010/main" val="327919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Candara" panose="020E0502030303020204" pitchFamily="34" charset="0"/>
              </a:rPr>
              <a:t>Наш план </a:t>
            </a:r>
            <a:r>
              <a:rPr lang="ru-RU" smtClean="0">
                <a:latin typeface="Candara" panose="020E0502030303020204" pitchFamily="34" charset="0"/>
              </a:rPr>
              <a:t>на сегодня:</a:t>
            </a:r>
            <a:endParaRPr lang="ru-RU" dirty="0">
              <a:latin typeface="Candara" panose="020E0502030303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buAutoNum type="arabicPeriod"/>
            </a:pPr>
            <a:r>
              <a:rPr lang="ru-RU" dirty="0" smtClean="0">
                <a:latin typeface="Candara" panose="020E0502030303020204" pitchFamily="34" charset="0"/>
              </a:rPr>
              <a:t>Географический аспект: что такое Карельский перешеек?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latin typeface="Candara" panose="020E0502030303020204" pitchFamily="34" charset="0"/>
              </a:rPr>
              <a:t>Карельский перешеек и дачи: почему именно здесь?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latin typeface="Candara" panose="020E0502030303020204" pitchFamily="34" charset="0"/>
              </a:rPr>
              <a:t>Источники и перспективы исследования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latin typeface="Candara" panose="020E0502030303020204" pitchFamily="34" charset="0"/>
              </a:rPr>
              <a:t>Историография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latin typeface="Candara" panose="020E0502030303020204" pitchFamily="34" charset="0"/>
              </a:rPr>
              <a:t>Открытки: что, где, откуда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latin typeface="Candara" panose="020E0502030303020204" pitchFamily="34" charset="0"/>
              </a:rPr>
              <a:t>Проблемы и сложности</a:t>
            </a:r>
            <a:endParaRPr lang="ru-RU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90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125" y="128588"/>
            <a:ext cx="10729750" cy="655429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2707570">
            <a:off x="2769700" y="1872568"/>
            <a:ext cx="2182741" cy="831812"/>
          </a:xfrm>
          <a:prstGeom prst="rect">
            <a:avLst/>
          </a:prstGeom>
          <a:solidFill>
            <a:schemeClr val="accent1">
              <a:alpha val="0"/>
            </a:schemeClr>
          </a:solidFill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https://terijoki.spb.ru/old_dachi/images/TN_terijoki_stam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2913" y="1128713"/>
            <a:ext cx="11430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8526248" y="5698836"/>
            <a:ext cx="3559665" cy="111898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andara Light" panose="020E0502030303020204" pitchFamily="34" charset="0"/>
              </a:rPr>
              <a:t>Ленинградская область // Карты мира:</a:t>
            </a:r>
          </a:p>
          <a:p>
            <a:pPr algn="ctr"/>
            <a:r>
              <a:rPr lang="fr-FR" sz="1400" dirty="0">
                <a:solidFill>
                  <a:schemeClr val="tx1"/>
                </a:solidFill>
                <a:latin typeface="Candara Light" panose="020E0502030303020204" pitchFamily="34" charset="0"/>
                <a:hlinkClick r:id="rId4"/>
              </a:rPr>
              <a:t>https://</a:t>
            </a:r>
            <a:r>
              <a:rPr lang="fr-FR" sz="1400" dirty="0" smtClean="0">
                <a:solidFill>
                  <a:schemeClr val="tx1"/>
                </a:solidFill>
                <a:latin typeface="Candara Light" panose="020E0502030303020204" pitchFamily="34" charset="0"/>
                <a:hlinkClick r:id="rId4"/>
              </a:rPr>
              <a:t>mapsworld.ru/subekty-rf-na-karte/leningradskaya-oblast-na-karte.html</a:t>
            </a:r>
            <a:r>
              <a:rPr lang="ru-RU" sz="1400" dirty="0" smtClean="0">
                <a:solidFill>
                  <a:schemeClr val="tx1"/>
                </a:solidFill>
                <a:latin typeface="Candara Light" panose="020E0502030303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474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889" y="165641"/>
            <a:ext cx="9010221" cy="6493777"/>
          </a:xfrm>
          <a:prstGeom prst="rect">
            <a:avLst/>
          </a:prstGeom>
        </p:spPr>
      </p:pic>
      <p:pic>
        <p:nvPicPr>
          <p:cNvPr id="5" name="Picture 10" descr="Райвол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389" y="1690688"/>
            <a:ext cx="1143000" cy="105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9023927" y="76996"/>
            <a:ext cx="3082562" cy="107754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andara Light" panose="020E0502030303020204" pitchFamily="34" charset="0"/>
              </a:rPr>
              <a:t>Карельский перешеек                         (фото из открытых источников)</a:t>
            </a:r>
            <a:endParaRPr lang="ru-RU" dirty="0">
              <a:solidFill>
                <a:schemeClr val="tx1"/>
              </a:solidFill>
              <a:latin typeface="Candara Light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36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Candara" panose="020E0502030303020204" pitchFamily="34" charset="0"/>
              </a:rPr>
              <a:t>«Русская» и «финская» Финляндия</a:t>
            </a:r>
            <a:endParaRPr lang="ru-RU" dirty="0">
              <a:latin typeface="Candara" panose="020E0502030303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dirty="0" smtClean="0"/>
              <a:t> </a:t>
            </a:r>
            <a:r>
              <a:rPr lang="ru-RU" dirty="0" smtClean="0">
                <a:latin typeface="Candara" panose="020E0502030303020204" pitchFamily="34" charset="0"/>
              </a:rPr>
              <a:t>граница – река Сестра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>
                <a:latin typeface="Candara" panose="020E0502030303020204" pitchFamily="34" charset="0"/>
              </a:rPr>
              <a:t> </a:t>
            </a:r>
            <a:r>
              <a:rPr lang="ru-RU" dirty="0" smtClean="0">
                <a:latin typeface="Candara" panose="020E0502030303020204" pitchFamily="34" charset="0"/>
              </a:rPr>
              <a:t>огромная важность для почтовой системы</a:t>
            </a:r>
          </a:p>
        </p:txBody>
      </p:sp>
      <p:pic>
        <p:nvPicPr>
          <p:cNvPr id="3074" name="Picture 2" descr="Сестрорец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719" y="3259791"/>
            <a:ext cx="3253270" cy="322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Райвол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071" y="3369446"/>
            <a:ext cx="3250646" cy="300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8645236" y="1427502"/>
            <a:ext cx="3384174" cy="117003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u="sng" dirty="0" smtClean="0">
                <a:solidFill>
                  <a:schemeClr val="tx1"/>
                </a:solidFill>
                <a:latin typeface="Candara Light" panose="020E0502030303020204" pitchFamily="34" charset="0"/>
              </a:rPr>
              <a:t>фото</a:t>
            </a:r>
            <a:r>
              <a:rPr lang="ru-RU" sz="1400" dirty="0" smtClean="0">
                <a:solidFill>
                  <a:schemeClr val="tx1"/>
                </a:solidFill>
                <a:latin typeface="Candara Light" panose="020E0502030303020204" pitchFamily="34" charset="0"/>
              </a:rPr>
              <a:t>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Candara Light" panose="020E0502030303020204" pitchFamily="34" charset="0"/>
              </a:rPr>
              <a:t>Старые дачи: письма из прошлого </a:t>
            </a:r>
            <a:r>
              <a:rPr lang="fr-FR" sz="1400" dirty="0">
                <a:solidFill>
                  <a:schemeClr val="tx1"/>
                </a:solidFill>
                <a:latin typeface="Candara Light" panose="020E0502030303020204" pitchFamily="34" charset="0"/>
                <a:hlinkClick r:id="rId5"/>
              </a:rPr>
              <a:t>https://</a:t>
            </a:r>
            <a:r>
              <a:rPr lang="fr-FR" sz="1400" dirty="0" smtClean="0">
                <a:solidFill>
                  <a:schemeClr val="tx1"/>
                </a:solidFill>
                <a:latin typeface="Candara Light" panose="020E0502030303020204" pitchFamily="34" charset="0"/>
                <a:hlinkClick r:id="rId5"/>
              </a:rPr>
              <a:t>terijoki.spb.ru/old_dachi/od_letters.php</a:t>
            </a:r>
            <a:r>
              <a:rPr lang="ru-RU" sz="1400" dirty="0" smtClean="0">
                <a:solidFill>
                  <a:schemeClr val="tx1"/>
                </a:solidFill>
                <a:latin typeface="Candara Light" panose="020E0502030303020204" pitchFamily="34" charset="0"/>
              </a:rPr>
              <a:t> </a:t>
            </a:r>
            <a:endParaRPr lang="ru-RU" dirty="0">
              <a:solidFill>
                <a:schemeClr val="tx1"/>
              </a:solidFill>
              <a:latin typeface="Candara Light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87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569" y="776651"/>
            <a:ext cx="10218965" cy="5895557"/>
          </a:xfrm>
          <a:prstGeom prst="rect">
            <a:avLst/>
          </a:prstGeom>
        </p:spPr>
      </p:pic>
      <p:pic>
        <p:nvPicPr>
          <p:cNvPr id="1028" name="Picture 4" descr="aist_Terijoki-257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66" y="245051"/>
            <a:ext cx="7021080" cy="444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8052872" y="963829"/>
            <a:ext cx="3789218" cy="1232719"/>
          </a:xfrm>
          <a:prstGeom prst="roundRect">
            <a:avLst/>
          </a:prstGeom>
          <a:solidFill>
            <a:schemeClr val="bg1">
              <a:lumMod val="9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Candara" panose="020E0502030303020204" pitchFamily="34" charset="0"/>
              </a:rPr>
              <a:t>море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Candara" panose="020E0502030303020204" pitchFamily="34" charset="0"/>
              </a:rPr>
              <a:t>ж</a:t>
            </a:r>
            <a:r>
              <a:rPr lang="ru-RU" dirty="0" smtClean="0">
                <a:solidFill>
                  <a:schemeClr val="tx1"/>
                </a:solidFill>
                <a:latin typeface="Candara" panose="020E0502030303020204" pitchFamily="34" charset="0"/>
              </a:rPr>
              <a:t>елезная дорога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Candara" panose="020E0502030303020204" pitchFamily="34" charset="0"/>
              </a:rPr>
              <a:t>«квартирный кризис» нач. </a:t>
            </a:r>
            <a:r>
              <a:rPr lang="en-GB" dirty="0" smtClean="0">
                <a:solidFill>
                  <a:schemeClr val="tx1"/>
                </a:solidFill>
                <a:latin typeface="Candara" panose="020E0502030303020204" pitchFamily="34" charset="0"/>
              </a:rPr>
              <a:t>XX </a:t>
            </a:r>
            <a:r>
              <a:rPr lang="ru-RU" dirty="0" smtClean="0">
                <a:solidFill>
                  <a:schemeClr val="tx1"/>
                </a:solidFill>
                <a:latin typeface="Candara" panose="020E0502030303020204" pitchFamily="34" charset="0"/>
              </a:rPr>
              <a:t>в.</a:t>
            </a:r>
          </a:p>
        </p:txBody>
      </p:sp>
      <p:pic>
        <p:nvPicPr>
          <p:cNvPr id="10" name="Picture 2" descr="https://terijoki.spb.ru/old_dachi/images/TN_terijoki_stam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051" y="-96044"/>
            <a:ext cx="11430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034473" y="4217243"/>
            <a:ext cx="4775200" cy="93034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>
                <a:solidFill>
                  <a:schemeClr val="tx1"/>
                </a:solidFill>
                <a:latin typeface="Candara Light" panose="020E0502030303020204" pitchFamily="34" charset="0"/>
              </a:rPr>
              <a:t>Терийоки</a:t>
            </a:r>
            <a:r>
              <a:rPr lang="ru-RU" sz="1400" dirty="0" smtClean="0">
                <a:solidFill>
                  <a:schemeClr val="tx1"/>
                </a:solidFill>
                <a:latin typeface="Candara Light" panose="020E0502030303020204" pitchFamily="34" charset="0"/>
              </a:rPr>
              <a:t>, 1910; Карты // Старые дачи:</a:t>
            </a:r>
          </a:p>
          <a:p>
            <a:pPr algn="ctr"/>
            <a:r>
              <a:rPr lang="fr-FR" sz="1400" dirty="0">
                <a:solidFill>
                  <a:schemeClr val="tx1"/>
                </a:solidFill>
                <a:latin typeface="Candara Light" panose="020E0502030303020204" pitchFamily="34" charset="0"/>
                <a:hlinkClick r:id="rId5"/>
              </a:rPr>
              <a:t>https://terijoki.spb.ru/%2F/photos/picture.php?/</a:t>
            </a:r>
            <a:r>
              <a:rPr lang="fr-FR" sz="1400" dirty="0" smtClean="0">
                <a:solidFill>
                  <a:schemeClr val="tx1"/>
                </a:solidFill>
                <a:latin typeface="Candara Light" panose="020E0502030303020204" pitchFamily="34" charset="0"/>
                <a:hlinkClick r:id="rId5"/>
              </a:rPr>
              <a:t>105203</a:t>
            </a:r>
            <a:r>
              <a:rPr lang="ru-RU" sz="1400" dirty="0" smtClean="0">
                <a:solidFill>
                  <a:schemeClr val="tx1"/>
                </a:solidFill>
                <a:latin typeface="Candara Light" panose="020E0502030303020204" pitchFamily="34" charset="0"/>
              </a:rPr>
              <a:t> ;</a:t>
            </a:r>
          </a:p>
          <a:p>
            <a:pPr algn="ctr"/>
            <a:r>
              <a:rPr lang="fr-FR" sz="1400" dirty="0">
                <a:solidFill>
                  <a:schemeClr val="tx1"/>
                </a:solidFill>
                <a:latin typeface="Candara Light" panose="020E0502030303020204" pitchFamily="34" charset="0"/>
                <a:hlinkClick r:id="rId6"/>
              </a:rPr>
              <a:t>https://</a:t>
            </a:r>
            <a:r>
              <a:rPr lang="fr-FR" sz="1400" dirty="0" smtClean="0">
                <a:solidFill>
                  <a:schemeClr val="tx1"/>
                </a:solidFill>
                <a:latin typeface="Candara Light" panose="020E0502030303020204" pitchFamily="34" charset="0"/>
                <a:hlinkClick r:id="rId6"/>
              </a:rPr>
              <a:t>terijoki.spb.ru/old_dachi/od_maps.php</a:t>
            </a:r>
            <a:r>
              <a:rPr lang="ru-RU" sz="1400" dirty="0" smtClean="0">
                <a:solidFill>
                  <a:schemeClr val="tx1"/>
                </a:solidFill>
                <a:latin typeface="Candara Light" panose="020E0502030303020204" pitchFamily="34" charset="0"/>
              </a:rPr>
              <a:t> </a:t>
            </a:r>
          </a:p>
          <a:p>
            <a:pPr algn="ctr"/>
            <a:endParaRPr lang="ru-RU" sz="1400" dirty="0">
              <a:solidFill>
                <a:schemeClr val="tx1"/>
              </a:solidFill>
              <a:latin typeface="Candara Light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53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Candara" panose="020E0502030303020204" pitchFamily="34" charset="0"/>
              </a:rPr>
              <a:t>Источники</a:t>
            </a:r>
            <a:endParaRPr lang="ru-RU" dirty="0">
              <a:latin typeface="Candara" panose="020E0502030303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buAutoNum type="arabicPeriod"/>
            </a:pPr>
            <a:r>
              <a:rPr lang="ru-RU" dirty="0" smtClean="0">
                <a:latin typeface="Candara" panose="020E0502030303020204" pitchFamily="34" charset="0"/>
              </a:rPr>
              <a:t>Путеводители 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latin typeface="Candara" panose="020E0502030303020204" pitchFamily="34" charset="0"/>
              </a:rPr>
              <a:t>Карты (!!!)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latin typeface="Candara" panose="020E0502030303020204" pitchFamily="34" charset="0"/>
              </a:rPr>
              <a:t>Газеты (объявления)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latin typeface="Candara" panose="020E0502030303020204" pitchFamily="34" charset="0"/>
              </a:rPr>
              <a:t>Дневники и воспоминания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latin typeface="Candara" panose="020E0502030303020204" pitchFamily="34" charset="0"/>
              </a:rPr>
              <a:t>Эпистолярный материал (открытки как его часть (или нет?))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latin typeface="Candara" panose="020E0502030303020204" pitchFamily="34" charset="0"/>
              </a:rPr>
              <a:t>Открытка – иллюстрация или открытка – источник (визуальный </a:t>
            </a:r>
            <a:r>
              <a:rPr lang="en-GB" dirty="0" smtClean="0">
                <a:latin typeface="Candara" panose="020E0502030303020204" pitchFamily="34" charset="0"/>
              </a:rPr>
              <a:t>VS </a:t>
            </a:r>
            <a:r>
              <a:rPr lang="ru-RU" dirty="0" smtClean="0">
                <a:latin typeface="Candara" panose="020E0502030303020204" pitchFamily="34" charset="0"/>
              </a:rPr>
              <a:t>текстовый)?..</a:t>
            </a:r>
          </a:p>
        </p:txBody>
      </p:sp>
    </p:spTree>
    <p:extLst>
      <p:ext uri="{BB962C8B-B14F-4D97-AF65-F5344CB8AC3E}">
        <p14:creationId xmlns:p14="http://schemas.microsoft.com/office/powerpoint/2010/main" val="421799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Candara" panose="020E0502030303020204" pitchFamily="34" charset="0"/>
              </a:rPr>
              <a:t>Про открытки + сложности и проблемы</a:t>
            </a:r>
            <a:endParaRPr lang="ru-RU" dirty="0">
              <a:latin typeface="Candara" panose="020E0502030303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b="1" dirty="0" smtClean="0">
                <a:latin typeface="Candara" panose="020E0502030303020204" pitchFamily="34" charset="0"/>
              </a:rPr>
              <a:t>Пишу тебе</a:t>
            </a:r>
            <a:r>
              <a:rPr lang="ru-RU" dirty="0" smtClean="0">
                <a:latin typeface="Candara" panose="020E0502030303020204" pitchFamily="34" charset="0"/>
              </a:rPr>
              <a:t>: интересно, но мало</a:t>
            </a:r>
          </a:p>
          <a:p>
            <a:pPr marL="514350" indent="-514350">
              <a:buAutoNum type="arabicPeriod"/>
            </a:pPr>
            <a:r>
              <a:rPr lang="en-GB" b="1" dirty="0" err="1" smtClean="0">
                <a:latin typeface="Candara" panose="020E0502030303020204" pitchFamily="34" charset="0"/>
              </a:rPr>
              <a:t>Terijoki</a:t>
            </a:r>
            <a:r>
              <a:rPr lang="en-GB" dirty="0" smtClean="0">
                <a:latin typeface="Candara" panose="020E0502030303020204" pitchFamily="34" charset="0"/>
              </a:rPr>
              <a:t>: </a:t>
            </a:r>
            <a:r>
              <a:rPr lang="ru-RU" dirty="0" smtClean="0">
                <a:latin typeface="Candara" panose="020E0502030303020204" pitchFamily="34" charset="0"/>
              </a:rPr>
              <a:t>много, систематизировано, справки об отправителях и получателях, привязано к конкретному месту на карте, тоже расшифровано, НО сортировка только по географическому принципу (зато есть </a:t>
            </a:r>
            <a:r>
              <a:rPr lang="ru-RU" dirty="0" smtClean="0">
                <a:latin typeface="Candara" panose="020E0502030303020204" pitchFamily="34" charset="0"/>
              </a:rPr>
              <a:t>карты, </a:t>
            </a:r>
            <a:r>
              <a:rPr lang="ru-RU" dirty="0" smtClean="0">
                <a:latin typeface="Candara" panose="020E0502030303020204" pitchFamily="34" charset="0"/>
              </a:rPr>
              <a:t>метрические книги и путеводители!)</a:t>
            </a:r>
          </a:p>
        </p:txBody>
      </p:sp>
    </p:spTree>
    <p:extLst>
      <p:ext uri="{BB962C8B-B14F-4D97-AF65-F5344CB8AC3E}">
        <p14:creationId xmlns:p14="http://schemas.microsoft.com/office/powerpoint/2010/main" val="135322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346</Words>
  <Application>Microsoft Office PowerPoint</Application>
  <PresentationFormat>Широкоэкранный</PresentationFormat>
  <Paragraphs>49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Candara</vt:lpstr>
      <vt:lpstr>Candara Light</vt:lpstr>
      <vt:lpstr>Times New Roman</vt:lpstr>
      <vt:lpstr>Wingdings</vt:lpstr>
      <vt:lpstr>Тема Office</vt:lpstr>
      <vt:lpstr>«Приезжай ко мне в гости на дачу»:  дачная жизнь на Карельском перешейке в почтовых открытках начала XX века</vt:lpstr>
      <vt:lpstr>Презентация PowerPoint</vt:lpstr>
      <vt:lpstr>Наш план на сегодня:</vt:lpstr>
      <vt:lpstr>Презентация PowerPoint</vt:lpstr>
      <vt:lpstr>Презентация PowerPoint</vt:lpstr>
      <vt:lpstr>«Русская» и «финская» Финляндия</vt:lpstr>
      <vt:lpstr>Презентация PowerPoint</vt:lpstr>
      <vt:lpstr>Источники</vt:lpstr>
      <vt:lpstr>Про открытки + сложности и проблемы</vt:lpstr>
      <vt:lpstr>Про открытки + сложности и проблемы</vt:lpstr>
      <vt:lpstr>Финал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«Приезжай ко мне в гости на дачу»: дачная жизнь на Карельском перешейке в почтовых открытках начала XX века</dc:title>
  <dc:creator>user</dc:creator>
  <cp:lastModifiedBy>user</cp:lastModifiedBy>
  <cp:revision>25</cp:revision>
  <dcterms:created xsi:type="dcterms:W3CDTF">2024-03-13T06:57:06Z</dcterms:created>
  <dcterms:modified xsi:type="dcterms:W3CDTF">2024-03-14T17:19:41Z</dcterms:modified>
</cp:coreProperties>
</file>