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22"/>
  </p:notesMasterIdLst>
  <p:sldIdLst>
    <p:sldId id="256" r:id="rId2"/>
    <p:sldId id="285" r:id="rId3"/>
    <p:sldId id="259" r:id="rId4"/>
    <p:sldId id="271" r:id="rId5"/>
    <p:sldId id="340" r:id="rId6"/>
    <p:sldId id="346" r:id="rId7"/>
    <p:sldId id="341" r:id="rId8"/>
    <p:sldId id="313" r:id="rId9"/>
    <p:sldId id="267" r:id="rId10"/>
    <p:sldId id="274" r:id="rId11"/>
    <p:sldId id="347" r:id="rId12"/>
    <p:sldId id="343" r:id="rId13"/>
    <p:sldId id="344" r:id="rId14"/>
    <p:sldId id="345" r:id="rId15"/>
    <p:sldId id="342" r:id="rId16"/>
    <p:sldId id="348" r:id="rId17"/>
    <p:sldId id="349" r:id="rId18"/>
    <p:sldId id="350" r:id="rId19"/>
    <p:sldId id="265" r:id="rId20"/>
    <p:sldId id="315" r:id="rId21"/>
  </p:sldIdLst>
  <p:sldSz cx="9144000" cy="5143500" type="screen16x9"/>
  <p:notesSz cx="6858000" cy="9144000"/>
  <p:embeddedFontLst>
    <p:embeddedFont>
      <p:font typeface="Kulim Park" panose="020B0604020202020204" charset="0"/>
      <p:regular r:id="rId23"/>
      <p:bold r:id="rId24"/>
      <p:italic r:id="rId25"/>
      <p:boldItalic r:id="rId26"/>
    </p:embeddedFont>
    <p:embeddedFont>
      <p:font typeface="Kulim Park SemiBold" panose="020B0604020202020204" charset="0"/>
      <p:regular r:id="rId27"/>
      <p:bold r:id="rId28"/>
      <p:italic r:id="rId29"/>
      <p:boldItalic r:id="rId30"/>
    </p:embeddedFont>
    <p:embeddedFont>
      <p:font typeface="Manrope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3AA7E3-1D40-438D-93D7-F7ADE1FD8F3B}">
  <a:tblStyle styleId="{B73AA7E3-1D40-438D-93D7-F7ADE1FD8F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9F7ECB6-A721-48EB-BA23-0C9E261DE3C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5003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0365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775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4dc3920d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4dc3920d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007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768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4356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4dc3920d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4dc3920d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2380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4dc3920d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4dc3920d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249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ead612980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ead612980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ead6129809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ead6129809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ead6129809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ead6129809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24dc3920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24dc3920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ead612980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ead612980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56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4dc3920d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4dc3920d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0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ead612980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ead612980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175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ead612980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ead612980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4dc3920d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4dc3920d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813319">
            <a:off x="-1616877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 rot="-649785" flipH="1">
            <a:off x="6475477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1125387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rot="8823147">
            <a:off x="-2265377" y="2808773"/>
            <a:ext cx="5990392" cy="561318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6536238" y="-142500"/>
            <a:ext cx="4935815" cy="3769836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2"/>
          <p:cNvSpPr/>
          <p:nvPr/>
        </p:nvSpPr>
        <p:spPr>
          <a:xfrm rot="649785">
            <a:off x="716152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2"/>
          <p:cNvSpPr/>
          <p:nvPr/>
        </p:nvSpPr>
        <p:spPr>
          <a:xfrm rot="1244193">
            <a:off x="4086917" y="-777268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/>
          <p:nvPr/>
        </p:nvSpPr>
        <p:spPr>
          <a:xfrm rot="-9555807">
            <a:off x="-6119383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23150" y="1494200"/>
            <a:ext cx="7697700" cy="15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>
                <a:latin typeface="Kulim Park SemiBold"/>
                <a:ea typeface="Kulim Park SemiBold"/>
                <a:cs typeface="Kulim Park SemiBold"/>
                <a:sym typeface="Kulim Park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962550" y="3100575"/>
            <a:ext cx="521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/>
          <p:nvPr/>
        </p:nvSpPr>
        <p:spPr>
          <a:xfrm rot="-859945" flipH="1">
            <a:off x="5665328" y="3096461"/>
            <a:ext cx="4772748" cy="4241345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p31"/>
          <p:cNvSpPr/>
          <p:nvPr/>
        </p:nvSpPr>
        <p:spPr>
          <a:xfrm>
            <a:off x="-4528356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31"/>
          <p:cNvSpPr/>
          <p:nvPr/>
        </p:nvSpPr>
        <p:spPr>
          <a:xfrm rot="-9405665" flipH="1">
            <a:off x="6846081" y="1281156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31"/>
          <p:cNvSpPr/>
          <p:nvPr/>
        </p:nvSpPr>
        <p:spPr>
          <a:xfrm rot="1478505" flipH="1">
            <a:off x="1794833" y="-2111786"/>
            <a:ext cx="7826136" cy="287787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31"/>
          <p:cNvSpPr/>
          <p:nvPr/>
        </p:nvSpPr>
        <p:spPr>
          <a:xfrm rot="9524149" flipH="1">
            <a:off x="-6659422" y="-2925302"/>
            <a:ext cx="9471569" cy="60490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31"/>
          <p:cNvSpPr/>
          <p:nvPr/>
        </p:nvSpPr>
        <p:spPr>
          <a:xfrm rot="-9555841">
            <a:off x="-6785773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1699900" y="2520537"/>
            <a:ext cx="2736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subTitle" idx="1"/>
          </p:nvPr>
        </p:nvSpPr>
        <p:spPr>
          <a:xfrm>
            <a:off x="1699975" y="3065348"/>
            <a:ext cx="27369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title" idx="2"/>
          </p:nvPr>
        </p:nvSpPr>
        <p:spPr>
          <a:xfrm>
            <a:off x="4707338" y="2520537"/>
            <a:ext cx="27366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subTitle" idx="3"/>
          </p:nvPr>
        </p:nvSpPr>
        <p:spPr>
          <a:xfrm>
            <a:off x="4707501" y="3065348"/>
            <a:ext cx="27366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title" idx="4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7"/>
          <p:cNvSpPr/>
          <p:nvPr/>
        </p:nvSpPr>
        <p:spPr>
          <a:xfrm rot="-813319" flipH="1">
            <a:off x="4432698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p47"/>
          <p:cNvSpPr/>
          <p:nvPr/>
        </p:nvSpPr>
        <p:spPr>
          <a:xfrm rot="649785">
            <a:off x="-1816445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" name="Google Shape;499;p47"/>
          <p:cNvSpPr/>
          <p:nvPr/>
        </p:nvSpPr>
        <p:spPr>
          <a:xfrm flipH="1">
            <a:off x="620870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0" name="Google Shape;500;p47"/>
          <p:cNvSpPr/>
          <p:nvPr/>
        </p:nvSpPr>
        <p:spPr>
          <a:xfrm rot="-8823147" flipH="1">
            <a:off x="5804215" y="2808773"/>
            <a:ext cx="5990392" cy="561318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1" name="Google Shape;501;p47"/>
          <p:cNvSpPr/>
          <p:nvPr/>
        </p:nvSpPr>
        <p:spPr>
          <a:xfrm rot="8100000" flipH="1">
            <a:off x="-2522993" y="494176"/>
            <a:ext cx="4935837" cy="3769884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2" name="Google Shape;502;p47"/>
          <p:cNvSpPr/>
          <p:nvPr/>
        </p:nvSpPr>
        <p:spPr>
          <a:xfrm rot="-649785" flipH="1">
            <a:off x="3942880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3" name="Google Shape;503;p47"/>
          <p:cNvSpPr/>
          <p:nvPr/>
        </p:nvSpPr>
        <p:spPr>
          <a:xfrm rot="-2128845" flipH="1">
            <a:off x="-1704639" y="-1767729"/>
            <a:ext cx="7826192" cy="287789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4" name="Google Shape;504;p47"/>
          <p:cNvSpPr txBox="1">
            <a:spLocks noGrp="1"/>
          </p:cNvSpPr>
          <p:nvPr>
            <p:ph type="title"/>
          </p:nvPr>
        </p:nvSpPr>
        <p:spPr>
          <a:xfrm>
            <a:off x="1276650" y="438900"/>
            <a:ext cx="6590700" cy="10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7"/>
          <p:cNvSpPr txBox="1">
            <a:spLocks noGrp="1"/>
          </p:cNvSpPr>
          <p:nvPr>
            <p:ph type="subTitle" idx="1"/>
          </p:nvPr>
        </p:nvSpPr>
        <p:spPr>
          <a:xfrm>
            <a:off x="2854650" y="1652972"/>
            <a:ext cx="3434700" cy="10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7"/>
          <p:cNvSpPr/>
          <p:nvPr/>
        </p:nvSpPr>
        <p:spPr>
          <a:xfrm rot="9555807" flipH="1">
            <a:off x="7660042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p47"/>
          <p:cNvSpPr txBox="1"/>
          <p:nvPr/>
        </p:nvSpPr>
        <p:spPr>
          <a:xfrm>
            <a:off x="1672100" y="3967300"/>
            <a:ext cx="5806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includes icons by</a:t>
            </a:r>
            <a:r>
              <a:rPr lang="en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</a:t>
            </a:r>
            <a:r>
              <a:rPr lang="en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8"/>
          <p:cNvSpPr/>
          <p:nvPr/>
        </p:nvSpPr>
        <p:spPr>
          <a:xfrm rot="-10285629">
            <a:off x="4140874" y="-201512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0" name="Google Shape;510;p48"/>
          <p:cNvSpPr/>
          <p:nvPr/>
        </p:nvSpPr>
        <p:spPr>
          <a:xfrm flipH="1">
            <a:off x="6818628" y="2586663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48"/>
          <p:cNvSpPr/>
          <p:nvPr/>
        </p:nvSpPr>
        <p:spPr>
          <a:xfrm rot="9748587" flipH="1">
            <a:off x="5601527" y="2021265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48"/>
          <p:cNvSpPr/>
          <p:nvPr/>
        </p:nvSpPr>
        <p:spPr>
          <a:xfrm rot="4102346" flipH="1">
            <a:off x="-2270967" y="3805847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3" name="Google Shape;513;p48"/>
          <p:cNvSpPr/>
          <p:nvPr/>
        </p:nvSpPr>
        <p:spPr>
          <a:xfrm rot="813319">
            <a:off x="-3580677" y="-14257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4" name="Google Shape;514;p48"/>
          <p:cNvSpPr/>
          <p:nvPr/>
        </p:nvSpPr>
        <p:spPr>
          <a:xfrm>
            <a:off x="3065327" y="-42009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9"/>
          <p:cNvSpPr/>
          <p:nvPr/>
        </p:nvSpPr>
        <p:spPr>
          <a:xfrm rot="4102360" flipH="1">
            <a:off x="-2512533" y="4030635"/>
            <a:ext cx="7471578" cy="47717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7" name="Google Shape;517;p49"/>
          <p:cNvSpPr/>
          <p:nvPr/>
        </p:nvSpPr>
        <p:spPr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8" name="Google Shape;518;p49"/>
          <p:cNvSpPr/>
          <p:nvPr/>
        </p:nvSpPr>
        <p:spPr>
          <a:xfrm rot="3394465" flipH="1">
            <a:off x="5593334" y="21714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9" name="Google Shape;519;p49"/>
          <p:cNvSpPr/>
          <p:nvPr/>
        </p:nvSpPr>
        <p:spPr>
          <a:xfrm rot="-10285603">
            <a:off x="6336471" y="-29172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0" name="Google Shape;520;p49"/>
          <p:cNvSpPr/>
          <p:nvPr/>
        </p:nvSpPr>
        <p:spPr>
          <a:xfrm rot="-2238616">
            <a:off x="-4635728" y="470344"/>
            <a:ext cx="7826078" cy="2877850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6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0"/>
          <p:cNvSpPr/>
          <p:nvPr/>
        </p:nvSpPr>
        <p:spPr>
          <a:xfrm rot="813319">
            <a:off x="-1121291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p50"/>
          <p:cNvSpPr/>
          <p:nvPr/>
        </p:nvSpPr>
        <p:spPr>
          <a:xfrm rot="-649785" flipH="1">
            <a:off x="6971064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4" name="Google Shape;524;p50"/>
          <p:cNvSpPr/>
          <p:nvPr/>
        </p:nvSpPr>
        <p:spPr>
          <a:xfrm>
            <a:off x="1620973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5" name="Google Shape;525;p50"/>
          <p:cNvSpPr/>
          <p:nvPr/>
        </p:nvSpPr>
        <p:spPr>
          <a:xfrm rot="8823147">
            <a:off x="-2081090" y="2808773"/>
            <a:ext cx="5990392" cy="561318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p50"/>
          <p:cNvSpPr/>
          <p:nvPr/>
        </p:nvSpPr>
        <p:spPr>
          <a:xfrm rot="-8100000">
            <a:off x="7300672" y="494176"/>
            <a:ext cx="4935837" cy="3769884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7" name="Google Shape;527;p50"/>
          <p:cNvSpPr/>
          <p:nvPr/>
        </p:nvSpPr>
        <p:spPr>
          <a:xfrm rot="649785">
            <a:off x="1211739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8" name="Google Shape;528;p50"/>
          <p:cNvSpPr/>
          <p:nvPr/>
        </p:nvSpPr>
        <p:spPr>
          <a:xfrm rot="2128845">
            <a:off x="3591964" y="-1767729"/>
            <a:ext cx="7826192" cy="287789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9" name="Google Shape;529;p50"/>
          <p:cNvSpPr/>
          <p:nvPr/>
        </p:nvSpPr>
        <p:spPr>
          <a:xfrm rot="-9555807">
            <a:off x="-5772621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7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1"/>
          <p:cNvSpPr/>
          <p:nvPr/>
        </p:nvSpPr>
        <p:spPr>
          <a:xfrm rot="-7405535" flipH="1">
            <a:off x="-3234670" y="-3952493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2" name="Google Shape;532;p51"/>
          <p:cNvSpPr/>
          <p:nvPr/>
        </p:nvSpPr>
        <p:spPr>
          <a:xfrm rot="10800000">
            <a:off x="-4386762" y="886054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3" name="Google Shape;533;p51"/>
          <p:cNvSpPr/>
          <p:nvPr/>
        </p:nvSpPr>
        <p:spPr>
          <a:xfrm rot="-6847906">
            <a:off x="-4259206" y="2193197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4" name="Google Shape;534;p51"/>
          <p:cNvSpPr/>
          <p:nvPr/>
        </p:nvSpPr>
        <p:spPr>
          <a:xfrm rot="10150240" flipH="1">
            <a:off x="-3503869" y="4261834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5" name="Google Shape;535;p51"/>
          <p:cNvSpPr/>
          <p:nvPr/>
        </p:nvSpPr>
        <p:spPr>
          <a:xfrm rot="-9986681">
            <a:off x="4621400" y="2424119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6" name="Google Shape;536;p51"/>
          <p:cNvSpPr/>
          <p:nvPr/>
        </p:nvSpPr>
        <p:spPr>
          <a:xfrm rot="514397">
            <a:off x="5775901" y="-3485758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7" name="Google Shape;537;p51"/>
          <p:cNvSpPr/>
          <p:nvPr/>
        </p:nvSpPr>
        <p:spPr>
          <a:xfrm rot="3373645">
            <a:off x="6277252" y="102828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3394465" flipH="1">
            <a:off x="5041484" y="22860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7"/>
          <p:cNvSpPr/>
          <p:nvPr/>
        </p:nvSpPr>
        <p:spPr>
          <a:xfrm rot="-10285603">
            <a:off x="7150321" y="-22663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7"/>
          <p:cNvSpPr/>
          <p:nvPr/>
        </p:nvSpPr>
        <p:spPr>
          <a:xfrm rot="955394" flipH="1">
            <a:off x="1460861" y="-2197712"/>
            <a:ext cx="7826028" cy="287783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4572000" y="1369325"/>
            <a:ext cx="3850500" cy="3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>
          <a:xfrm rot="813319">
            <a:off x="-2477752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9"/>
          <p:cNvSpPr/>
          <p:nvPr/>
        </p:nvSpPr>
        <p:spPr>
          <a:xfrm rot="3394465" flipH="1">
            <a:off x="3077084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p9"/>
          <p:cNvSpPr/>
          <p:nvPr/>
        </p:nvSpPr>
        <p:spPr>
          <a:xfrm>
            <a:off x="5867027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p9"/>
          <p:cNvSpPr/>
          <p:nvPr/>
        </p:nvSpPr>
        <p:spPr>
          <a:xfrm rot="3406877">
            <a:off x="3098060" y="-32126"/>
            <a:ext cx="7826090" cy="2877855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9"/>
          <p:cNvSpPr/>
          <p:nvPr/>
        </p:nvSpPr>
        <p:spPr>
          <a:xfrm rot="-649760" flipH="1">
            <a:off x="7075142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9"/>
          <p:cNvSpPr/>
          <p:nvPr/>
        </p:nvSpPr>
        <p:spPr>
          <a:xfrm rot="-10285603">
            <a:off x="-4701904" y="37528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9"/>
          <p:cNvSpPr/>
          <p:nvPr/>
        </p:nvSpPr>
        <p:spPr>
          <a:xfrm rot="-7426355">
            <a:off x="-5557542" y="113283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723300" y="1383125"/>
            <a:ext cx="4510500" cy="9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723300" y="2328475"/>
            <a:ext cx="4359900" cy="14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0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/>
          <p:nvPr/>
        </p:nvSpPr>
        <p:spPr>
          <a:xfrm rot="-514371" flipH="1">
            <a:off x="4546199" y="581678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13"/>
          <p:cNvSpPr/>
          <p:nvPr/>
        </p:nvSpPr>
        <p:spPr>
          <a:xfrm rot="10800000">
            <a:off x="6590028" y="-183052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3"/>
          <p:cNvSpPr/>
          <p:nvPr/>
        </p:nvSpPr>
        <p:spPr>
          <a:xfrm rot="1051413">
            <a:off x="5372927" y="-597860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13"/>
          <p:cNvSpPr/>
          <p:nvPr/>
        </p:nvSpPr>
        <p:spPr>
          <a:xfrm rot="6697654">
            <a:off x="-3373442" y="-4867145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13"/>
          <p:cNvSpPr/>
          <p:nvPr/>
        </p:nvSpPr>
        <p:spPr>
          <a:xfrm rot="9986681" flipH="1">
            <a:off x="-4180552" y="1043048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3394963" y="1596925"/>
            <a:ext cx="38556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2" hasCustomPrompt="1"/>
          </p:nvPr>
        </p:nvSpPr>
        <p:spPr>
          <a:xfrm>
            <a:off x="1893438" y="1677639"/>
            <a:ext cx="14982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3394963" y="3246489"/>
            <a:ext cx="27525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/>
          <p:nvPr/>
        </p:nvSpPr>
        <p:spPr>
          <a:xfrm rot="10800000" flipH="1">
            <a:off x="779327" y="3478782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 rot="-9339447">
            <a:off x="7118442" y="3216520"/>
            <a:ext cx="7471555" cy="4771732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17"/>
          <p:cNvSpPr/>
          <p:nvPr/>
        </p:nvSpPr>
        <p:spPr>
          <a:xfrm rot="10285603" flipH="1">
            <a:off x="-6088365" y="-16178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17"/>
          <p:cNvSpPr/>
          <p:nvPr/>
        </p:nvSpPr>
        <p:spPr>
          <a:xfrm rot="-649785" flipH="1">
            <a:off x="-1251909" y="-487200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17"/>
          <p:cNvSpPr/>
          <p:nvPr/>
        </p:nvSpPr>
        <p:spPr>
          <a:xfrm rot="-813319" flipH="1">
            <a:off x="7653159" y="-3566398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-9989847" flipH="1">
            <a:off x="-4910832" y="2960605"/>
            <a:ext cx="7826215" cy="2877900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7"/>
          <p:cNvSpPr/>
          <p:nvPr/>
        </p:nvSpPr>
        <p:spPr>
          <a:xfrm rot="-323977" flipH="1">
            <a:off x="6050295" y="-977077"/>
            <a:ext cx="7826148" cy="2877876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1987675" y="1412700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1"/>
          </p:nvPr>
        </p:nvSpPr>
        <p:spPr>
          <a:xfrm>
            <a:off x="1987700" y="2292125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title" idx="2" hasCustomPrompt="1"/>
          </p:nvPr>
        </p:nvSpPr>
        <p:spPr>
          <a:xfrm>
            <a:off x="845800" y="18880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7"/>
          <p:cNvSpPr txBox="1">
            <a:spLocks noGrp="1"/>
          </p:cNvSpPr>
          <p:nvPr>
            <p:ph type="title" idx="3"/>
          </p:nvPr>
        </p:nvSpPr>
        <p:spPr>
          <a:xfrm>
            <a:off x="1928100" y="316274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4"/>
          </p:nvPr>
        </p:nvSpPr>
        <p:spPr>
          <a:xfrm>
            <a:off x="1928125" y="4042172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title" idx="5"/>
          </p:nvPr>
        </p:nvSpPr>
        <p:spPr>
          <a:xfrm>
            <a:off x="6000750" y="141268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6"/>
          </p:nvPr>
        </p:nvSpPr>
        <p:spPr>
          <a:xfrm>
            <a:off x="6000775" y="2292102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idx="7"/>
          </p:nvPr>
        </p:nvSpPr>
        <p:spPr>
          <a:xfrm>
            <a:off x="5981196" y="316273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8"/>
          </p:nvPr>
        </p:nvSpPr>
        <p:spPr>
          <a:xfrm>
            <a:off x="5981200" y="4042161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9" hasCustomPrompt="1"/>
          </p:nvPr>
        </p:nvSpPr>
        <p:spPr>
          <a:xfrm>
            <a:off x="845798" y="36442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13" hasCustomPrompt="1"/>
          </p:nvPr>
        </p:nvSpPr>
        <p:spPr>
          <a:xfrm>
            <a:off x="4895098" y="18880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14" hasCustomPrompt="1"/>
          </p:nvPr>
        </p:nvSpPr>
        <p:spPr>
          <a:xfrm>
            <a:off x="4895098" y="36442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 idx="15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723300" y="3402013"/>
            <a:ext cx="38487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1"/>
          </p:nvPr>
        </p:nvSpPr>
        <p:spPr>
          <a:xfrm>
            <a:off x="723350" y="822500"/>
            <a:ext cx="4902000" cy="20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/>
          <p:nvPr/>
        </p:nvSpPr>
        <p:spPr>
          <a:xfrm rot="-3394465">
            <a:off x="-2929870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20"/>
          <p:cNvSpPr/>
          <p:nvPr/>
        </p:nvSpPr>
        <p:spPr>
          <a:xfrm flipH="1">
            <a:off x="-4081962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20"/>
          <p:cNvSpPr/>
          <p:nvPr/>
        </p:nvSpPr>
        <p:spPr>
          <a:xfrm rot="-3952094" flipH="1">
            <a:off x="-3954406" y="-32116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20"/>
          <p:cNvSpPr/>
          <p:nvPr/>
        </p:nvSpPr>
        <p:spPr>
          <a:xfrm rot="649760">
            <a:off x="-3199069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20"/>
          <p:cNvSpPr/>
          <p:nvPr/>
        </p:nvSpPr>
        <p:spPr>
          <a:xfrm rot="-813319" flipH="1">
            <a:off x="4926200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20"/>
          <p:cNvSpPr/>
          <p:nvPr/>
        </p:nvSpPr>
        <p:spPr>
          <a:xfrm rot="10285603" flipH="1">
            <a:off x="6080701" y="37528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20"/>
          <p:cNvSpPr/>
          <p:nvPr/>
        </p:nvSpPr>
        <p:spPr>
          <a:xfrm rot="7426355" flipH="1">
            <a:off x="6582052" y="113283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/>
          <p:nvPr/>
        </p:nvSpPr>
        <p:spPr>
          <a:xfrm rot="7585667" flipH="1">
            <a:off x="-5466599" y="794591"/>
            <a:ext cx="9471614" cy="6049076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27"/>
          <p:cNvSpPr/>
          <p:nvPr/>
        </p:nvSpPr>
        <p:spPr>
          <a:xfrm rot="-5902333">
            <a:off x="3975367" y="2957142"/>
            <a:ext cx="9416513" cy="6013886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27"/>
          <p:cNvSpPr/>
          <p:nvPr/>
        </p:nvSpPr>
        <p:spPr>
          <a:xfrm rot="-2613329" flipH="1">
            <a:off x="5160201" y="-3949042"/>
            <a:ext cx="6402056" cy="5689105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27"/>
          <p:cNvSpPr/>
          <p:nvPr/>
        </p:nvSpPr>
        <p:spPr>
          <a:xfrm rot="-2700000" flipH="1">
            <a:off x="-4428810" y="-2266646"/>
            <a:ext cx="7065482" cy="539636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1"/>
          </p:nvPr>
        </p:nvSpPr>
        <p:spPr>
          <a:xfrm>
            <a:off x="4959025" y="2291463"/>
            <a:ext cx="3035100" cy="13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 flipH="1">
            <a:off x="4955550" y="1463638"/>
            <a:ext cx="3035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/>
          <p:nvPr/>
        </p:nvSpPr>
        <p:spPr>
          <a:xfrm rot="-1150203">
            <a:off x="7474328" y="896864"/>
            <a:ext cx="4974547" cy="149039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75" y="438900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1075" y="1351868"/>
            <a:ext cx="77019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3" r:id="rId6"/>
    <p:sldLayoutId id="2147483664" r:id="rId7"/>
    <p:sldLayoutId id="2147483666" r:id="rId8"/>
    <p:sldLayoutId id="2147483673" r:id="rId9"/>
    <p:sldLayoutId id="2147483677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7"/>
          <p:cNvSpPr txBox="1">
            <a:spLocks noGrp="1"/>
          </p:cNvSpPr>
          <p:nvPr>
            <p:ph type="ctrTitle"/>
          </p:nvPr>
        </p:nvSpPr>
        <p:spPr>
          <a:xfrm>
            <a:off x="374847" y="1502475"/>
            <a:ext cx="8393906" cy="15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 smtClean="0">
                <a:sym typeface="Kulim Park"/>
              </a:rPr>
              <a:t>ПОЧТОВАЯ ОТКРЫТКА</a:t>
            </a:r>
            <a:r>
              <a:rPr lang="en" dirty="0" smtClean="0"/>
              <a:t> </a:t>
            </a:r>
            <a:r>
              <a:rPr lang="ru-RU" sz="3600" dirty="0" smtClean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rPr>
              <a:t>КАК</a:t>
            </a:r>
            <a:r>
              <a:rPr lang="en" sz="3600" dirty="0" smtClean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rPr>
              <a:t> </a:t>
            </a:r>
            <a:r>
              <a:rPr lang="ru-RU" sz="3600" dirty="0" smtClean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МАРКЕР</a:t>
            </a:r>
            <a:r>
              <a:rPr lang="en" sz="3600" dirty="0" smtClean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 </a:t>
            </a:r>
            <a:r>
              <a:rPr lang="ru-RU" sz="3600" dirty="0" smtClean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МОБИЛЬНОСТИ</a:t>
            </a:r>
            <a:endParaRPr sz="36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53" name="Google Shape;553;p57"/>
          <p:cNvSpPr txBox="1">
            <a:spLocks noGrp="1"/>
          </p:cNvSpPr>
          <p:nvPr>
            <p:ph type="subTitle" idx="1"/>
          </p:nvPr>
        </p:nvSpPr>
        <p:spPr>
          <a:xfrm>
            <a:off x="1538782" y="3107906"/>
            <a:ext cx="6066035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(на примере почтовой коммуникации вокруг дачной жизни на Карельском перешейке в начале </a:t>
            </a:r>
            <a:r>
              <a:rPr lang="en-GB" dirty="0" smtClean="0"/>
              <a:t>XX </a:t>
            </a:r>
            <a:r>
              <a:rPr lang="ru-RU" dirty="0" smtClean="0"/>
              <a:t>в.)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047796" y="3663937"/>
            <a:ext cx="7048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Доклад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 подготовлен </a:t>
            </a:r>
            <a:r>
              <a:rPr lang="en-US" sz="1000" dirty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в ходе проведения исследования (проект № 24-00-004 «Динамика коммуникативных практик в почтовой переписке 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(</a:t>
            </a:r>
            <a:r>
              <a:rPr lang="ru-RU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на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sz="1000" dirty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материале корпуса </a:t>
            </a:r>
            <a:r>
              <a:rPr lang="en-GB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“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Пишу тебе”)») </a:t>
            </a:r>
            <a:r>
              <a:rPr lang="en-US" sz="1000" dirty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в рамках </a:t>
            </a:r>
            <a:r>
              <a:rPr lang="ru-RU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Программы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sz="1000" dirty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«Научный фонд Национального исследовательского университета </a:t>
            </a:r>
            <a:r>
              <a:rPr lang="en-GB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“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Высшая </a:t>
            </a:r>
            <a:r>
              <a:rPr lang="en-US" sz="1000" dirty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школа </a:t>
            </a:r>
            <a:r>
              <a:rPr lang="en-US" sz="1000" dirty="0" smtClean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экономики” </a:t>
            </a:r>
            <a:r>
              <a:rPr lang="en-US" sz="1000" dirty="0">
                <a:solidFill>
                  <a:schemeClr val="accent6">
                    <a:lumMod val="65000"/>
                  </a:schemeClr>
                </a:solidFill>
                <a:latin typeface="Manrope" panose="020B0604020202020204" charset="0"/>
              </a:rPr>
              <a:t>(НИУ ВШЭ)»</a:t>
            </a:r>
            <a:endParaRPr lang="ru-RU" sz="1000" dirty="0">
              <a:solidFill>
                <a:schemeClr val="accent6">
                  <a:lumMod val="65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3249" y="4612020"/>
            <a:ext cx="3500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Manrope" panose="020B0604020202020204" charset="0"/>
              </a:rPr>
              <a:t>Полина </a:t>
            </a:r>
            <a:r>
              <a:rPr lang="ru-RU" sz="1600" dirty="0" err="1" smtClean="0">
                <a:latin typeface="Manrope" panose="020B0604020202020204" charset="0"/>
              </a:rPr>
              <a:t>Пермякова</a:t>
            </a:r>
            <a:r>
              <a:rPr lang="ru-RU" sz="1600" dirty="0" smtClean="0">
                <a:latin typeface="Manrope" panose="020B0604020202020204" charset="0"/>
              </a:rPr>
              <a:t>, НИУ ВШЭ </a:t>
            </a:r>
            <a:r>
              <a:rPr lang="ru-RU" sz="1600" i="1" dirty="0" smtClean="0">
                <a:latin typeface="Manrope" panose="020B0604020202020204" charset="0"/>
              </a:rPr>
              <a:t>СПб</a:t>
            </a:r>
            <a:endParaRPr lang="ru-RU" sz="1600" i="1" dirty="0">
              <a:latin typeface="Manrope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" y="833893"/>
            <a:ext cx="810388" cy="810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29533"/>
            <a:ext cx="809580" cy="809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5"/>
          <p:cNvSpPr txBox="1">
            <a:spLocks noGrp="1"/>
          </p:cNvSpPr>
          <p:nvPr>
            <p:ph type="subTitle" idx="1"/>
          </p:nvPr>
        </p:nvSpPr>
        <p:spPr>
          <a:xfrm>
            <a:off x="3826341" y="565995"/>
            <a:ext cx="5024765" cy="4052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«Дорогая </a:t>
            </a:r>
            <a:r>
              <a:rPr lang="ru-RU" dirty="0"/>
              <a:t>мамочка! Как твое здоровье? </a:t>
            </a:r>
            <a:r>
              <a:rPr lang="ru-RU" dirty="0" smtClean="0"/>
              <a:t>   Недавно </a:t>
            </a:r>
            <a:r>
              <a:rPr lang="ru-RU" dirty="0"/>
              <a:t>я получила письмо </a:t>
            </a:r>
            <a:r>
              <a:rPr lang="ru-RU" dirty="0" smtClean="0"/>
              <a:t>от </a:t>
            </a:r>
            <a:r>
              <a:rPr lang="ru-RU" dirty="0"/>
              <a:t>Зины. Она здорова. Вася пишет, что </a:t>
            </a:r>
            <a:r>
              <a:rPr lang="ru-RU" b="1" dirty="0"/>
              <a:t>поедет во Псков </a:t>
            </a:r>
            <a:r>
              <a:rPr lang="ru-RU" dirty="0"/>
              <a:t>к </a:t>
            </a:r>
            <a:r>
              <a:rPr lang="ru-RU" dirty="0" err="1"/>
              <a:t>Булавским</a:t>
            </a:r>
            <a:r>
              <a:rPr lang="ru-RU" dirty="0"/>
              <a:t>. </a:t>
            </a:r>
            <a:r>
              <a:rPr lang="ru-RU" b="1" dirty="0"/>
              <a:t>Мы уедем в Петербург после 20-ого. </a:t>
            </a:r>
            <a:r>
              <a:rPr lang="ru-RU" dirty="0"/>
              <a:t>Мама, передай мой привет Анне Дмитриевне и Ивану Потаповичу. Тонечке шлю поцелуй с пожеланием здоровья. Мамочка, </a:t>
            </a:r>
            <a:r>
              <a:rPr lang="ru-RU" b="1" dirty="0"/>
              <a:t>когда ты будешь в Крыму</a:t>
            </a:r>
            <a:r>
              <a:rPr lang="ru-RU" dirty="0"/>
              <a:t>, то купи на память карточки с видами моря. Погода у нас теперь хорошая, немного холодно. Раньше же была страшная жара. В церкви служили молебен о ниспослании дождя, после чего шел дождь все время. Шлю привет Нюше. Пока прощай, мамочка. Желаю тебе здоровья. Твоя дочь Анюта. Мы </a:t>
            </a:r>
            <a:r>
              <a:rPr lang="ru-RU" b="1" dirty="0"/>
              <a:t>ходим в эту церковь</a:t>
            </a:r>
            <a:r>
              <a:rPr lang="ru-RU" dirty="0" smtClean="0"/>
              <a:t>.»</a:t>
            </a:r>
            <a:endParaRPr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 rot="21192556">
            <a:off x="528636" y="219272"/>
            <a:ext cx="3083863" cy="474563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26341" y="4782978"/>
            <a:ext cx="5293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№1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Райвола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Гатчина, 1911 // Старые 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ru-RU" dirty="0" smtClean="0"/>
              <a:t>ПОЧТОВЫЕ </a:t>
            </a:r>
            <a:r>
              <a:rPr lang="ru-RU" dirty="0" smtClean="0">
                <a:solidFill>
                  <a:schemeClr val="bg1"/>
                </a:solidFill>
              </a:rPr>
              <a:t>ШТЕМПЕЛИ</a:t>
            </a:r>
            <a:endParaRPr lang="ru-RU" dirty="0"/>
          </a:p>
        </p:txBody>
      </p:sp>
      <p:pic>
        <p:nvPicPr>
          <p:cNvPr id="9" name="Picture 2" descr="Сестрорец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1296771"/>
            <a:ext cx="1823923" cy="18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2569303"/>
            <a:ext cx="1850231" cy="1711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5166" y="4789751"/>
            <a:ext cx="5293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Фото: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Старые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57312" y="433222"/>
            <a:ext cx="6429375" cy="394625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" y="4636294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№5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Сестрорецкий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курорт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i="1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Выборг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i="1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Мустамяки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Нейвола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, 1916 // Старые 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4837985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Карта создана автором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43014" y="120449"/>
            <a:ext cx="6119812" cy="463895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8"/>
          <p:cNvSpPr txBox="1">
            <a:spLocks noGrp="1"/>
          </p:cNvSpPr>
          <p:nvPr>
            <p:ph type="title"/>
          </p:nvPr>
        </p:nvSpPr>
        <p:spPr>
          <a:xfrm>
            <a:off x="3391638" y="1434339"/>
            <a:ext cx="5749037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МОБИЛЬНОСТЬ   </a:t>
            </a:r>
            <a:r>
              <a:rPr lang="ru-RU" dirty="0" smtClean="0">
                <a:solidFill>
                  <a:schemeClr val="lt1"/>
                </a:solidFill>
              </a:rPr>
              <a:t>ВО ВРЕМЕНИ</a:t>
            </a:r>
            <a:endParaRPr dirty="0"/>
          </a:p>
        </p:txBody>
      </p:sp>
      <p:sp>
        <p:nvSpPr>
          <p:cNvPr id="671" name="Google Shape;671;p68"/>
          <p:cNvSpPr txBox="1">
            <a:spLocks noGrp="1"/>
          </p:cNvSpPr>
          <p:nvPr>
            <p:ph type="title" idx="2"/>
          </p:nvPr>
        </p:nvSpPr>
        <p:spPr>
          <a:xfrm>
            <a:off x="1893438" y="1677639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5"/>
          <p:cNvSpPr txBox="1">
            <a:spLocks noGrp="1"/>
          </p:cNvSpPr>
          <p:nvPr>
            <p:ph type="subTitle" idx="1"/>
          </p:nvPr>
        </p:nvSpPr>
        <p:spPr>
          <a:xfrm>
            <a:off x="3904922" y="1117724"/>
            <a:ext cx="5024765" cy="294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/>
            <a:r>
              <a:rPr lang="ru-RU" dirty="0" smtClean="0"/>
              <a:t>«</a:t>
            </a:r>
            <a:r>
              <a:rPr lang="ru-RU" b="1" dirty="0" smtClean="0"/>
              <a:t>3-го июля</a:t>
            </a:r>
          </a:p>
          <a:p>
            <a:pPr marL="0" lvl="0" indent="0"/>
            <a:r>
              <a:rPr lang="ru-RU" dirty="0" smtClean="0"/>
              <a:t>Дорогая </a:t>
            </a:r>
            <a:r>
              <a:rPr lang="ru-RU" dirty="0"/>
              <a:t>Нелли! Очень рады, что обе приедете. Непременно </a:t>
            </a:r>
            <a:r>
              <a:rPr lang="ru-RU" b="1" dirty="0"/>
              <a:t>с поездом 3 ч. 20 м. </a:t>
            </a:r>
            <a:r>
              <a:rPr lang="ru-RU" dirty="0"/>
              <a:t>из П-га и мы </a:t>
            </a:r>
            <a:r>
              <a:rPr lang="ru-RU" b="1" dirty="0"/>
              <a:t>в 4 ½ встретим на вокзале</a:t>
            </a:r>
            <a:r>
              <a:rPr lang="ru-RU" dirty="0"/>
              <a:t>. Сережа поедет с вещами, а мы пойдем пешком. Днем мы должны быть у одного профессора поздравлять, а оттуда пойдем вас встречать. </a:t>
            </a:r>
            <a:r>
              <a:rPr lang="ru-RU" b="1" dirty="0"/>
              <a:t>Обедать будем в 6 ч. </a:t>
            </a:r>
            <a:r>
              <a:rPr lang="ru-RU" dirty="0"/>
              <a:t>Очень прошу привезти подушку и хоть плед, а то у меня этого очень мало. Целую крепко и жду. Верочка. {Кровать </a:t>
            </a:r>
            <a:r>
              <a:rPr lang="ru-RU" dirty="0" smtClean="0"/>
              <a:t>2-ую </a:t>
            </a:r>
            <a:r>
              <a:rPr lang="ru-RU" dirty="0"/>
              <a:t>сегодня возьму </a:t>
            </a:r>
            <a:r>
              <a:rPr lang="ru-RU" dirty="0" smtClean="0"/>
              <a:t>напрокат}»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3826341" y="4782978"/>
            <a:ext cx="5293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№7314 Куоккала 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СПб, 1912 // Пишу тебе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20532606">
            <a:off x="194884" y="1481666"/>
            <a:ext cx="3653912" cy="222084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57312" y="433222"/>
            <a:ext cx="6429375" cy="394625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" y="4636294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22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Белоостров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Сестрорецк, 191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1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// Старые 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8"/>
          <p:cNvSpPr txBox="1">
            <a:spLocks noGrp="1"/>
          </p:cNvSpPr>
          <p:nvPr>
            <p:ph type="title"/>
          </p:nvPr>
        </p:nvSpPr>
        <p:spPr>
          <a:xfrm>
            <a:off x="3391638" y="1434339"/>
            <a:ext cx="5749037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/>
              <a:t>ВПЕРЁД</a:t>
            </a:r>
            <a:br>
              <a:rPr lang="ru-RU" dirty="0"/>
            </a:br>
            <a:r>
              <a:rPr lang="ru-RU" dirty="0">
                <a:solidFill>
                  <a:schemeClr val="lt1"/>
                </a:solidFill>
              </a:rPr>
              <a:t>В ПРОШЛОЕ</a:t>
            </a:r>
            <a:endParaRPr lang="ru-RU" dirty="0"/>
          </a:p>
        </p:txBody>
      </p:sp>
      <p:sp>
        <p:nvSpPr>
          <p:cNvPr id="671" name="Google Shape;671;p68"/>
          <p:cNvSpPr txBox="1">
            <a:spLocks noGrp="1"/>
          </p:cNvSpPr>
          <p:nvPr>
            <p:ph type="title" idx="2"/>
          </p:nvPr>
        </p:nvSpPr>
        <p:spPr>
          <a:xfrm>
            <a:off x="1893438" y="1677639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709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4636294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№118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Терийоки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Санкт-Петербург, 1907 // Старые 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47848" y="658771"/>
            <a:ext cx="5448300" cy="356080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"/>
          <p:cNvSpPr txBox="1">
            <a:spLocks noGrp="1"/>
          </p:cNvSpPr>
          <p:nvPr>
            <p:ph type="title"/>
          </p:nvPr>
        </p:nvSpPr>
        <p:spPr>
          <a:xfrm>
            <a:off x="723300" y="525874"/>
            <a:ext cx="4510500" cy="9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ВЫВОДЫ:</a:t>
            </a:r>
            <a:endParaRPr dirty="0"/>
          </a:p>
        </p:txBody>
      </p:sp>
      <p:sp>
        <p:nvSpPr>
          <p:cNvPr id="658" name="Google Shape;658;p66"/>
          <p:cNvSpPr txBox="1">
            <a:spLocks noGrp="1"/>
          </p:cNvSpPr>
          <p:nvPr>
            <p:ph type="subTitle" idx="1"/>
          </p:nvPr>
        </p:nvSpPr>
        <p:spPr>
          <a:xfrm>
            <a:off x="723299" y="1447774"/>
            <a:ext cx="4510501" cy="14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Открытка как маркер мобильности в пространстве: текст </a:t>
            </a:r>
            <a:r>
              <a:rPr lang="ru-RU" i="1" dirty="0" smtClean="0"/>
              <a:t>(мобильность субъекта)</a:t>
            </a:r>
            <a:r>
              <a:rPr lang="ru-RU" dirty="0" smtClean="0"/>
              <a:t> + штемпели </a:t>
            </a:r>
            <a:r>
              <a:rPr lang="ru-RU" i="1" dirty="0" smtClean="0"/>
              <a:t>(открытка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i="1" dirty="0" smtClean="0"/>
              <a:t>субъект)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Открытка как маркер мобильности во времени: указание даты и </a:t>
            </a:r>
            <a:r>
              <a:rPr lang="ru-RU" i="1" dirty="0" smtClean="0"/>
              <a:t>(иногда) </a:t>
            </a:r>
            <a:r>
              <a:rPr lang="ru-RU" dirty="0" smtClean="0"/>
              <a:t>хронологии перемещений в тексте + сроки доставки (штемпели)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Григорианский календарь в Великом княжестве Финляндском = путешествие открытки «в прошлое»: шаг к работе с европейским </a:t>
            </a:r>
            <a:r>
              <a:rPr lang="ru-RU" dirty="0"/>
              <a:t>эпистолярным материалом</a:t>
            </a:r>
            <a:endParaRPr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 rot="724247">
            <a:off x="5185861" y="1878805"/>
            <a:ext cx="3431881" cy="226933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850482" y="4743390"/>
            <a:ext cx="5293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№51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Терийоки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Полтава, 1908 // Старые 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86"/>
          <p:cNvSpPr/>
          <p:nvPr/>
        </p:nvSpPr>
        <p:spPr>
          <a:xfrm rot="7269862">
            <a:off x="-2158264" y="-3462738"/>
            <a:ext cx="7471639" cy="4771786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2" name="Google Shape;942;p86"/>
          <p:cNvSpPr/>
          <p:nvPr/>
        </p:nvSpPr>
        <p:spPr>
          <a:xfrm rot="10558870" flipH="1">
            <a:off x="-4625089" y="957675"/>
            <a:ext cx="6402110" cy="5689154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3" name="Google Shape;943;p86"/>
          <p:cNvSpPr/>
          <p:nvPr/>
        </p:nvSpPr>
        <p:spPr>
          <a:xfrm rot="-7989178" flipH="1">
            <a:off x="-4350337" y="2229049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4" name="Google Shape;944;p86"/>
          <p:cNvSpPr/>
          <p:nvPr/>
        </p:nvSpPr>
        <p:spPr>
          <a:xfrm rot="-514371" flipH="1">
            <a:off x="3008849" y="163322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5" name="Google Shape;945;p86"/>
          <p:cNvSpPr/>
          <p:nvPr/>
        </p:nvSpPr>
        <p:spPr>
          <a:xfrm rot="-2141143" flipH="1">
            <a:off x="5987211" y="-1789403"/>
            <a:ext cx="5766686" cy="3682912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6" name="Google Shape;946;p86"/>
          <p:cNvSpPr/>
          <p:nvPr/>
        </p:nvSpPr>
        <p:spPr>
          <a:xfrm rot="10800000" flipH="1">
            <a:off x="5337802" y="3129188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7" name="Google Shape;947;p86"/>
          <p:cNvSpPr txBox="1">
            <a:spLocks noGrp="1"/>
          </p:cNvSpPr>
          <p:nvPr>
            <p:ph type="subTitle" idx="1"/>
          </p:nvPr>
        </p:nvSpPr>
        <p:spPr>
          <a:xfrm>
            <a:off x="723350" y="822499"/>
            <a:ext cx="5963200" cy="2579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/>
              <a:t>«Дорогой </a:t>
            </a:r>
            <a:r>
              <a:rPr lang="ru-RU" dirty="0"/>
              <a:t>Шура приезжай ко мне в гости на дачу. Погода очень хорошая. Поклон Матреше и </a:t>
            </a:r>
            <a:r>
              <a:rPr lang="ru-RU" dirty="0" err="1"/>
              <a:t>Софрону</a:t>
            </a:r>
            <a:r>
              <a:rPr lang="ru-RU" dirty="0"/>
              <a:t> </a:t>
            </a:r>
            <a:r>
              <a:rPr lang="ru-RU" dirty="0" err="1"/>
              <a:t>Дмитричу</a:t>
            </a:r>
            <a:r>
              <a:rPr lang="ru-RU" dirty="0"/>
              <a:t>. Мой </a:t>
            </a:r>
            <a:r>
              <a:rPr lang="ru-RU" dirty="0" err="1"/>
              <a:t>адресс</a:t>
            </a:r>
            <a:r>
              <a:rPr lang="ru-RU" dirty="0"/>
              <a:t> </a:t>
            </a:r>
            <a:r>
              <a:rPr lang="ru-RU" dirty="0" err="1"/>
              <a:t>Сестрорецкий</a:t>
            </a:r>
            <a:r>
              <a:rPr lang="ru-RU" dirty="0"/>
              <a:t> </a:t>
            </a:r>
            <a:r>
              <a:rPr lang="ru-RU" dirty="0" smtClean="0"/>
              <a:t>Курорт</a:t>
            </a:r>
            <a:r>
              <a:rPr lang="ru-RU" dirty="0"/>
              <a:t>. Угол Лесной и </a:t>
            </a:r>
            <a:r>
              <a:rPr lang="ru-RU" dirty="0" err="1"/>
              <a:t>Сестрорецкой</a:t>
            </a:r>
            <a:r>
              <a:rPr lang="ru-RU" dirty="0"/>
              <a:t> ул. дача </a:t>
            </a:r>
            <a:r>
              <a:rPr lang="ru-RU" dirty="0" err="1"/>
              <a:t>Ястребова</a:t>
            </a:r>
            <a:r>
              <a:rPr lang="ru-RU" dirty="0"/>
              <a:t>. кв. №10 {Слезай на станции курорта. Маша</a:t>
            </a:r>
            <a:r>
              <a:rPr lang="ru-RU" dirty="0" smtClean="0"/>
              <a:t>}»</a:t>
            </a:r>
            <a:endParaRPr lang="ru-RU" dirty="0"/>
          </a:p>
        </p:txBody>
      </p:sp>
      <p:sp>
        <p:nvSpPr>
          <p:cNvPr id="948" name="Google Shape;948;p86"/>
          <p:cNvSpPr txBox="1">
            <a:spLocks noGrp="1"/>
          </p:cNvSpPr>
          <p:nvPr>
            <p:ph type="title"/>
          </p:nvPr>
        </p:nvSpPr>
        <p:spPr>
          <a:xfrm>
            <a:off x="723300" y="3402013"/>
            <a:ext cx="4249103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СЕСТРОРЕЦКИЙ КУРОРТ 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  <a:r>
              <a:rPr lang="en-GB" dirty="0" smtClean="0">
                <a:solidFill>
                  <a:schemeClr val="tx1"/>
                </a:solidFill>
              </a:rPr>
              <a:t>&gt; </a:t>
            </a:r>
            <a:r>
              <a:rPr lang="ru-RU" dirty="0" smtClean="0">
                <a:solidFill>
                  <a:schemeClr val="tx1"/>
                </a:solidFill>
              </a:rPr>
              <a:t>САНКТ-ПЕТЕРБУРГ, 1914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949" name="Google Shape;949;p86"/>
          <p:cNvSpPr txBox="1">
            <a:spLocks noGrp="1"/>
          </p:cNvSpPr>
          <p:nvPr>
            <p:ph type="title"/>
          </p:nvPr>
        </p:nvSpPr>
        <p:spPr>
          <a:xfrm>
            <a:off x="17159" y="324706"/>
            <a:ext cx="15267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</a:rPr>
              <a:t>“”</a:t>
            </a:r>
            <a:endParaRPr sz="9600" dirty="0">
              <a:solidFill>
                <a:schemeClr val="lt1"/>
              </a:solidFill>
            </a:endParaRPr>
          </a:p>
        </p:txBody>
      </p:sp>
      <p:sp>
        <p:nvSpPr>
          <p:cNvPr id="950" name="Google Shape;950;p86"/>
          <p:cNvSpPr/>
          <p:nvPr/>
        </p:nvSpPr>
        <p:spPr>
          <a:xfrm rot="9748587" flipH="1">
            <a:off x="4304027" y="2585840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201092" y="4709245"/>
            <a:ext cx="5293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№209016 // Пишу тебе.                                                                                                 Сохранена орфография и пунктуация автора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20386786">
            <a:off x="6614710" y="963772"/>
            <a:ext cx="2303376" cy="147627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rot="641413">
            <a:off x="6066986" y="3036502"/>
            <a:ext cx="2794313" cy="182955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16"/>
          <p:cNvSpPr txBox="1">
            <a:spLocks noGrp="1"/>
          </p:cNvSpPr>
          <p:nvPr>
            <p:ph type="subTitle" idx="1"/>
          </p:nvPr>
        </p:nvSpPr>
        <p:spPr>
          <a:xfrm>
            <a:off x="2854650" y="1731592"/>
            <a:ext cx="3434700" cy="10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p</a:t>
            </a:r>
            <a:r>
              <a:rPr lang="en" dirty="0" smtClean="0"/>
              <a:t>vpermyakova@edu.hse.ru</a:t>
            </a:r>
          </a:p>
        </p:txBody>
      </p:sp>
      <p:sp>
        <p:nvSpPr>
          <p:cNvPr id="1561" name="Google Shape;1561;p116"/>
          <p:cNvSpPr txBox="1">
            <a:spLocks noGrp="1"/>
          </p:cNvSpPr>
          <p:nvPr>
            <p:ph type="title"/>
          </p:nvPr>
        </p:nvSpPr>
        <p:spPr>
          <a:xfrm>
            <a:off x="1276650" y="438900"/>
            <a:ext cx="6590700" cy="10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</a:t>
            </a:r>
            <a:r>
              <a:rPr lang="en" dirty="0" smtClean="0"/>
              <a:t>!</a:t>
            </a:r>
            <a:endParaRPr dirty="0"/>
          </a:p>
        </p:txBody>
      </p:sp>
      <p:sp>
        <p:nvSpPr>
          <p:cNvPr id="1563" name="Google Shape;1563;p116"/>
          <p:cNvSpPr/>
          <p:nvPr/>
        </p:nvSpPr>
        <p:spPr>
          <a:xfrm>
            <a:off x="4178045" y="2867044"/>
            <a:ext cx="787910" cy="567612"/>
          </a:xfrm>
          <a:custGeom>
            <a:avLst/>
            <a:gdLst/>
            <a:ahLst/>
            <a:cxnLst/>
            <a:rect l="l" t="t" r="r" b="b"/>
            <a:pathLst>
              <a:path w="18827" h="13563" extrusionOk="0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2093;p139"/>
          <p:cNvSpPr/>
          <p:nvPr/>
        </p:nvSpPr>
        <p:spPr>
          <a:xfrm>
            <a:off x="4293323" y="3002296"/>
            <a:ext cx="414408" cy="297108"/>
          </a:xfrm>
          <a:custGeom>
            <a:avLst/>
            <a:gdLst/>
            <a:ahLst/>
            <a:cxnLst/>
            <a:rect l="l" t="t" r="r" b="b"/>
            <a:pathLst>
              <a:path w="11658" h="8192" extrusionOk="0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0"/>
          <p:cNvSpPr txBox="1">
            <a:spLocks noGrp="1"/>
          </p:cNvSpPr>
          <p:nvPr>
            <p:ph type="title" idx="15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mtClean="0">
                <a:solidFill>
                  <a:schemeClr val="lt1"/>
                </a:solidFill>
              </a:rPr>
              <a:t>ПЛАН </a:t>
            </a:r>
            <a:r>
              <a:rPr lang="ru-RU" smtClean="0"/>
              <a:t>ДОКЛАДА</a:t>
            </a:r>
            <a:endParaRPr dirty="0"/>
          </a:p>
        </p:txBody>
      </p:sp>
      <p:sp>
        <p:nvSpPr>
          <p:cNvPr id="585" name="Google Shape;585;p60"/>
          <p:cNvSpPr/>
          <p:nvPr/>
        </p:nvSpPr>
        <p:spPr>
          <a:xfrm>
            <a:off x="719916" y="1625393"/>
            <a:ext cx="1350837" cy="973145"/>
          </a:xfrm>
          <a:custGeom>
            <a:avLst/>
            <a:gdLst/>
            <a:ahLst/>
            <a:cxnLst/>
            <a:rect l="l" t="t" r="r" b="b"/>
            <a:pathLst>
              <a:path w="18827" h="13563" extrusionOk="0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6" name="Google Shape;586;p60"/>
          <p:cNvSpPr/>
          <p:nvPr/>
        </p:nvSpPr>
        <p:spPr>
          <a:xfrm flipH="1">
            <a:off x="4571988" y="1625400"/>
            <a:ext cx="1350837" cy="973145"/>
          </a:xfrm>
          <a:custGeom>
            <a:avLst/>
            <a:gdLst/>
            <a:ahLst/>
            <a:cxnLst/>
            <a:rect l="l" t="t" r="r" b="b"/>
            <a:pathLst>
              <a:path w="18827" h="13563" extrusionOk="0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7" name="Google Shape;587;p60"/>
          <p:cNvSpPr/>
          <p:nvPr/>
        </p:nvSpPr>
        <p:spPr>
          <a:xfrm flipH="1">
            <a:off x="4720335" y="3321937"/>
            <a:ext cx="1162249" cy="1032818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8" name="Google Shape;588;p60"/>
          <p:cNvSpPr/>
          <p:nvPr/>
        </p:nvSpPr>
        <p:spPr>
          <a:xfrm>
            <a:off x="704600" y="3351763"/>
            <a:ext cx="1095097" cy="973144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9" name="Google Shape;589;p60"/>
          <p:cNvSpPr txBox="1">
            <a:spLocks noGrp="1"/>
          </p:cNvSpPr>
          <p:nvPr>
            <p:ph type="title"/>
          </p:nvPr>
        </p:nvSpPr>
        <p:spPr>
          <a:xfrm>
            <a:off x="1987675" y="1412700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ПОЧТОВАЯ КОММУНИКАЦИЯ</a:t>
            </a:r>
            <a:r>
              <a:rPr lang="en" dirty="0" smtClean="0"/>
              <a:t> </a:t>
            </a:r>
            <a:r>
              <a:rPr lang="ru-RU" dirty="0" smtClean="0"/>
              <a:t>И ДАЧНАЯ ЖИЗНЬ</a:t>
            </a:r>
            <a:endParaRPr dirty="0"/>
          </a:p>
        </p:txBody>
      </p:sp>
      <p:sp>
        <p:nvSpPr>
          <p:cNvPr id="590" name="Google Shape;590;p60"/>
          <p:cNvSpPr txBox="1">
            <a:spLocks noGrp="1"/>
          </p:cNvSpPr>
          <p:nvPr>
            <p:ph type="subTitle" idx="1"/>
          </p:nvPr>
        </p:nvSpPr>
        <p:spPr>
          <a:xfrm>
            <a:off x="1987700" y="2292125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+ Особенности открытки как источника</a:t>
            </a:r>
            <a:endParaRPr dirty="0"/>
          </a:p>
        </p:txBody>
      </p:sp>
      <p:sp>
        <p:nvSpPr>
          <p:cNvPr id="591" name="Google Shape;591;p60"/>
          <p:cNvSpPr txBox="1">
            <a:spLocks noGrp="1"/>
          </p:cNvSpPr>
          <p:nvPr>
            <p:ph type="title" idx="2"/>
          </p:nvPr>
        </p:nvSpPr>
        <p:spPr>
          <a:xfrm>
            <a:off x="845800" y="1888050"/>
            <a:ext cx="812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92" name="Google Shape;592;p60"/>
          <p:cNvSpPr txBox="1">
            <a:spLocks noGrp="1"/>
          </p:cNvSpPr>
          <p:nvPr>
            <p:ph type="title" idx="3"/>
          </p:nvPr>
        </p:nvSpPr>
        <p:spPr>
          <a:xfrm>
            <a:off x="1928100" y="316274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МОБИЛЬНОСТЬ</a:t>
            </a:r>
            <a:r>
              <a:rPr lang="en" dirty="0" smtClean="0"/>
              <a:t> 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lt1"/>
                </a:solidFill>
              </a:rPr>
              <a:t>В ПРОСТРАНСТВЕ</a:t>
            </a:r>
            <a:endParaRPr dirty="0"/>
          </a:p>
        </p:txBody>
      </p:sp>
      <p:sp>
        <p:nvSpPr>
          <p:cNvPr id="593" name="Google Shape;593;p60"/>
          <p:cNvSpPr txBox="1">
            <a:spLocks noGrp="1"/>
          </p:cNvSpPr>
          <p:nvPr>
            <p:ph type="subTitle" idx="4"/>
          </p:nvPr>
        </p:nvSpPr>
        <p:spPr>
          <a:xfrm>
            <a:off x="1928125" y="4042172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Субъект </a:t>
            </a:r>
            <a:r>
              <a:rPr lang="en-GB" dirty="0" smtClean="0"/>
              <a:t>VS </a:t>
            </a:r>
            <a:r>
              <a:rPr lang="ru-RU" dirty="0" smtClean="0"/>
              <a:t>открытка</a:t>
            </a:r>
            <a:endParaRPr dirty="0"/>
          </a:p>
        </p:txBody>
      </p:sp>
      <p:sp>
        <p:nvSpPr>
          <p:cNvPr id="594" name="Google Shape;594;p60"/>
          <p:cNvSpPr txBox="1">
            <a:spLocks noGrp="1"/>
          </p:cNvSpPr>
          <p:nvPr>
            <p:ph type="subTitle" idx="6"/>
          </p:nvPr>
        </p:nvSpPr>
        <p:spPr>
          <a:xfrm>
            <a:off x="6000775" y="2292102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Субъект </a:t>
            </a:r>
            <a:r>
              <a:rPr lang="en-GB" dirty="0" smtClean="0"/>
              <a:t>VS </a:t>
            </a:r>
            <a:r>
              <a:rPr lang="ru-RU" dirty="0" smtClean="0"/>
              <a:t>открытка</a:t>
            </a:r>
            <a:endParaRPr dirty="0"/>
          </a:p>
        </p:txBody>
      </p:sp>
      <p:sp>
        <p:nvSpPr>
          <p:cNvPr id="595" name="Google Shape;595;p60"/>
          <p:cNvSpPr txBox="1">
            <a:spLocks noGrp="1"/>
          </p:cNvSpPr>
          <p:nvPr>
            <p:ph type="title" idx="7"/>
          </p:nvPr>
        </p:nvSpPr>
        <p:spPr>
          <a:xfrm>
            <a:off x="5981196" y="316273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/>
              <a:t>ВПЕРЁД</a:t>
            </a:r>
            <a:br>
              <a:rPr lang="ru-RU" dirty="0"/>
            </a:br>
            <a:r>
              <a:rPr lang="ru-RU" dirty="0" smtClean="0">
                <a:solidFill>
                  <a:schemeClr val="lt1"/>
                </a:solidFill>
              </a:rPr>
              <a:t>В ПРОШЛОЕ</a:t>
            </a:r>
            <a:endParaRPr dirty="0"/>
          </a:p>
        </p:txBody>
      </p:sp>
      <p:sp>
        <p:nvSpPr>
          <p:cNvPr id="596" name="Google Shape;596;p60"/>
          <p:cNvSpPr txBox="1">
            <a:spLocks noGrp="1"/>
          </p:cNvSpPr>
          <p:nvPr>
            <p:ph type="title" idx="9"/>
          </p:nvPr>
        </p:nvSpPr>
        <p:spPr>
          <a:xfrm>
            <a:off x="845798" y="3644250"/>
            <a:ext cx="812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 dirty="0"/>
          </a:p>
        </p:txBody>
      </p:sp>
      <p:sp>
        <p:nvSpPr>
          <p:cNvPr id="597" name="Google Shape;597;p60"/>
          <p:cNvSpPr txBox="1">
            <a:spLocks noGrp="1"/>
          </p:cNvSpPr>
          <p:nvPr>
            <p:ph type="title" idx="5"/>
          </p:nvPr>
        </p:nvSpPr>
        <p:spPr>
          <a:xfrm>
            <a:off x="6000750" y="141268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МОБИЛЬНОСТЬ</a:t>
            </a:r>
            <a:r>
              <a:rPr lang="en" dirty="0" smtClean="0"/>
              <a:t> 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lt1"/>
                </a:solidFill>
              </a:rPr>
              <a:t>ВО ВРЕМЕНИ</a:t>
            </a:r>
            <a:endParaRPr dirty="0"/>
          </a:p>
        </p:txBody>
      </p:sp>
      <p:sp>
        <p:nvSpPr>
          <p:cNvPr id="598" name="Google Shape;598;p60"/>
          <p:cNvSpPr txBox="1">
            <a:spLocks noGrp="1"/>
          </p:cNvSpPr>
          <p:nvPr>
            <p:ph type="subTitle" idx="8"/>
          </p:nvPr>
        </p:nvSpPr>
        <p:spPr>
          <a:xfrm>
            <a:off x="5981200" y="4042161"/>
            <a:ext cx="244955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Открытки из Великого княжества Финляндского как «мостик» к глобальной перспективе</a:t>
            </a:r>
            <a:endParaRPr dirty="0"/>
          </a:p>
        </p:txBody>
      </p:sp>
      <p:sp>
        <p:nvSpPr>
          <p:cNvPr id="599" name="Google Shape;599;p60"/>
          <p:cNvSpPr txBox="1">
            <a:spLocks noGrp="1"/>
          </p:cNvSpPr>
          <p:nvPr>
            <p:ph type="title" idx="13"/>
          </p:nvPr>
        </p:nvSpPr>
        <p:spPr>
          <a:xfrm>
            <a:off x="4895098" y="1888050"/>
            <a:ext cx="812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 dirty="0"/>
          </a:p>
        </p:txBody>
      </p:sp>
      <p:sp>
        <p:nvSpPr>
          <p:cNvPr id="600" name="Google Shape;600;p60"/>
          <p:cNvSpPr txBox="1">
            <a:spLocks noGrp="1"/>
          </p:cNvSpPr>
          <p:nvPr>
            <p:ph type="title" idx="14"/>
          </p:nvPr>
        </p:nvSpPr>
        <p:spPr>
          <a:xfrm>
            <a:off x="4895098" y="3644250"/>
            <a:ext cx="812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2"/>
          <p:cNvSpPr txBox="1">
            <a:spLocks noGrp="1"/>
          </p:cNvSpPr>
          <p:nvPr>
            <p:ph type="title" idx="4"/>
          </p:nvPr>
        </p:nvSpPr>
        <p:spPr>
          <a:xfrm>
            <a:off x="719925" y="437700"/>
            <a:ext cx="7704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ИСТОЧНИКОВАЯ</a:t>
            </a:r>
            <a:r>
              <a:rPr lang="en" dirty="0" smtClean="0"/>
              <a:t> </a:t>
            </a:r>
            <a:r>
              <a:rPr lang="ru-RU" dirty="0" smtClean="0">
                <a:solidFill>
                  <a:schemeClr val="lt1"/>
                </a:solidFill>
              </a:rPr>
              <a:t>БАЗА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733" name="Google Shape;733;p72"/>
          <p:cNvSpPr txBox="1">
            <a:spLocks noGrp="1"/>
          </p:cNvSpPr>
          <p:nvPr>
            <p:ph type="title"/>
          </p:nvPr>
        </p:nvSpPr>
        <p:spPr>
          <a:xfrm>
            <a:off x="1699900" y="2520537"/>
            <a:ext cx="2736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ПИШУ ТЕБЕ</a:t>
            </a:r>
            <a:endParaRPr dirty="0"/>
          </a:p>
        </p:txBody>
      </p:sp>
      <p:sp>
        <p:nvSpPr>
          <p:cNvPr id="734" name="Google Shape;734;p72"/>
          <p:cNvSpPr txBox="1">
            <a:spLocks noGrp="1"/>
          </p:cNvSpPr>
          <p:nvPr>
            <p:ph type="subTitle" idx="1"/>
          </p:nvPr>
        </p:nvSpPr>
        <p:spPr>
          <a:xfrm>
            <a:off x="1699975" y="3065348"/>
            <a:ext cx="27369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Открытые источники, частные и музейные коллекции</a:t>
            </a:r>
            <a:endParaRPr dirty="0"/>
          </a:p>
        </p:txBody>
      </p:sp>
      <p:sp>
        <p:nvSpPr>
          <p:cNvPr id="735" name="Google Shape;735;p72"/>
          <p:cNvSpPr txBox="1">
            <a:spLocks noGrp="1"/>
          </p:cNvSpPr>
          <p:nvPr>
            <p:ph type="title" idx="2"/>
          </p:nvPr>
        </p:nvSpPr>
        <p:spPr>
          <a:xfrm>
            <a:off x="4475402" y="2520537"/>
            <a:ext cx="3200793" cy="7195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СТАРЫЕ ДАЧИ:                  ПИСЬМА ИЗ ПРОШЛОГО</a:t>
            </a:r>
            <a:endParaRPr dirty="0"/>
          </a:p>
        </p:txBody>
      </p:sp>
      <p:sp>
        <p:nvSpPr>
          <p:cNvPr id="736" name="Google Shape;736;p72"/>
          <p:cNvSpPr txBox="1">
            <a:spLocks noGrp="1"/>
          </p:cNvSpPr>
          <p:nvPr>
            <p:ph type="subTitle" idx="3"/>
          </p:nvPr>
        </p:nvSpPr>
        <p:spPr>
          <a:xfrm>
            <a:off x="4707498" y="3151073"/>
            <a:ext cx="27366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основном – частные коллекции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278" y="1720361"/>
            <a:ext cx="684143" cy="684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724074"/>
            <a:ext cx="712799" cy="712799"/>
          </a:xfrm>
          <a:prstGeom prst="rect">
            <a:avLst/>
          </a:prstGeom>
        </p:spPr>
      </p:pic>
      <p:sp>
        <p:nvSpPr>
          <p:cNvPr id="13" name="Google Shape;12066;p139"/>
          <p:cNvSpPr/>
          <p:nvPr/>
        </p:nvSpPr>
        <p:spPr>
          <a:xfrm>
            <a:off x="4351661" y="1874504"/>
            <a:ext cx="426499" cy="421914"/>
          </a:xfrm>
          <a:custGeom>
            <a:avLst/>
            <a:gdLst/>
            <a:ahLst/>
            <a:cxnLst/>
            <a:rect l="l" t="t" r="r" b="b"/>
            <a:pathLst>
              <a:path w="11816" h="11689" extrusionOk="0">
                <a:moveTo>
                  <a:pt x="7026" y="757"/>
                </a:moveTo>
                <a:lnTo>
                  <a:pt x="7026" y="2710"/>
                </a:lnTo>
                <a:lnTo>
                  <a:pt x="5829" y="2710"/>
                </a:lnTo>
                <a:cubicBezTo>
                  <a:pt x="5924" y="2332"/>
                  <a:pt x="6081" y="1954"/>
                  <a:pt x="6176" y="1702"/>
                </a:cubicBezTo>
                <a:cubicBezTo>
                  <a:pt x="6428" y="1229"/>
                  <a:pt x="6711" y="914"/>
                  <a:pt x="7026" y="757"/>
                </a:cubicBezTo>
                <a:close/>
                <a:moveTo>
                  <a:pt x="7688" y="757"/>
                </a:moveTo>
                <a:cubicBezTo>
                  <a:pt x="8003" y="914"/>
                  <a:pt x="8287" y="1229"/>
                  <a:pt x="8507" y="1702"/>
                </a:cubicBezTo>
                <a:cubicBezTo>
                  <a:pt x="8665" y="2017"/>
                  <a:pt x="8791" y="2364"/>
                  <a:pt x="8854" y="2710"/>
                </a:cubicBezTo>
                <a:lnTo>
                  <a:pt x="7688" y="2710"/>
                </a:lnTo>
                <a:lnTo>
                  <a:pt x="7688" y="757"/>
                </a:lnTo>
                <a:close/>
                <a:moveTo>
                  <a:pt x="8917" y="977"/>
                </a:moveTo>
                <a:cubicBezTo>
                  <a:pt x="9704" y="1387"/>
                  <a:pt x="10334" y="1954"/>
                  <a:pt x="10712" y="2710"/>
                </a:cubicBezTo>
                <a:lnTo>
                  <a:pt x="9578" y="2710"/>
                </a:lnTo>
                <a:cubicBezTo>
                  <a:pt x="9452" y="2206"/>
                  <a:pt x="9295" y="1765"/>
                  <a:pt x="9106" y="1387"/>
                </a:cubicBezTo>
                <a:cubicBezTo>
                  <a:pt x="9011" y="1261"/>
                  <a:pt x="8948" y="1103"/>
                  <a:pt x="8917" y="977"/>
                </a:cubicBezTo>
                <a:close/>
                <a:moveTo>
                  <a:pt x="5798" y="1009"/>
                </a:moveTo>
                <a:lnTo>
                  <a:pt x="5798" y="1009"/>
                </a:lnTo>
                <a:cubicBezTo>
                  <a:pt x="5703" y="1135"/>
                  <a:pt x="5640" y="1261"/>
                  <a:pt x="5609" y="1418"/>
                </a:cubicBezTo>
                <a:cubicBezTo>
                  <a:pt x="5388" y="1796"/>
                  <a:pt x="5231" y="2269"/>
                  <a:pt x="5136" y="2742"/>
                </a:cubicBezTo>
                <a:lnTo>
                  <a:pt x="3970" y="2742"/>
                </a:lnTo>
                <a:cubicBezTo>
                  <a:pt x="4380" y="1954"/>
                  <a:pt x="5042" y="1387"/>
                  <a:pt x="5798" y="1009"/>
                </a:cubicBezTo>
                <a:close/>
                <a:moveTo>
                  <a:pt x="5010" y="3435"/>
                </a:moveTo>
                <a:cubicBezTo>
                  <a:pt x="4978" y="3750"/>
                  <a:pt x="4915" y="4096"/>
                  <a:pt x="4915" y="4443"/>
                </a:cubicBezTo>
                <a:cubicBezTo>
                  <a:pt x="4978" y="4789"/>
                  <a:pt x="4978" y="5167"/>
                  <a:pt x="5010" y="5482"/>
                </a:cubicBezTo>
                <a:lnTo>
                  <a:pt x="3718" y="5482"/>
                </a:lnTo>
                <a:cubicBezTo>
                  <a:pt x="3624" y="5167"/>
                  <a:pt x="3561" y="4789"/>
                  <a:pt x="3561" y="4443"/>
                </a:cubicBezTo>
                <a:cubicBezTo>
                  <a:pt x="3561" y="4096"/>
                  <a:pt x="3592" y="3750"/>
                  <a:pt x="3718" y="3435"/>
                </a:cubicBezTo>
                <a:close/>
                <a:moveTo>
                  <a:pt x="7026" y="3435"/>
                </a:moveTo>
                <a:lnTo>
                  <a:pt x="7026" y="5482"/>
                </a:lnTo>
                <a:lnTo>
                  <a:pt x="5703" y="5482"/>
                </a:lnTo>
                <a:cubicBezTo>
                  <a:pt x="5672" y="5136"/>
                  <a:pt x="5640" y="4789"/>
                  <a:pt x="5640" y="4443"/>
                </a:cubicBezTo>
                <a:cubicBezTo>
                  <a:pt x="5640" y="4096"/>
                  <a:pt x="5672" y="3718"/>
                  <a:pt x="5703" y="3435"/>
                </a:cubicBezTo>
                <a:close/>
                <a:moveTo>
                  <a:pt x="8980" y="3435"/>
                </a:moveTo>
                <a:cubicBezTo>
                  <a:pt x="9011" y="3750"/>
                  <a:pt x="9074" y="4096"/>
                  <a:pt x="9074" y="4443"/>
                </a:cubicBezTo>
                <a:cubicBezTo>
                  <a:pt x="9074" y="4789"/>
                  <a:pt x="9011" y="5167"/>
                  <a:pt x="8980" y="5482"/>
                </a:cubicBezTo>
                <a:lnTo>
                  <a:pt x="7688" y="5482"/>
                </a:lnTo>
                <a:lnTo>
                  <a:pt x="7688" y="3435"/>
                </a:lnTo>
                <a:close/>
                <a:moveTo>
                  <a:pt x="10996" y="3435"/>
                </a:moveTo>
                <a:cubicBezTo>
                  <a:pt x="11059" y="3750"/>
                  <a:pt x="11153" y="4096"/>
                  <a:pt x="11153" y="4443"/>
                </a:cubicBezTo>
                <a:cubicBezTo>
                  <a:pt x="11153" y="4789"/>
                  <a:pt x="11122" y="5167"/>
                  <a:pt x="10996" y="5482"/>
                </a:cubicBezTo>
                <a:lnTo>
                  <a:pt x="9704" y="5482"/>
                </a:lnTo>
                <a:cubicBezTo>
                  <a:pt x="9736" y="5136"/>
                  <a:pt x="9767" y="4789"/>
                  <a:pt x="9767" y="4443"/>
                </a:cubicBezTo>
                <a:cubicBezTo>
                  <a:pt x="9736" y="4096"/>
                  <a:pt x="9736" y="3750"/>
                  <a:pt x="9704" y="3435"/>
                </a:cubicBezTo>
                <a:close/>
                <a:moveTo>
                  <a:pt x="5136" y="6144"/>
                </a:moveTo>
                <a:cubicBezTo>
                  <a:pt x="5231" y="6648"/>
                  <a:pt x="5388" y="7089"/>
                  <a:pt x="5609" y="7467"/>
                </a:cubicBezTo>
                <a:cubicBezTo>
                  <a:pt x="5672" y="7593"/>
                  <a:pt x="5766" y="7751"/>
                  <a:pt x="5798" y="7877"/>
                </a:cubicBezTo>
                <a:cubicBezTo>
                  <a:pt x="5042" y="7530"/>
                  <a:pt x="4380" y="6932"/>
                  <a:pt x="3970" y="6144"/>
                </a:cubicBezTo>
                <a:close/>
                <a:moveTo>
                  <a:pt x="10712" y="6144"/>
                </a:moveTo>
                <a:cubicBezTo>
                  <a:pt x="10334" y="6932"/>
                  <a:pt x="9704" y="7530"/>
                  <a:pt x="8917" y="7877"/>
                </a:cubicBezTo>
                <a:cubicBezTo>
                  <a:pt x="8980" y="7751"/>
                  <a:pt x="9074" y="7625"/>
                  <a:pt x="9106" y="7467"/>
                </a:cubicBezTo>
                <a:cubicBezTo>
                  <a:pt x="9295" y="7089"/>
                  <a:pt x="9452" y="6617"/>
                  <a:pt x="9578" y="6144"/>
                </a:cubicBezTo>
                <a:close/>
                <a:moveTo>
                  <a:pt x="7026" y="6144"/>
                </a:moveTo>
                <a:lnTo>
                  <a:pt x="7026" y="8097"/>
                </a:lnTo>
                <a:cubicBezTo>
                  <a:pt x="6743" y="7940"/>
                  <a:pt x="6428" y="7625"/>
                  <a:pt x="6239" y="7152"/>
                </a:cubicBezTo>
                <a:cubicBezTo>
                  <a:pt x="6081" y="6837"/>
                  <a:pt x="5955" y="6491"/>
                  <a:pt x="5861" y="6144"/>
                </a:cubicBezTo>
                <a:close/>
                <a:moveTo>
                  <a:pt x="8854" y="6144"/>
                </a:moveTo>
                <a:cubicBezTo>
                  <a:pt x="8791" y="6522"/>
                  <a:pt x="8633" y="6900"/>
                  <a:pt x="8507" y="7152"/>
                </a:cubicBezTo>
                <a:cubicBezTo>
                  <a:pt x="8287" y="7688"/>
                  <a:pt x="8003" y="8003"/>
                  <a:pt x="7688" y="8097"/>
                </a:cubicBezTo>
                <a:lnTo>
                  <a:pt x="7688" y="6144"/>
                </a:lnTo>
                <a:close/>
                <a:moveTo>
                  <a:pt x="2726" y="8759"/>
                </a:moveTo>
                <a:cubicBezTo>
                  <a:pt x="2813" y="8759"/>
                  <a:pt x="2899" y="8790"/>
                  <a:pt x="2962" y="8853"/>
                </a:cubicBezTo>
                <a:cubicBezTo>
                  <a:pt x="3088" y="8980"/>
                  <a:pt x="3088" y="9169"/>
                  <a:pt x="2962" y="9326"/>
                </a:cubicBezTo>
                <a:lnTo>
                  <a:pt x="1387" y="10901"/>
                </a:lnTo>
                <a:cubicBezTo>
                  <a:pt x="1324" y="10964"/>
                  <a:pt x="1237" y="10996"/>
                  <a:pt x="1151" y="10996"/>
                </a:cubicBezTo>
                <a:cubicBezTo>
                  <a:pt x="1064" y="10996"/>
                  <a:pt x="977" y="10964"/>
                  <a:pt x="914" y="10901"/>
                </a:cubicBezTo>
                <a:cubicBezTo>
                  <a:pt x="788" y="10775"/>
                  <a:pt x="788" y="10555"/>
                  <a:pt x="914" y="10429"/>
                </a:cubicBezTo>
                <a:lnTo>
                  <a:pt x="2490" y="8853"/>
                </a:lnTo>
                <a:cubicBezTo>
                  <a:pt x="2553" y="8790"/>
                  <a:pt x="2639" y="8759"/>
                  <a:pt x="2726" y="8759"/>
                </a:cubicBezTo>
                <a:close/>
                <a:moveTo>
                  <a:pt x="7373" y="1"/>
                </a:moveTo>
                <a:cubicBezTo>
                  <a:pt x="4915" y="1"/>
                  <a:pt x="2931" y="1985"/>
                  <a:pt x="2931" y="4443"/>
                </a:cubicBezTo>
                <a:cubicBezTo>
                  <a:pt x="2931" y="5514"/>
                  <a:pt x="3309" y="6522"/>
                  <a:pt x="4002" y="7310"/>
                </a:cubicBezTo>
                <a:lnTo>
                  <a:pt x="3151" y="8160"/>
                </a:lnTo>
                <a:cubicBezTo>
                  <a:pt x="3011" y="8079"/>
                  <a:pt x="2858" y="8040"/>
                  <a:pt x="2705" y="8040"/>
                </a:cubicBezTo>
                <a:cubicBezTo>
                  <a:pt x="2445" y="8040"/>
                  <a:pt x="2184" y="8151"/>
                  <a:pt x="1986" y="8349"/>
                </a:cubicBezTo>
                <a:lnTo>
                  <a:pt x="410" y="9925"/>
                </a:lnTo>
                <a:cubicBezTo>
                  <a:pt x="1" y="10303"/>
                  <a:pt x="1" y="10996"/>
                  <a:pt x="410" y="11374"/>
                </a:cubicBezTo>
                <a:cubicBezTo>
                  <a:pt x="599" y="11563"/>
                  <a:pt x="883" y="11689"/>
                  <a:pt x="1103" y="11689"/>
                </a:cubicBezTo>
                <a:cubicBezTo>
                  <a:pt x="1387" y="11689"/>
                  <a:pt x="1607" y="11563"/>
                  <a:pt x="1828" y="11374"/>
                </a:cubicBezTo>
                <a:lnTo>
                  <a:pt x="3403" y="9799"/>
                </a:lnTo>
                <a:cubicBezTo>
                  <a:pt x="3718" y="9484"/>
                  <a:pt x="3781" y="9011"/>
                  <a:pt x="3592" y="8633"/>
                </a:cubicBezTo>
                <a:lnTo>
                  <a:pt x="4411" y="7782"/>
                </a:lnTo>
                <a:cubicBezTo>
                  <a:pt x="5199" y="8444"/>
                  <a:pt x="6207" y="8853"/>
                  <a:pt x="7278" y="8853"/>
                </a:cubicBezTo>
                <a:cubicBezTo>
                  <a:pt x="7298" y="8854"/>
                  <a:pt x="7318" y="8854"/>
                  <a:pt x="7338" y="8854"/>
                </a:cubicBezTo>
                <a:cubicBezTo>
                  <a:pt x="9830" y="8854"/>
                  <a:pt x="11815" y="6881"/>
                  <a:pt x="11815" y="4443"/>
                </a:cubicBezTo>
                <a:cubicBezTo>
                  <a:pt x="11815" y="2017"/>
                  <a:pt x="9799" y="1"/>
                  <a:pt x="7373" y="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1"/>
          <p:cNvSpPr/>
          <p:nvPr/>
        </p:nvSpPr>
        <p:spPr>
          <a:xfrm>
            <a:off x="348650" y="804585"/>
            <a:ext cx="4180934" cy="4180628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7" name="Google Shape;607;p61"/>
          <p:cNvSpPr txBox="1">
            <a:spLocks noGrp="1"/>
          </p:cNvSpPr>
          <p:nvPr>
            <p:ph type="body" idx="1"/>
          </p:nvPr>
        </p:nvSpPr>
        <p:spPr>
          <a:xfrm>
            <a:off x="4572000" y="1348380"/>
            <a:ext cx="3850500" cy="3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ru-RU" dirty="0" smtClean="0"/>
              <a:t>Санкт-Петербургская / Петроградская + Выборгская губ.</a:t>
            </a:r>
            <a:r>
              <a:rPr lang="en" dirty="0" smtClean="0"/>
              <a:t> </a:t>
            </a:r>
            <a:endParaRPr dirty="0"/>
          </a:p>
          <a:p>
            <a:pPr marL="457200" lvl="0" indent="-3175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ru-RU" dirty="0" smtClean="0"/>
              <a:t>1903–1917 гг.</a:t>
            </a:r>
          </a:p>
          <a:p>
            <a:pPr indent="-317500">
              <a:lnSpc>
                <a:spcPct val="150000"/>
              </a:lnSpc>
              <a:buSzPts val="1400"/>
              <a:buFont typeface="Barlow Semi Condensed"/>
              <a:buChar char="●"/>
            </a:pPr>
            <a:r>
              <a:rPr lang="ru-RU" dirty="0" smtClean="0"/>
              <a:t>Русскоязычный материал -</a:t>
            </a:r>
            <a:r>
              <a:rPr lang="en-GB" dirty="0" smtClean="0"/>
              <a:t>&gt; </a:t>
            </a:r>
            <a:r>
              <a:rPr lang="ru-RU" dirty="0" smtClean="0"/>
              <a:t>особый взгляд</a:t>
            </a: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608" name="Google Shape;608;p61"/>
          <p:cNvSpPr/>
          <p:nvPr/>
        </p:nvSpPr>
        <p:spPr>
          <a:xfrm rot="4102360" flipH="1">
            <a:off x="-2512533" y="4030635"/>
            <a:ext cx="7471578" cy="47717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9" name="Google Shape;609;p61"/>
          <p:cNvSpPr txBox="1">
            <a:spLocks noGrp="1"/>
          </p:cNvSpPr>
          <p:nvPr>
            <p:ph type="title"/>
          </p:nvPr>
        </p:nvSpPr>
        <p:spPr>
          <a:xfrm>
            <a:off x="720000" y="503648"/>
            <a:ext cx="7704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РАМКИ </a:t>
            </a:r>
            <a:r>
              <a:rPr lang="ru-RU" dirty="0" smtClean="0">
                <a:solidFill>
                  <a:schemeClr val="tx1"/>
                </a:solidFill>
              </a:rPr>
              <a:t>ИССЛЕДОВАНИЯ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10" name="Google Shape;610;p61"/>
          <p:cNvSpPr/>
          <p:nvPr/>
        </p:nvSpPr>
        <p:spPr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/>
          <p:cNvSpPr txBox="1"/>
          <p:nvPr/>
        </p:nvSpPr>
        <p:spPr>
          <a:xfrm>
            <a:off x="626753" y="4681080"/>
            <a:ext cx="1193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Карта: 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245546" y="1301607"/>
            <a:ext cx="4406737" cy="3186583"/>
          </a:xfrm>
          <a:custGeom>
            <a:avLst/>
            <a:gdLst>
              <a:gd name="connsiteX0" fmla="*/ 54301 w 4406737"/>
              <a:gd name="connsiteY0" fmla="*/ 786137 h 3186583"/>
              <a:gd name="connsiteX1" fmla="*/ 216861 w 4406737"/>
              <a:gd name="connsiteY1" fmla="*/ 237497 h 3186583"/>
              <a:gd name="connsiteX2" fmla="*/ 1287048 w 4406737"/>
              <a:gd name="connsiteY2" fmla="*/ 7204 h 3186583"/>
              <a:gd name="connsiteX3" fmla="*/ 2133715 w 4406737"/>
              <a:gd name="connsiteY3" fmla="*/ 61391 h 3186583"/>
              <a:gd name="connsiteX4" fmla="*/ 2946515 w 4406737"/>
              <a:gd name="connsiteY4" fmla="*/ 95257 h 3186583"/>
              <a:gd name="connsiteX5" fmla="*/ 3942195 w 4406737"/>
              <a:gd name="connsiteY5" fmla="*/ 461017 h 3186583"/>
              <a:gd name="connsiteX6" fmla="*/ 4389235 w 4406737"/>
              <a:gd name="connsiteY6" fmla="*/ 1158671 h 3186583"/>
              <a:gd name="connsiteX7" fmla="*/ 4314728 w 4406737"/>
              <a:gd name="connsiteY7" fmla="*/ 1788591 h 3186583"/>
              <a:gd name="connsiteX8" fmla="*/ 4301181 w 4406737"/>
              <a:gd name="connsiteY8" fmla="*/ 2493017 h 3186583"/>
              <a:gd name="connsiteX9" fmla="*/ 3691581 w 4406737"/>
              <a:gd name="connsiteY9" fmla="*/ 3061977 h 3186583"/>
              <a:gd name="connsiteX10" fmla="*/ 2729768 w 4406737"/>
              <a:gd name="connsiteY10" fmla="*/ 3061977 h 3186583"/>
              <a:gd name="connsiteX11" fmla="*/ 1795048 w 4406737"/>
              <a:gd name="connsiteY11" fmla="*/ 2946831 h 3186583"/>
              <a:gd name="connsiteX12" fmla="*/ 907741 w 4406737"/>
              <a:gd name="connsiteY12" fmla="*/ 3048431 h 3186583"/>
              <a:gd name="connsiteX13" fmla="*/ 345555 w 4406737"/>
              <a:gd name="connsiteY13" fmla="*/ 3177124 h 3186583"/>
              <a:gd name="connsiteX14" fmla="*/ 101715 w 4406737"/>
              <a:gd name="connsiteY14" fmla="*/ 2770724 h 3186583"/>
              <a:gd name="connsiteX15" fmla="*/ 304915 w 4406737"/>
              <a:gd name="connsiteY15" fmla="*/ 2174671 h 3186583"/>
              <a:gd name="connsiteX16" fmla="*/ 54301 w 4406737"/>
              <a:gd name="connsiteY16" fmla="*/ 1754724 h 3186583"/>
              <a:gd name="connsiteX17" fmla="*/ 115 w 4406737"/>
              <a:gd name="connsiteY17" fmla="*/ 1402511 h 3186583"/>
              <a:gd name="connsiteX18" fmla="*/ 40755 w 4406737"/>
              <a:gd name="connsiteY18" fmla="*/ 1016431 h 3186583"/>
              <a:gd name="connsiteX19" fmla="*/ 54301 w 4406737"/>
              <a:gd name="connsiteY19" fmla="*/ 786137 h 318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06737" h="3186583">
                <a:moveTo>
                  <a:pt x="54301" y="786137"/>
                </a:moveTo>
                <a:cubicBezTo>
                  <a:pt x="83652" y="656315"/>
                  <a:pt x="11403" y="367319"/>
                  <a:pt x="216861" y="237497"/>
                </a:cubicBezTo>
                <a:cubicBezTo>
                  <a:pt x="422319" y="107675"/>
                  <a:pt x="967572" y="36555"/>
                  <a:pt x="1287048" y="7204"/>
                </a:cubicBezTo>
                <a:cubicBezTo>
                  <a:pt x="1606524" y="-22147"/>
                  <a:pt x="1857137" y="46715"/>
                  <a:pt x="2133715" y="61391"/>
                </a:cubicBezTo>
                <a:cubicBezTo>
                  <a:pt x="2410293" y="76066"/>
                  <a:pt x="2645102" y="28653"/>
                  <a:pt x="2946515" y="95257"/>
                </a:cubicBezTo>
                <a:cubicBezTo>
                  <a:pt x="3247928" y="161861"/>
                  <a:pt x="3701742" y="283781"/>
                  <a:pt x="3942195" y="461017"/>
                </a:cubicBezTo>
                <a:cubicBezTo>
                  <a:pt x="4182648" y="638253"/>
                  <a:pt x="4327146" y="937409"/>
                  <a:pt x="4389235" y="1158671"/>
                </a:cubicBezTo>
                <a:cubicBezTo>
                  <a:pt x="4451324" y="1379933"/>
                  <a:pt x="4329404" y="1566200"/>
                  <a:pt x="4314728" y="1788591"/>
                </a:cubicBezTo>
                <a:cubicBezTo>
                  <a:pt x="4300052" y="2010982"/>
                  <a:pt x="4405039" y="2280786"/>
                  <a:pt x="4301181" y="2493017"/>
                </a:cubicBezTo>
                <a:cubicBezTo>
                  <a:pt x="4197323" y="2705248"/>
                  <a:pt x="3953483" y="2967150"/>
                  <a:pt x="3691581" y="3061977"/>
                </a:cubicBezTo>
                <a:cubicBezTo>
                  <a:pt x="3429679" y="3156804"/>
                  <a:pt x="3045857" y="3081168"/>
                  <a:pt x="2729768" y="3061977"/>
                </a:cubicBezTo>
                <a:cubicBezTo>
                  <a:pt x="2413679" y="3042786"/>
                  <a:pt x="2098719" y="2949089"/>
                  <a:pt x="1795048" y="2946831"/>
                </a:cubicBezTo>
                <a:cubicBezTo>
                  <a:pt x="1491377" y="2944573"/>
                  <a:pt x="1149323" y="3010049"/>
                  <a:pt x="907741" y="3048431"/>
                </a:cubicBezTo>
                <a:cubicBezTo>
                  <a:pt x="666159" y="3086813"/>
                  <a:pt x="479893" y="3223409"/>
                  <a:pt x="345555" y="3177124"/>
                </a:cubicBezTo>
                <a:cubicBezTo>
                  <a:pt x="211217" y="3130840"/>
                  <a:pt x="108488" y="2937800"/>
                  <a:pt x="101715" y="2770724"/>
                </a:cubicBezTo>
                <a:cubicBezTo>
                  <a:pt x="94942" y="2603649"/>
                  <a:pt x="312817" y="2344004"/>
                  <a:pt x="304915" y="2174671"/>
                </a:cubicBezTo>
                <a:cubicBezTo>
                  <a:pt x="297013" y="2005338"/>
                  <a:pt x="105101" y="1883417"/>
                  <a:pt x="54301" y="1754724"/>
                </a:cubicBezTo>
                <a:cubicBezTo>
                  <a:pt x="3501" y="1626031"/>
                  <a:pt x="2373" y="1525560"/>
                  <a:pt x="115" y="1402511"/>
                </a:cubicBezTo>
                <a:cubicBezTo>
                  <a:pt x="-2143" y="1279462"/>
                  <a:pt x="29466" y="1118031"/>
                  <a:pt x="40755" y="1016431"/>
                </a:cubicBezTo>
                <a:cubicBezTo>
                  <a:pt x="52044" y="914831"/>
                  <a:pt x="24950" y="915959"/>
                  <a:pt x="54301" y="786137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8"/>
          <p:cNvSpPr txBox="1">
            <a:spLocks noGrp="1"/>
          </p:cNvSpPr>
          <p:nvPr>
            <p:ph type="title"/>
          </p:nvPr>
        </p:nvSpPr>
        <p:spPr>
          <a:xfrm>
            <a:off x="3391638" y="1052926"/>
            <a:ext cx="5752362" cy="23729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>
                <a:solidFill>
                  <a:schemeClr val="lt1"/>
                </a:solidFill>
              </a:rPr>
              <a:t>ПОЧТОВАЯ КОММУНИКАЦИЯ </a:t>
            </a:r>
            <a:r>
              <a:rPr lang="ru-RU" dirty="0" smtClean="0">
                <a:solidFill>
                  <a:schemeClr val="tx1"/>
                </a:solidFill>
              </a:rPr>
              <a:t>И ДАЧНАЯ ЖИЗНЬ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671" name="Google Shape;671;p68"/>
          <p:cNvSpPr txBox="1">
            <a:spLocks noGrp="1"/>
          </p:cNvSpPr>
          <p:nvPr>
            <p:ph type="title" idx="2"/>
          </p:nvPr>
        </p:nvSpPr>
        <p:spPr>
          <a:xfrm>
            <a:off x="1893438" y="1677639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71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1"/>
          <p:cNvSpPr/>
          <p:nvPr/>
        </p:nvSpPr>
        <p:spPr>
          <a:xfrm>
            <a:off x="348650" y="804585"/>
            <a:ext cx="4180934" cy="4180628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7" name="Google Shape;607;p61"/>
          <p:cNvSpPr txBox="1">
            <a:spLocks noGrp="1"/>
          </p:cNvSpPr>
          <p:nvPr>
            <p:ph type="body" idx="1"/>
          </p:nvPr>
        </p:nvSpPr>
        <p:spPr>
          <a:xfrm>
            <a:off x="4964906" y="1290468"/>
            <a:ext cx="3850500" cy="3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Понятие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мультимодальности</a:t>
            </a:r>
            <a:r>
              <a:rPr lang="ru-RU" dirty="0" smtClean="0"/>
              <a:t> открытки как источника </a:t>
            </a:r>
            <a:r>
              <a:rPr lang="ru-RU" i="1" dirty="0" smtClean="0"/>
              <a:t>(Пишу тебе)</a:t>
            </a:r>
            <a:r>
              <a:rPr lang="en" dirty="0" smtClean="0"/>
              <a:t>: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ru-RU" dirty="0" smtClean="0"/>
              <a:t>Изображение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ru-RU" dirty="0" smtClean="0"/>
              <a:t>Текст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ru-RU" dirty="0" smtClean="0"/>
              <a:t>Штемпели, штампы, технические пометки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Сейчас – опора на пункты 2 и 3</a:t>
            </a:r>
            <a:endParaRPr dirty="0"/>
          </a:p>
        </p:txBody>
      </p:sp>
      <p:sp>
        <p:nvSpPr>
          <p:cNvPr id="608" name="Google Shape;608;p61"/>
          <p:cNvSpPr/>
          <p:nvPr/>
        </p:nvSpPr>
        <p:spPr>
          <a:xfrm rot="4102360" flipH="1">
            <a:off x="-2512533" y="4030635"/>
            <a:ext cx="7471578" cy="47717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9" name="Google Shape;609;p61"/>
          <p:cNvSpPr txBox="1">
            <a:spLocks noGrp="1"/>
          </p:cNvSpPr>
          <p:nvPr>
            <p:ph type="title"/>
          </p:nvPr>
        </p:nvSpPr>
        <p:spPr>
          <a:xfrm>
            <a:off x="0" y="437700"/>
            <a:ext cx="9143999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solidFill>
                  <a:schemeClr val="lt1"/>
                </a:solidFill>
              </a:rPr>
              <a:t>ОТКРЫТКА                                            </a:t>
            </a:r>
            <a:r>
              <a:rPr lang="ru-RU" dirty="0" smtClean="0">
                <a:solidFill>
                  <a:schemeClr val="tx1"/>
                </a:solidFill>
              </a:rPr>
              <a:t>КАК ИСТОРИЧЕСКИЙ ИСТОЧНИК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10" name="Google Shape;610;p61"/>
          <p:cNvSpPr/>
          <p:nvPr/>
        </p:nvSpPr>
        <p:spPr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 rot="1177304">
            <a:off x="1405113" y="2451522"/>
            <a:ext cx="3499289" cy="216736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558343">
            <a:off x="254972" y="1621214"/>
            <a:ext cx="3792185" cy="228795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32433" y="4678898"/>
            <a:ext cx="3350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Открытка №52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Терийоки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 -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&gt;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Виши (Франция), 1908 // Старые дачи: письма из прошлого (</a:t>
            </a:r>
            <a:r>
              <a:rPr lang="en-GB" sz="1000" dirty="0" err="1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Terijoki</a:t>
            </a:r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  <a:latin typeface="Manrope" panose="020B0604020202020204" charset="0"/>
              </a:rPr>
              <a:t>)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14"/>
          <p:cNvSpPr txBox="1">
            <a:spLocks noGrp="1"/>
          </p:cNvSpPr>
          <p:nvPr>
            <p:ph type="title"/>
          </p:nvPr>
        </p:nvSpPr>
        <p:spPr>
          <a:xfrm flipH="1">
            <a:off x="533837" y="443994"/>
            <a:ext cx="8031169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«ЗОЛОТОЙ ВЕК» </a:t>
            </a:r>
            <a:r>
              <a:rPr lang="ru-RU" sz="3200" dirty="0"/>
              <a:t>ПОЧТОВОЙ КАРТОЧКИ</a:t>
            </a:r>
          </a:p>
        </p:txBody>
      </p:sp>
      <p:sp>
        <p:nvSpPr>
          <p:cNvPr id="1515" name="Google Shape;1515;p114"/>
          <p:cNvSpPr txBox="1"/>
          <p:nvPr/>
        </p:nvSpPr>
        <p:spPr>
          <a:xfrm>
            <a:off x="3443034" y="3684300"/>
            <a:ext cx="2212777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1516" name="Google Shape;1516;p114"/>
          <p:cNvSpPr txBox="1"/>
          <p:nvPr/>
        </p:nvSpPr>
        <p:spPr>
          <a:xfrm>
            <a:off x="1323718" y="961281"/>
            <a:ext cx="6451406" cy="38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900" i="1" dirty="0" err="1">
                <a:solidFill>
                  <a:schemeClr val="accent4">
                    <a:lumMod val="50000"/>
                  </a:schemeClr>
                </a:solidFill>
                <a:latin typeface="Manrope"/>
                <a:ea typeface="Manrope"/>
                <a:cs typeface="Manrope"/>
                <a:sym typeface="Manrope"/>
              </a:rPr>
              <a:t>Самбур</a:t>
            </a:r>
            <a:r>
              <a:rPr lang="ru-RU" sz="900" i="1" dirty="0">
                <a:solidFill>
                  <a:schemeClr val="accent4">
                    <a:lumMod val="50000"/>
                  </a:schemeClr>
                </a:solidFill>
                <a:latin typeface="Manrope"/>
                <a:ea typeface="Manrope"/>
                <a:cs typeface="Manrope"/>
                <a:sym typeface="Manrope"/>
              </a:rPr>
              <a:t> М.В. Почтовая открытка как источник информации по истории и</a:t>
            </a:r>
          </a:p>
          <a:p>
            <a:pPr lvl="0" algn="ctr"/>
            <a:r>
              <a:rPr lang="ru-RU" sz="900" i="1" dirty="0">
                <a:solidFill>
                  <a:schemeClr val="accent4">
                    <a:lumMod val="50000"/>
                  </a:schemeClr>
                </a:solidFill>
                <a:latin typeface="Manrope"/>
                <a:ea typeface="Manrope"/>
                <a:cs typeface="Manrope"/>
                <a:sym typeface="Manrope"/>
              </a:rPr>
              <a:t>культуре // Вестник Московского государственного университета культуры и искусств. 2013. № </a:t>
            </a:r>
            <a:r>
              <a:rPr lang="ru-RU" sz="900" i="1" dirty="0" smtClean="0">
                <a:solidFill>
                  <a:schemeClr val="accent4">
                    <a:lumMod val="50000"/>
                  </a:schemeClr>
                </a:solidFill>
                <a:latin typeface="Manrope"/>
                <a:ea typeface="Manrope"/>
                <a:cs typeface="Manrope"/>
                <a:sym typeface="Manrope"/>
              </a:rPr>
              <a:t>4 (</a:t>
            </a:r>
            <a:r>
              <a:rPr lang="ru-RU" sz="900" i="1" dirty="0">
                <a:solidFill>
                  <a:schemeClr val="accent4">
                    <a:lumMod val="50000"/>
                  </a:schemeClr>
                </a:solidFill>
                <a:latin typeface="Manrope"/>
                <a:ea typeface="Manrope"/>
                <a:cs typeface="Manrope"/>
                <a:sym typeface="Manrope"/>
              </a:rPr>
              <a:t>54). С. 65–69.</a:t>
            </a:r>
            <a:endParaRPr sz="900" i="1" dirty="0">
              <a:solidFill>
                <a:schemeClr val="accent4">
                  <a:lumMod val="50000"/>
                </a:schemeClr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23" name="Google Shape;1523;p114"/>
          <p:cNvCxnSpPr/>
          <p:nvPr/>
        </p:nvCxnSpPr>
        <p:spPr>
          <a:xfrm flipV="1">
            <a:off x="1976528" y="1844200"/>
            <a:ext cx="5145791" cy="1556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6" name="Google Shape;1526;p114"/>
          <p:cNvSpPr/>
          <p:nvPr/>
        </p:nvSpPr>
        <p:spPr>
          <a:xfrm flipH="1">
            <a:off x="7199551" y="2305391"/>
            <a:ext cx="534277" cy="474778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7" name="Google Shape;1527;p114"/>
          <p:cNvSpPr/>
          <p:nvPr/>
        </p:nvSpPr>
        <p:spPr>
          <a:xfrm>
            <a:off x="1410098" y="2343113"/>
            <a:ext cx="534277" cy="474778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8" name="Google Shape;1528;p114"/>
          <p:cNvSpPr txBox="1"/>
          <p:nvPr/>
        </p:nvSpPr>
        <p:spPr>
          <a:xfrm>
            <a:off x="837987" y="1600450"/>
            <a:ext cx="16785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1</a:t>
            </a:r>
            <a:r>
              <a:rPr lang="ru-RU" sz="2000" dirty="0" smtClean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895</a:t>
            </a:r>
            <a:endParaRPr sz="2000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1531" name="Google Shape;1531;p114"/>
          <p:cNvSpPr txBox="1"/>
          <p:nvPr/>
        </p:nvSpPr>
        <p:spPr>
          <a:xfrm>
            <a:off x="6627462" y="1600450"/>
            <a:ext cx="16785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1918</a:t>
            </a:r>
            <a:endParaRPr sz="2000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1067" y="3512551"/>
            <a:ext cx="4476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anrope" panose="020B0604020202020204" charset="0"/>
              </a:rPr>
              <a:t>«Дачный бум» на Карельском перешейке,</a:t>
            </a:r>
          </a:p>
          <a:p>
            <a:pPr algn="ctr"/>
            <a:r>
              <a:rPr lang="ru-RU" sz="1600" dirty="0" smtClean="0">
                <a:latin typeface="Manrope" panose="020B0604020202020204" charset="0"/>
              </a:rPr>
              <a:t>Железнодорожное строительство,</a:t>
            </a:r>
          </a:p>
          <a:p>
            <a:pPr algn="ctr"/>
            <a:r>
              <a:rPr lang="ru-RU" sz="1600" dirty="0" smtClean="0">
                <a:latin typeface="Manrope" panose="020B0604020202020204" charset="0"/>
              </a:rPr>
              <a:t>«Квартирный кризис» в Петербурге…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8"/>
          <p:cNvSpPr txBox="1">
            <a:spLocks noGrp="1"/>
          </p:cNvSpPr>
          <p:nvPr>
            <p:ph type="title"/>
          </p:nvPr>
        </p:nvSpPr>
        <p:spPr>
          <a:xfrm>
            <a:off x="3391638" y="1434339"/>
            <a:ext cx="5749037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МОБИЛЬНОСТЬ   </a:t>
            </a:r>
            <a:r>
              <a:rPr lang="ru-RU" dirty="0" smtClean="0">
                <a:solidFill>
                  <a:schemeClr val="lt1"/>
                </a:solidFill>
              </a:rPr>
              <a:t>В </a:t>
            </a:r>
            <a:r>
              <a:rPr lang="ru-RU" dirty="0">
                <a:solidFill>
                  <a:schemeClr val="lt1"/>
                </a:solidFill>
              </a:rPr>
              <a:t>ПРОСТРАНСТВЕ</a:t>
            </a:r>
            <a:r>
              <a:rPr lang="en" dirty="0"/>
              <a:t> </a:t>
            </a:r>
            <a:endParaRPr dirty="0"/>
          </a:p>
        </p:txBody>
      </p:sp>
      <p:sp>
        <p:nvSpPr>
          <p:cNvPr id="671" name="Google Shape;671;p68"/>
          <p:cNvSpPr txBox="1">
            <a:spLocks noGrp="1"/>
          </p:cNvSpPr>
          <p:nvPr>
            <p:ph type="title" idx="2"/>
          </p:nvPr>
        </p:nvSpPr>
        <p:spPr>
          <a:xfrm>
            <a:off x="1893438" y="1677639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ist Korean Aesthetic Pitch Deck by Slidesgo">
  <a:themeElements>
    <a:clrScheme name="Simple Light">
      <a:dk1>
        <a:srgbClr val="1E1E1E"/>
      </a:dk1>
      <a:lt1>
        <a:srgbClr val="664B34"/>
      </a:lt1>
      <a:dk2>
        <a:srgbClr val="887C62"/>
      </a:dk2>
      <a:lt2>
        <a:srgbClr val="D4CBBB"/>
      </a:lt2>
      <a:accent1>
        <a:srgbClr val="E7E2D6"/>
      </a:accent1>
      <a:accent2>
        <a:srgbClr val="F3F3F3"/>
      </a:accent2>
      <a:accent3>
        <a:srgbClr val="E2B0A6"/>
      </a:accent3>
      <a:accent4>
        <a:srgbClr val="FFFFFF"/>
      </a:accent4>
      <a:accent5>
        <a:srgbClr val="FFFFFF"/>
      </a:accent5>
      <a:accent6>
        <a:srgbClr val="FFFFFF"/>
      </a:accent6>
      <a:hlink>
        <a:srgbClr val="1E1E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751</Words>
  <Application>Microsoft Office PowerPoint</Application>
  <PresentationFormat>Экран (16:9)</PresentationFormat>
  <Paragraphs>73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Kulim Park</vt:lpstr>
      <vt:lpstr>Nunito Light</vt:lpstr>
      <vt:lpstr>Kulim Park SemiBold</vt:lpstr>
      <vt:lpstr>Manrope</vt:lpstr>
      <vt:lpstr>Arial</vt:lpstr>
      <vt:lpstr>Barlow Semi Condensed</vt:lpstr>
      <vt:lpstr>Minimalist Korean Aesthetic Pitch Deck by Slidesgo</vt:lpstr>
      <vt:lpstr>ПОЧТОВАЯ ОТКРЫТКА КАК МАРКЕР МОБИЛЬНОСТИ</vt:lpstr>
      <vt:lpstr>СЕСТРОРЕЦКИЙ КУРОРТ -&gt; САНКТ-ПЕТЕРБУРГ, 1914</vt:lpstr>
      <vt:lpstr>ПЛАН ДОКЛАДА</vt:lpstr>
      <vt:lpstr>ИСТОЧНИКОВАЯ БАЗА </vt:lpstr>
      <vt:lpstr>РАМКИ ИССЛЕДОВАНИЯ</vt:lpstr>
      <vt:lpstr>ПОЧТОВАЯ КОММУНИКАЦИЯ И ДАЧНАЯ ЖИЗНЬ </vt:lpstr>
      <vt:lpstr>ОТКРЫТКА                                            КАК ИСТОРИЧЕСКИЙ ИСТОЧНИК</vt:lpstr>
      <vt:lpstr>«ЗОЛОТОЙ ВЕК» ПОЧТОВОЙ КАРТОЧКИ</vt:lpstr>
      <vt:lpstr>МОБИЛЬНОСТЬ   В ПРОСТРАНСТВЕ </vt:lpstr>
      <vt:lpstr>Презентация PowerPoint</vt:lpstr>
      <vt:lpstr>ПОЧТОВЫЕ ШТЕМПЕЛИ</vt:lpstr>
      <vt:lpstr>Презентация PowerPoint</vt:lpstr>
      <vt:lpstr>Презентация PowerPoint</vt:lpstr>
      <vt:lpstr>МОБИЛЬНОСТЬ   ВО ВРЕМЕНИ</vt:lpstr>
      <vt:lpstr>Презентация PowerPoint</vt:lpstr>
      <vt:lpstr>Презентация PowerPoint</vt:lpstr>
      <vt:lpstr>ВПЕРЁД В ПРОШЛОЕ</vt:lpstr>
      <vt:lpstr>Презентация PowerPoint</vt:lpstr>
      <vt:lpstr>ВЫВОДЫ: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KOREAN AESTHETIC PITCH DECK</dc:title>
  <dc:creator>user</dc:creator>
  <cp:lastModifiedBy>user</cp:lastModifiedBy>
  <cp:revision>47</cp:revision>
  <dcterms:modified xsi:type="dcterms:W3CDTF">2024-05-24T07:13:21Z</dcterms:modified>
</cp:coreProperties>
</file>