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4" r:id="rId9"/>
    <p:sldId id="269" r:id="rId10"/>
    <p:sldId id="263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E4D"/>
    <a:srgbClr val="00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алентина Куликова" userId="ecc4fa7811a3c48a" providerId="LiveId" clId="{E420FCBA-38E9-4B69-8B63-39CD1C47132D}"/>
    <pc:docChg chg="undo redo custSel modSld">
      <pc:chgData name="Валентина Куликова" userId="ecc4fa7811a3c48a" providerId="LiveId" clId="{E420FCBA-38E9-4B69-8B63-39CD1C47132D}" dt="2024-05-06T09:15:19.726" v="570" actId="255"/>
      <pc:docMkLst>
        <pc:docMk/>
      </pc:docMkLst>
      <pc:sldChg chg="modSp mod">
        <pc:chgData name="Валентина Куликова" userId="ecc4fa7811a3c48a" providerId="LiveId" clId="{E420FCBA-38E9-4B69-8B63-39CD1C47132D}" dt="2024-05-06T09:15:19.726" v="570" actId="255"/>
        <pc:sldMkLst>
          <pc:docMk/>
          <pc:sldMk cId="1214564876" sldId="262"/>
        </pc:sldMkLst>
        <pc:spChg chg="mod">
          <ac:chgData name="Валентина Куликова" userId="ecc4fa7811a3c48a" providerId="LiveId" clId="{E420FCBA-38E9-4B69-8B63-39CD1C47132D}" dt="2024-05-06T09:15:19.726" v="570" actId="255"/>
          <ac:spMkLst>
            <pc:docMk/>
            <pc:sldMk cId="1214564876" sldId="262"/>
            <ac:spMk id="3" creationId="{A74D008B-7F25-C71A-453B-08CCAD780EDD}"/>
          </ac:spMkLst>
        </pc:spChg>
      </pc:sldChg>
      <pc:sldChg chg="modSp mod">
        <pc:chgData name="Валентина Куликова" userId="ecc4fa7811a3c48a" providerId="LiveId" clId="{E420FCBA-38E9-4B69-8B63-39CD1C47132D}" dt="2024-05-06T08:38:55.481" v="402" actId="20577"/>
        <pc:sldMkLst>
          <pc:docMk/>
          <pc:sldMk cId="1157393005" sldId="265"/>
        </pc:sldMkLst>
        <pc:spChg chg="mod">
          <ac:chgData name="Валентина Куликова" userId="ecc4fa7811a3c48a" providerId="LiveId" clId="{E420FCBA-38E9-4B69-8B63-39CD1C47132D}" dt="2024-05-06T08:38:55.481" v="402" actId="20577"/>
          <ac:spMkLst>
            <pc:docMk/>
            <pc:sldMk cId="1157393005" sldId="265"/>
            <ac:spMk id="3" creationId="{A8A27A59-BF96-8FB7-8150-D9A2AAC4A609}"/>
          </ac:spMkLst>
        </pc:spChg>
      </pc:sldChg>
      <pc:sldChg chg="modSp mod">
        <pc:chgData name="Валентина Куликова" userId="ecc4fa7811a3c48a" providerId="LiveId" clId="{E420FCBA-38E9-4B69-8B63-39CD1C47132D}" dt="2024-05-06T08:40:14.575" v="443"/>
        <pc:sldMkLst>
          <pc:docMk/>
          <pc:sldMk cId="4276281280" sldId="271"/>
        </pc:sldMkLst>
        <pc:spChg chg="mod">
          <ac:chgData name="Валентина Куликова" userId="ecc4fa7811a3c48a" providerId="LiveId" clId="{E420FCBA-38E9-4B69-8B63-39CD1C47132D}" dt="2024-05-06T08:40:14.575" v="443"/>
          <ac:spMkLst>
            <pc:docMk/>
            <pc:sldMk cId="4276281280" sldId="271"/>
            <ac:spMk id="3" creationId="{F183C9F4-1E4D-99C6-1350-7746AEB568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E1B98-4804-6597-0E14-95B932680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173D29-9A15-D0B4-BB79-DBCE96040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91989-09DC-DB44-8EC7-81D928FD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54E394-C914-ABE3-8DFB-36256A7D2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886D66-B03D-48A4-1854-31A43F85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E2E000-10F9-23C3-4CC1-59758371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B8B5165-FC34-2826-5A8E-16F8BEE463D6}"/>
              </a:ext>
            </a:extLst>
          </p:cNvPr>
          <p:cNvSpPr/>
          <p:nvPr userDrawn="1"/>
        </p:nvSpPr>
        <p:spPr>
          <a:xfrm>
            <a:off x="1524000" y="1361281"/>
            <a:ext cx="9144000" cy="4135437"/>
          </a:xfrm>
          <a:prstGeom prst="rect">
            <a:avLst/>
          </a:prstGeom>
          <a:solidFill>
            <a:srgbClr val="FFFFFF"/>
          </a:solidFill>
          <a:ln w="635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041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EFB7E-C420-79A9-0C02-01E8D213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01E29F-4278-E517-2EF5-41FB18FD6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77D57C-2447-4A61-45EE-61F5391E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791ACE-95CB-123C-29F0-F48C851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FECE0-14E2-9C1D-5ACD-1632AE30D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698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6B2A12-50F3-9409-B41E-C6C02A034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CFA21-C6D2-AD5C-9F6D-F82A15DD2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DC8AEC-4BA2-F182-A1D6-DCA9D378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2B95F-7FF7-E383-3512-9481451A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D65E8-CE49-E530-4425-00B6B064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4553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94CDE-2411-400F-7188-EEF80CD3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99D516-DF89-500A-05F7-FABD6E70E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E78EA-E08C-CA33-B7BD-BCFED352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0F511-A005-75DD-F059-33463B61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812440-E5A4-06ED-BC4A-0F23B2BB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135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7EC17-4143-D205-F336-95E115355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5BFA35-5014-6110-0791-4F927122B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D27683-6187-52FC-7C94-F20BD96E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A2C976-C8BB-D43A-EFE8-4F0EC891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649EB1-24E8-4DAA-C013-8F1314F3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011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ADE9-0C57-BABB-D3AB-1539B9BC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F87FE-2840-9FE6-F445-8B11F80DE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15928F-A18F-E7E1-71A0-A467AEB16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EC7483-08E9-6DFB-9D67-D0EF2C32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3ADAC-3CAC-B9A3-7C72-4450A8BD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7BD56C-CE03-299E-DAAB-200D5829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411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3635A-DA69-A6B6-E37D-51C35F8B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EAAFD6-2405-2F2E-8232-FFA0F8C6E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B25B22-D0A3-546C-39BE-D98DA7FE4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40EEAD-0D9A-F483-FBD6-ADD46ED78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E0F991-0D43-17E6-00F6-6CFB80A25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C82AAA-923F-C317-5F65-2D093A44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444E54-91CD-67D7-A6F0-19071586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F1A63F-0480-A21E-BA5A-903711FE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92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0F8AC-61D6-1957-E832-10064389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B9BFED-4EF7-D813-F673-82A729B5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26E1E9-D7B0-6AEA-BD4F-A2573B80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303C29-4084-F39B-018E-9C304D718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7928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0377E3-303F-985B-5CED-21F9EA19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192220-72A0-EC9E-2218-2479D943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74C911-F366-51E8-59F8-C5DA6C82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93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7BEEE-E4A7-9660-4AEB-E8993D4E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77EA2D-EFEC-8E15-7429-C6CF5006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76AD78-B019-E95A-A4D2-5E82A522E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25A7F4-BB78-BA7D-DE74-35099CC5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999A51-71BF-BF2B-2A7A-39874911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F530B6-5E4F-66C1-49DF-23B4AFDF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898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95C5C1-44C6-C301-B007-BBC3ED62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35F4A2-1E69-5C98-35BE-B38337434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C57E7A-781C-172C-279A-BA5CEE353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64E5A2-5DAE-6308-4B68-C88FFA0C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5281B4-2A07-98B0-7D0F-6E2D6C95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F85548-7803-F6E7-6FF0-2993F6C5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282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35E8C-496B-CDDE-4CE6-6CB0DE77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D497E4-9B1D-7F8E-9280-FFAF696F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3F02A7-29F0-8EC8-4155-F5F117669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F1E3-68F0-4773-8CE6-71DCC22F73E6}" type="datetimeFigureOut">
              <a:rPr lang="ru-UA" smtClean="0"/>
              <a:t>05/24/2024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305544-6814-EEBC-7AB4-63E72C460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560302-084A-C177-39D4-0FD1B816E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7B91-06EE-4768-870E-86592EB7AC5E}" type="slidenum">
              <a:rPr lang="ru-UA" smtClean="0"/>
              <a:t>‹#›</a:t>
            </a:fld>
            <a:endParaRPr lang="ru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BCA985-F150-F7FF-97AA-03EEBC9DC9A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6FD7FB4-286F-FEFA-8B61-3E741C18F7A9}"/>
              </a:ext>
            </a:extLst>
          </p:cNvPr>
          <p:cNvSpPr/>
          <p:nvPr userDrawn="1"/>
        </p:nvSpPr>
        <p:spPr>
          <a:xfrm>
            <a:off x="336332" y="323085"/>
            <a:ext cx="11519338" cy="6203841"/>
          </a:xfrm>
          <a:prstGeom prst="rect">
            <a:avLst/>
          </a:prstGeom>
          <a:solidFill>
            <a:schemeClr val="bg1"/>
          </a:solidFill>
          <a:ln w="444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871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81B10-429A-5C5A-DC51-FF879CFE7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3201"/>
            <a:ext cx="9144000" cy="2102071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6600"/>
                </a:solidFill>
                <a:latin typeface="+mn-lt"/>
              </a:rPr>
              <a:t>Социальное значение в текстах почтовых</a:t>
            </a:r>
            <a:br>
              <a:rPr lang="ru-RU" sz="3600" dirty="0">
                <a:solidFill>
                  <a:srgbClr val="006600"/>
                </a:solidFill>
                <a:latin typeface="+mn-lt"/>
              </a:rPr>
            </a:br>
            <a:r>
              <a:rPr lang="ru-RU" sz="3600" dirty="0">
                <a:solidFill>
                  <a:srgbClr val="006600"/>
                </a:solidFill>
                <a:latin typeface="+mn-lt"/>
              </a:rPr>
              <a:t>открыток </a:t>
            </a:r>
            <a:br>
              <a:rPr lang="ru-RU" sz="3600" dirty="0">
                <a:solidFill>
                  <a:srgbClr val="006600"/>
                </a:solidFill>
                <a:latin typeface="+mn-lt"/>
              </a:rPr>
            </a:br>
            <a:r>
              <a:rPr lang="ru-RU" sz="3600" dirty="0">
                <a:solidFill>
                  <a:srgbClr val="006600"/>
                </a:solidFill>
                <a:latin typeface="+mn-lt"/>
              </a:rPr>
              <a:t>(на материале корпуса почтовой переписки «Пишу тебе»)</a:t>
            </a:r>
            <a:endParaRPr lang="ru-UA" sz="3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80C5C8-EA2A-F395-4F09-042E9956B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4162"/>
            <a:ext cx="9144000" cy="16706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Куликова Валентина Александровна, </a:t>
            </a:r>
            <a:r>
              <a:rPr lang="ru-RU" dirty="0" err="1"/>
              <a:t>к.ф.н</a:t>
            </a:r>
            <a:r>
              <a:rPr lang="ru-RU" dirty="0"/>
              <a:t>, доцент департамента фундаментальной и прикладной лингвистики НИУ ВШЭ НН</a:t>
            </a:r>
          </a:p>
          <a:p>
            <a:r>
              <a:rPr lang="ru-RU" sz="1900" dirty="0">
                <a:solidFill>
                  <a:schemeClr val="accent2">
                    <a:lumMod val="50000"/>
                  </a:schemeClr>
                </a:solidFill>
              </a:rPr>
              <a:t>Подготовлено в ходе проведения исследования (проект № 24-00-004 «Динамика коммуникативных практик в почтовой переписке (на материале корпуса «Пишу тебе»)») в рамках Программы «Научный фонд Национального исследовательского университета «Высшая школа экономики» (НИУ ВШЭ)»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5113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3CBDA-D327-FADF-D1F4-C492EBAC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4" y="681037"/>
            <a:ext cx="10515600" cy="601827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Лексические средства выражения социального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091EF0-F289-EA6B-6BA5-442C083A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996"/>
            <a:ext cx="4790243" cy="4630967"/>
          </a:xfrm>
        </p:spPr>
        <p:txBody>
          <a:bodyPr>
            <a:normAutofit fontScale="92500"/>
          </a:bodyPr>
          <a:lstStyle/>
          <a:p>
            <a:r>
              <a:rPr lang="ru-RU" dirty="0"/>
              <a:t>Ключевые слова  (</a:t>
            </a:r>
            <a:r>
              <a:rPr lang="en-US" dirty="0"/>
              <a:t>keywords</a:t>
            </a:r>
            <a:r>
              <a:rPr lang="ru-RU" dirty="0"/>
              <a:t>)</a:t>
            </a:r>
          </a:p>
          <a:p>
            <a:r>
              <a:rPr lang="ru-RU" dirty="0"/>
              <a:t>Для дореволюционного,</a:t>
            </a:r>
          </a:p>
          <a:p>
            <a:pPr marL="0" indent="0">
              <a:buNone/>
            </a:pPr>
            <a:r>
              <a:rPr lang="ru-RU" dirty="0"/>
              <a:t>советского и постсоветского </a:t>
            </a:r>
          </a:p>
          <a:p>
            <a:pPr marL="0" indent="0">
              <a:buNone/>
            </a:pPr>
            <a:r>
              <a:rPr lang="ru-RU" dirty="0"/>
              <a:t>Периода</a:t>
            </a:r>
            <a:endParaRPr lang="es-419" dirty="0"/>
          </a:p>
          <a:p>
            <a:pPr marL="0" indent="0">
              <a:buNone/>
            </a:pPr>
            <a:r>
              <a:rPr lang="ru-RU" dirty="0"/>
              <a:t>Выявлено в ходе работы коллектива НУГ, сбор данных и корпусная аналитика</a:t>
            </a:r>
            <a:r>
              <a:rPr lang="es-419" dirty="0"/>
              <a:t> </a:t>
            </a:r>
            <a:r>
              <a:rPr lang="ru-RU" dirty="0"/>
              <a:t>– студенты 3 курса ОП «Фундаментальная и </a:t>
            </a:r>
            <a:r>
              <a:rPr lang="ru-RU"/>
              <a:t>прикладная лингвистика» НИУ ВШЭ НН А</a:t>
            </a:r>
            <a:r>
              <a:rPr lang="ru-RU" dirty="0"/>
              <a:t>. Айсина, П. Доможирова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90B6A6-459C-CF3C-FEA1-45DDB6D24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572" y="1622743"/>
            <a:ext cx="5940425" cy="455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8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3CBDA-D327-FADF-D1F4-C492EBAC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8" y="617047"/>
            <a:ext cx="10515600" cy="601827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Лексические средства выражения социального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091EF0-F289-EA6B-6BA5-442C083A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971"/>
            <a:ext cx="10515600" cy="5052357"/>
          </a:xfrm>
        </p:spPr>
        <p:txBody>
          <a:bodyPr>
            <a:normAutofit/>
          </a:bodyPr>
          <a:lstStyle/>
          <a:p>
            <a:r>
              <a:rPr lang="ru-RU" sz="3600" dirty="0"/>
              <a:t>для дореволюционного периода</a:t>
            </a:r>
          </a:p>
          <a:p>
            <a:r>
              <a:rPr lang="ru-RU" sz="3600" b="0" i="0" dirty="0">
                <a:effectLst/>
              </a:rPr>
              <a:t>лексика, отражающая религиозные ценности</a:t>
            </a:r>
            <a:r>
              <a:rPr lang="ru-RU" sz="3600" b="0" i="1" dirty="0">
                <a:effectLst/>
              </a:rPr>
              <a:t>: </a:t>
            </a:r>
            <a:r>
              <a:rPr lang="ru-RU" sz="3600" i="1" dirty="0"/>
              <a:t>Х</a:t>
            </a:r>
            <a:r>
              <a:rPr lang="ru-RU" sz="3600" b="0" i="1" dirty="0">
                <a:effectLst/>
              </a:rPr>
              <a:t>ристос, ангел, воскресе, христова, рождества, богу</a:t>
            </a:r>
          </a:p>
          <a:p>
            <a:r>
              <a:rPr lang="ru-RU" sz="3600" b="0" i="0" dirty="0">
                <a:effectLst/>
              </a:rPr>
              <a:t>типичные этикетные фразы и обращения: </a:t>
            </a:r>
            <a:r>
              <a:rPr lang="ru-RU" sz="3600" b="0" i="1" dirty="0">
                <a:effectLst/>
              </a:rPr>
              <a:t>дорогой, милый, сердечный, любящий, высокоторжественный</a:t>
            </a:r>
            <a:r>
              <a:rPr lang="ru-RU" sz="3600" b="0" i="0" dirty="0">
                <a:effectLst/>
              </a:rPr>
              <a:t>, в том числе специфические этикетные формулы прощания: </a:t>
            </a:r>
            <a:r>
              <a:rPr lang="ru-RU" sz="3600" b="0" i="1" dirty="0">
                <a:effectLst/>
              </a:rPr>
              <a:t>шлю поклон, кланяюсь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661691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3CBDA-D327-FADF-D1F4-C492EBAC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Лексические средства выражения социального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091EF0-F289-EA6B-6BA5-442C083A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78" y="1580225"/>
            <a:ext cx="10641722" cy="4962386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/>
              <a:t>для советского периода</a:t>
            </a:r>
          </a:p>
          <a:p>
            <a:r>
              <a:rPr lang="ru-RU" sz="3600" b="0" i="0" dirty="0">
                <a:effectLst/>
              </a:rPr>
              <a:t>существительные, номинирующие объекты пожелания: </a:t>
            </a:r>
            <a:r>
              <a:rPr lang="ru-RU" sz="3600" b="0" i="1" dirty="0">
                <a:effectLst/>
              </a:rPr>
              <a:t>здоровья, успехов, счастья, радости, благополучия, долгих лет жизни, бодрости</a:t>
            </a:r>
            <a:r>
              <a:rPr lang="ru-RU" sz="3600" b="0" i="0" dirty="0">
                <a:effectLst/>
              </a:rPr>
              <a:t>; положительно-оценочные прилагательные, выступающие в атрибутивной функции к таким существительным: </a:t>
            </a:r>
            <a:r>
              <a:rPr lang="ru-RU" sz="3600" b="0" i="1" dirty="0">
                <a:effectLst/>
              </a:rPr>
              <a:t>крепкого, большого, отличного, доброго, хорошего </a:t>
            </a:r>
            <a:r>
              <a:rPr lang="ru-RU" sz="3600" b="0" i="0" dirty="0">
                <a:effectLst/>
              </a:rPr>
              <a:t>+ </a:t>
            </a:r>
            <a:r>
              <a:rPr lang="ru-RU" sz="3600" b="0" i="0" dirty="0" err="1">
                <a:effectLst/>
              </a:rPr>
              <a:t>интенсификатор</a:t>
            </a:r>
            <a:r>
              <a:rPr lang="ru-RU" sz="3600" b="0" i="0" dirty="0">
                <a:effectLst/>
              </a:rPr>
              <a:t> </a:t>
            </a:r>
            <a:r>
              <a:rPr lang="ru-RU" sz="3600" b="0" i="1" dirty="0">
                <a:effectLst/>
              </a:rPr>
              <a:t>самого</a:t>
            </a:r>
            <a:r>
              <a:rPr lang="ru-RU" sz="3600" b="0" i="0" dirty="0">
                <a:effectLst/>
              </a:rPr>
              <a:t>;</a:t>
            </a:r>
          </a:p>
          <a:p>
            <a:r>
              <a:rPr lang="ru-RU" sz="3600" b="0" i="0" dirty="0">
                <a:effectLst/>
              </a:rPr>
              <a:t>перформативные глаголы </a:t>
            </a:r>
            <a:r>
              <a:rPr lang="ru-RU" sz="3600" b="0" i="1" dirty="0">
                <a:effectLst/>
              </a:rPr>
              <a:t>желать, поздравлять</a:t>
            </a:r>
          </a:p>
          <a:p>
            <a:r>
              <a:rPr lang="ru-RU" sz="3600" b="0" i="0" dirty="0">
                <a:effectLst/>
              </a:rPr>
              <a:t>номинации праздников или их части: </a:t>
            </a:r>
            <a:r>
              <a:rPr lang="ru-RU" sz="3600" b="0" i="1" dirty="0">
                <a:effectLst/>
              </a:rPr>
              <a:t>международным, женским, мая, октября, новым годом</a:t>
            </a:r>
            <a:r>
              <a:rPr lang="ru-RU" sz="3600" b="0" i="0" dirty="0">
                <a:effectLst/>
              </a:rPr>
              <a:t> и т.д.</a:t>
            </a:r>
          </a:p>
          <a:p>
            <a:r>
              <a:rPr lang="ru-RU" sz="3600" b="0" i="0" dirty="0">
                <a:effectLst/>
              </a:rPr>
              <a:t>типичные этикетные формулы и обращения: </a:t>
            </a:r>
            <a:r>
              <a:rPr lang="ru-RU" sz="3600" b="0" i="1" dirty="0">
                <a:effectLst/>
              </a:rPr>
              <a:t>уважаемый, уважаемая, с уважением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76189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3CBDA-D327-FADF-D1F4-C492EBAC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Лексические средства выражения социального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091EF0-F289-EA6B-6BA5-442C083A4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39" y="1512843"/>
            <a:ext cx="10641722" cy="5210615"/>
          </a:xfrm>
        </p:spPr>
        <p:txBody>
          <a:bodyPr>
            <a:normAutofit/>
          </a:bodyPr>
          <a:lstStyle/>
          <a:p>
            <a:r>
              <a:rPr lang="ru-RU" sz="3600" dirty="0"/>
              <a:t>для </a:t>
            </a:r>
            <a:r>
              <a:rPr lang="es-419" sz="3600" dirty="0"/>
              <a:t>gjcn</a:t>
            </a:r>
            <a:r>
              <a:rPr lang="ru-RU" sz="3600" dirty="0"/>
              <a:t>советского периода</a:t>
            </a:r>
          </a:p>
          <a:p>
            <a:r>
              <a:rPr lang="ru-RU" sz="3600" b="0" i="0" dirty="0">
                <a:effectLst/>
              </a:rPr>
              <a:t>Номинации </a:t>
            </a:r>
            <a:r>
              <a:rPr lang="ru-RU" sz="3600" dirty="0"/>
              <a:t>общения в открытках как хобби: </a:t>
            </a:r>
            <a:r>
              <a:rPr lang="ru-RU" sz="3600" i="1" dirty="0" err="1"/>
              <a:t>п</a:t>
            </a:r>
            <a:r>
              <a:rPr lang="ru-RU" sz="3600" b="0" i="1" dirty="0" err="1">
                <a:effectLst/>
              </a:rPr>
              <a:t>осткроссинг</a:t>
            </a:r>
            <a:r>
              <a:rPr lang="ru-RU" sz="3600" b="0" i="1" dirty="0">
                <a:effectLst/>
              </a:rPr>
              <a:t>, </a:t>
            </a:r>
            <a:r>
              <a:rPr lang="ru-RU" sz="3600" b="0" i="1" dirty="0" err="1">
                <a:effectLst/>
              </a:rPr>
              <a:t>postfun</a:t>
            </a:r>
            <a:r>
              <a:rPr lang="ru-RU" sz="3600" b="0" i="1" dirty="0">
                <a:effectLst/>
              </a:rPr>
              <a:t>, </a:t>
            </a:r>
            <a:r>
              <a:rPr lang="ru-RU" sz="3600" b="0" i="1" dirty="0" err="1">
                <a:effectLst/>
              </a:rPr>
              <a:t>postcrossing</a:t>
            </a:r>
            <a:r>
              <a:rPr lang="ru-RU" sz="3600" dirty="0"/>
              <a:t>; в сочетании с глаголами </a:t>
            </a:r>
            <a:r>
              <a:rPr lang="ru-RU" sz="3600" b="0" i="1" dirty="0">
                <a:effectLst/>
              </a:rPr>
              <a:t>увлекаюсь, обожаю</a:t>
            </a:r>
          </a:p>
          <a:p>
            <a:r>
              <a:rPr lang="ru-RU" sz="3600" i="1" dirty="0"/>
              <a:t> </a:t>
            </a:r>
            <a:r>
              <a:rPr lang="ru-RU" sz="3600" dirty="0"/>
              <a:t>глагол</a:t>
            </a:r>
            <a:r>
              <a:rPr lang="ru-RU" sz="3600" i="1" dirty="0"/>
              <a:t> (меня) зовут</a:t>
            </a:r>
            <a:endParaRPr lang="ru-RU" sz="3600" b="0" i="1" dirty="0">
              <a:effectLst/>
            </a:endParaRPr>
          </a:p>
          <a:p>
            <a:r>
              <a:rPr lang="ru-RU" sz="3600" b="0" i="0" dirty="0">
                <a:effectLst/>
              </a:rPr>
              <a:t>существительные, номинирующие объекты пожелания:</a:t>
            </a:r>
            <a:r>
              <a:rPr lang="ru-RU" sz="3600" i="1" dirty="0"/>
              <a:t> удачи, тепла, добра, вдохновения</a:t>
            </a:r>
          </a:p>
        </p:txBody>
      </p:sp>
    </p:spTree>
    <p:extLst>
      <p:ext uri="{BB962C8B-B14F-4D97-AF65-F5344CB8AC3E}">
        <p14:creationId xmlns:p14="http://schemas.microsoft.com/office/powerpoint/2010/main" val="140683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88676-48C4-2E68-2A63-37E87434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83C9F4-1E4D-99C6-1350-7746AEB56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4894918"/>
          </a:xfrm>
        </p:spPr>
        <p:txBody>
          <a:bodyPr/>
          <a:lstStyle/>
          <a:p>
            <a:r>
              <a:rPr lang="ru-RU" dirty="0"/>
              <a:t>Для почтовой коммуникации с помощью открыток характерна комбинация личного и социального</a:t>
            </a:r>
          </a:p>
          <a:p>
            <a:r>
              <a:rPr lang="ru-RU" dirty="0"/>
              <a:t>Эксплицитно социальное значение проявляется в информировании об общественных событиях и социальной обстановке, либо их оценивании. Вводится в тексты открыток через сообщение о личном опыте, сопоставление личного опыта с общим, обобщенную рефлексию о социально-политической обстановке в целом</a:t>
            </a:r>
          </a:p>
          <a:p>
            <a:r>
              <a:rPr lang="ru-RU" dirty="0"/>
              <a:t>Социальное значение проявляется на различных уровнях – прагматическом, лексическом. имплицитно находят отражения в этикетных формулах, актуальной лексике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8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E6A6B-8016-AA71-E9A7-5D33CFAA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12" y="975266"/>
            <a:ext cx="10515600" cy="601827"/>
          </a:xfrm>
        </p:spPr>
        <p:txBody>
          <a:bodyPr>
            <a:normAutofit fontScale="90000"/>
          </a:bodyPr>
          <a:lstStyle/>
          <a:p>
            <a:r>
              <a:rPr lang="ru-RU" dirty="0"/>
              <a:t>Материал - Корпус почтовых открыток “Пишу тебе”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ABCA62-EC0B-180A-1EF3-812F747D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7" y="1791093"/>
            <a:ext cx="11010507" cy="4385870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Корпус содержит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36 655 </a:t>
            </a:r>
            <a:r>
              <a:rPr lang="ru-RU" sz="2800" dirty="0"/>
              <a:t>оцифрованных и расшифрованных почтовых открыток. Корпус имеет разметку по дате, месту отправки и получения, тематические теги</a:t>
            </a:r>
          </a:p>
          <a:p>
            <a:r>
              <a:rPr lang="ru-RU" dirty="0"/>
              <a:t>Открытки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 1881 по 2023 </a:t>
            </a:r>
            <a:r>
              <a:rPr lang="ru-RU" dirty="0"/>
              <a:t>гг.</a:t>
            </a:r>
          </a:p>
          <a:p>
            <a:r>
              <a:rPr lang="ru-RU" dirty="0"/>
              <a:t>Почтовая открытка – мультимодальный источник информации о коммуникативных, социальных, культурных особенностях исторического периода, отраженных в неофициальной письменной коммуникации</a:t>
            </a:r>
          </a:p>
          <a:p>
            <a:r>
              <a:rPr lang="ru-RU" dirty="0"/>
              <a:t>Исследования открыток в историческом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Ермаченко, 2023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]</a:t>
            </a:r>
            <a:r>
              <a:rPr lang="ru-RU" dirty="0"/>
              <a:t>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Пермякова,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Хусяинов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2023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]</a:t>
            </a:r>
            <a:r>
              <a:rPr lang="ru-RU" dirty="0"/>
              <a:t>, социологическом </a:t>
            </a:r>
            <a:r>
              <a:rPr lang="en-US" dirty="0"/>
              <a:t>[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Жаров,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Хусяинов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2023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]</a:t>
            </a:r>
            <a:r>
              <a:rPr lang="ru-RU" dirty="0"/>
              <a:t>, лингвистическом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Колмогорова А.В., Колмогорова П. А., 2023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]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/>
              <a:t>аспектах</a:t>
            </a:r>
          </a:p>
        </p:txBody>
      </p:sp>
    </p:spTree>
    <p:extLst>
      <p:ext uri="{BB962C8B-B14F-4D97-AF65-F5344CB8AC3E}">
        <p14:creationId xmlns:p14="http://schemas.microsoft.com/office/powerpoint/2010/main" val="2929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F7638-E491-AEEA-40D2-6A7ECDFA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Гипотеза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53E1DD-0EAE-922A-0EB8-0DE5F47B4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/>
              <a:t>в коммуникативных практиках неофициальной межличностной коммуникации, зафиксированной в открытках, находят отражение социальные особенности и изменения: как эксплицитно (контексты, содержащие рефлексию о социальных событиях), так и имплицитно (трансформация коммуникативных жанров, частотность определенных групп лексики)</a:t>
            </a:r>
          </a:p>
        </p:txBody>
      </p:sp>
    </p:spTree>
    <p:extLst>
      <p:ext uri="{BB962C8B-B14F-4D97-AF65-F5344CB8AC3E}">
        <p14:creationId xmlns:p14="http://schemas.microsoft.com/office/powerpoint/2010/main" val="147186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7C3466-7B9C-3E0D-2416-CBAF2789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94" y="408373"/>
            <a:ext cx="10920167" cy="5501079"/>
          </a:xfrm>
        </p:spPr>
        <p:txBody>
          <a:bodyPr>
            <a:noAutofit/>
          </a:bodyPr>
          <a:lstStyle/>
          <a:p>
            <a:r>
              <a:rPr lang="ru-RU" sz="2200" dirty="0"/>
              <a:t>Дж. </a:t>
            </a:r>
            <a:r>
              <a:rPr lang="ru-RU" sz="2200" dirty="0" err="1"/>
              <a:t>Лич</a:t>
            </a:r>
            <a:r>
              <a:rPr lang="ru-RU" sz="2200" dirty="0"/>
              <a:t> «</a:t>
            </a:r>
            <a:r>
              <a:rPr lang="en-US" sz="2200" dirty="0"/>
              <a:t>social meaning</a:t>
            </a:r>
            <a:r>
              <a:rPr lang="ru-RU" sz="2200" dirty="0"/>
              <a:t>» - «</a:t>
            </a:r>
            <a:r>
              <a:rPr lang="en-US" sz="2200" dirty="0"/>
              <a:t>the illocutionary force of an utterance</a:t>
            </a:r>
            <a:r>
              <a:rPr lang="ru-RU" sz="2200" dirty="0"/>
              <a:t>»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Leech G.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Semantics. The Study of Meaning. Harmondsworth.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1981.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. 14—15)</a:t>
            </a:r>
          </a:p>
          <a:p>
            <a:r>
              <a:rPr lang="ru-RU" sz="2200" dirty="0"/>
              <a:t>«Социальное значение исследуется как социальный индекс, то есть </a:t>
            </a:r>
            <a:r>
              <a:rPr lang="ru-RU" sz="2200" dirty="0" err="1"/>
              <a:t>индексальное</a:t>
            </a:r>
            <a:r>
              <a:rPr lang="ru-RU" sz="2200" dirty="0"/>
              <a:t> значение, отсылающее к типизированным социальным ситуациям и типизированным социальным ролям участников коммуникативного акта»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(Чернявская В.Е. "Парадную они называют подъезд": Социальное значение в семантике и </a:t>
            </a:r>
            <a:r>
              <a:rPr lang="ru-RU" sz="2200" dirty="0" err="1">
                <a:solidFill>
                  <a:schemeClr val="bg2">
                    <a:lumMod val="50000"/>
                  </a:schemeClr>
                </a:solidFill>
              </a:rPr>
              <a:t>метапрагматике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 // </a:t>
            </a:r>
            <a:r>
              <a:rPr lang="ru-RU" sz="2200" dirty="0" err="1">
                <a:solidFill>
                  <a:schemeClr val="bg2">
                    <a:lumMod val="50000"/>
                  </a:schemeClr>
                </a:solidFill>
              </a:rPr>
              <a:t>Слово.ру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: балтийский акцент. 2023. Т. 14, № 1. С. 73)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kern="100" dirty="0">
                <a:solidFill>
                  <a:srgbClr val="0066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Эксплицитное выражение социального значения: </a:t>
            </a:r>
            <a:r>
              <a:rPr lang="ru-RU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«Языковая форма или высказывание может «автономно» нести прямые эксплицитные </a:t>
            </a:r>
            <a:r>
              <a:rPr lang="ru-RU" sz="2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индексальные</a:t>
            </a:r>
            <a:r>
              <a:rPr lang="ru-RU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отсылки к некоторым аспектам контекста» </a:t>
            </a:r>
            <a:r>
              <a:rPr lang="ru-RU" sz="2200" dirty="0">
                <a:solidFill>
                  <a:schemeClr val="bg2">
                    <a:lumMod val="50000"/>
                  </a:schemeClr>
                </a:solidFill>
              </a:rPr>
              <a:t>(Чернявская: там же)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kern="100" dirty="0">
                <a:solidFill>
                  <a:srgbClr val="0066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Имплицитное выражение социального значения: </a:t>
            </a:r>
            <a:r>
              <a:rPr lang="ru-RU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языке существует набор языковых форм с отчетливым социальным значением: формы приветствия, прощания, извинения, разговора по телефону, иные этикетные и </a:t>
            </a:r>
            <a:r>
              <a:rPr lang="ru-RU" sz="2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ритуализированные</a:t>
            </a:r>
            <a:r>
              <a:rPr lang="ru-RU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формулы социального взаимодействия </a:t>
            </a:r>
            <a:r>
              <a:rPr lang="ru-RU" sz="2200" kern="1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200" kern="100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Löbner</a:t>
            </a:r>
            <a:r>
              <a:rPr lang="en-US" sz="2200" kern="1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S. Understanding Semantics. L., 2002</a:t>
            </a:r>
            <a:r>
              <a:rPr lang="ru-RU" sz="2200" kern="1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ru-RU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0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F29110-A1A9-1E32-5312-AB0AC238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Методология изучения социального значения в коммуникации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D4A66-FD15-2C26-B29D-90ACB9CD6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78" y="1766655"/>
            <a:ext cx="10641722" cy="456856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Исследование с позиции </a:t>
            </a:r>
            <a:r>
              <a:rPr lang="ru-RU" dirty="0" err="1"/>
              <a:t>метапрагматики</a:t>
            </a:r>
            <a:r>
              <a:rPr lang="ru-RU" dirty="0"/>
              <a:t>, «которая  изучает  эффекты  использования  языка  в  дискурсе,  модификацию  языковых  значений  под  влиянием  контекстуальных  факторов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» (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Молодыченко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Е.Н.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Метапрагматика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жанроведении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: нужен ли нам новый аналитический инструмент в эру интернет-медиа? // Вестник Томского государственного университета. Сер.: Филология. 2022а. №75. С. 67—93. )</a:t>
            </a:r>
          </a:p>
          <a:p>
            <a:r>
              <a:rPr lang="ru-RU" dirty="0"/>
              <a:t>«Итак, представление о социальном значении можно получить с разных точек доступа, в перспективе разных исследовательских направлений: </a:t>
            </a:r>
            <a:r>
              <a:rPr lang="ru-RU" dirty="0">
                <a:solidFill>
                  <a:srgbClr val="006600"/>
                </a:solidFill>
              </a:rPr>
              <a:t>в проекции лингвистической прагматики</a:t>
            </a:r>
            <a:r>
              <a:rPr lang="ru-RU" dirty="0"/>
              <a:t>, которая изучает смысловые приращения языковой единицы,  возникающие  в  социальных  контекстах  ее  употребления,  и  </a:t>
            </a:r>
            <a:r>
              <a:rPr lang="ru-RU" dirty="0">
                <a:solidFill>
                  <a:srgbClr val="006600"/>
                </a:solidFill>
              </a:rPr>
              <a:t>в  проекции  социолингвистики  и  дискурсивного  анализа</a:t>
            </a:r>
            <a:r>
              <a:rPr lang="ru-RU" dirty="0"/>
              <a:t>,  показавших  социальное  значение  как  индекс, отсылающий к определенному контексту и социальной практике употребления  слова  (высказывания) </a:t>
            </a:r>
            <a:r>
              <a:rPr lang="en-US" dirty="0"/>
              <a:t>&lt;</a:t>
            </a:r>
            <a:r>
              <a:rPr lang="ru-RU" dirty="0"/>
              <a:t>...</a:t>
            </a:r>
            <a:r>
              <a:rPr lang="en-US" dirty="0"/>
              <a:t>&gt;</a:t>
            </a:r>
            <a:r>
              <a:rPr lang="ru-RU" dirty="0"/>
              <a:t> создаются  социально  обусловленные  смыслы,  то  есть  такие  коммуникативные  приращения  в  значении,  которые  отражают  общественную  идеологию»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(Чернявская В. Е. Социальное значение в зеркале политической корректности. Вестник Санкт-Петербургского университета. Язык и литература. 2021, 18 (2): 383–399)</a:t>
            </a:r>
          </a:p>
        </p:txBody>
      </p:sp>
    </p:spTree>
    <p:extLst>
      <p:ext uri="{BB962C8B-B14F-4D97-AF65-F5344CB8AC3E}">
        <p14:creationId xmlns:p14="http://schemas.microsoft.com/office/powerpoint/2010/main" val="4441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ABCAF-A92A-B66D-6066-203B0EEC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8" y="681037"/>
            <a:ext cx="10515600" cy="601827"/>
          </a:xfrm>
        </p:spPr>
        <p:txBody>
          <a:bodyPr>
            <a:normAutofit fontScale="90000"/>
          </a:bodyPr>
          <a:lstStyle/>
          <a:p>
            <a:r>
              <a:rPr lang="ru-RU" dirty="0"/>
              <a:t>Эксплицитное выражение социального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4D008B-7F25-C71A-453B-08CCAD78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677970"/>
            <a:ext cx="11302738" cy="47039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Личный опыт адресанта в социальном взаимодействии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Социальная оценка субъективного характера: </a:t>
            </a:r>
            <a:r>
              <a:rPr lang="ru-RU" dirty="0"/>
              <a:t>«</a:t>
            </a:r>
            <a:r>
              <a:rPr lang="ru-RU" i="1" dirty="0"/>
              <a:t>Здравствуйте многоуважаемая Тося! Как Ваше самочувствие! Мое не важно: такая давка в вагонах, что в церкви в храмовый праздник. И куда это едут? </a:t>
            </a:r>
            <a:r>
              <a:rPr lang="ru-RU" b="1" i="1" dirty="0">
                <a:solidFill>
                  <a:srgbClr val="FF8E4D"/>
                </a:solidFill>
              </a:rPr>
              <a:t>Боже, Боже</a:t>
            </a:r>
            <a:r>
              <a:rPr lang="ru-RU" b="1" i="1" dirty="0"/>
              <a:t>, сколько </a:t>
            </a:r>
            <a:r>
              <a:rPr lang="ru-RU" b="1" i="1" dirty="0" err="1">
                <a:solidFill>
                  <a:srgbClr val="FF8E4D"/>
                </a:solidFill>
              </a:rPr>
              <a:t>голотьбы</a:t>
            </a:r>
            <a:r>
              <a:rPr lang="ru-RU" b="1" i="1" dirty="0"/>
              <a:t> и все ищут лучших мест</a:t>
            </a:r>
            <a:r>
              <a:rPr lang="ru-RU" i="1" dirty="0"/>
              <a:t>. Шлю привет и низко кланяюсь Иерониму </a:t>
            </a:r>
            <a:r>
              <a:rPr lang="ru-RU" i="1" dirty="0" err="1"/>
              <a:t>Онуфриевичу</a:t>
            </a:r>
            <a:r>
              <a:rPr lang="ru-RU" i="1" dirty="0"/>
              <a:t>. Как его здоровье</a:t>
            </a:r>
            <a:r>
              <a:rPr lang="ru-RU" dirty="0"/>
              <a:t>» (1904 г.)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Личный опыт, отражающий социальную обстановку: «</a:t>
            </a:r>
            <a:r>
              <a:rPr lang="ru-RU" i="1" dirty="0"/>
              <a:t>Дорогой </a:t>
            </a:r>
            <a:r>
              <a:rPr lang="ru-RU" i="1" dirty="0" err="1"/>
              <a:t>Юлик</a:t>
            </a:r>
            <a:r>
              <a:rPr lang="ru-RU" i="1" dirty="0"/>
              <a:t>! Спасибо за хлопоты. Сегодня послал в Москву диплом. Настроение у меня тяжелое. Пребывание в Петербурге безнадежно. </a:t>
            </a:r>
            <a:r>
              <a:rPr lang="ru-RU" b="1" i="1" dirty="0"/>
              <a:t>Со всех сторон сыплются </a:t>
            </a:r>
            <a:r>
              <a:rPr lang="ru-RU" b="1" i="1" dirty="0">
                <a:solidFill>
                  <a:srgbClr val="FF8E4D"/>
                </a:solidFill>
              </a:rPr>
              <a:t>отказы с намеками на национальность</a:t>
            </a:r>
            <a:r>
              <a:rPr lang="ru-RU" b="1" i="1" dirty="0"/>
              <a:t>. Плевать! Придется на все махнуть рукой и искать места в каком -нибудь коммерческом деле, забыть о всех дипломах и званиях. </a:t>
            </a:r>
            <a:r>
              <a:rPr lang="ru-RU" i="1" dirty="0"/>
              <a:t>В общем скука следует за мной по пятам. Может быть куда-нибудь уеду, но куда не знаю. Будь здоров. Твой Лев. Поклон Ольге и Наталье. Пиши!» </a:t>
            </a:r>
            <a:r>
              <a:rPr lang="ru-RU" dirty="0"/>
              <a:t>(1908)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Сопоставление личного опыта с социальной обстановкой: </a:t>
            </a:r>
            <a:r>
              <a:rPr lang="ru-RU" dirty="0"/>
              <a:t>«</a:t>
            </a:r>
            <a:r>
              <a:rPr lang="ru-RU" i="1" dirty="0"/>
              <a:t>Дорогая Нина! Поздравляю тебя и все твое милое семейство с Новым 1997 Годом! Пусть этот год будет для тебя лучше, чем 1996. </a:t>
            </a:r>
            <a:r>
              <a:rPr lang="en-US" i="1" dirty="0"/>
              <a:t>&lt;</a:t>
            </a:r>
            <a:r>
              <a:rPr lang="ru-RU" i="1" dirty="0"/>
              <a:t>…</a:t>
            </a:r>
            <a:r>
              <a:rPr lang="en-US" i="1" dirty="0"/>
              <a:t>&gt;</a:t>
            </a:r>
            <a:r>
              <a:rPr lang="en-US" dirty="0"/>
              <a:t> </a:t>
            </a:r>
            <a:r>
              <a:rPr lang="ru-RU" i="1" dirty="0"/>
              <a:t>У детей </a:t>
            </a:r>
            <a:r>
              <a:rPr lang="ru-RU" b="1" i="1" dirty="0"/>
              <a:t>все более-менее в порядке.</a:t>
            </a:r>
            <a:r>
              <a:rPr lang="ru-RU" i="1" dirty="0"/>
              <a:t> </a:t>
            </a:r>
            <a:r>
              <a:rPr lang="ru-RU" b="1" i="1" dirty="0"/>
              <a:t>На работе зарплату не платят, живу в долг, </a:t>
            </a:r>
            <a:r>
              <a:rPr lang="ru-RU" b="1" i="1" dirty="0">
                <a:solidFill>
                  <a:srgbClr val="FF8E4D"/>
                </a:solidFill>
              </a:rPr>
              <a:t>как и все</a:t>
            </a:r>
            <a:r>
              <a:rPr lang="ru-RU" b="1" i="1" dirty="0"/>
              <a:t>. </a:t>
            </a:r>
            <a:r>
              <a:rPr lang="ru-RU" i="1" dirty="0"/>
              <a:t>Леня второй год в [</a:t>
            </a:r>
            <a:r>
              <a:rPr lang="ru-RU" i="1" dirty="0" err="1"/>
              <a:t>нрзб</a:t>
            </a:r>
            <a:r>
              <a:rPr lang="ru-RU" i="1" dirty="0"/>
              <a:t>]. И работа в школе, приходится трудно. </a:t>
            </a:r>
            <a:r>
              <a:rPr lang="ru-RU" b="1" i="1" dirty="0"/>
              <a:t>Оля на 2х работает, </a:t>
            </a:r>
            <a:r>
              <a:rPr lang="ru-RU" b="1" i="1" dirty="0">
                <a:solidFill>
                  <a:srgbClr val="FF8E4D"/>
                </a:solidFill>
              </a:rPr>
              <a:t>такова жизнь</a:t>
            </a:r>
            <a:r>
              <a:rPr lang="ru-RU" i="1" dirty="0"/>
              <a:t>!» </a:t>
            </a:r>
            <a:r>
              <a:rPr lang="ru-RU" dirty="0"/>
              <a:t>(1996)</a:t>
            </a:r>
          </a:p>
        </p:txBody>
      </p:sp>
    </p:spTree>
    <p:extLst>
      <p:ext uri="{BB962C8B-B14F-4D97-AF65-F5344CB8AC3E}">
        <p14:creationId xmlns:p14="http://schemas.microsoft.com/office/powerpoint/2010/main" val="151079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3165C-5D4C-5956-A132-B13A83DC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786" y="681037"/>
            <a:ext cx="10515600" cy="60182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Комбинация личного и социального в текстах открыток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B3B5A-98AA-50BA-8FEC-05C130192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i="1" dirty="0"/>
              <a:t>Милая Ниночка Дмитриевна! С наступающим 1992 годом! Пожелания самые наилучшие, дай Бог пережить этот високосный год! Немного о себе. Уходящий год был нелегким. Люда окончила школу с золотой медалью. Сдавала в медицинский 1 экзамен, учится. Получил квартиру папа Алеша. Теперь с ним ее ремонтируем. Если не трудно, напишите пару строк. </a:t>
            </a:r>
            <a:r>
              <a:rPr lang="ru-RU" b="1" i="1" dirty="0"/>
              <a:t>А ГДР-то нет! Сбылись ваши предположения</a:t>
            </a:r>
            <a:r>
              <a:rPr lang="ru-RU" i="1" dirty="0"/>
              <a:t>. Мама Софа передает вам привет, ей будет уже 80 лет в июле 92 года. Целую тебя</a:t>
            </a:r>
            <a:r>
              <a:rPr lang="ru-RU" dirty="0"/>
              <a:t>» (1991)</a:t>
            </a:r>
          </a:p>
        </p:txBody>
      </p:sp>
    </p:spTree>
    <p:extLst>
      <p:ext uri="{BB962C8B-B14F-4D97-AF65-F5344CB8AC3E}">
        <p14:creationId xmlns:p14="http://schemas.microsoft.com/office/powerpoint/2010/main" val="267625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80A63-5CAC-792A-40A3-17807294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Прагматические средства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7AE5F8-0875-9D4F-0CB0-CF1BA4EE0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225486"/>
            <a:ext cx="11170763" cy="522244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Социальное значение в речевом жанре поздравления:</a:t>
            </a:r>
          </a:p>
          <a:p>
            <a:r>
              <a:rPr lang="ru-RU" dirty="0"/>
              <a:t>«Вася, Вера, Вика, Настя и Сережа. Поздравляем Вас с Новым годом. Желаем Вам счастья, любви, благополучия и </a:t>
            </a:r>
            <a:r>
              <a:rPr lang="ru-RU" b="1" i="1" dirty="0"/>
              <a:t>успехов в нашей нелёгкой теперешний [^теперешней] жизни» </a:t>
            </a:r>
            <a:r>
              <a:rPr lang="ru-RU" dirty="0"/>
              <a:t>(2000)</a:t>
            </a:r>
          </a:p>
          <a:p>
            <a:r>
              <a:rPr lang="ru-RU" i="1" dirty="0"/>
              <a:t>«Дорогая Зоя! Поздравляю тебя со светлым весенним-днем 8ое марта! Желаю тебе крепкого здоровья, бодрости, стойкости </a:t>
            </a:r>
            <a:r>
              <a:rPr lang="ru-RU" b="1" i="1" dirty="0"/>
              <a:t>в наше непростое время</a:t>
            </a:r>
            <a:r>
              <a:rPr lang="ru-RU" i="1" dirty="0"/>
              <a:t>. Хорошего солнечного настроения». </a:t>
            </a:r>
            <a:r>
              <a:rPr lang="ru-RU" dirty="0"/>
              <a:t>(1994)</a:t>
            </a:r>
          </a:p>
          <a:p>
            <a:r>
              <a:rPr lang="ru-RU" dirty="0"/>
              <a:t>«</a:t>
            </a:r>
            <a:r>
              <a:rPr lang="ru-RU" i="1" dirty="0"/>
              <a:t>Дорогая Мария Ефимовна! Поздравляем Вас с приближающимся дорогим незабываемым для нашего поколения праздником – "Днём Победы"! Желаем Вам всего, всего самого наилучшего и прежде всего здоровья, оно-то теперь нам всего нужнее, а также радостного настроения, забыв </a:t>
            </a:r>
            <a:r>
              <a:rPr lang="ru-RU" b="1" i="1" dirty="0"/>
              <a:t>о тяжелейшем и неспокойном нашем времени» </a:t>
            </a:r>
            <a:r>
              <a:rPr lang="ru-RU" dirty="0"/>
              <a:t>(1991)</a:t>
            </a:r>
          </a:p>
          <a:p>
            <a:r>
              <a:rPr lang="ru-RU" i="1" dirty="0"/>
              <a:t>«Уважаемые Нина Павловна, Ахмет </a:t>
            </a:r>
            <a:r>
              <a:rPr lang="ru-RU" i="1" dirty="0" err="1"/>
              <a:t>Каюмович</a:t>
            </a:r>
            <a:r>
              <a:rPr lang="ru-RU" i="1" dirty="0"/>
              <a:t>. Поздравляем Вас с Новым 1993 годом! Желаем здоровья, больших духовных и физических сил </a:t>
            </a:r>
            <a:r>
              <a:rPr lang="ru-RU" b="1" i="1" dirty="0"/>
              <a:t>пережить наше смутное время </a:t>
            </a:r>
            <a:r>
              <a:rPr lang="ru-RU" i="1" dirty="0"/>
              <a:t>не ожесточиться, не потерять веру в лучшее будущее. С приветом, семья </a:t>
            </a:r>
            <a:r>
              <a:rPr lang="ru-RU" i="1" dirty="0" err="1"/>
              <a:t>Обласовых</a:t>
            </a:r>
            <a:r>
              <a:rPr lang="ru-RU" i="1" dirty="0"/>
              <a:t>» </a:t>
            </a:r>
            <a:r>
              <a:rPr lang="ru-RU" dirty="0"/>
              <a:t>(1992)</a:t>
            </a:r>
          </a:p>
          <a:p>
            <a:r>
              <a:rPr lang="ru-RU" dirty="0"/>
              <a:t>«</a:t>
            </a:r>
            <a:r>
              <a:rPr lang="ru-RU" i="1" dirty="0"/>
              <a:t>Уважаемый Михаил Владимирович! Поздравляю Вас и родных с наступающим Новым годом! Желаю в 1992 году семейного благополучия, доброго здоровья и успехов </a:t>
            </a:r>
            <a:r>
              <a:rPr lang="ru-RU" b="1" i="1" dirty="0"/>
              <a:t>в борьбе с трудностями нашего трудного бытия</a:t>
            </a:r>
            <a:r>
              <a:rPr lang="ru-RU" i="1" dirty="0"/>
              <a:t>. С уважением A. </a:t>
            </a:r>
            <a:r>
              <a:rPr lang="ru-RU" i="1" dirty="0" err="1"/>
              <a:t>Моринин</a:t>
            </a:r>
            <a:r>
              <a:rPr lang="ru-RU" dirty="0"/>
              <a:t>» (1991)</a:t>
            </a:r>
          </a:p>
        </p:txBody>
      </p:sp>
    </p:spTree>
    <p:extLst>
      <p:ext uri="{BB962C8B-B14F-4D97-AF65-F5344CB8AC3E}">
        <p14:creationId xmlns:p14="http://schemas.microsoft.com/office/powerpoint/2010/main" val="83756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43940-1F27-D393-5D35-63218B7B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Прагматические средства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B4ED3-C891-2D44-887C-67DA7D4EC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Социальное значение в речевом жанре поздравления:</a:t>
            </a:r>
          </a:p>
          <a:p>
            <a:r>
              <a:rPr lang="ru-RU" dirty="0"/>
              <a:t>«</a:t>
            </a:r>
            <a:r>
              <a:rPr lang="ru-RU" i="1" dirty="0"/>
              <a:t>Милая Тамарочка! Поздравляю с новым 1991 годом! Желаю крепкого здоровья, благополучия! </a:t>
            </a:r>
            <a:r>
              <a:rPr lang="ru-RU" b="1" i="1" dirty="0"/>
              <a:t>Пусть рыночная экономика не портит наше настроение и жизнь</a:t>
            </a:r>
            <a:r>
              <a:rPr lang="ru-RU" i="1" dirty="0"/>
              <a:t>, поэтому желаю быть оптимистом и надеяться на лучшую жизнь. Целую, Света</a:t>
            </a:r>
            <a:r>
              <a:rPr lang="ru-RU" dirty="0"/>
              <a:t>» (1990)</a:t>
            </a:r>
          </a:p>
        </p:txBody>
      </p:sp>
    </p:spTree>
    <p:extLst>
      <p:ext uri="{BB962C8B-B14F-4D97-AF65-F5344CB8AC3E}">
        <p14:creationId xmlns:p14="http://schemas.microsoft.com/office/powerpoint/2010/main" val="258291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380</TotalTime>
  <Words>1530</Words>
  <Application>Microsoft Office PowerPoint</Application>
  <PresentationFormat>Широкоэкранный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Социальное значение в текстах почтовых открыток  (на материале корпуса почтовой переписки «Пишу тебе»)</vt:lpstr>
      <vt:lpstr>Материал - Корпус почтовых открыток “Пишу тебе” </vt:lpstr>
      <vt:lpstr>Гипотеза исследования</vt:lpstr>
      <vt:lpstr>Презентация PowerPoint</vt:lpstr>
      <vt:lpstr>Методология изучения социального значения в коммуникации</vt:lpstr>
      <vt:lpstr>Эксплицитное выражение социального значения</vt:lpstr>
      <vt:lpstr>Комбинация личного и социального в текстах открыток</vt:lpstr>
      <vt:lpstr>Прагматические средства</vt:lpstr>
      <vt:lpstr>Прагматические средства</vt:lpstr>
      <vt:lpstr>Лексические средства выражения социального значения</vt:lpstr>
      <vt:lpstr>Лексические средства выражения социального значения</vt:lpstr>
      <vt:lpstr>Лексические средства выражения социального значения</vt:lpstr>
      <vt:lpstr>Лексические средства выражения социального значения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Windows 10</cp:lastModifiedBy>
  <cp:revision>21</cp:revision>
  <dcterms:created xsi:type="dcterms:W3CDTF">2023-02-03T11:12:37Z</dcterms:created>
  <dcterms:modified xsi:type="dcterms:W3CDTF">2024-05-24T10:27:14Z</dcterms:modified>
</cp:coreProperties>
</file>