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82" r:id="rId2"/>
    <p:sldId id="413" r:id="rId3"/>
    <p:sldId id="367" r:id="rId4"/>
    <p:sldId id="449" r:id="rId5"/>
    <p:sldId id="416" r:id="rId6"/>
    <p:sldId id="450" r:id="rId7"/>
    <p:sldId id="415" r:id="rId8"/>
    <p:sldId id="417" r:id="rId9"/>
    <p:sldId id="447" r:id="rId10"/>
    <p:sldId id="434" r:id="rId11"/>
    <p:sldId id="445" r:id="rId12"/>
    <p:sldId id="437" r:id="rId13"/>
    <p:sldId id="436" r:id="rId14"/>
    <p:sldId id="438" r:id="rId15"/>
    <p:sldId id="439" r:id="rId16"/>
    <p:sldId id="440" r:id="rId17"/>
    <p:sldId id="442" r:id="rId18"/>
    <p:sldId id="441" r:id="rId19"/>
    <p:sldId id="443" r:id="rId20"/>
    <p:sldId id="448" r:id="rId21"/>
    <p:sldId id="444" r:id="rId22"/>
    <p:sldId id="263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0" autoAdjust="0"/>
    <p:restoredTop sz="96291" autoAdjust="0"/>
  </p:normalViewPr>
  <p:slideViewPr>
    <p:cSldViewPr snapToGrid="0" snapToObjects="1">
      <p:cViewPr varScale="1">
        <p:scale>
          <a:sx n="82" d="100"/>
          <a:sy n="82" d="100"/>
        </p:scale>
        <p:origin x="1830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3600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53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914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117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11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729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401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798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41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004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118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54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328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64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31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848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6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00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910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967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39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4061866" y="-135186"/>
            <a:ext cx="9121280" cy="100239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hyperlink" Target="https://nnov.hse.ru/ma/finance/timetable?fromdate=2022.08.29&amp;todate=2022.09.03&amp;groupoid=121868&amp;receiverType=3&amp;timetable-courses=2&amp;timetable-groups=12186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&#1057;&#1089;&#1099;&#1083;&#1082;&#1080;%20&#1076;&#1083;&#1103;%20&#1076;&#1086;&#1089;&#1090;&#1091;&#1087;&#1072;%20&#1082;%20&#1087;&#1086;&#1095;&#1090;&#1086;&#1074;&#1086;&#1084;&#1091;%20&#1103;&#1097;&#1080;&#1082;&#1091;%20&#1095;&#1077;&#1088;&#1077;&#1079;%20web-&#1080;&#1085;&#1090;&#1077;&#1088;&#1092;&#1077;&#1081;&#1089;:%20&#160;http:/edumail.hse.ru&#160;&#1080;&#1083;&#1080;&#160;https:/mail.yandex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my.hse.r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hse.ru/studyspravka/corpemail" TargetMode="External"/><Relationship Id="rId5" Type="http://schemas.openxmlformats.org/officeDocument/2006/relationships/hyperlink" Target="https://mail.yandex.ru/" TargetMode="External"/><Relationship Id="rId4" Type="http://schemas.openxmlformats.org/officeDocument/2006/relationships/hyperlink" Target="http://edumail.hse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nov.hse.ru/ma/finance/referenc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lms.hse.ru/" TargetMode="External"/><Relationship Id="rId5" Type="http://schemas.openxmlformats.org/officeDocument/2006/relationships/hyperlink" Target="https://www.hse.ru/evaluation" TargetMode="External"/><Relationship Id="rId4" Type="http://schemas.openxmlformats.org/officeDocument/2006/relationships/hyperlink" Target="http://www.hse.ru/evalua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hse.ru/org/persons/201931" TargetMode="External"/><Relationship Id="rId5" Type="http://schemas.openxmlformats.org/officeDocument/2006/relationships/hyperlink" Target="https://www.hse.ru/org/persons/201894" TargetMode="External"/><Relationship Id="rId4" Type="http://schemas.openxmlformats.org/officeDocument/2006/relationships/hyperlink" Target="https://www.hse.ru/org/persons/201912" TargetMode="Externa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nnov.hse.ru/ma/finance" TargetMode="External"/><Relationship Id="rId5" Type="http://schemas.openxmlformats.org/officeDocument/2006/relationships/hyperlink" Target="https://nnov.hse.ru/economics/" TargetMode="External"/><Relationship Id="rId4" Type="http://schemas.openxmlformats.org/officeDocument/2006/relationships/hyperlink" Target="https://nnov.hse.ru/" TargetMode="Externa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Линия"/>
          <p:cNvSpPr/>
          <p:nvPr/>
        </p:nvSpPr>
        <p:spPr>
          <a:xfrm flipV="1">
            <a:off x="5206999" y="1140740"/>
            <a:ext cx="1" cy="1975004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7" name="Очень крутой…"/>
          <p:cNvSpPr txBox="1"/>
          <p:nvPr/>
        </p:nvSpPr>
        <p:spPr>
          <a:xfrm>
            <a:off x="5057821" y="3002699"/>
            <a:ext cx="7320698" cy="2955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4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8" name="Очень крутой подзаголовок презентации"/>
          <p:cNvSpPr txBox="1"/>
          <p:nvPr/>
        </p:nvSpPr>
        <p:spPr>
          <a:xfrm>
            <a:off x="5194300" y="6349912"/>
            <a:ext cx="6715324" cy="834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Bef>
                <a:spcPct val="20000"/>
              </a:spcBef>
              <a:defRPr/>
            </a:pPr>
            <a:endParaRPr kumimoji="1" lang="ru-RU" sz="3200" dirty="0">
              <a:solidFill>
                <a:srgbClr val="003F82"/>
              </a:solidFill>
              <a:cs typeface="Times New Roman" pitchFamily="18" charset="0"/>
            </a:endParaRPr>
          </a:p>
        </p:txBody>
      </p:sp>
      <p:sp>
        <p:nvSpPr>
          <p:cNvPr id="119" name="Название подразделения,  лаборатории, факультета и т.д."/>
          <p:cNvSpPr txBox="1"/>
          <p:nvPr/>
        </p:nvSpPr>
        <p:spPr>
          <a:xfrm>
            <a:off x="4298561" y="216947"/>
            <a:ext cx="671532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Факультет экономики</a:t>
            </a:r>
            <a:endParaRPr sz="2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1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298" y="946303"/>
            <a:ext cx="1945686" cy="188127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Москва, 2017"/>
          <p:cNvSpPr txBox="1"/>
          <p:nvPr/>
        </p:nvSpPr>
        <p:spPr>
          <a:xfrm>
            <a:off x="5207000" y="8364960"/>
            <a:ext cx="671532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Нижний Новгород</a:t>
            </a:r>
            <a:r>
              <a:rPr sz="2400" dirty="0">
                <a:latin typeface="Arial Narrow" charset="0"/>
                <a:ea typeface="Arial Narrow" charset="0"/>
                <a:cs typeface="Arial Narrow" charset="0"/>
              </a:rPr>
              <a:t>, 20</a:t>
            </a: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24</a:t>
            </a:r>
            <a:endParaRPr sz="2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7215" y="2128242"/>
            <a:ext cx="89075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Магистерская программа  «Финансы»</a:t>
            </a:r>
          </a:p>
          <a:p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Екатерина Олеговна Сучкова</a:t>
            </a:r>
          </a:p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академический руководитель</a:t>
            </a: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Антонина Евгеньевна Щетинина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менеджер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программы</a:t>
            </a: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228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40433" y="603978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Расписание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4915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en-US" sz="28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/>
              <a:t>Размещено на сайте магистерской программы  во вкладке  </a:t>
            </a:r>
            <a:r>
              <a:rPr lang="ru-RU" sz="2800" dirty="0">
                <a:hlinkClick r:id="rId4"/>
              </a:rPr>
              <a:t>«Расписание»</a:t>
            </a:r>
            <a:endParaRPr lang="ru-RU" sz="2800" dirty="0"/>
          </a:p>
          <a:p>
            <a:pPr algn="l"/>
            <a:endParaRPr lang="ru-RU" sz="2800" dirty="0"/>
          </a:p>
          <a:p>
            <a:pPr algn="l"/>
            <a:endParaRPr lang="ru-RU" sz="2800" dirty="0"/>
          </a:p>
          <a:p>
            <a:pPr algn="l"/>
            <a:endParaRPr lang="ru-RU" sz="2800" dirty="0"/>
          </a:p>
          <a:p>
            <a:pPr algn="l"/>
            <a:r>
              <a:rPr lang="ru-RU" sz="2800" dirty="0"/>
              <a:t>Страницу следует проверять регулярно: все изменения и</a:t>
            </a:r>
          </a:p>
          <a:p>
            <a:pPr algn="l"/>
            <a:r>
              <a:rPr lang="ru-RU" sz="2800" dirty="0"/>
              <a:t>объявления размещаются там! </a:t>
            </a:r>
          </a:p>
          <a:p>
            <a:pPr algn="l"/>
            <a:r>
              <a:rPr lang="ru-RU" sz="2800" dirty="0"/>
              <a:t>(Также все изменения в расписании отправляются на почту группы).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89869" y="8560810"/>
            <a:ext cx="5327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 smtClean="0"/>
              <a:t>Ссылка на расписание 1 курса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30559" t="15704" r="31220" b="16667"/>
          <a:stretch/>
        </p:blipFill>
        <p:spPr>
          <a:xfrm>
            <a:off x="8534399" y="6470447"/>
            <a:ext cx="2625971" cy="261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189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8DF288D-75A6-0A05-3139-D870F3F46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16" y="1741117"/>
            <a:ext cx="12676340" cy="791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653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12333" y="662943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30628" y="1885669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Отсутствие зачетных книжек. Основной документ  студентов– студенческий билет, </a:t>
            </a:r>
            <a:r>
              <a:rPr lang="ru-RU" sz="2800" b="1" dirty="0">
                <a:solidFill>
                  <a:schemeClr val="tx1"/>
                </a:solidFill>
              </a:rPr>
              <a:t>оценки публикуются в LMS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Для входа в здания университета используется </a:t>
            </a:r>
            <a:r>
              <a:rPr lang="ru-RU" sz="2800" b="1" dirty="0">
                <a:solidFill>
                  <a:schemeClr val="tx1"/>
                </a:solidFill>
              </a:rPr>
              <a:t>электронный пропуск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800" b="1" dirty="0">
              <a:solidFill>
                <a:schemeClr val="tx1"/>
              </a:solidFill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b="1" dirty="0">
                <a:solidFill>
                  <a:schemeClr val="tx1"/>
                </a:solidFill>
              </a:rPr>
              <a:t>Доступ в корпоративные информационные системы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Персональный логин и пароль для доступа к корпоративной учетной записи студента НИУ ВШЭ, студенческой почте и корпоративным системам НИУ ВШЭ, а также подробный алгоритм действий будет направлен студенту на личную почту. 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58441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12333" y="662943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2337644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b="1" dirty="0">
                <a:solidFill>
                  <a:schemeClr val="tx1"/>
                </a:solidFill>
              </a:rPr>
              <a:t>Пересдачи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до 15 февраля (задолженности за 1 и 2 модуль)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до 15 октября (задолженности за 3 и 4 модуль)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Допуск до пересдачи - не должно быть более ДВУХ задолженностей 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70450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12333" y="662943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2337644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tx1"/>
                </a:solidFill>
              </a:rPr>
              <a:t>Десятибалльная шкала оценок </a:t>
            </a:r>
          </a:p>
          <a:p>
            <a:pPr marL="4445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1-3 – неудовлетворительно</a:t>
            </a:r>
          </a:p>
          <a:p>
            <a:pPr marL="4445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4-5 – удовлетворительно</a:t>
            </a:r>
          </a:p>
          <a:p>
            <a:pPr marL="4445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6-7 – хорошо</a:t>
            </a:r>
          </a:p>
          <a:p>
            <a:pPr marL="4445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8-10 - отлично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b="1" dirty="0">
                <a:solidFill>
                  <a:schemeClr val="tx1"/>
                </a:solidFill>
              </a:rPr>
              <a:t>Рейтинги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По итогам 2 и 4 модуля формируется рейтинг студентов, на основании которого выплачивается стипендия студентам, завершившим отчетный период с результатами 6-10 баллов .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Формула итоговой оценки по дисциплине размещается в программе дисциплины и озвучивается преподавателем на занятии.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82814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12333" y="662943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2337644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b="1" dirty="0">
                <a:solidFill>
                  <a:schemeClr val="tx1"/>
                </a:solidFill>
              </a:rPr>
              <a:t>Стипендии студентам  бюджетной формы обучения:</a:t>
            </a:r>
          </a:p>
          <a:p>
            <a:pPr lvl="1">
              <a:spcBef>
                <a:spcPts val="120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tx1"/>
                </a:solidFill>
              </a:rPr>
              <a:t>По итогам 1-го и 2-го полугодий назначается государственная академическая стипендия студентам, сдавших экзамены на «хорошо» и «отлично». (2100 </a:t>
            </a:r>
            <a:r>
              <a:rPr lang="ru-RU" sz="2400" dirty="0" err="1">
                <a:solidFill>
                  <a:schemeClr val="tx1"/>
                </a:solidFill>
              </a:rPr>
              <a:t>руб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120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tx1"/>
                </a:solidFill>
              </a:rPr>
              <a:t>Повышенная государственная академическая стипендия назначается за особые достижения в учебной, научно – исследовательской, общественной, спортивной, культурно – творческой деятельности.</a:t>
            </a:r>
          </a:p>
          <a:p>
            <a:pPr lvl="1">
              <a:spcBef>
                <a:spcPts val="120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tx1"/>
                </a:solidFill>
              </a:rPr>
              <a:t>Государственная социальная стипендия назначается студентам, являющимся гражданами РФ, нуждающимся в социальной помощи 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https://nnov.hse.ru/uch/scholarship/ </a:t>
            </a:r>
            <a:endParaRPr lang="ru-RU" sz="2400" dirty="0">
              <a:solidFill>
                <a:schemeClr val="tx1"/>
              </a:solidFill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b="1" dirty="0">
                <a:solidFill>
                  <a:schemeClr val="tx1"/>
                </a:solidFill>
              </a:rPr>
              <a:t>Стипендии студентам всех форм обучения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Корпоративные стипендии, стипендии города и области и т.д.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39377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12333" y="662943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2337644"/>
            <a:ext cx="11887094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cs typeface="Times New Roman" pitchFamily="18" charset="0"/>
              </a:rPr>
              <a:t>Ссылки для доступа к почтовому ящику через </a:t>
            </a:r>
            <a:r>
              <a:rPr lang="ru-RU" sz="2400" dirty="0" err="1">
                <a:cs typeface="Times New Roman" pitchFamily="18" charset="0"/>
              </a:rPr>
              <a:t>web</a:t>
            </a:r>
            <a:r>
              <a:rPr lang="ru-RU" sz="2400" dirty="0">
                <a:cs typeface="Times New Roman" pitchFamily="18" charset="0"/>
              </a:rPr>
              <a:t>-интерфейс: </a:t>
            </a:r>
            <a:r>
              <a:rPr lang="en-US" sz="2400" dirty="0"/>
              <a:t> </a:t>
            </a:r>
            <a:r>
              <a:rPr lang="en-US" sz="2400" dirty="0">
                <a:hlinkClick r:id="rId4"/>
              </a:rPr>
              <a:t>http://edumail.hse.ru</a:t>
            </a:r>
            <a:r>
              <a:rPr lang="en-US" sz="2400" dirty="0"/>
              <a:t> </a:t>
            </a:r>
            <a:r>
              <a:rPr lang="ru-RU" sz="2400" dirty="0"/>
              <a:t>или </a:t>
            </a:r>
            <a:r>
              <a:rPr lang="en-US" sz="2400" dirty="0">
                <a:hlinkClick r:id="rId5"/>
              </a:rPr>
              <a:t>https://mail.yandex.ru/</a:t>
            </a:r>
            <a:r>
              <a:rPr lang="ru-RU" sz="2400" dirty="0">
                <a:cs typeface="Times New Roman" pitchFamily="18" charset="0"/>
              </a:rPr>
              <a:t>.</a:t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>Больше информации о студенческой почте вы найдете по ссылке: </a:t>
            </a:r>
            <a:r>
              <a:rPr lang="ru-RU" sz="2400" dirty="0">
                <a:cs typeface="Times New Roman" pitchFamily="18" charset="0"/>
                <a:hlinkClick r:id="rId6"/>
              </a:rPr>
              <a:t>https://www.hse.ru/studyspravka/corpemail</a:t>
            </a:r>
            <a:r>
              <a:rPr lang="ru-RU" sz="2400" dirty="0">
                <a:cs typeface="Times New Roman" pitchFamily="18" charset="0"/>
              </a:rPr>
              <a:t>.</a:t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>Единой точкой доступа к основным информационным и образовательным сервисам НИУ ВШЭ является </a:t>
            </a:r>
            <a:r>
              <a:rPr lang="ru-RU" sz="2400" dirty="0">
                <a:cs typeface="Times New Roman" pitchFamily="18" charset="0"/>
                <a:hlinkClick r:id="rId7"/>
              </a:rPr>
              <a:t>Личный кабинет </a:t>
            </a:r>
            <a:r>
              <a:rPr lang="ru-RU" sz="2400" dirty="0" err="1">
                <a:cs typeface="Times New Roman" pitchFamily="18" charset="0"/>
                <a:hlinkClick r:id="rId7"/>
              </a:rPr>
              <a:t>My</a:t>
            </a:r>
            <a:r>
              <a:rPr lang="ru-RU" sz="2400" dirty="0">
                <a:cs typeface="Times New Roman" pitchFamily="18" charset="0"/>
                <a:hlinkClick r:id="rId7"/>
              </a:rPr>
              <a:t> HSE</a:t>
            </a:r>
            <a:r>
              <a:rPr lang="ru-RU" sz="2400" dirty="0">
                <a:cs typeface="Times New Roman" pitchFamily="18" charset="0"/>
              </a:rPr>
              <a:t>. Вход на платформу осуществляется по логину и паролю от корпоративной студенческой почты.</a:t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>Индивидуальное расписание учебных занятий доступно в </a:t>
            </a:r>
            <a:r>
              <a:rPr lang="ru-RU" sz="2400" dirty="0">
                <a:cs typeface="Times New Roman" pitchFamily="18" charset="0"/>
                <a:hlinkClick r:id="rId7"/>
              </a:rPr>
              <a:t>Личном кабинете </a:t>
            </a:r>
            <a:r>
              <a:rPr lang="ru-RU" sz="2400" dirty="0" err="1">
                <a:cs typeface="Times New Roman" pitchFamily="18" charset="0"/>
                <a:hlinkClick r:id="rId7"/>
              </a:rPr>
              <a:t>My</a:t>
            </a:r>
            <a:r>
              <a:rPr lang="ru-RU" sz="2400" dirty="0">
                <a:cs typeface="Times New Roman" pitchFamily="18" charset="0"/>
                <a:hlinkClick r:id="rId7"/>
              </a:rPr>
              <a:t> HSE</a:t>
            </a:r>
            <a:r>
              <a:rPr lang="ru-RU" sz="2400" dirty="0">
                <a:cs typeface="Times New Roman" pitchFamily="18" charset="0"/>
              </a:rPr>
              <a:t>, а также в специальном мобильном приложении </a:t>
            </a:r>
            <a:r>
              <a:rPr lang="ru-RU" sz="2400" dirty="0">
                <a:solidFill>
                  <a:schemeClr val="accent1"/>
                </a:solidFill>
                <a:cs typeface="Times New Roman" pitchFamily="18" charset="0"/>
              </a:rPr>
              <a:t>HSE </a:t>
            </a:r>
            <a:r>
              <a:rPr lang="ru-RU" sz="2400" dirty="0" err="1">
                <a:solidFill>
                  <a:schemeClr val="accent1"/>
                </a:solidFill>
                <a:cs typeface="Times New Roman" pitchFamily="18" charset="0"/>
              </a:rPr>
              <a:t>App</a:t>
            </a:r>
            <a:r>
              <a:rPr lang="ru-RU" sz="2400" dirty="0">
                <a:solidFill>
                  <a:schemeClr val="accent1"/>
                </a:solidFill>
                <a:cs typeface="Times New Roman" pitchFamily="18" charset="0"/>
              </a:rPr>
              <a:t> X</a:t>
            </a: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endParaRPr lang="ru-RU" sz="2400" dirty="0">
              <a:cs typeface="Times New Roman" pitchFamily="18" charset="0"/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454051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12333" y="662943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2337644"/>
            <a:ext cx="11887094" cy="7011629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b="1" dirty="0">
                <a:solidFill>
                  <a:schemeClr val="tx1"/>
                </a:solidFill>
              </a:rPr>
              <a:t>Справки для студентов</a:t>
            </a:r>
          </a:p>
          <a:p>
            <a:pPr marL="4445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Для получения справок 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</a:rPr>
              <a:t>По месту требования;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</a:rPr>
              <a:t>Справка в Пенсионный фонд и др.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u="sng" dirty="0">
                <a:solidFill>
                  <a:schemeClr val="tx1"/>
                </a:solidFill>
              </a:rPr>
              <a:t>Необходимо: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1. Выйти на сайт магистерской программы «Финансы» - Студентам - 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Справки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2. Оставить заявку, заполнив форму указанную на сайте. 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Справки готовятся в течение 3-х рабочих дней!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14485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213917" y="853066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Студенческая оценка преподавания (СОП)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2337644"/>
            <a:ext cx="11887094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endParaRPr lang="ru-RU" sz="2400" dirty="0">
              <a:cs typeface="Times New Roman" pitchFamily="18" charset="0"/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0307" y="2446042"/>
            <a:ext cx="110305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cs typeface="Segoe UI Semibold" panose="020B0702040204020203" pitchFamily="34" charset="0"/>
              </a:rPr>
              <a:t>В НИУ ВШЭ существует механизм </a:t>
            </a:r>
            <a:r>
              <a:rPr lang="ru-RU" sz="2400" dirty="0">
                <a:cs typeface="Segoe UI Semibold" panose="020B0702040204020203" pitchFamily="34" charset="0"/>
                <a:hlinkClick r:id="rId4"/>
              </a:rPr>
              <a:t>студенческой оценки преподавания</a:t>
            </a:r>
            <a:r>
              <a:rPr lang="ru-RU" sz="2400" dirty="0">
                <a:cs typeface="Segoe UI Semibold" panose="020B0702040204020203" pitchFamily="34" charset="0"/>
              </a:rPr>
              <a:t> (СОП), направленный на улучшение качества планирования и организации учебного процесса.</a:t>
            </a:r>
          </a:p>
          <a:p>
            <a:pPr algn="just"/>
            <a:endParaRPr lang="ru-RU" sz="2400" dirty="0">
              <a:cs typeface="Segoe UI Semibold" panose="020B0702040204020203" pitchFamily="34" charset="0"/>
            </a:endParaRPr>
          </a:p>
          <a:p>
            <a:pPr algn="just"/>
            <a:r>
              <a:rPr lang="ru-RU" sz="2400" dirty="0">
                <a:cs typeface="Segoe UI Semibold" panose="020B0702040204020203" pitchFamily="34" charset="0"/>
              </a:rPr>
              <a:t>СОП</a:t>
            </a:r>
            <a:r>
              <a:rPr lang="en-US" sz="2400" dirty="0">
                <a:cs typeface="Segoe UI Semibold" panose="020B0702040204020203" pitchFamily="34" charset="0"/>
              </a:rPr>
              <a:t> </a:t>
            </a:r>
            <a:r>
              <a:rPr lang="ru-RU" sz="2400" dirty="0">
                <a:cs typeface="Segoe UI Semibold" panose="020B0702040204020203" pitchFamily="34" charset="0"/>
              </a:rPr>
              <a:t>проводится четыре раза в учебном году путем заполнения студентами формы в </a:t>
            </a:r>
            <a:r>
              <a:rPr lang="en-US" sz="2400" dirty="0">
                <a:cs typeface="Segoe UI Semibold" panose="020B0702040204020203" pitchFamily="34" charset="0"/>
              </a:rPr>
              <a:t>LMS</a:t>
            </a:r>
            <a:r>
              <a:rPr lang="ru-RU" sz="2400" dirty="0">
                <a:cs typeface="Segoe UI Semibold" panose="020B0702040204020203" pitchFamily="34" charset="0"/>
              </a:rPr>
              <a:t>, которая </a:t>
            </a:r>
            <a:r>
              <a:rPr lang="ru-RU" sz="2400" u="sng" dirty="0">
                <a:solidFill>
                  <a:srgbClr val="FF0000"/>
                </a:solidFill>
                <a:cs typeface="Segoe UI Semibold" panose="020B0702040204020203" pitchFamily="34" charset="0"/>
              </a:rPr>
              <a:t>обязательна</a:t>
            </a:r>
            <a:r>
              <a:rPr lang="ru-RU" sz="2400" dirty="0">
                <a:cs typeface="Segoe UI Semibold" panose="020B0702040204020203" pitchFamily="34" charset="0"/>
              </a:rPr>
              <a:t> для всех студентов!</a:t>
            </a:r>
          </a:p>
          <a:p>
            <a:pPr algn="just"/>
            <a:endParaRPr lang="ru-RU" sz="2400" dirty="0">
              <a:cs typeface="Segoe UI Semibold" panose="020B0702040204020203" pitchFamily="34" charset="0"/>
            </a:endParaRPr>
          </a:p>
          <a:p>
            <a:pPr algn="just"/>
            <a:r>
              <a:rPr lang="ru-RU" sz="2400" dirty="0">
                <a:cs typeface="Segoe UI Semibold" panose="020B0702040204020203" pitchFamily="34" charset="0"/>
              </a:rPr>
              <a:t>С регламентом можно ознакомиться на портале НИУ ВШЭ </a:t>
            </a:r>
            <a:r>
              <a:rPr lang="en-US" sz="2400" dirty="0">
                <a:cs typeface="Segoe UI Semibold" panose="020B0702040204020203" pitchFamily="34" charset="0"/>
                <a:hlinkClick r:id="rId5"/>
              </a:rPr>
              <a:t>https://www.hse.ru/evaluation</a:t>
            </a:r>
            <a:r>
              <a:rPr lang="ru-RU" sz="2400" dirty="0">
                <a:cs typeface="Segoe UI Semibold" panose="020B0702040204020203" pitchFamily="34" charset="0"/>
              </a:rPr>
              <a:t> </a:t>
            </a:r>
          </a:p>
          <a:p>
            <a:pPr algn="just"/>
            <a:endParaRPr lang="ru-RU" sz="2400" dirty="0">
              <a:cs typeface="Segoe UI Semibold" panose="020B0702040204020203" pitchFamily="34" charset="0"/>
            </a:endParaRPr>
          </a:p>
          <a:p>
            <a:pPr algn="just"/>
            <a:r>
              <a:rPr lang="ru-RU" sz="2400" dirty="0">
                <a:ea typeface="ＭＳ Ｐゴシック" pitchFamily="34" charset="-128"/>
                <a:cs typeface="Segoe UI Semibold" panose="020B0702040204020203" pitchFamily="34" charset="0"/>
              </a:rPr>
              <a:t>Кроме этого, существует возможность проголосовать за Лучшего преподавателя Высшей школы экономики. Для этого  студенты могут проголосовать  за своего кандидата из общего списка преподавателей в модуле </a:t>
            </a:r>
            <a:r>
              <a:rPr lang="ru-RU" sz="2400" dirty="0">
                <a:ea typeface="ＭＳ Ｐゴシック" pitchFamily="34" charset="-128"/>
                <a:cs typeface="Segoe UI Semibold" panose="020B0702040204020203" pitchFamily="34" charset="0"/>
                <a:hlinkClick r:id="rId6"/>
              </a:rPr>
              <a:t>LMS</a:t>
            </a:r>
            <a:r>
              <a:rPr lang="ru-RU" sz="2400" dirty="0">
                <a:ea typeface="ＭＳ Ｐゴシック" pitchFamily="34" charset="-128"/>
                <a:cs typeface="Segoe UI Semibold" panose="020B0702040204020203" pitchFamily="34" charset="0"/>
              </a:rPr>
              <a:t> «Оцени свои курсы», сразу после обязательной </a:t>
            </a:r>
            <a:r>
              <a:rPr lang="ru-RU" sz="2400" dirty="0" err="1">
                <a:ea typeface="ＭＳ Ｐゴシック" pitchFamily="34" charset="-128"/>
                <a:cs typeface="Segoe UI Semibold" panose="020B0702040204020203" pitchFamily="34" charset="0"/>
              </a:rPr>
              <a:t>ежемодульной</a:t>
            </a:r>
            <a:r>
              <a:rPr lang="ru-RU" sz="2400" dirty="0">
                <a:ea typeface="ＭＳ Ｐゴシック" pitchFamily="34" charset="-128"/>
                <a:cs typeface="Segoe UI Semibold" panose="020B0702040204020203" pitchFamily="34" charset="0"/>
              </a:rPr>
              <a:t> процедурой оценки преподавателей и учебных курсов</a:t>
            </a:r>
          </a:p>
        </p:txBody>
      </p:sp>
    </p:spTree>
    <p:extLst>
      <p:ext uri="{BB962C8B-B14F-4D97-AF65-F5344CB8AC3E}">
        <p14:creationId xmlns:p14="http://schemas.microsoft.com/office/powerpoint/2010/main" val="9535594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2108717" y="853066"/>
            <a:ext cx="10535201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Что нужно сделать 1/2</a:t>
            </a: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2337644"/>
            <a:ext cx="11887094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endParaRPr lang="ru-RU" sz="2400" dirty="0">
              <a:cs typeface="Times New Roman" pitchFamily="18" charset="0"/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883" y="1639089"/>
            <a:ext cx="11883569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Выбрать старосту группы, сообщить контакты в учебный офис менеджеру образовательной программы Щетининой А.Е. (ауд. 404, </a:t>
            </a:r>
            <a:r>
              <a:rPr lang="ru-RU" sz="2800" dirty="0" err="1"/>
              <a:t>Б.Печерская</a:t>
            </a:r>
            <a:r>
              <a:rPr lang="ru-RU" sz="2800" dirty="0"/>
              <a:t>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Создать почтовый ящик группы и сообщить его адрес в учебный офис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Получить электронный пропуск. Для этого вам нужно обратиться на пост охраны (Б. Печерская, 25/12) с </a:t>
            </a:r>
            <a:r>
              <a:rPr lang="ru-RU" sz="2800" dirty="0" err="1"/>
              <a:t>Пн-Пт</a:t>
            </a:r>
            <a:r>
              <a:rPr lang="ru-RU" sz="2800" dirty="0"/>
              <a:t> 09.00-18.00, </a:t>
            </a:r>
            <a:r>
              <a:rPr lang="ru-RU" sz="2800" dirty="0" err="1"/>
              <a:t>Сб</a:t>
            </a:r>
            <a:r>
              <a:rPr lang="ru-RU" sz="2800" dirty="0"/>
              <a:t> 09.00-17.00.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Принести 3 фото 3х4 для студенческого билета </a:t>
            </a:r>
          </a:p>
          <a:p>
            <a:pPr algn="l"/>
            <a:endParaRPr lang="ru-RU" sz="2800" dirty="0"/>
          </a:p>
          <a:p>
            <a:pPr algn="l"/>
            <a:r>
              <a:rPr lang="ru-RU" sz="2800" b="1" dirty="0">
                <a:solidFill>
                  <a:srgbClr val="FF0000"/>
                </a:solidFill>
              </a:rPr>
              <a:t>Важно! </a:t>
            </a:r>
            <a:r>
              <a:rPr lang="ru-RU" sz="2800" dirty="0">
                <a:solidFill>
                  <a:schemeClr val="tx1"/>
                </a:solidFill>
              </a:rPr>
              <a:t>Выслать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на почту </a:t>
            </a:r>
            <a:r>
              <a:rPr lang="ru-RU" sz="2800" dirty="0" err="1">
                <a:solidFill>
                  <a:schemeClr val="tx1"/>
                </a:solidFill>
              </a:rPr>
              <a:t>Военно</a:t>
            </a:r>
            <a:r>
              <a:rPr lang="ru-RU" sz="2800" dirty="0">
                <a:solidFill>
                  <a:schemeClr val="tx1"/>
                </a:solidFill>
              </a:rPr>
              <a:t> – учетного стола vusnn@hse.ru копии/сканы военных билетов или удостоверения гражданина подлежащего призыву на военную службу (все заполненные страницы)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</a:rPr>
              <a:t>До </a:t>
            </a:r>
            <a:r>
              <a:rPr lang="ru-RU" sz="2800" b="1" dirty="0">
                <a:solidFill>
                  <a:srgbClr val="C00000"/>
                </a:solidFill>
              </a:rPr>
              <a:t>01.09.2023 Проверить!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53588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045" y="616017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Профессиональные траектории</a:t>
            </a:r>
            <a:endParaRPr lang="ru-RU" altLang="ru-RU" sz="4400" b="1" cap="small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840522" y="2567353"/>
            <a:ext cx="10376877" cy="6963509"/>
          </a:xfrm>
        </p:spPr>
        <p:txBody>
          <a:bodyPr anchor="t">
            <a:normAutofit/>
          </a:bodyPr>
          <a:lstStyle/>
          <a:p>
            <a:pPr marL="90170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ru-RU" sz="3200" b="1" dirty="0"/>
              <a:t>Аудит и консалтинг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 err="1">
                <a:hlinkClick r:id="rId4"/>
              </a:rPr>
              <a:t>Штефан</a:t>
            </a:r>
            <a:r>
              <a:rPr lang="ru-RU" sz="2400" dirty="0">
                <a:hlinkClick r:id="rId4"/>
              </a:rPr>
              <a:t> Мария Александровна </a:t>
            </a:r>
            <a:r>
              <a:rPr lang="ru-RU" sz="2400" dirty="0"/>
              <a:t>, к.э.н., доцент, зав кафедрой «Бухгалтерский учёт, анализ и аудит»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ru-RU" sz="2400" dirty="0"/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/>
              <a:t>2. </a:t>
            </a:r>
            <a:r>
              <a:rPr lang="ru-RU" sz="3200" b="1" dirty="0"/>
              <a:t>Банки и финансовые рынки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 err="1">
                <a:hlinkClick r:id="rId5"/>
              </a:rPr>
              <a:t>Хасянова</a:t>
            </a:r>
            <a:r>
              <a:rPr lang="ru-RU" sz="2400" dirty="0">
                <a:hlinkClick r:id="rId5"/>
              </a:rPr>
              <a:t> Светлана Юрьевна </a:t>
            </a:r>
            <a:r>
              <a:rPr lang="ru-RU" sz="2400" dirty="0"/>
              <a:t>, к.э.н., доцент, </a:t>
            </a:r>
            <a:r>
              <a:rPr lang="en-US" sz="2400" dirty="0"/>
              <a:t>PhD</a:t>
            </a:r>
            <a:r>
              <a:rPr lang="ru-RU" sz="2400" dirty="0"/>
              <a:t>, зав. кафедрой «Банковское дело»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ru-RU" sz="2400" dirty="0"/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/>
              <a:t>3</a:t>
            </a:r>
            <a:r>
              <a:rPr lang="ru-RU" sz="3200" b="1" dirty="0"/>
              <a:t>. Финансы фирмы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>
                <a:hlinkClick r:id="rId6"/>
              </a:rPr>
              <a:t>Макаров Алексей Станиславович </a:t>
            </a:r>
            <a:r>
              <a:rPr lang="ru-RU" sz="2400" dirty="0"/>
              <a:t>, д.э.н., профессор, зав. Кафедрой «Финансовый менеджмент»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935" y="5177559"/>
            <a:ext cx="1772194" cy="1684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935" y="2640068"/>
            <a:ext cx="1698593" cy="17356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935" y="7796876"/>
            <a:ext cx="1698593" cy="15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7159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2108717" y="853066"/>
            <a:ext cx="10535201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Что нужно сделать 2/2</a:t>
            </a: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1983179"/>
            <a:ext cx="11887094" cy="8764505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>Выбрать дисциплины </a:t>
            </a:r>
            <a:r>
              <a:rPr lang="en-US" sz="2400" dirty="0">
                <a:cs typeface="Times New Roman" pitchFamily="18" charset="0"/>
              </a:rPr>
              <a:t>Major</a:t>
            </a:r>
            <a:r>
              <a:rPr lang="ru-RU" sz="2400" dirty="0">
                <a:cs typeface="Times New Roman" pitchFamily="18" charset="0"/>
              </a:rPr>
              <a:t> и записаться в группы по дисциплинам «Макроэкономика», «Эконометрика», «Корпоративные финансы»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400" dirty="0">
              <a:cs typeface="Times New Roman" pitchFamily="18" charset="0"/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882" y="2427834"/>
            <a:ext cx="11883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CA3A4F-7C2E-3580-A3A6-947888E7A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17" y="3430309"/>
            <a:ext cx="5601525" cy="56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7924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2108717" y="853066"/>
            <a:ext cx="10535201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58852" y="2860864"/>
            <a:ext cx="11887094" cy="6101039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endParaRPr lang="ru-RU" sz="2400" dirty="0">
              <a:cs typeface="Times New Roman" pitchFamily="18" charset="0"/>
            </a:endParaRPr>
          </a:p>
          <a:p>
            <a:pPr marL="444500" lvl="1" indent="0" algn="ctr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8000" b="1" dirty="0">
                <a:solidFill>
                  <a:schemeClr val="tx1"/>
                </a:solidFill>
              </a:rPr>
              <a:t>ВОПРОСЫ?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882" y="2427834"/>
            <a:ext cx="11883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581552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6098" y="3498712"/>
            <a:ext cx="2272604" cy="2197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574798" y="807971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 на 1-м курсе  1/3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4915"/>
            <a:ext cx="13004800" cy="8410040"/>
          </a:xfrm>
        </p:spPr>
        <p:txBody>
          <a:bodyPr anchor="t">
            <a:normAutofit/>
          </a:bodyPr>
          <a:lstStyle/>
          <a:p>
            <a:pPr marL="1187450" lvl="1" indent="-7429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Дисциплины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MAJOR</a:t>
            </a:r>
            <a:r>
              <a:rPr lang="ru-RU" b="1" dirty="0">
                <a:solidFill>
                  <a:schemeClr val="tx1"/>
                </a:solidFill>
              </a:rPr>
              <a:t> – </a:t>
            </a:r>
            <a:r>
              <a:rPr lang="ru-RU" dirty="0">
                <a:solidFill>
                  <a:schemeClr val="tx1"/>
                </a:solidFill>
              </a:rPr>
              <a:t>дисциплины, обязательные для получения профессиональных компетенций</a:t>
            </a:r>
          </a:p>
          <a:p>
            <a:pPr marL="958850" lvl="1" indent="-514350">
              <a:spcBef>
                <a:spcPts val="0"/>
              </a:spcBef>
              <a:spcAft>
                <a:spcPts val="2400"/>
              </a:spcAft>
              <a:buAutoNum type="arabicPeriod"/>
            </a:pPr>
            <a:endParaRPr lang="ru-RU" sz="2800" dirty="0">
              <a:solidFill>
                <a:srgbClr val="C00000"/>
              </a:solidFill>
            </a:endParaRP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«Для всех»:  </a:t>
            </a:r>
            <a:r>
              <a:rPr lang="ru-RU" sz="3200" dirty="0">
                <a:solidFill>
                  <a:schemeClr val="tx1"/>
                </a:solidFill>
              </a:rPr>
              <a:t>Макроэкономика, Эконометрика , Корпоративные финансы,     Анализ данных в финансах</a:t>
            </a:r>
          </a:p>
          <a:p>
            <a:pPr marL="444500" lvl="1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6600" b="1" dirty="0">
                <a:solidFill>
                  <a:schemeClr val="tx1"/>
                </a:solidFill>
              </a:rPr>
              <a:t>+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«По траекториям»  - </a:t>
            </a:r>
            <a:r>
              <a:rPr lang="ru-RU" sz="3200" dirty="0">
                <a:solidFill>
                  <a:schemeClr val="tx1"/>
                </a:solidFill>
              </a:rPr>
              <a:t>дисциплины профессионального блока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(выбор дисциплин в декабре)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348279" y="213527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184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574798" y="807971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 на 1-м курсе  1/3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4915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b="1" dirty="0">
                <a:solidFill>
                  <a:schemeClr val="tx1"/>
                </a:solidFill>
              </a:rPr>
              <a:t>1. Дисциплины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MAJOR</a:t>
            </a:r>
            <a:r>
              <a:rPr lang="ru-RU" b="1" dirty="0">
                <a:solidFill>
                  <a:schemeClr val="tx1"/>
                </a:solidFill>
              </a:rPr>
              <a:t> – </a:t>
            </a:r>
            <a:r>
              <a:rPr lang="ru-RU" sz="2800" dirty="0">
                <a:solidFill>
                  <a:schemeClr val="tx1"/>
                </a:solidFill>
              </a:rPr>
              <a:t>дисциплины, обязательные для получения профессиональных компетенций</a:t>
            </a:r>
            <a:endParaRPr lang="ru-RU" sz="2800" dirty="0">
              <a:solidFill>
                <a:srgbClr val="C00000"/>
              </a:solidFill>
            </a:endParaRP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«По траекториям»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348279" y="213527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54414"/>
              </p:ext>
            </p:extLst>
          </p:nvPr>
        </p:nvGraphicFramePr>
        <p:xfrm>
          <a:off x="291371" y="4139373"/>
          <a:ext cx="12422055" cy="51204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10301">
                  <a:extLst>
                    <a:ext uri="{9D8B030D-6E8A-4147-A177-3AD203B41FA5}">
                      <a16:colId xmlns="" xmlns:a16="http://schemas.microsoft.com/office/drawing/2014/main" val="411962827"/>
                    </a:ext>
                  </a:extLst>
                </a:gridCol>
                <a:gridCol w="5411754">
                  <a:extLst>
                    <a:ext uri="{9D8B030D-6E8A-4147-A177-3AD203B41FA5}">
                      <a16:colId xmlns="" xmlns:a16="http://schemas.microsoft.com/office/drawing/2014/main" val="1759959521"/>
                    </a:ext>
                  </a:extLst>
                </a:gridCol>
              </a:tblGrid>
              <a:tr h="303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</a:rPr>
                        <a:t>     Блок дисциплин по выбору (2 из 6)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</a:rPr>
                        <a:t>Курсы от практиков (1 из 3-х)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3754184"/>
                  </a:ext>
                </a:extLst>
              </a:tr>
              <a:tr h="254161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Банковский менеджмент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Денежно-кредитная политика Центральных банков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ru-RU" sz="2600" dirty="0"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МСФО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Внутренний контроль и реинжиниринг бизнес – процессов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2600" dirty="0"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Финансовая политика фирмы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Финансовые активы: рынки, инструменты, сделки </a:t>
                      </a:r>
                    </a:p>
                    <a:p>
                      <a:pPr marL="139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 </a:t>
                      </a:r>
                      <a:endParaRPr lang="ru-RU" sz="2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Модели оценки банковских рисков: взгляд крупнейших банков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ru-RU" sz="2600" dirty="0"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Практические аспекты внешнего аудита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2600" dirty="0"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2600" dirty="0"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Прикладные финансы фирмы (практикум)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2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824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5563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360515" y="844061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 на 1-м курсе  2/3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2302"/>
            <a:ext cx="13004800" cy="8004273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b="1" dirty="0">
                <a:solidFill>
                  <a:schemeClr val="tx1"/>
                </a:solidFill>
              </a:rPr>
              <a:t>2. Ключевые семинары </a:t>
            </a:r>
            <a:r>
              <a:rPr lang="ru-RU" sz="2400" dirty="0">
                <a:solidFill>
                  <a:schemeClr val="tx1"/>
                </a:solidFill>
              </a:rPr>
              <a:t>(реализуются по профессиональным траекториям)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u="sng" dirty="0">
                <a:solidFill>
                  <a:schemeClr val="tx1"/>
                </a:solidFill>
              </a:rPr>
              <a:t>Семинар наставника </a:t>
            </a:r>
            <a:r>
              <a:rPr lang="ru-RU" sz="2400" dirty="0">
                <a:solidFill>
                  <a:schemeClr val="tx1"/>
                </a:solidFill>
              </a:rPr>
              <a:t>– помощь в построении индивидуальной образовательной и профессиональной траектории (ИУП, выбор дисциплин, выбор темы исследования) – всё время обучения на магистерский программе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u="sng" dirty="0">
                <a:solidFill>
                  <a:schemeClr val="tx1"/>
                </a:solidFill>
              </a:rPr>
              <a:t>НИС</a:t>
            </a:r>
            <a:r>
              <a:rPr lang="ru-RU" sz="2400" dirty="0">
                <a:solidFill>
                  <a:schemeClr val="tx1"/>
                </a:solidFill>
              </a:rPr>
              <a:t> – подготовка </a:t>
            </a:r>
            <a:r>
              <a:rPr lang="ru-RU" sz="2400" dirty="0" err="1">
                <a:solidFill>
                  <a:schemeClr val="tx1"/>
                </a:solidFill>
              </a:rPr>
              <a:t>проспектуса</a:t>
            </a:r>
            <a:r>
              <a:rPr lang="ru-RU" sz="2400" dirty="0">
                <a:solidFill>
                  <a:schemeClr val="tx1"/>
                </a:solidFill>
              </a:rPr>
              <a:t> магистерской диссертации  .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 err="1">
                <a:solidFill>
                  <a:schemeClr val="tx1"/>
                </a:solidFill>
              </a:rPr>
              <a:t>Проспектус</a:t>
            </a:r>
            <a:r>
              <a:rPr lang="ru-RU" sz="2400" dirty="0">
                <a:solidFill>
                  <a:schemeClr val="tx1"/>
                </a:solidFill>
              </a:rPr>
              <a:t> – «рамка» для будущего исследования/ «скелет» диссертации. Описываются цели и задачи исследования, гипотезы/исследовательский вопрос, обзор литературы и методологии, база для исследования, прогноз результатов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b="1" dirty="0">
                <a:solidFill>
                  <a:schemeClr val="tx1"/>
                </a:solidFill>
              </a:rPr>
              <a:t>3. Проект</a:t>
            </a:r>
          </a:p>
          <a:p>
            <a:pPr marL="4445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Есть заказчик</a:t>
            </a:r>
          </a:p>
          <a:p>
            <a:pPr marL="4445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err="1">
                <a:solidFill>
                  <a:schemeClr val="tx1"/>
                </a:solidFill>
              </a:rPr>
              <a:t>Практикоориентированный</a:t>
            </a:r>
            <a:r>
              <a:rPr lang="ru-RU" sz="2400" dirty="0">
                <a:solidFill>
                  <a:schemeClr val="tx1"/>
                </a:solidFill>
              </a:rPr>
              <a:t> или исследовательский</a:t>
            </a:r>
          </a:p>
          <a:p>
            <a:pPr marL="4445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/>
              <a:t>Выбор студентами проектов не привязан к траектории обучения</a:t>
            </a:r>
          </a:p>
          <a:p>
            <a:pPr marL="4445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/>
              <a:t>Гибкий подход к формированию проектных групп: от 2 до 5 человек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en-US" sz="28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441584" y="227749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154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360515" y="844061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Что такое </a:t>
            </a:r>
            <a:r>
              <a:rPr lang="ru-RU" altLang="ru-RU" sz="32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Проспектус</a:t>
            </a: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???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2302"/>
            <a:ext cx="13004800" cy="8004273"/>
          </a:xfrm>
        </p:spPr>
        <p:txBody>
          <a:bodyPr anchor="t">
            <a:normAutofit fontScale="92500" lnSpcReduction="20000"/>
          </a:bodyPr>
          <a:lstStyle/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800" b="1" u="sng" dirty="0" err="1"/>
              <a:t>Проспектус</a:t>
            </a:r>
            <a:r>
              <a:rPr lang="ru-RU" sz="2800" dirty="0"/>
              <a:t> магистерской диссертации представляет собой детализированный план исследования. 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800" b="1" u="sng" dirty="0"/>
              <a:t>Цель </a:t>
            </a:r>
            <a:r>
              <a:rPr lang="ru-RU" sz="2800" b="1" u="sng" dirty="0" err="1"/>
              <a:t>проспектуса</a:t>
            </a:r>
            <a:r>
              <a:rPr lang="ru-RU" sz="2800" b="1" u="sng" dirty="0"/>
              <a:t> </a:t>
            </a:r>
            <a:r>
              <a:rPr lang="ru-RU" sz="2800" dirty="0"/>
              <a:t>– подробно описать ход исследования, намеченные цели и планируемые результаты. 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800" dirty="0"/>
              <a:t>Что должно быть отражено в </a:t>
            </a:r>
            <a:r>
              <a:rPr lang="ru-RU" sz="2800" dirty="0" err="1"/>
              <a:t>проспектусе</a:t>
            </a:r>
            <a:r>
              <a:rPr lang="ru-RU" sz="2800" dirty="0"/>
              <a:t>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Тема исследования 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Актуальность исследования: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Цель и задачи исследования 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Гипотезы/исследовательский вопрос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Обзор основных научных работ, наиболее близких к тематике исследования: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Описание используемых методологических подходов, методология исследования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Описание базы данных исследования/отрасли/организации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Планируемые результаты в контексте поставленных задач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Практическая значимость планируемых результатов и/или научная новизна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en-US" sz="28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441584" y="227749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AC65A15-D311-17C2-81EA-9FAB1485C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413" y="3753213"/>
            <a:ext cx="1990957" cy="19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971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379175" y="829097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 на 1-м курсе  3/3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4915"/>
            <a:ext cx="13004800" cy="8410040"/>
          </a:xfrm>
        </p:spPr>
        <p:txBody>
          <a:bodyPr anchor="t">
            <a:normAutofit fontScale="92500" lnSpcReduction="20000"/>
          </a:bodyPr>
          <a:lstStyle/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4. Дисциплины МАГОЛЕГО  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 П</a:t>
            </a:r>
            <a:r>
              <a:rPr lang="ru-RU" sz="3200" dirty="0">
                <a:solidFill>
                  <a:schemeClr val="tx1"/>
                </a:solidFill>
              </a:rPr>
              <a:t>олучение дополнительных компетенции в области финансов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эффективностью операций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Налоги и налогообложение физических и юридических лиц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Анализ финансовой отчетности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Ценные бумаги и деривативы на биржевом рынке: прикладной курс для начинающего инвестора </a:t>
            </a:r>
          </a:p>
          <a:p>
            <a:pPr marL="444500" lvl="1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0400" b="1" dirty="0">
                <a:solidFill>
                  <a:schemeClr val="tx1"/>
                </a:solidFill>
              </a:rPr>
              <a:t>+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dirty="0">
                <a:solidFill>
                  <a:schemeClr val="tx1"/>
                </a:solidFill>
              </a:rPr>
              <a:t>Дисциплины общеуниверситетского пула (посоветоваться с наставником «семинар наставника») 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Выбор дисциплины МАГОЛЕГО в ЛМС вместе с дисциплинами по выбору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>
                <a:solidFill>
                  <a:srgbClr val="FF0000"/>
                </a:solidFill>
              </a:rPr>
              <a:t>.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441584" y="23465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480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40433" y="603978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Полезные ссылки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4915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en-US" sz="28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1200" y="2323255"/>
            <a:ext cx="9753601" cy="718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Сайт НИУ ВШЭ-Нижний Новгород</a:t>
            </a: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  <a:hlinkClick r:id="rId4"/>
              </a:rPr>
              <a:t>https://nnov.hse.ru/</a:t>
            </a:r>
            <a:r>
              <a:rPr lang="ru-RU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Сайт факультета экономики НИУ ВШЭ-Нижний Новгород</a:t>
            </a: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  <a:hlinkClick r:id="rId5"/>
              </a:rPr>
              <a:t>https://nnov.hse.ru/economics/</a:t>
            </a:r>
            <a:r>
              <a:rPr lang="ru-RU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Сайт магистерской программы «Финансы»  НИУ ВШЭ-Нижний Новгород</a:t>
            </a: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  <a:hlinkClick r:id="rId6"/>
              </a:rPr>
              <a:t>https://nnov.hse.ru/ma/finance</a:t>
            </a:r>
            <a:r>
              <a:rPr lang="ru-RU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Arial" charset="0"/>
              <a:ea typeface="ＭＳ Ｐゴシック" charset="-128"/>
              <a:cs typeface="+mn-cs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Arial" charset="0"/>
              <a:ea typeface="ＭＳ Ｐゴシック" charset="-128"/>
              <a:cs typeface="+mn-cs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 t="3532" b="4790"/>
          <a:stretch>
            <a:fillRect/>
          </a:stretch>
        </p:blipFill>
        <p:spPr bwMode="auto">
          <a:xfrm>
            <a:off x="334724" y="2323255"/>
            <a:ext cx="2678475" cy="173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2035" y="4393513"/>
            <a:ext cx="2611164" cy="198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943" y="7019763"/>
            <a:ext cx="2609314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886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40433" y="603978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Обучение в трёх корпусах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4915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en-US" sz="28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5" name="Рисунок 14" descr="Изображение выглядит как здание, внешний, небо, дорог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CAA2EAB-D11D-A6B2-7178-EC8B1CECB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78" y="1751787"/>
            <a:ext cx="5656543" cy="377102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дание, внешний, небо, правительственное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6F8E55DE-D231-3563-B7C8-5E303EDCB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244" y="1763452"/>
            <a:ext cx="5633262" cy="3771026"/>
          </a:xfrm>
          <a:prstGeom prst="rect">
            <a:avLst/>
          </a:prstGeom>
        </p:spPr>
      </p:pic>
      <p:sp>
        <p:nvSpPr>
          <p:cNvPr id="17" name="Текст 5">
            <a:extLst>
              <a:ext uri="{FF2B5EF4-FFF2-40B4-BE49-F238E27FC236}">
                <a16:creationId xmlns="" xmlns:a16="http://schemas.microsoft.com/office/drawing/2014/main" id="{52A84FC5-C615-ED4D-97BC-765AAF50474A}"/>
              </a:ext>
            </a:extLst>
          </p:cNvPr>
          <p:cNvSpPr txBox="1">
            <a:spLocks/>
          </p:cNvSpPr>
          <p:nvPr/>
        </p:nvSpPr>
        <p:spPr>
          <a:xfrm>
            <a:off x="733293" y="5658510"/>
            <a:ext cx="4134671" cy="598389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pPr marL="0" indent="0" algn="ctr" hangingPunct="1">
              <a:buNone/>
            </a:pPr>
            <a:r>
              <a:rPr lang="ru-RU" sz="2133" dirty="0"/>
              <a:t>Ул. Б. Печерская, 25/12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0A23876-6DD9-86A3-068F-9C9300E75361}"/>
              </a:ext>
            </a:extLst>
          </p:cNvPr>
          <p:cNvSpPr txBox="1"/>
          <p:nvPr/>
        </p:nvSpPr>
        <p:spPr>
          <a:xfrm>
            <a:off x="6202425" y="5658510"/>
            <a:ext cx="65049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33" dirty="0"/>
              <a:t>Ул. Львовская, 1В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909458B-E292-EFC5-A0D0-F485F4E29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649" y="6256899"/>
            <a:ext cx="5663223" cy="33129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45A8D09-A221-E88E-8098-151B7A3478AB}"/>
              </a:ext>
            </a:extLst>
          </p:cNvPr>
          <p:cNvSpPr txBox="1"/>
          <p:nvPr/>
        </p:nvSpPr>
        <p:spPr>
          <a:xfrm>
            <a:off x="6968121" y="8043626"/>
            <a:ext cx="65049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33" dirty="0"/>
              <a:t>Ул. Костина, 2</a:t>
            </a:r>
          </a:p>
        </p:txBody>
      </p:sp>
    </p:spTree>
    <p:extLst>
      <p:ext uri="{BB962C8B-B14F-4D97-AF65-F5344CB8AC3E}">
        <p14:creationId xmlns:p14="http://schemas.microsoft.com/office/powerpoint/2010/main" val="56554730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17346</TotalTime>
  <Words>1052</Words>
  <Application>Microsoft Office PowerPoint</Application>
  <PresentationFormat>Произвольный</PresentationFormat>
  <Paragraphs>222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ＭＳ Ｐゴシック</vt:lpstr>
      <vt:lpstr>Arial</vt:lpstr>
      <vt:lpstr>Arial Narrow</vt:lpstr>
      <vt:lpstr>Calibri</vt:lpstr>
      <vt:lpstr>Helvetica</vt:lpstr>
      <vt:lpstr>Helvetica Light</vt:lpstr>
      <vt:lpstr>Helvetica Neue</vt:lpstr>
      <vt:lpstr>Segoe UI Semibold</vt:lpstr>
      <vt:lpstr>Symbol</vt:lpstr>
      <vt:lpstr>Times New Roman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Сучкова Екатерина Олеговна</dc:creator>
  <cp:lastModifiedBy>Щетинина Антонина Евгеньевна</cp:lastModifiedBy>
  <cp:revision>361</cp:revision>
  <dcterms:modified xsi:type="dcterms:W3CDTF">2024-09-02T08:30:25Z</dcterms:modified>
</cp:coreProperties>
</file>