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3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9" r:id="rId3"/>
    <p:sldId id="270" r:id="rId4"/>
    <p:sldId id="271" r:id="rId5"/>
    <p:sldId id="272" r:id="rId6"/>
    <p:sldId id="343" r:id="rId7"/>
    <p:sldId id="344" r:id="rId8"/>
    <p:sldId id="273" r:id="rId9"/>
    <p:sldId id="350" r:id="rId10"/>
    <p:sldId id="374" r:id="rId11"/>
    <p:sldId id="371" r:id="rId12"/>
    <p:sldId id="372" r:id="rId13"/>
    <p:sldId id="373" r:id="rId14"/>
    <p:sldId id="257" r:id="rId15"/>
    <p:sldId id="261" r:id="rId16"/>
    <p:sldId id="361" r:id="rId17"/>
    <p:sldId id="351" r:id="rId18"/>
    <p:sldId id="375" r:id="rId19"/>
    <p:sldId id="356" r:id="rId20"/>
    <p:sldId id="352" r:id="rId21"/>
    <p:sldId id="370" r:id="rId22"/>
    <p:sldId id="354" r:id="rId23"/>
    <p:sldId id="355" r:id="rId24"/>
    <p:sldId id="369" r:id="rId25"/>
    <p:sldId id="376" r:id="rId26"/>
    <p:sldId id="357" r:id="rId27"/>
    <p:sldId id="358" r:id="rId28"/>
    <p:sldId id="368" r:id="rId29"/>
    <p:sldId id="359" r:id="rId30"/>
    <p:sldId id="360" r:id="rId31"/>
    <p:sldId id="363" r:id="rId32"/>
    <p:sldId id="362" r:id="rId33"/>
    <p:sldId id="364" r:id="rId34"/>
    <p:sldId id="365" r:id="rId35"/>
    <p:sldId id="345" r:id="rId36"/>
    <p:sldId id="366" r:id="rId37"/>
  </p:sldIdLst>
  <p:sldSz cx="12192000" cy="6858000"/>
  <p:notesSz cx="6858000" cy="9144000"/>
  <p:embeddedFontLst>
    <p:embeddedFont>
      <p:font typeface="Microsoft Sans Serif" panose="020B0604020202020204" pitchFamily="3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1Cyxbk5iZiyt2LvnNggobJMtO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0B544-3236-4B92-92C9-AD85A7B5FEDC}">
  <a:tblStyle styleId="{3580B544-3236-4B92-92C9-AD85A7B5FED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86726" autoAdjust="0"/>
  </p:normalViewPr>
  <p:slideViewPr>
    <p:cSldViewPr snapToGrid="0">
      <p:cViewPr varScale="1">
        <p:scale>
          <a:sx n="70" d="100"/>
          <a:sy n="70" d="100"/>
        </p:scale>
        <p:origin x="869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ина Куликова" userId="ecc4fa7811a3c48a" providerId="LiveId" clId="{BD735775-95B5-4FAA-817E-E9C2F717D1EC}"/>
    <pc:docChg chg="delSld">
      <pc:chgData name="Валентина Куликова" userId="ecc4fa7811a3c48a" providerId="LiveId" clId="{BD735775-95B5-4FAA-817E-E9C2F717D1EC}" dt="2024-11-04T09:15:36.999" v="3" actId="47"/>
      <pc:docMkLst>
        <pc:docMk/>
      </pc:docMkLst>
      <pc:sldChg chg="del">
        <pc:chgData name="Валентина Куликова" userId="ecc4fa7811a3c48a" providerId="LiveId" clId="{BD735775-95B5-4FAA-817E-E9C2F717D1EC}" dt="2024-11-04T09:15:31.956" v="0" actId="47"/>
        <pc:sldMkLst>
          <pc:docMk/>
          <pc:sldMk cId="3945345169" sldId="346"/>
        </pc:sldMkLst>
      </pc:sldChg>
      <pc:sldChg chg="del">
        <pc:chgData name="Валентина Куликова" userId="ecc4fa7811a3c48a" providerId="LiveId" clId="{BD735775-95B5-4FAA-817E-E9C2F717D1EC}" dt="2024-11-04T09:15:34.076" v="1" actId="47"/>
        <pc:sldMkLst>
          <pc:docMk/>
          <pc:sldMk cId="3494576504" sldId="347"/>
        </pc:sldMkLst>
      </pc:sldChg>
      <pc:sldChg chg="del">
        <pc:chgData name="Валентина Куликова" userId="ecc4fa7811a3c48a" providerId="LiveId" clId="{BD735775-95B5-4FAA-817E-E9C2F717D1EC}" dt="2024-11-04T09:15:35.422" v="2" actId="47"/>
        <pc:sldMkLst>
          <pc:docMk/>
          <pc:sldMk cId="2865245106" sldId="348"/>
        </pc:sldMkLst>
      </pc:sldChg>
      <pc:sldChg chg="del">
        <pc:chgData name="Валентина Куликова" userId="ecc4fa7811a3c48a" providerId="LiveId" clId="{BD735775-95B5-4FAA-817E-E9C2F717D1EC}" dt="2024-11-04T09:15:36.999" v="3" actId="47"/>
        <pc:sldMkLst>
          <pc:docMk/>
          <pc:sldMk cId="2943724840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46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51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73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3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3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3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9D405-41F8-A522-2671-1DF43D6C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7254F-3F2B-D499-BD77-DC8621BA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13BF5-A80C-8440-2C50-D6364EE0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11/04/2024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7A006-713A-02D7-D8D2-1FEDCB41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7892A7-B905-B831-B546-267240AF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52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1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1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1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1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15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1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1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1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1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1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1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1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1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1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2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2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a-shk.github.io/lda_postcard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>
            <a:spLocks noGrp="1"/>
          </p:cNvSpPr>
          <p:nvPr>
            <p:ph type="title"/>
          </p:nvPr>
        </p:nvSpPr>
        <p:spPr>
          <a:xfrm>
            <a:off x="1030147" y="2627453"/>
            <a:ext cx="7550856" cy="10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4300"/>
              <a:buNone/>
            </a:pPr>
            <a:r>
              <a:rPr lang="ru-RU" sz="3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открыток:</a:t>
            </a:r>
            <a:br>
              <a:rPr lang="ru-RU" sz="3000" dirty="0">
                <a:solidFill>
                  <a:srgbClr val="000000"/>
                </a:solidFill>
              </a:rPr>
            </a:b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как корпус почтовой переписки помогает отследить изменения в языке</a:t>
            </a:r>
          </a:p>
        </p:txBody>
      </p:sp>
      <p:sp>
        <p:nvSpPr>
          <p:cNvPr id="182" name="Google Shape;182;p1"/>
          <p:cNvSpPr txBox="1">
            <a:spLocks noGrp="1"/>
          </p:cNvSpPr>
          <p:nvPr>
            <p:ph type="body" idx="4"/>
          </p:nvPr>
        </p:nvSpPr>
        <p:spPr>
          <a:xfrm>
            <a:off x="5685458" y="4085864"/>
            <a:ext cx="5319000" cy="7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rgbClr val="000000"/>
                </a:solidFill>
              </a:rPr>
              <a:t>Куликова В</a:t>
            </a:r>
            <a:r>
              <a:rPr lang="ru-RU" sz="2000" dirty="0" err="1">
                <a:solidFill>
                  <a:srgbClr val="000000"/>
                </a:solidFill>
              </a:rPr>
              <a:t>алентина</a:t>
            </a:r>
            <a:r>
              <a:rPr lang="ru-RU" sz="2000" dirty="0">
                <a:solidFill>
                  <a:srgbClr val="000000"/>
                </a:solidFill>
              </a:rPr>
              <a:t> Александровна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2000" dirty="0">
                <a:solidFill>
                  <a:srgbClr val="000000"/>
                </a:solidFill>
              </a:rPr>
              <a:t>Кандидат филологических наук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2000" dirty="0">
                <a:solidFill>
                  <a:srgbClr val="000000"/>
                </a:solidFill>
              </a:rPr>
              <a:t>Доцент образовательной программы «Фундаментальная и прикладная лингвистика»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74572-01B8-D19F-51BD-07E0B35A7CD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28CEA-34F0-4547-E9C2-5A745852B428}"/>
              </a:ext>
            </a:extLst>
          </p:cNvPr>
          <p:cNvSpPr txBox="1"/>
          <p:nvPr/>
        </p:nvSpPr>
        <p:spPr>
          <a:xfrm>
            <a:off x="1030147" y="4184652"/>
            <a:ext cx="43211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+mn-lt"/>
                <a:ea typeface="Calibri" panose="020F0502020204030204" pitchFamily="34" charset="0"/>
              </a:rPr>
              <a:t>Выступление подготовлено в результате работы (проект № 24-00-004 «Динамика коммуникативных практик в почтовой переписке (на материале корпуса «Пишу тебе»)») в рамках Программы «Научный фонд Национального исследовательского университета «Высшая школа экономики» (НИУ ВШЭ)»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Корпус почтовых открыток «Пишу тебе»: история в открытках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1711457"/>
            <a:ext cx="11792910" cy="4754719"/>
          </a:xfrm>
        </p:spPr>
        <p:txBody>
          <a:bodyPr/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«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Дуня! Поздравляю Вас с днем ангела и желаю Вам от души всего наилучшего в мире! Известный Вам Мефодий. Дуня, </a:t>
            </a:r>
            <a:r>
              <a:rPr lang="ru-RU" sz="3600" b="1" i="1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на счет 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денег до настоящего времени идет у меня </a:t>
            </a:r>
            <a:r>
              <a:rPr lang="ru-RU" sz="3600" b="1" i="1" dirty="0" err="1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периписка</a:t>
            </a:r>
            <a:r>
              <a:rPr lang="ru-RU" sz="3600" b="1" i="1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 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с начальником почты. Если у Тины есть деньги пусть он отдаст хоть 3 р., а карточки </a:t>
            </a:r>
            <a:r>
              <a:rPr lang="ru-RU" sz="3600" b="1" i="1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обожду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, вина моя</a:t>
            </a:r>
            <a:r>
              <a:rPr lang="ru-RU" sz="3600" dirty="0">
                <a:solidFill>
                  <a:schemeClr val="tx2">
                    <a:lumMod val="10000"/>
                  </a:schemeClr>
                </a:solidFill>
                <a:highlight>
                  <a:srgbClr val="FEFEFE"/>
                </a:highlight>
                <a:latin typeface="Montserrat Alternates"/>
              </a:rPr>
              <a:t>» (1909) –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highlight>
                  <a:srgbClr val="FEFEFE"/>
                </a:highlight>
                <a:latin typeface="Montserrat Alternates"/>
              </a:rPr>
              <a:t>обождать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highlight>
                  <a:srgbClr val="FEFEFE"/>
                </a:highlight>
                <a:latin typeface="Montserrat Alternates"/>
              </a:rPr>
              <a:t>– 16 раз, по НКРЯ период активного употребления с 1806 по 1968</a:t>
            </a:r>
            <a:endParaRPr lang="ru-RU" sz="3600" b="0" i="0" dirty="0">
              <a:solidFill>
                <a:schemeClr val="accent1">
                  <a:lumMod val="50000"/>
                </a:schemeClr>
              </a:solidFill>
              <a:effectLst/>
              <a:highlight>
                <a:srgbClr val="FEFEFE"/>
              </a:highlight>
              <a:latin typeface="Montserrat Alternates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ru-RU" sz="4000" b="0" i="0" dirty="0">
              <a:solidFill>
                <a:srgbClr val="000000"/>
              </a:solidFill>
              <a:effectLst/>
              <a:highlight>
                <a:srgbClr val="FEFEFE"/>
              </a:highlight>
              <a:latin typeface="Montserrat Alternates"/>
            </a:endParaRPr>
          </a:p>
          <a:p>
            <a:pPr marL="228600" indent="0"/>
            <a:endParaRPr lang="ru-RU" sz="4000" b="0" i="0" dirty="0">
              <a:solidFill>
                <a:srgbClr val="000000"/>
              </a:solidFill>
              <a:effectLst/>
              <a:highlight>
                <a:srgbClr val="FEFEFE"/>
              </a:highlight>
              <a:latin typeface="Montserrat Alternates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+mn-lt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E1E63AC-CEA1-C678-2E35-54DFC090C4F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6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008295"/>
            <a:ext cx="11057955" cy="927154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Корпус почтовых открыток «Пишу тебе»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5865" y="1377387"/>
            <a:ext cx="12086135" cy="5088789"/>
          </a:xfrm>
        </p:spPr>
        <p:txBody>
          <a:bodyPr/>
          <a:lstStyle/>
          <a:p>
            <a:pPr marL="228600" indent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1. Бумажные открытки проходят оцифровку и расшифровку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E1E63AC-CEA1-C678-2E35-54DFC090C4F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C4F763-8334-B2D0-75EB-73932EBD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96" y="1986915"/>
            <a:ext cx="7810533" cy="45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008295"/>
            <a:ext cx="11057955" cy="927154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Корпус почтовых открыток «Пишу тебе»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5865" y="1377387"/>
            <a:ext cx="12086135" cy="5088789"/>
          </a:xfrm>
        </p:spPr>
        <p:txBody>
          <a:bodyPr/>
          <a:lstStyle/>
          <a:p>
            <a:pPr marL="228600" indent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2. Оцифрованные и расшифрованные открытки собираются в корпус, каждой открытке присваиваются теги (разметка) – данные об адресате и адресанте, год, место, тема и т.д.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E1E63AC-CEA1-C678-2E35-54DFC090C4F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E615B-B98C-7FA1-5F8D-5A6199F58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5"/>
          <a:stretch/>
        </p:blipFill>
        <p:spPr>
          <a:xfrm>
            <a:off x="200427" y="3243246"/>
            <a:ext cx="11791145" cy="28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008295"/>
            <a:ext cx="11057955" cy="927154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Корпус почтовых открыток «Пишу тебе»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5865" y="1377387"/>
            <a:ext cx="4226649" cy="5088789"/>
          </a:xfrm>
        </p:spPr>
        <p:txBody>
          <a:bodyPr/>
          <a:lstStyle/>
          <a:p>
            <a:pPr marL="228600" indent="0"/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3. Для работы с корпусом лингвисты часто используют корпусные менеджеры (например,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AntConc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) – программы, позволяющие удобнее искать информацию по корпусам, анализировать конкретные слова </a:t>
            </a:r>
            <a:r>
              <a:rPr lang="ru-RU" sz="2800">
                <a:solidFill>
                  <a:schemeClr val="tx2">
                    <a:lumMod val="10000"/>
                  </a:schemeClr>
                </a:solidFill>
                <a:latin typeface="+mn-lt"/>
              </a:rPr>
              <a:t>и конструкции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E1E63AC-CEA1-C678-2E35-54DFC090C4F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A85FC8-9C2C-BEDF-60E8-1ED3F10C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3" y="1564312"/>
            <a:ext cx="7565364" cy="44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6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C68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F2C68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Русский язык в зеркале почтовых открыток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F2C6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215273" y="1198738"/>
            <a:ext cx="10063046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Проект изучения корпуса почтовых открыток НИУ ВШЭ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0" name="Google Shape;190;p2"/>
          <p:cNvSpPr txBox="1">
            <a:spLocks noGrp="1"/>
          </p:cNvSpPr>
          <p:nvPr>
            <p:ph type="body" idx="3"/>
          </p:nvPr>
        </p:nvSpPr>
        <p:spPr>
          <a:xfrm>
            <a:off x="265824" y="1648736"/>
            <a:ext cx="5635101" cy="498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 b="1" i="1" dirty="0" err="1"/>
              <a:t>Преподаватели</a:t>
            </a:r>
            <a:r>
              <a:rPr lang="en-US" sz="1800" b="1" i="1" dirty="0"/>
              <a:t>:</a:t>
            </a:r>
            <a:endParaRPr sz="1800" b="1" i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 b="1" dirty="0"/>
              <a:t>Куликова В.А. </a:t>
            </a:r>
            <a:r>
              <a:rPr lang="en-US" sz="1800" dirty="0"/>
              <a:t>(</a:t>
            </a:r>
            <a:r>
              <a:rPr lang="en-US" sz="1800" dirty="0" err="1"/>
              <a:t>руководитель</a:t>
            </a:r>
            <a:r>
              <a:rPr lang="en-US" sz="1800" dirty="0"/>
              <a:t> </a:t>
            </a:r>
            <a:r>
              <a:rPr lang="en-US" sz="1800" dirty="0" err="1"/>
              <a:t>проекта</a:t>
            </a:r>
            <a:r>
              <a:rPr lang="en-US" sz="1800" dirty="0"/>
              <a:t>, </a:t>
            </a:r>
            <a:r>
              <a:rPr lang="en-US" sz="1800" dirty="0" err="1"/>
              <a:t>лингвистическое</a:t>
            </a:r>
            <a:r>
              <a:rPr lang="en-US" sz="1800" dirty="0"/>
              <a:t> </a:t>
            </a:r>
            <a:r>
              <a:rPr lang="en-US" sz="1800" dirty="0" err="1"/>
              <a:t>направление</a:t>
            </a:r>
            <a:r>
              <a:rPr lang="en-US" sz="1800" dirty="0"/>
              <a:t>)</a:t>
            </a:r>
            <a:r>
              <a:rPr lang="ru-RU" sz="1800" dirty="0"/>
              <a:t>; </a:t>
            </a:r>
            <a:r>
              <a:rPr lang="en-US" sz="1800" b="1" dirty="0" err="1"/>
              <a:t>Хусяинов</a:t>
            </a:r>
            <a:r>
              <a:rPr lang="en-US" sz="1800" b="1" dirty="0"/>
              <a:t> Т.М. </a:t>
            </a:r>
            <a:r>
              <a:rPr lang="en-US" sz="1800" dirty="0"/>
              <a:t>(</a:t>
            </a:r>
            <a:r>
              <a:rPr lang="en-US" sz="1800" dirty="0" err="1"/>
              <a:t>социально-историческое</a:t>
            </a:r>
            <a:r>
              <a:rPr lang="en-US" sz="1800" dirty="0"/>
              <a:t> </a:t>
            </a:r>
            <a:r>
              <a:rPr lang="en-US" sz="1800" dirty="0" err="1"/>
              <a:t>направление</a:t>
            </a:r>
            <a:r>
              <a:rPr lang="en-US" sz="1800" dirty="0"/>
              <a:t>)</a:t>
            </a:r>
            <a:endParaRPr sz="1600" dirty="0"/>
          </a:p>
        </p:txBody>
      </p:sp>
      <p:sp>
        <p:nvSpPr>
          <p:cNvPr id="191" name="Google Shape;191;p2"/>
          <p:cNvSpPr/>
          <p:nvPr/>
        </p:nvSpPr>
        <p:spPr>
          <a:xfrm>
            <a:off x="5900925" y="356625"/>
            <a:ext cx="472500" cy="7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3"/>
          </p:nvPr>
        </p:nvSpPr>
        <p:spPr>
          <a:xfrm>
            <a:off x="265824" y="3229337"/>
            <a:ext cx="5428919" cy="42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 b="1" i="1" dirty="0" err="1"/>
              <a:t>Студенты</a:t>
            </a:r>
            <a:r>
              <a:rPr lang="en-US" sz="1800" b="1" i="1" dirty="0"/>
              <a:t>:</a:t>
            </a:r>
            <a:endParaRPr sz="1800" b="1" i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 b="1" dirty="0"/>
              <a:t>ОП “</a:t>
            </a:r>
            <a:r>
              <a:rPr lang="en-US" sz="1800" b="1" dirty="0" err="1"/>
              <a:t>Фундаментальная</a:t>
            </a:r>
            <a:r>
              <a:rPr lang="en-US" sz="1800" b="1" dirty="0"/>
              <a:t> и </a:t>
            </a:r>
            <a:r>
              <a:rPr lang="en-US" sz="1800" b="1" dirty="0" err="1"/>
              <a:t>прикладная</a:t>
            </a:r>
            <a:r>
              <a:rPr lang="en-US" sz="1800" b="1" dirty="0"/>
              <a:t> </a:t>
            </a:r>
            <a:r>
              <a:rPr lang="en-US" sz="1800" b="1" dirty="0" err="1"/>
              <a:t>лингвистика</a:t>
            </a:r>
            <a:r>
              <a:rPr lang="en-US" sz="1800" b="1" dirty="0"/>
              <a:t>” (НИУ ВШЭ </a:t>
            </a:r>
            <a:r>
              <a:rPr lang="en-US" sz="1800" b="1" dirty="0" err="1"/>
              <a:t>Нижний</a:t>
            </a:r>
            <a:r>
              <a:rPr lang="en-US" sz="1800" b="1" dirty="0"/>
              <a:t> </a:t>
            </a:r>
            <a:r>
              <a:rPr lang="en-US" sz="1800" b="1" dirty="0" err="1"/>
              <a:t>Новгород</a:t>
            </a:r>
            <a:r>
              <a:rPr lang="en-US" sz="1800" b="1" dirty="0"/>
              <a:t>): </a:t>
            </a:r>
            <a:r>
              <a:rPr lang="en-US" sz="1800" dirty="0" err="1"/>
              <a:t>Айсина</a:t>
            </a:r>
            <a:r>
              <a:rPr lang="en-US" sz="1800" dirty="0"/>
              <a:t> </a:t>
            </a:r>
            <a:r>
              <a:rPr lang="en-US" sz="1800" dirty="0" err="1"/>
              <a:t>Алина</a:t>
            </a:r>
            <a:r>
              <a:rPr lang="en-US" sz="1800" dirty="0"/>
              <a:t>, </a:t>
            </a:r>
            <a:r>
              <a:rPr lang="en-US" sz="1800" dirty="0" err="1"/>
              <a:t>Доможирова</a:t>
            </a:r>
            <a:r>
              <a:rPr lang="en-US" sz="1800" dirty="0"/>
              <a:t> </a:t>
            </a:r>
            <a:r>
              <a:rPr lang="en-US" sz="1800" dirty="0" err="1"/>
              <a:t>Полина</a:t>
            </a:r>
            <a:r>
              <a:rPr lang="en-US" sz="1800" dirty="0"/>
              <a:t>, </a:t>
            </a:r>
            <a:r>
              <a:rPr lang="en-US" sz="1800" dirty="0" err="1"/>
              <a:t>Карнаухов</a:t>
            </a:r>
            <a:r>
              <a:rPr lang="en-US" sz="1800" dirty="0"/>
              <a:t> </a:t>
            </a:r>
            <a:r>
              <a:rPr lang="en-US" sz="1800" dirty="0" err="1"/>
              <a:t>Андрей</a:t>
            </a:r>
            <a:r>
              <a:rPr lang="en-US" sz="1800" dirty="0"/>
              <a:t>, </a:t>
            </a:r>
            <a:r>
              <a:rPr lang="en-US" sz="1800" dirty="0" err="1"/>
              <a:t>Шкунов</a:t>
            </a:r>
            <a:r>
              <a:rPr lang="en-US" sz="1800" dirty="0"/>
              <a:t> </a:t>
            </a:r>
            <a:r>
              <a:rPr lang="en-US" sz="1800" dirty="0" err="1"/>
              <a:t>Павел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 b="1" dirty="0"/>
              <a:t>ОП “</a:t>
            </a:r>
            <a:r>
              <a:rPr lang="en-US" sz="1800" b="1" dirty="0" err="1"/>
              <a:t>История</a:t>
            </a:r>
            <a:r>
              <a:rPr lang="en-US" sz="1800" b="1" dirty="0"/>
              <a:t>” (НИУ ВШЭ </a:t>
            </a:r>
            <a:r>
              <a:rPr lang="en-US" sz="1800" b="1" dirty="0" err="1"/>
              <a:t>Москва</a:t>
            </a:r>
            <a:r>
              <a:rPr lang="en-US" sz="1800" b="1" dirty="0"/>
              <a:t>):</a:t>
            </a:r>
            <a:r>
              <a:rPr lang="en-US" sz="1800" dirty="0"/>
              <a:t> </a:t>
            </a:r>
            <a:r>
              <a:rPr lang="en-US" sz="1800" dirty="0" err="1"/>
              <a:t>Журавлева</a:t>
            </a:r>
            <a:r>
              <a:rPr lang="en-US" sz="1800" dirty="0"/>
              <a:t> </a:t>
            </a:r>
            <a:r>
              <a:rPr lang="en-US" sz="1800" dirty="0" err="1"/>
              <a:t>Мария</a:t>
            </a:r>
            <a:r>
              <a:rPr lang="en-US" sz="1800" dirty="0"/>
              <a:t>, </a:t>
            </a:r>
            <a:r>
              <a:rPr lang="en-US" sz="1800" dirty="0" err="1"/>
              <a:t>Мусинова</a:t>
            </a:r>
            <a:r>
              <a:rPr lang="en-US" sz="1800" dirty="0"/>
              <a:t> </a:t>
            </a:r>
            <a:r>
              <a:rPr lang="en-US" sz="1800" dirty="0" err="1"/>
              <a:t>Юлия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 b="1" dirty="0"/>
              <a:t>ОП “</a:t>
            </a:r>
            <a:r>
              <a:rPr lang="en-US" sz="1800" b="1" dirty="0" err="1"/>
              <a:t>История</a:t>
            </a:r>
            <a:r>
              <a:rPr lang="en-US" sz="1800" b="1" dirty="0"/>
              <a:t>” (НИУ ВШЭ </a:t>
            </a:r>
            <a:r>
              <a:rPr lang="en-US" sz="1800" b="1" dirty="0" err="1"/>
              <a:t>Санкт-Петербург</a:t>
            </a:r>
            <a:r>
              <a:rPr lang="en-US" sz="1800" b="1" dirty="0"/>
              <a:t>):</a:t>
            </a:r>
            <a:r>
              <a:rPr lang="en-US" sz="1800" dirty="0"/>
              <a:t> </a:t>
            </a:r>
            <a:r>
              <a:rPr lang="en-US" sz="1800" dirty="0" err="1"/>
              <a:t>Пермякова</a:t>
            </a:r>
            <a:r>
              <a:rPr lang="en-US" sz="1800" dirty="0"/>
              <a:t> </a:t>
            </a:r>
            <a:r>
              <a:rPr lang="en-US" sz="1800" dirty="0" err="1"/>
              <a:t>Полина</a:t>
            </a:r>
            <a:endParaRPr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85EBA1-D1C5-B9FA-E9EF-79139C0B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925" y="2107076"/>
            <a:ext cx="6129729" cy="4394299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D343AF3F-24C6-A147-32D2-A1504221263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09409" y="480932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545D8B1-7B78-7FBE-F155-AB2A4A039683}"/>
              </a:ext>
            </a:extLst>
          </p:cNvPr>
          <p:cNvSpPr/>
          <p:nvPr/>
        </p:nvSpPr>
        <p:spPr>
          <a:xfrm>
            <a:off x="264768" y="266218"/>
            <a:ext cx="11610790" cy="7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Google Shape;235;p6"/>
          <p:cNvSpPr txBox="1">
            <a:spLocks noGrp="1"/>
          </p:cNvSpPr>
          <p:nvPr>
            <p:ph type="body" idx="3"/>
          </p:nvPr>
        </p:nvSpPr>
        <p:spPr>
          <a:xfrm>
            <a:off x="1486513" y="266218"/>
            <a:ext cx="10705488" cy="644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2400" b="1" i="1" dirty="0"/>
              <a:t>Куликова В.А. </a:t>
            </a:r>
            <a:r>
              <a:rPr lang="en-US" sz="2400" dirty="0"/>
              <a:t>- </a:t>
            </a:r>
            <a:r>
              <a:rPr lang="en-US" sz="2400" dirty="0" err="1"/>
              <a:t>общее</a:t>
            </a:r>
            <a:r>
              <a:rPr lang="en-US" sz="2400" dirty="0"/>
              <a:t> </a:t>
            </a:r>
            <a:r>
              <a:rPr lang="en-US" sz="2400" dirty="0" err="1"/>
              <a:t>организационное</a:t>
            </a:r>
            <a:r>
              <a:rPr lang="en-US" sz="2400" dirty="0"/>
              <a:t> </a:t>
            </a:r>
            <a:r>
              <a:rPr lang="en-US" sz="2400" dirty="0" err="1"/>
              <a:t>руководство</a:t>
            </a:r>
            <a:r>
              <a:rPr lang="en-US" sz="2400" dirty="0"/>
              <a:t>; </a:t>
            </a:r>
            <a:r>
              <a:rPr lang="en-US" sz="2400" dirty="0" err="1"/>
              <a:t>курирование</a:t>
            </a:r>
            <a:r>
              <a:rPr lang="en-US" sz="2400" dirty="0"/>
              <a:t> </a:t>
            </a:r>
            <a:r>
              <a:rPr lang="en-US" sz="2400" dirty="0" err="1"/>
              <a:t>лингвистического</a:t>
            </a:r>
            <a:r>
              <a:rPr lang="en-US" sz="2400" dirty="0"/>
              <a:t> </a:t>
            </a:r>
            <a:r>
              <a:rPr lang="en-US" sz="2400" dirty="0" err="1"/>
              <a:t>направления</a:t>
            </a:r>
            <a:r>
              <a:rPr lang="en-US" sz="2400" dirty="0"/>
              <a:t> </a:t>
            </a:r>
            <a:r>
              <a:rPr lang="en-US" sz="2400" dirty="0" err="1"/>
              <a:t>исследования</a:t>
            </a:r>
            <a:r>
              <a:rPr lang="en-US" sz="2400" dirty="0"/>
              <a:t>; </a:t>
            </a:r>
            <a:r>
              <a:rPr lang="en-US" sz="2400" dirty="0" err="1"/>
              <a:t>корпусный</a:t>
            </a:r>
            <a:r>
              <a:rPr lang="en-US" sz="2400" dirty="0"/>
              <a:t> </a:t>
            </a:r>
            <a:r>
              <a:rPr lang="en-US" sz="2400" dirty="0" err="1"/>
              <a:t>анализ</a:t>
            </a:r>
            <a:r>
              <a:rPr lang="en-US" sz="2400" dirty="0"/>
              <a:t> </a:t>
            </a:r>
            <a:r>
              <a:rPr lang="en-US" sz="2400" dirty="0" err="1"/>
              <a:t>семантических</a:t>
            </a:r>
            <a:r>
              <a:rPr lang="en-US" sz="2400" dirty="0"/>
              <a:t> </a:t>
            </a:r>
            <a:r>
              <a:rPr lang="en-US" sz="2400" dirty="0" err="1"/>
              <a:t>полей</a:t>
            </a:r>
            <a:r>
              <a:rPr lang="en-US" sz="2400" dirty="0"/>
              <a:t>, </a:t>
            </a:r>
            <a:r>
              <a:rPr lang="en-US" sz="2400" dirty="0" err="1"/>
              <a:t>оценочной</a:t>
            </a:r>
            <a:r>
              <a:rPr lang="en-US" sz="2400" dirty="0"/>
              <a:t> </a:t>
            </a:r>
            <a:r>
              <a:rPr lang="en-US" sz="2400" dirty="0" err="1"/>
              <a:t>лексики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2400" b="1" i="1" dirty="0" err="1"/>
              <a:t>Айсина</a:t>
            </a:r>
            <a:r>
              <a:rPr lang="en-US" sz="2400" b="1" i="1" dirty="0"/>
              <a:t> А., </a:t>
            </a:r>
            <a:r>
              <a:rPr lang="en-US" sz="2400" b="1" i="1" dirty="0" err="1"/>
              <a:t>Доможирова</a:t>
            </a:r>
            <a:r>
              <a:rPr lang="en-US" sz="2400" b="1" i="1" dirty="0"/>
              <a:t> П.</a:t>
            </a:r>
            <a:r>
              <a:rPr lang="en-US" sz="2400" b="1" dirty="0"/>
              <a:t> </a:t>
            </a:r>
            <a:r>
              <a:rPr lang="ru-RU" sz="2400" b="1" dirty="0"/>
              <a:t>(3 курс </a:t>
            </a:r>
            <a:r>
              <a:rPr lang="ru-RU" sz="2400" b="1" dirty="0" err="1"/>
              <a:t>ФиПЛ</a:t>
            </a:r>
            <a:r>
              <a:rPr lang="ru-RU" sz="2400" b="1" dirty="0"/>
              <a:t>) </a:t>
            </a:r>
            <a:r>
              <a:rPr lang="en-US" sz="2400" dirty="0"/>
              <a:t>- </a:t>
            </a:r>
            <a:r>
              <a:rPr lang="en-US" sz="2400" dirty="0" err="1"/>
              <a:t>анализ</a:t>
            </a:r>
            <a:r>
              <a:rPr lang="en-US" sz="2400" dirty="0"/>
              <a:t> </a:t>
            </a:r>
            <a:r>
              <a:rPr lang="en-US" sz="2400" dirty="0" err="1"/>
              <a:t>динамики</a:t>
            </a:r>
            <a:r>
              <a:rPr lang="en-US" sz="2400" dirty="0"/>
              <a:t> в </a:t>
            </a:r>
            <a:r>
              <a:rPr lang="en-US" sz="2400" dirty="0" err="1"/>
              <a:t>области</a:t>
            </a:r>
            <a:r>
              <a:rPr lang="en-US" sz="2400" dirty="0"/>
              <a:t> </a:t>
            </a:r>
            <a:r>
              <a:rPr lang="en-US" sz="2400" dirty="0" err="1"/>
              <a:t>лексики</a:t>
            </a:r>
            <a:r>
              <a:rPr lang="en-US" sz="2400" dirty="0"/>
              <a:t> с </a:t>
            </a:r>
            <a:r>
              <a:rPr lang="en-US" sz="2400" dirty="0" err="1"/>
              <a:t>помощью</a:t>
            </a:r>
            <a:r>
              <a:rPr lang="en-US" sz="2400" dirty="0"/>
              <a:t> </a:t>
            </a:r>
            <a:r>
              <a:rPr lang="en-US" sz="2400" dirty="0" err="1"/>
              <a:t>корпусной</a:t>
            </a:r>
            <a:r>
              <a:rPr lang="en-US" sz="2400" dirty="0"/>
              <a:t> </a:t>
            </a:r>
            <a:r>
              <a:rPr lang="en-US" sz="2400" dirty="0" err="1"/>
              <a:t>аналитики</a:t>
            </a:r>
            <a:r>
              <a:rPr lang="en-US" sz="2400" dirty="0"/>
              <a:t> (</a:t>
            </a:r>
            <a:r>
              <a:rPr lang="en-US" sz="2400" dirty="0" err="1"/>
              <a:t>корпусный</a:t>
            </a:r>
            <a:r>
              <a:rPr lang="en-US" sz="2400" dirty="0"/>
              <a:t> </a:t>
            </a:r>
            <a:r>
              <a:rPr lang="en-US" sz="2400" dirty="0" err="1"/>
              <a:t>менеджер</a:t>
            </a:r>
            <a:r>
              <a:rPr lang="en-US" sz="2400" dirty="0"/>
              <a:t> </a:t>
            </a:r>
            <a:r>
              <a:rPr lang="en-US" sz="2400" dirty="0" err="1"/>
              <a:t>AntConc</a:t>
            </a:r>
            <a:r>
              <a:rPr lang="en-US" sz="2400" dirty="0"/>
              <a:t>): </a:t>
            </a:r>
            <a:r>
              <a:rPr lang="en-US" sz="2400" dirty="0" err="1"/>
              <a:t>анализ</a:t>
            </a:r>
            <a:r>
              <a:rPr lang="en-US" sz="2400" dirty="0"/>
              <a:t> </a:t>
            </a:r>
            <a:r>
              <a:rPr lang="en-US" sz="2400" dirty="0" err="1"/>
              <a:t>частотности</a:t>
            </a:r>
            <a:r>
              <a:rPr lang="en-US" sz="2400" dirty="0"/>
              <a:t> </a:t>
            </a:r>
            <a:r>
              <a:rPr lang="en-US" sz="2400" dirty="0" err="1"/>
              <a:t>групп</a:t>
            </a:r>
            <a:r>
              <a:rPr lang="en-US" sz="2400" dirty="0"/>
              <a:t> </a:t>
            </a:r>
            <a:r>
              <a:rPr lang="en-US" sz="2400" dirty="0" err="1"/>
              <a:t>лексики</a:t>
            </a:r>
            <a:r>
              <a:rPr lang="en-US" sz="2400" dirty="0"/>
              <a:t> в </a:t>
            </a:r>
            <a:r>
              <a:rPr lang="en-US" sz="2400" dirty="0" err="1"/>
              <a:t>разные</a:t>
            </a:r>
            <a:r>
              <a:rPr lang="en-US" sz="2400" dirty="0"/>
              <a:t> </a:t>
            </a:r>
            <a:r>
              <a:rPr lang="en-US" sz="2400" dirty="0" err="1"/>
              <a:t>исторические</a:t>
            </a:r>
            <a:r>
              <a:rPr lang="en-US" sz="2400" dirty="0"/>
              <a:t> </a:t>
            </a:r>
            <a:r>
              <a:rPr lang="en-US" sz="2400" dirty="0" err="1"/>
              <a:t>периоды</a:t>
            </a:r>
            <a:r>
              <a:rPr lang="en-US" sz="2400" dirty="0"/>
              <a:t>, </a:t>
            </a:r>
            <a:r>
              <a:rPr lang="en-US" sz="2400" dirty="0" err="1"/>
              <a:t>выявление</a:t>
            </a:r>
            <a:r>
              <a:rPr lang="en-US" sz="2400" dirty="0"/>
              <a:t> </a:t>
            </a:r>
            <a:r>
              <a:rPr lang="en-US" sz="2400" dirty="0" err="1"/>
              <a:t>архаизации</a:t>
            </a:r>
            <a:r>
              <a:rPr lang="en-US" sz="2400" dirty="0"/>
              <a:t> и </a:t>
            </a:r>
            <a:r>
              <a:rPr lang="en-US" sz="2400" dirty="0" err="1"/>
              <a:t>неологизация</a:t>
            </a:r>
            <a:r>
              <a:rPr lang="en-US" sz="2400" dirty="0"/>
              <a:t> </a:t>
            </a:r>
            <a:r>
              <a:rPr lang="en-US" sz="2400" dirty="0" err="1"/>
              <a:t>лексем</a:t>
            </a:r>
            <a:r>
              <a:rPr lang="en-US" sz="2400" dirty="0"/>
              <a:t>, </a:t>
            </a:r>
            <a:r>
              <a:rPr lang="en-US" sz="2400" dirty="0" err="1"/>
              <a:t>анализ</a:t>
            </a:r>
            <a:r>
              <a:rPr lang="en-US" sz="2400" dirty="0"/>
              <a:t> </a:t>
            </a:r>
            <a:r>
              <a:rPr lang="en-US" sz="2400" dirty="0" err="1"/>
              <a:t>коллокаций</a:t>
            </a:r>
            <a:r>
              <a:rPr lang="en-US" sz="2400" dirty="0"/>
              <a:t>, </a:t>
            </a:r>
            <a:r>
              <a:rPr lang="en-US" sz="2400" dirty="0" err="1"/>
              <a:t>выявление</a:t>
            </a:r>
            <a:r>
              <a:rPr lang="en-US" sz="2400" dirty="0"/>
              <a:t> </a:t>
            </a:r>
            <a:r>
              <a:rPr lang="en-US" sz="2400" dirty="0" err="1"/>
              <a:t>семантических</a:t>
            </a:r>
            <a:r>
              <a:rPr lang="en-US" sz="2400" dirty="0"/>
              <a:t> </a:t>
            </a:r>
            <a:r>
              <a:rPr lang="en-US" sz="2400" dirty="0" err="1"/>
              <a:t>сдвигов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2400" b="1" i="1" dirty="0" err="1"/>
              <a:t>Карнаухов</a:t>
            </a:r>
            <a:r>
              <a:rPr lang="en-US" sz="2400" b="1" i="1" dirty="0"/>
              <a:t> А. </a:t>
            </a:r>
            <a:r>
              <a:rPr lang="ru-RU" sz="2400" b="1" dirty="0"/>
              <a:t>(3 курс </a:t>
            </a:r>
            <a:r>
              <a:rPr lang="ru-RU" sz="2400" b="1" dirty="0" err="1"/>
              <a:t>ФиПЛ</a:t>
            </a:r>
            <a:r>
              <a:rPr lang="ru-RU" sz="2400" b="1" dirty="0"/>
              <a:t>) </a:t>
            </a:r>
            <a:r>
              <a:rPr lang="en-US" sz="2400" dirty="0"/>
              <a:t>- </a:t>
            </a:r>
            <a:r>
              <a:rPr lang="en-US" sz="2400" dirty="0" err="1"/>
              <a:t>корпусный</a:t>
            </a:r>
            <a:r>
              <a:rPr lang="en-US" sz="2400" dirty="0"/>
              <a:t> </a:t>
            </a:r>
            <a:r>
              <a:rPr lang="en-US" sz="2400" dirty="0" err="1"/>
              <a:t>анализ</a:t>
            </a:r>
            <a:r>
              <a:rPr lang="en-US" sz="2400" dirty="0"/>
              <a:t> </a:t>
            </a:r>
            <a:r>
              <a:rPr lang="en-US" sz="2400" dirty="0" err="1"/>
              <a:t>динамики</a:t>
            </a:r>
            <a:r>
              <a:rPr lang="en-US" sz="2400" dirty="0"/>
              <a:t> </a:t>
            </a:r>
            <a:r>
              <a:rPr lang="en-US" sz="2400" dirty="0" err="1"/>
              <a:t>речевого</a:t>
            </a:r>
            <a:r>
              <a:rPr lang="en-US" sz="2400" dirty="0"/>
              <a:t> </a:t>
            </a:r>
            <a:r>
              <a:rPr lang="en-US" sz="2400" dirty="0" err="1"/>
              <a:t>жанра</a:t>
            </a:r>
            <a:r>
              <a:rPr lang="en-US" sz="2400" dirty="0"/>
              <a:t> </a:t>
            </a:r>
            <a:r>
              <a:rPr lang="en-US" sz="2400" dirty="0" err="1"/>
              <a:t>поздравления</a:t>
            </a:r>
            <a:r>
              <a:rPr lang="en-US" sz="2400" dirty="0"/>
              <a:t>, </a:t>
            </a:r>
            <a:r>
              <a:rPr lang="en-US" sz="2400" dirty="0" err="1"/>
              <a:t>этикетных</a:t>
            </a:r>
            <a:r>
              <a:rPr lang="en-US" sz="2400" dirty="0"/>
              <a:t> </a:t>
            </a:r>
            <a:r>
              <a:rPr lang="en-US" sz="2400" dirty="0" err="1"/>
              <a:t>формул</a:t>
            </a:r>
            <a:r>
              <a:rPr lang="en-US" sz="2400" dirty="0"/>
              <a:t> </a:t>
            </a:r>
            <a:r>
              <a:rPr lang="en-US" sz="2400" dirty="0" err="1"/>
              <a:t>приветствия</a:t>
            </a:r>
            <a:r>
              <a:rPr lang="en-US" sz="2400" dirty="0"/>
              <a:t>, </a:t>
            </a:r>
            <a:r>
              <a:rPr lang="en-US" sz="2400" dirty="0" err="1"/>
              <a:t>прощания</a:t>
            </a:r>
            <a:r>
              <a:rPr lang="en-US" sz="2400" dirty="0"/>
              <a:t>: </a:t>
            </a:r>
            <a:r>
              <a:rPr lang="en-US" sz="2400" dirty="0" err="1"/>
              <a:t>выявление</a:t>
            </a:r>
            <a:r>
              <a:rPr lang="en-US" sz="2400" dirty="0"/>
              <a:t> </a:t>
            </a:r>
            <a:r>
              <a:rPr lang="en-US" sz="2400" dirty="0" err="1"/>
              <a:t>стандартных</a:t>
            </a:r>
            <a:r>
              <a:rPr lang="en-US" sz="2400" dirty="0"/>
              <a:t> </a:t>
            </a:r>
            <a:r>
              <a:rPr lang="en-US" sz="2400" dirty="0" err="1"/>
              <a:t>лексических</a:t>
            </a:r>
            <a:r>
              <a:rPr lang="en-US" sz="2400" dirty="0"/>
              <a:t> и </a:t>
            </a:r>
            <a:r>
              <a:rPr lang="en-US" sz="2400" dirty="0" err="1"/>
              <a:t>синтаксических</a:t>
            </a:r>
            <a:r>
              <a:rPr lang="en-US" sz="2400" dirty="0"/>
              <a:t> </a:t>
            </a:r>
            <a:r>
              <a:rPr lang="en-US" sz="2400" dirty="0" err="1"/>
              <a:t>единиц</a:t>
            </a:r>
            <a:r>
              <a:rPr lang="en-US" sz="2400" dirty="0"/>
              <a:t>, </a:t>
            </a:r>
            <a:r>
              <a:rPr lang="en-US" sz="2400" dirty="0" err="1"/>
              <a:t>интерпретация</a:t>
            </a:r>
            <a:r>
              <a:rPr lang="en-US" sz="2400" dirty="0"/>
              <a:t> </a:t>
            </a:r>
            <a:r>
              <a:rPr lang="en-US" sz="2400" dirty="0" err="1"/>
              <a:t>взаимосвязи</a:t>
            </a:r>
            <a:r>
              <a:rPr lang="en-US" sz="2400" dirty="0"/>
              <a:t> </a:t>
            </a:r>
            <a:r>
              <a:rPr lang="en-US" sz="2400" dirty="0" err="1"/>
              <a:t>языковых</a:t>
            </a:r>
            <a:r>
              <a:rPr lang="en-US" sz="2400" dirty="0"/>
              <a:t> </a:t>
            </a:r>
            <a:r>
              <a:rPr lang="en-US" sz="2400" dirty="0" err="1"/>
              <a:t>структур</a:t>
            </a:r>
            <a:r>
              <a:rPr lang="en-US" sz="2400" dirty="0"/>
              <a:t> и </a:t>
            </a:r>
            <a:r>
              <a:rPr lang="en-US" sz="2400" dirty="0" err="1"/>
              <a:t>социальных</a:t>
            </a:r>
            <a:r>
              <a:rPr lang="en-US" sz="2400" dirty="0"/>
              <a:t> </a:t>
            </a:r>
            <a:r>
              <a:rPr lang="en-US" sz="2400" dirty="0" err="1"/>
              <a:t>факторов</a:t>
            </a:r>
            <a:r>
              <a:rPr lang="en-US" sz="2400" dirty="0"/>
              <a:t>.</a:t>
            </a:r>
            <a:endParaRPr sz="2400" dirty="0"/>
          </a:p>
          <a:p>
            <a:pPr marL="0" indent="0"/>
            <a:r>
              <a:rPr lang="ru-RU" sz="2400" b="1" i="1" dirty="0" err="1"/>
              <a:t>Шкунов</a:t>
            </a:r>
            <a:r>
              <a:rPr lang="ru-RU" sz="2400" b="1" i="1" dirty="0"/>
              <a:t> П. </a:t>
            </a:r>
            <a:r>
              <a:rPr lang="ru-RU" sz="2400" b="1" dirty="0"/>
              <a:t>(3 курс </a:t>
            </a:r>
            <a:r>
              <a:rPr lang="ru-RU" sz="2400" b="1" dirty="0" err="1"/>
              <a:t>ФиПЛ</a:t>
            </a:r>
            <a:r>
              <a:rPr lang="ru-RU" sz="2400" b="1" dirty="0"/>
              <a:t>) </a:t>
            </a:r>
            <a:r>
              <a:rPr lang="ru-RU" sz="2400" dirty="0"/>
              <a:t>- кластеризация открыток в корпусе с помощью различных языковых моделей на основании общности тематики и используемой лексики: поиск алгоритма, сравнение моделей, анализ динамики коммуникативных практик.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50294F-CA8A-0B7F-4F9C-185AF297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8" t="10798" r="14989"/>
          <a:stretch/>
        </p:blipFill>
        <p:spPr>
          <a:xfrm>
            <a:off x="155749" y="5378149"/>
            <a:ext cx="1121897" cy="11256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E2D641-9D7E-99FA-3C42-0A81EDF27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5" r="16945"/>
          <a:stretch/>
        </p:blipFill>
        <p:spPr>
          <a:xfrm>
            <a:off x="179836" y="4004790"/>
            <a:ext cx="1121896" cy="12618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2DF22C-593B-7A3A-2E2F-E40EE21EA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14" t="17118" r="17741" b="6567"/>
          <a:stretch/>
        </p:blipFill>
        <p:spPr>
          <a:xfrm>
            <a:off x="229417" y="1530595"/>
            <a:ext cx="1170071" cy="11256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31D92C-1BB1-467F-26CB-D37733023D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86"/>
          <a:stretch/>
        </p:blipFill>
        <p:spPr>
          <a:xfrm>
            <a:off x="155749" y="2767693"/>
            <a:ext cx="1170071" cy="11256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80306B-AC47-A894-D0E7-E7F169E4C1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54" t="835"/>
          <a:stretch/>
        </p:blipFill>
        <p:spPr>
          <a:xfrm>
            <a:off x="155749" y="266218"/>
            <a:ext cx="1170071" cy="11529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98ED788-9039-A45B-4603-2D75B6B5A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4166C-74F4-C806-375B-1E4B585CA29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CD11D43-25A0-1953-840B-33EB55A9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25838B-34C3-1C7F-FF91-B711C186FF2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770927" y="2379663"/>
            <a:ext cx="9872941" cy="374509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https://pa-shk.github.io/lda_postcards/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4E8D637-1E17-9A5B-11BD-3007D63096B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B88EC2-7002-4D3F-5B07-A3195F47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89" y="207207"/>
            <a:ext cx="10871889" cy="64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A11B7-F97A-57E8-B643-FD0AC48A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1"/>
            <a:ext cx="9976491" cy="847816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лексике почтовой переписки в целом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C4C40-08A9-64DE-9FB3-D8A12CE9B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392D70-B746-5E68-E493-8A4A5C5B55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9E4DCA-8FC9-70F9-B0BA-047370BCBE4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CA6BF43-0BF7-6598-6E8D-C18E85288EBC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1027967" y="3605514"/>
            <a:ext cx="9976491" cy="187226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416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B4D5E-715A-E40B-6F3D-0E8A9A45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182907"/>
            <a:ext cx="11057955" cy="777025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4172" y="1527858"/>
            <a:ext cx="11674171" cy="4596897"/>
          </a:xfrm>
        </p:spPr>
        <p:txBody>
          <a:bodyPr/>
          <a:lstStyle/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1) Поделить весь корпус открыток на 3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подкорпуса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дореволюционные открытки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советские открытки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800" dirty="0">
                <a:solidFill>
                  <a:srgbClr val="7030A0"/>
                </a:solidFill>
              </a:rPr>
              <a:t>постсоветские открытки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chemeClr val="tx2">
                    <a:lumMod val="10000"/>
                  </a:schemeClr>
                </a:solidFill>
                <a:effectLst/>
              </a:rPr>
              <a:t>2) 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</a:rPr>
              <a:t>Уникальные слова </a:t>
            </a:r>
            <a:r>
              <a:rPr lang="ru-RU" sz="2800" b="0" dirty="0">
                <a:solidFill>
                  <a:schemeClr val="tx2">
                    <a:lumMod val="10000"/>
                  </a:schemeClr>
                </a:solidFill>
                <a:effectLst/>
              </a:rPr>
              <a:t>– с помощью кода на языке программирования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Python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найти слова, которые встречаются только в одном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подкорпусе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и не встречаются в двух других (например,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комсомол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для советского периода)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>
                    <a:lumMod val="10000"/>
                  </a:schemeClr>
                </a:solidFill>
                <a:effectLst/>
              </a:rPr>
              <a:t>3) 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</a:rPr>
              <a:t>Ключевые слова  (</a:t>
            </a:r>
            <a:r>
              <a:rPr lang="en-US" sz="2800" b="0" dirty="0">
                <a:solidFill>
                  <a:schemeClr val="accent1">
                    <a:lumMod val="50000"/>
                  </a:schemeClr>
                </a:solidFill>
                <a:effectLst/>
              </a:rPr>
              <a:t>keywords) 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800" b="0" dirty="0">
                <a:solidFill>
                  <a:schemeClr val="tx2">
                    <a:lumMod val="10000"/>
                  </a:schemeClr>
                </a:solidFill>
                <a:effectLst/>
              </a:rPr>
              <a:t>-  с помощью корпусного менеджера </a:t>
            </a:r>
            <a:r>
              <a:rPr lang="en-US" sz="2800" b="0" dirty="0" err="1">
                <a:solidFill>
                  <a:schemeClr val="tx2">
                    <a:lumMod val="10000"/>
                  </a:schemeClr>
                </a:solidFill>
                <a:effectLst/>
              </a:rPr>
              <a:t>AntConc</a:t>
            </a:r>
            <a:r>
              <a:rPr lang="en-US" sz="2800" b="0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найти слова, частотные в одном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подкорпусе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и значительно менее частотные в другом (например,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сердечный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для дореволюционного периода)</a:t>
            </a:r>
            <a:endParaRPr lang="ru-RU" sz="2800" b="0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8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B4D5E-715A-E40B-6F3D-0E8A9A45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182907"/>
            <a:ext cx="11057955" cy="777025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Уникальные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лексемы для каждого периода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00943" y="1609037"/>
            <a:ext cx="4780344" cy="4458001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endParaRPr lang="ru-RU" sz="28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F0171-FBEB-2040-7BD2-C2EDDADF34DE}"/>
              </a:ext>
            </a:extLst>
          </p:cNvPr>
          <p:cNvSpPr txBox="1"/>
          <p:nvPr/>
        </p:nvSpPr>
        <p:spPr>
          <a:xfrm>
            <a:off x="300942" y="1624754"/>
            <a:ext cx="3588151" cy="517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Дореволюционный период</a:t>
            </a:r>
            <a:endParaRPr lang="ru-RU" sz="2200" kern="100" dirty="0">
              <a:solidFill>
                <a:schemeClr val="accent6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Прислуга, пансион, государь, барыня, царский, госпожа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Извозчик, переулок, гостиный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Христосоваться, святки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Милостивый, голубчик, высокоблагородие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2669A-148E-1BED-C6D9-57051A51494E}"/>
              </a:ext>
            </a:extLst>
          </p:cNvPr>
          <p:cNvSpPr txBox="1"/>
          <p:nvPr/>
        </p:nvSpPr>
        <p:spPr>
          <a:xfrm>
            <a:off x="3889092" y="1648059"/>
            <a:ext cx="4413816" cy="4923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Советский период</a:t>
            </a:r>
            <a:endParaRPr lang="ru-RU" sz="2400" kern="1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Первомайский, ленинский, ленинградец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Комсомол, комсомольский, колхоз, пионер, местком, </a:t>
            </a:r>
            <a:r>
              <a:rPr lang="ru-RU" sz="2400" i="1" kern="1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влксм</a:t>
            </a:r>
            <a:r>
              <a:rPr lang="ru-RU" sz="24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партком, исполком, партбюро.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Цех, техникум, дирекция.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Солидарность.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Загорать, застолье, радикулит.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80581-9AD7-65DF-94B3-C704DE0E8B64}"/>
              </a:ext>
            </a:extLst>
          </p:cNvPr>
          <p:cNvSpPr txBox="1"/>
          <p:nvPr/>
        </p:nvSpPr>
        <p:spPr>
          <a:xfrm>
            <a:off x="8576841" y="1571419"/>
            <a:ext cx="3314215" cy="497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Постсоветский период</a:t>
            </a:r>
            <a:endParaRPr lang="ru-RU" sz="2800" kern="100" dirty="0">
              <a:solidFill>
                <a:srgbClr val="7030A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i="1" kern="1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Посткроссинг</a:t>
            </a:r>
            <a:r>
              <a:rPr lang="ru-RU" sz="28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kern="1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postcrossing</a:t>
            </a:r>
            <a:r>
              <a:rPr lang="ru-RU" sz="28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kern="1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postfun</a:t>
            </a:r>
            <a:r>
              <a:rPr lang="ru-RU" sz="28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Happy.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i="1" kern="1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vk</a:t>
            </a:r>
            <a:r>
              <a:rPr lang="ru-RU" sz="2800" i="1" kern="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другие номинации социальных сетей.</a:t>
            </a:r>
          </a:p>
        </p:txBody>
      </p:sp>
    </p:spTree>
    <p:extLst>
      <p:ext uri="{BB962C8B-B14F-4D97-AF65-F5344CB8AC3E}">
        <p14:creationId xmlns:p14="http://schemas.microsoft.com/office/powerpoint/2010/main" val="392490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rgbClr val="810923"/>
                </a:solidFill>
              </a:rPr>
              <a:t>Что такое корпус текстов и почему без него  нельзя представить современную лингвистику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5285C7-418F-F199-D371-108453263D2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15747" y="1935448"/>
            <a:ext cx="6667018" cy="4662122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Большой массив текстов, размеченный по нужным для исследования параметрам (</a:t>
            </a:r>
            <a:r>
              <a:rPr lang="ru-RU" sz="1800" dirty="0"/>
              <a:t>например, части речи всех слов в корпусе, тематика текстов, авторы, годы создания и т.д.)</a:t>
            </a:r>
          </a:p>
          <a:p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Корпус – «модель» языка или его части. </a:t>
            </a:r>
            <a:r>
              <a:rPr lang="ru-RU" sz="1800" dirty="0"/>
              <a:t>Большие объемы корпусов позволяют получать статистически обоснованные результаты</a:t>
            </a:r>
          </a:p>
          <a:p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Корпусы для разных целей: </a:t>
            </a:r>
            <a:r>
              <a:rPr lang="ru-RU" sz="1800" dirty="0"/>
              <a:t>корпусы национальных языков (Национальный корпус русского языка - НКРЯ, Британский национальный корпус, Корпус современного американского английского и т.д.), параллельные корпусы для двух и более языков, корпусы устной речи, корпусы конкретных типов текстов (газетные тексты, социальные сети, художественные тексты, древнерусские и т.д.)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A502DF-5DB7-613C-5EE1-02BAAEC17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236" y="1638411"/>
            <a:ext cx="4734292" cy="488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0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B4D5E-715A-E40B-6F3D-0E8A9A45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182907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Ключевые слова 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keywords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для дореволюционного периода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4172" y="1527858"/>
            <a:ext cx="12087827" cy="4596897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Л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ексика, отражающая религиозные ценности</a:t>
            </a:r>
            <a:r>
              <a:rPr lang="ru-RU" sz="2800" b="0" i="1" dirty="0">
                <a:solidFill>
                  <a:schemeClr val="tx2">
                    <a:lumMod val="10000"/>
                  </a:schemeClr>
                </a:solidFill>
                <a:effectLst/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Х</a:t>
            </a:r>
            <a:r>
              <a:rPr lang="ru-RU" sz="2800" b="0" i="1" dirty="0">
                <a:solidFill>
                  <a:srgbClr val="002060"/>
                </a:solidFill>
                <a:effectLst/>
              </a:rPr>
              <a:t>ристос, ангел, воскресе, христова, рождества, богу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800" spc="-20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Лексика,</a:t>
            </a:r>
            <a:r>
              <a:rPr lang="ru-RU" sz="2800" spc="15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номинирующая</a:t>
            </a:r>
            <a:r>
              <a:rPr lang="ru-RU" sz="2800" spc="15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время</a:t>
            </a:r>
            <a:r>
              <a:rPr lang="ru-RU" sz="2800" spc="15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и</a:t>
            </a:r>
            <a:r>
              <a:rPr lang="ru-RU" sz="2800" spc="15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Microsoft Sans Serif"/>
                <a:cs typeface="Microsoft Sans Serif"/>
              </a:rPr>
              <a:t>пространство: </a:t>
            </a:r>
            <a:r>
              <a:rPr lang="ru-RU" sz="2800" i="1" dirty="0">
                <a:solidFill>
                  <a:srgbClr val="0D2D68"/>
                </a:solidFill>
                <a:latin typeface="Arial"/>
                <a:cs typeface="Arial"/>
              </a:rPr>
              <a:t>сегодня, завтра,</a:t>
            </a:r>
            <a:r>
              <a:rPr lang="ru-RU" sz="2800" i="1" spc="-5" dirty="0">
                <a:solidFill>
                  <a:srgbClr val="0D2D68"/>
                </a:solidFill>
                <a:latin typeface="Arial"/>
                <a:cs typeface="Arial"/>
              </a:rPr>
              <a:t> </a:t>
            </a:r>
            <a:r>
              <a:rPr lang="ru-RU" sz="2800" i="1" spc="-10" dirty="0">
                <a:solidFill>
                  <a:srgbClr val="0D2D68"/>
                </a:solidFill>
                <a:latin typeface="Arial"/>
                <a:cs typeface="Arial"/>
              </a:rPr>
              <a:t>здесь, </a:t>
            </a:r>
            <a:r>
              <a:rPr lang="ru-RU" sz="2800" i="1" dirty="0">
                <a:solidFill>
                  <a:srgbClr val="0D2D68"/>
                </a:solidFill>
                <a:latin typeface="Arial"/>
                <a:cs typeface="Arial"/>
              </a:rPr>
              <a:t>остаюсь,</a:t>
            </a:r>
            <a:r>
              <a:rPr lang="ru-RU" sz="2800" i="1" spc="-85" dirty="0">
                <a:solidFill>
                  <a:srgbClr val="0D2D68"/>
                </a:solidFill>
                <a:latin typeface="Arial"/>
                <a:cs typeface="Arial"/>
              </a:rPr>
              <a:t> </a:t>
            </a:r>
            <a:r>
              <a:rPr lang="ru-RU" sz="2800" i="1" spc="-20" dirty="0">
                <a:solidFill>
                  <a:srgbClr val="0D2D68"/>
                </a:solidFill>
                <a:latin typeface="Arial"/>
                <a:cs typeface="Arial"/>
              </a:rPr>
              <a:t>еду</a:t>
            </a:r>
            <a:endParaRPr lang="ru-RU" sz="2800" dirty="0">
              <a:latin typeface="Microsoft Sans Serif"/>
              <a:cs typeface="Microsoft Sans Serif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типичные этикетные фразы и обращения: </a:t>
            </a:r>
            <a:r>
              <a:rPr lang="ru-RU" sz="2800" b="0" i="1" dirty="0">
                <a:solidFill>
                  <a:srgbClr val="002060"/>
                </a:solidFill>
                <a:effectLst/>
              </a:rPr>
              <a:t>дорогой, милый, сердечный, любящий, высокоторжественный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, в том числе специфические этикетные формулы: </a:t>
            </a:r>
            <a:r>
              <a:rPr lang="ru-RU" sz="2800" b="0" i="1" dirty="0">
                <a:solidFill>
                  <a:srgbClr val="002060"/>
                </a:solidFill>
                <a:effectLst/>
              </a:rPr>
              <a:t>шлю поклон, кланяюсь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7B457101-F926-38E2-354F-A174E8A1BE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4718" y="5081286"/>
            <a:ext cx="8542254" cy="15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B4D5E-715A-E40B-6F3D-0E8A9A45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182907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Ключевые слова 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keywords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для дореволюционного периода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4172" y="1527858"/>
            <a:ext cx="12087827" cy="4596897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endParaRPr lang="ru-RU" sz="28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FBD56D-1203-77C9-23C0-5BC870D3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03" y="1830667"/>
            <a:ext cx="11391564" cy="48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B4D5E-715A-E40B-6F3D-0E8A9A45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182907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Ключевые слова 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keywords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 для советского периода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4172" y="1666754"/>
            <a:ext cx="12087827" cy="4458001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существительные, называющие объекты пожелания: </a:t>
            </a:r>
            <a:r>
              <a:rPr lang="ru-RU" sz="2400" b="0" i="1" dirty="0">
                <a:solidFill>
                  <a:srgbClr val="002060"/>
                </a:solidFill>
                <a:effectLst/>
              </a:rPr>
              <a:t>здоровья, успехов, счастья, радости, благополучия, долгих лет жизни, бодрости</a:t>
            </a:r>
            <a:r>
              <a:rPr lang="ru-RU" sz="2400" b="0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+ положительно-оценочные прилагательные к таким существительным: </a:t>
            </a:r>
            <a:r>
              <a:rPr lang="ru-RU" sz="2400" b="0" i="1" dirty="0">
                <a:solidFill>
                  <a:srgbClr val="002060"/>
                </a:solidFill>
                <a:effectLst/>
              </a:rPr>
              <a:t>крепкого, большого, отличного, доброго, хорошего </a:t>
            </a: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+ </a:t>
            </a:r>
            <a:r>
              <a:rPr lang="ru-RU" sz="2400" b="0" i="0" dirty="0" err="1">
                <a:solidFill>
                  <a:schemeClr val="tx2">
                    <a:lumMod val="10000"/>
                  </a:schemeClr>
                </a:solidFill>
                <a:effectLst/>
              </a:rPr>
              <a:t>интенсификатор</a:t>
            </a: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sz="2400" b="0" i="1" dirty="0">
                <a:solidFill>
                  <a:srgbClr val="002060"/>
                </a:solidFill>
                <a:effectLst/>
              </a:rPr>
              <a:t>самого</a:t>
            </a: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; </a:t>
            </a:r>
            <a:endParaRPr lang="ru-RU" sz="2400" b="0" i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глаголы </a:t>
            </a:r>
            <a:r>
              <a:rPr lang="ru-RU" sz="2400" b="0" i="1" dirty="0">
                <a:solidFill>
                  <a:srgbClr val="002060"/>
                </a:solidFill>
                <a:effectLst/>
              </a:rPr>
              <a:t>желать, поздравлять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номинации праздников или их части: </a:t>
            </a:r>
            <a:r>
              <a:rPr lang="ru-RU" sz="2400" b="0" i="1" dirty="0">
                <a:solidFill>
                  <a:srgbClr val="002060"/>
                </a:solidFill>
                <a:effectLst/>
              </a:rPr>
              <a:t>международным, женским, мая, октября, новым годом</a:t>
            </a:r>
            <a:r>
              <a:rPr lang="ru-RU" sz="2400" b="0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и т.д.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типичные этикетные формулы и обращения: </a:t>
            </a:r>
            <a:r>
              <a:rPr lang="ru-RU" sz="2400" b="0" i="1" dirty="0">
                <a:solidFill>
                  <a:srgbClr val="002060"/>
                </a:solidFill>
                <a:effectLst/>
              </a:rPr>
              <a:t>уважаемый, уважаемая, с уважением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лексемы</a:t>
            </a:r>
            <a:r>
              <a:rPr lang="ru-RU" sz="2400" i="1" dirty="0">
                <a:solidFill>
                  <a:srgbClr val="002060"/>
                </a:solidFill>
              </a:rPr>
              <a:t> труд, работа</a:t>
            </a:r>
            <a:endParaRPr lang="ru-RU" sz="2400" b="0" i="1" dirty="0">
              <a:solidFill>
                <a:srgbClr val="002060"/>
              </a:solidFill>
              <a:effectLst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16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B4D5E-715A-E40B-6F3D-0E8A9A45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182907"/>
            <a:ext cx="11057955" cy="77702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</a:rPr>
              <a:t>Ключевые слова  (</a:t>
            </a:r>
            <a:r>
              <a:rPr lang="ru-RU" sz="3100" dirty="0" err="1">
                <a:solidFill>
                  <a:srgbClr val="7030A0"/>
                </a:solidFill>
              </a:rPr>
              <a:t>keywords</a:t>
            </a:r>
            <a:r>
              <a:rPr lang="ru-RU" sz="3100" dirty="0">
                <a:solidFill>
                  <a:srgbClr val="7030A0"/>
                </a:solidFill>
              </a:rPr>
              <a:t>) для постсоветского периода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4172" y="1666754"/>
            <a:ext cx="12087827" cy="4458001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Номинации </a:t>
            </a: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общения в открытках как хобби: </a:t>
            </a:r>
            <a:r>
              <a:rPr lang="ru-RU" sz="3600" i="1" dirty="0" err="1">
                <a:solidFill>
                  <a:srgbClr val="002060"/>
                </a:solidFill>
              </a:rPr>
              <a:t>п</a:t>
            </a:r>
            <a:r>
              <a:rPr lang="ru-RU" sz="3600" b="0" i="1" dirty="0" err="1">
                <a:solidFill>
                  <a:srgbClr val="002060"/>
                </a:solidFill>
                <a:effectLst/>
              </a:rPr>
              <a:t>осткроссинг</a:t>
            </a:r>
            <a:r>
              <a:rPr lang="ru-RU" sz="3600" b="0" i="1" dirty="0">
                <a:solidFill>
                  <a:srgbClr val="002060"/>
                </a:solidFill>
                <a:effectLst/>
              </a:rPr>
              <a:t>, </a:t>
            </a:r>
            <a:r>
              <a:rPr lang="ru-RU" sz="3600" b="0" i="1" dirty="0" err="1">
                <a:solidFill>
                  <a:srgbClr val="002060"/>
                </a:solidFill>
                <a:effectLst/>
              </a:rPr>
              <a:t>postfun</a:t>
            </a:r>
            <a:r>
              <a:rPr lang="ru-RU" sz="3600" b="0" i="1" dirty="0">
                <a:solidFill>
                  <a:srgbClr val="002060"/>
                </a:solidFill>
                <a:effectLst/>
              </a:rPr>
              <a:t>, </a:t>
            </a:r>
            <a:r>
              <a:rPr lang="ru-RU" sz="3600" b="0" i="1" dirty="0" err="1">
                <a:solidFill>
                  <a:srgbClr val="002060"/>
                </a:solidFill>
                <a:effectLst/>
              </a:rPr>
              <a:t>postcrossing</a:t>
            </a: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; в сочетании с глаголами </a:t>
            </a:r>
            <a:r>
              <a:rPr lang="ru-RU" sz="3600" b="0" i="1" dirty="0">
                <a:solidFill>
                  <a:srgbClr val="002060"/>
                </a:solidFill>
                <a:effectLst/>
              </a:rPr>
              <a:t>увлекаюсь, обожаю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36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глагол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600" i="1" dirty="0">
                <a:solidFill>
                  <a:srgbClr val="002060"/>
                </a:solidFill>
              </a:rPr>
              <a:t>(меня) зовут; </a:t>
            </a: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сочетания </a:t>
            </a:r>
            <a:r>
              <a:rPr lang="ru-RU" sz="3600" i="1" dirty="0">
                <a:solidFill>
                  <a:srgbClr val="002060"/>
                </a:solidFill>
              </a:rPr>
              <a:t>я из</a:t>
            </a:r>
            <a:endParaRPr lang="ru-RU" sz="3600" b="0" i="1" dirty="0">
              <a:solidFill>
                <a:srgbClr val="002060"/>
              </a:solidFill>
              <a:effectLst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существительные, называющие объекты пожелания:</a:t>
            </a:r>
            <a:r>
              <a:rPr lang="ru-RU" sz="36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600" i="1" dirty="0">
                <a:solidFill>
                  <a:srgbClr val="002060"/>
                </a:solidFill>
              </a:rPr>
              <a:t>удачи, тепла, добра, вдохновения + </a:t>
            </a:r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новые объекты: </a:t>
            </a:r>
            <a:r>
              <a:rPr lang="ru-RU" sz="3600" i="1" dirty="0">
                <a:solidFill>
                  <a:srgbClr val="002060"/>
                </a:solidFill>
              </a:rPr>
              <a:t>оптимизма, уюта, вдохновения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07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A11B7-F97A-57E8-B643-FD0AC48A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799526"/>
            <a:ext cx="9976491" cy="847816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отдельных группах лексики (на примере оценочной лексики)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C4C40-08A9-64DE-9FB3-D8A12CE9B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392D70-B746-5E68-E493-8A4A5C5B55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9E4DCA-8FC9-70F9-B0BA-047370BCBE4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22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B4D5E-715A-E40B-6F3D-0E8A9A45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182907"/>
            <a:ext cx="11057955" cy="77702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</a:rPr>
              <a:t>Оценочная лексика для анализа (33 лексемы)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4172" y="1666754"/>
            <a:ext cx="12087827" cy="4458001"/>
          </a:xfrm>
        </p:spPr>
        <p:txBody>
          <a:bodyPr/>
          <a:lstStyle/>
          <a:p>
            <a:r>
              <a:rPr lang="ru-RU" sz="2600" i="1" dirty="0">
                <a:solidFill>
                  <a:schemeClr val="accent1">
                    <a:lumMod val="50000"/>
                  </a:schemeClr>
                </a:solidFill>
              </a:rPr>
              <a:t>красивый, правильный, удобный, приятный, прекрасный, человеческий, милый, уродливый, некрасивый, неудобный, неправильный, неприятный, дурной (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Фомченко, Азарова, 2008; Дегтева, Азарова, 2013</a:t>
            </a:r>
            <a:r>
              <a:rPr lang="ru-RU" sz="2600" dirty="0"/>
              <a:t>) </a:t>
            </a:r>
          </a:p>
          <a:p>
            <a:r>
              <a:rPr lang="ru-RU" sz="2600" dirty="0">
                <a:solidFill>
                  <a:schemeClr val="tx2">
                    <a:lumMod val="10000"/>
                  </a:schemeClr>
                </a:solidFill>
              </a:rPr>
              <a:t>оценочные прилагательные из списка частотной лексики по материалам НКРЯ: </a:t>
            </a:r>
            <a:r>
              <a:rPr lang="ru-RU" sz="2600" i="1" kern="1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главный, важный, великий, красивый, интересный, страшный, странный, прекрасный</a:t>
            </a:r>
            <a:r>
              <a:rPr lang="ru-RU" sz="2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i="1" kern="1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настоящий, легкий, дорогой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kern="1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Оценочные прилагательные СП «Оценка» по данным </a:t>
            </a:r>
            <a:r>
              <a:rPr lang="ru-RU" sz="2600" kern="1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«Словаря-тезауруса русских прилагательных» (под ред. Л.Г. Бабенко): </a:t>
            </a:r>
            <a:r>
              <a:rPr lang="ru-RU" sz="2600" i="1" kern="1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героический, доблестный, благодатный, дивный, худой, чудный, милый, путный, надежный</a:t>
            </a:r>
            <a:endParaRPr lang="ru-RU" sz="2600" i="1" kern="1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5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F1273-FDC4-7726-110A-C917703D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3262747"/>
            <a:ext cx="3512128" cy="78707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</a:rPr>
              <a:t>Относительная частота употребления (</a:t>
            </a:r>
            <a:r>
              <a:rPr lang="en-US" sz="3200" dirty="0" err="1">
                <a:latin typeface="+mn-lt"/>
              </a:rPr>
              <a:t>ipm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): количество употреблений слова, поделенное на объем корпуса и умноженное на 1 миллион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4FA047D-B6CF-ED37-F5BD-8ACDEDC02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484004"/>
              </p:ext>
            </p:extLst>
          </p:nvPr>
        </p:nvGraphicFramePr>
        <p:xfrm>
          <a:off x="114301" y="434708"/>
          <a:ext cx="8052954" cy="6163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257">
                  <a:extLst>
                    <a:ext uri="{9D8B030D-6E8A-4147-A177-3AD203B41FA5}">
                      <a16:colId xmlns:a16="http://schemas.microsoft.com/office/drawing/2014/main" val="2725501284"/>
                    </a:ext>
                  </a:extLst>
                </a:gridCol>
                <a:gridCol w="2088178">
                  <a:extLst>
                    <a:ext uri="{9D8B030D-6E8A-4147-A177-3AD203B41FA5}">
                      <a16:colId xmlns:a16="http://schemas.microsoft.com/office/drawing/2014/main" val="4028082382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3553891945"/>
                    </a:ext>
                  </a:extLst>
                </a:gridCol>
                <a:gridCol w="1776846">
                  <a:extLst>
                    <a:ext uri="{9D8B030D-6E8A-4147-A177-3AD203B41FA5}">
                      <a16:colId xmlns:a16="http://schemas.microsoft.com/office/drawing/2014/main" val="3706918724"/>
                    </a:ext>
                  </a:extLst>
                </a:gridCol>
              </a:tblGrid>
              <a:tr h="551052">
                <a:tc>
                  <a:txBody>
                    <a:bodyPr/>
                    <a:lstStyle/>
                    <a:p>
                      <a:pPr algn="l" fontAlgn="b"/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Дореволюц</a:t>
                      </a:r>
                      <a:r>
                        <a:rPr lang="ru-RU" sz="27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27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Советский</a:t>
                      </a:r>
                      <a:endParaRPr lang="en-US" sz="27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err="1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Постсовет</a:t>
                      </a:r>
                      <a:r>
                        <a:rPr lang="ru-RU" sz="270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568337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милый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4861.891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2206.203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1251.181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864843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чудный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367.497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54.833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25.534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5088619"/>
                  </a:ext>
                </a:extLst>
              </a:tr>
              <a:tr h="551052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великолепный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121.671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35.480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25.534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4293668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неприятный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101.807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61.283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51.069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3138307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дивный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96.841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6.451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724439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удобный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81.942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22.578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5629854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худой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106.773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4750842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дурной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76.976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6025068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благодатный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12.415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9475379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человеческий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2.483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119.341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204.274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6442649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доблестный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12.902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0008453"/>
                  </a:ext>
                </a:extLst>
              </a:tr>
              <a:tr h="460128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героический</a:t>
                      </a:r>
                      <a:endParaRPr lang="ru-RU" sz="27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6.451</a:t>
                      </a:r>
                      <a:endParaRPr lang="ru-RU" sz="2700" b="0" i="0" u="none" strike="noStrike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7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7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7114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22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73621" y="1296366"/>
            <a:ext cx="11644132" cy="4828390"/>
          </a:xfrm>
        </p:spPr>
        <p:txBody>
          <a:bodyPr/>
          <a:lstStyle/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Дореволюционный период</a:t>
            </a:r>
            <a:r>
              <a:rPr lang="ru-RU" sz="36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: </a:t>
            </a:r>
            <a:r>
              <a:rPr lang="ru-RU" sz="36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Ехать очень </a:t>
            </a:r>
            <a:r>
              <a:rPr lang="ru-RU" sz="3600" b="1" i="1" dirty="0">
                <a:solidFill>
                  <a:schemeClr val="tx1">
                    <a:lumMod val="75000"/>
                  </a:schemeClr>
                </a:solidFill>
                <a:effectLst/>
              </a:rPr>
              <a:t>удобно</a:t>
            </a:r>
            <a:r>
              <a:rPr lang="ru-RU" sz="36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 - но в вагоне душно; на выезде в субботу разыскали комнату, очень </a:t>
            </a:r>
            <a:r>
              <a:rPr lang="ru-RU" sz="3600" b="1" i="1" dirty="0">
                <a:solidFill>
                  <a:schemeClr val="tx1">
                    <a:lumMod val="75000"/>
                  </a:schemeClr>
                </a:solidFill>
                <a:effectLst/>
              </a:rPr>
              <a:t>удобную</a:t>
            </a:r>
            <a:r>
              <a:rPr lang="ru-RU" sz="36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, </a:t>
            </a:r>
            <a:r>
              <a:rPr lang="ru-RU" sz="3600" b="0" i="1" dirty="0" err="1">
                <a:solidFill>
                  <a:schemeClr val="tx1">
                    <a:lumMod val="75000"/>
                  </a:schemeClr>
                </a:solidFill>
                <a:effectLst/>
              </a:rPr>
              <a:t>опрятненькую</a:t>
            </a:r>
            <a:r>
              <a:rPr lang="ru-RU" sz="36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 и недорогую. </a:t>
            </a:r>
          </a:p>
          <a:p>
            <a:pPr marL="685800" indent="-457200" algn="just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Советский</a:t>
            </a:r>
            <a:r>
              <a:rPr lang="ru-RU" sz="3600" b="0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3600" b="0" i="0" dirty="0">
                <a:solidFill>
                  <a:srgbClr val="7030A0"/>
                </a:solidFill>
                <a:effectLst/>
              </a:rPr>
              <a:t>и постсоветский период</a:t>
            </a:r>
            <a:r>
              <a:rPr lang="ru-RU" sz="36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: снижение частотности связано с тем, что менее актуальной становятся коммуникативные практики отправки открыток в дороге/из путешествия / с нового места пребывания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9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BB6AE-663F-4A1F-3426-49F461DA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9685060" cy="1978323"/>
          </a:xfrm>
        </p:spPr>
        <p:txBody>
          <a:bodyPr/>
          <a:lstStyle/>
          <a:p>
            <a:r>
              <a:rPr lang="ru-RU" dirty="0"/>
              <a:t>Изменения на примере конкретных лексем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EEAE0-3CFD-FCFB-D746-1E6D82D70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D41F59-784F-7E5E-00B7-903A444CEEE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564FFE-3725-90FE-8D8F-98040D00500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0345423-92F6-74FD-806A-10039FD7EDB4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89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994410"/>
            <a:ext cx="12001500" cy="5130346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800" b="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Красивый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Дореволюционный период: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выражает эстетическую оценку (93% контекстов) окружающего мира (</a:t>
            </a:r>
            <a:r>
              <a:rPr lang="ru-RU" sz="2800" b="0" i="0" dirty="0" err="1">
                <a:solidFill>
                  <a:schemeClr val="tx2">
                    <a:lumMod val="10000"/>
                  </a:schemeClr>
                </a:solidFill>
                <a:effectLst/>
              </a:rPr>
              <a:t>коллокаты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 – </a:t>
            </a:r>
            <a:r>
              <a:rPr lang="ru-RU" sz="2800" b="0" i="0" u="sng" dirty="0">
                <a:solidFill>
                  <a:schemeClr val="tx2">
                    <a:lumMod val="10000"/>
                  </a:schemeClr>
                </a:solidFill>
                <a:effectLst/>
              </a:rPr>
              <a:t>слова, с которыми сочетается анализируемое слово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:</a:t>
            </a:r>
            <a:r>
              <a:rPr lang="ru-RU" sz="2800" b="0" i="1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sz="28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город</a:t>
            </a:r>
            <a:r>
              <a:rPr lang="ru-RU" sz="2800" b="0" i="1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(79.175 – здесь и далее мера ассоциативности </a:t>
            </a:r>
            <a:r>
              <a:rPr lang="ru-RU" sz="2800" b="0" i="0" dirty="0" err="1">
                <a:solidFill>
                  <a:schemeClr val="tx2">
                    <a:lumMod val="10000"/>
                  </a:schemeClr>
                </a:solidFill>
                <a:effectLst/>
              </a:rPr>
              <a:t>Likelihood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), </a:t>
            </a:r>
            <a:r>
              <a:rPr lang="ru-RU" sz="28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местность</a:t>
            </a:r>
            <a:r>
              <a:rPr lang="ru-RU" sz="28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(62.860), </a:t>
            </a:r>
            <a:r>
              <a:rPr lang="ru-RU" sz="28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острова</a:t>
            </a:r>
            <a:r>
              <a:rPr lang="ru-RU" sz="28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(34.969), </a:t>
            </a:r>
            <a:r>
              <a:rPr lang="ru-RU" sz="28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монастыри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(30.286), </a:t>
            </a:r>
            <a:r>
              <a:rPr lang="ru-RU" sz="28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вид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 (29.201), </a:t>
            </a:r>
            <a:r>
              <a:rPr lang="ru-RU" sz="28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озеро</a:t>
            </a:r>
            <a:r>
              <a:rPr lang="ru-RU" sz="28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(24.253), </a:t>
            </a:r>
            <a:r>
              <a:rPr lang="ru-RU" sz="28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горы</a:t>
            </a:r>
            <a:r>
              <a:rPr lang="ru-RU" sz="28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(22.829))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Советский период: </a:t>
            </a:r>
            <a:r>
              <a:rPr lang="ru-RU" sz="28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эстетическая оценка в пожеланиях (65%): </a:t>
            </a: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/>
              </a:rPr>
              <a:t>Новый год принесет тебе счастья и здоровья. Главное будь всегда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красивой </a:t>
            </a: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/>
              </a:rPr>
              <a:t>и веселой; Пусть ваши дети будут счастливы, ваши мужья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красивы</a:t>
            </a: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/>
              </a:rPr>
              <a:t> и умны, а вы никогда не знали старости. </a:t>
            </a:r>
            <a:r>
              <a:rPr lang="ru-RU" sz="2800" b="0" i="0" dirty="0" err="1">
                <a:solidFill>
                  <a:schemeClr val="tx2">
                    <a:lumMod val="10000"/>
                  </a:schemeClr>
                </a:solidFill>
                <a:effectLst/>
              </a:rPr>
              <a:t>Коллокаты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: </a:t>
            </a: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/>
              </a:rPr>
              <a:t>веселой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(36.689)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/>
              </a:rPr>
              <a:t>будь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(36.689)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ru-RU" sz="2800" b="0" i="1" dirty="0">
                <a:solidFill>
                  <a:schemeClr val="accent1">
                    <a:lumMod val="50000"/>
                  </a:schemeClr>
                </a:solidFill>
                <a:effectLst/>
              </a:rPr>
              <a:t>здоровой </a:t>
            </a:r>
            <a:r>
              <a:rPr lang="ru-RU" sz="2800" b="0" i="0" dirty="0">
                <a:solidFill>
                  <a:schemeClr val="tx2">
                    <a:lumMod val="10000"/>
                  </a:schemeClr>
                </a:solidFill>
                <a:effectLst/>
              </a:rPr>
              <a:t>(19.859)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ru-RU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4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rgbClr val="810923"/>
                </a:solidFill>
              </a:rPr>
              <a:t>Что такое корпус текстов и почему без него  нельзя представить современную лингвистику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EE7C94-53C7-0E88-B9C3-363170880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" y="4677730"/>
            <a:ext cx="11967724" cy="2043693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15747" y="1884487"/>
            <a:ext cx="11851977" cy="4189307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400" dirty="0"/>
              <a:t>Узнать, насколько часто употребляется языковая единица, в какие годы и в таких типах текстов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400" dirty="0"/>
              <a:t>Изучить, как слова сочетаются между собой, найти устойчивые словосочетания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Получить объективный «портрет» языка или его части. Например, корпус устной речи «Один речевой день» (СПбГУ):</a:t>
            </a:r>
          </a:p>
        </p:txBody>
      </p:sp>
    </p:spTree>
    <p:extLst>
      <p:ext uri="{BB962C8B-B14F-4D97-AF65-F5344CB8AC3E}">
        <p14:creationId xmlns:p14="http://schemas.microsoft.com/office/powerpoint/2010/main" val="3000032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16689" y="1296366"/>
            <a:ext cx="11401064" cy="4828390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sz="2800" b="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+mn-lt"/>
              </a:rPr>
              <a:t>Интересный</a:t>
            </a:r>
          </a:p>
          <a:p>
            <a:pPr marL="0" indent="0">
              <a:buNone/>
            </a:pPr>
            <a:r>
              <a:rPr lang="ru-RU" sz="28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Дореволюционный период: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доминирует эстетическая оценка внешности человека: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у вас зеленая блузка, в которой Вы были очень </a:t>
            </a:r>
            <a:r>
              <a:rPr lang="ru-RU" sz="2800" i="1" dirty="0" err="1">
                <a:solidFill>
                  <a:schemeClr val="tx1"/>
                </a:solidFill>
                <a:latin typeface="+mn-lt"/>
              </a:rPr>
              <a:t>очень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интересны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. Я </a:t>
            </a:r>
            <a:r>
              <a:rPr lang="ru-RU" sz="2800" i="1" dirty="0" err="1">
                <a:solidFill>
                  <a:schemeClr val="tx1"/>
                </a:solidFill>
                <a:latin typeface="+mn-lt"/>
              </a:rPr>
              <a:t>наляпаных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 не люблю; Только вы гораздо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интереснее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, но черты лица одинаковые совершенно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;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Павел видел Мишеля, он после болезни стал гораздо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интереснее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0" indent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Советский и </a:t>
            </a:r>
            <a:r>
              <a:rPr lang="ru-RU" sz="2800" dirty="0">
                <a:solidFill>
                  <a:srgbClr val="7030A0"/>
                </a:solidFill>
                <a:latin typeface="+mn-lt"/>
              </a:rPr>
              <a:t>постсоветский период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доминирует интеллектуальная оценка человека: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все остальное есть, как я понимаю: радость достигнутой цели, обилие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интересных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 людей вокруг; Народ не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интересный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на пароходе;</a:t>
            </a:r>
          </a:p>
          <a:p>
            <a:pPr marL="0" indent="0">
              <a:buNone/>
            </a:pPr>
            <a:endParaRPr lang="ru-RU" sz="4800" dirty="0">
              <a:solidFill>
                <a:srgbClr val="3F5879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endParaRPr lang="ru-RU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43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2B2E1-BC20-41A2-08BB-466DD676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390" y="2283974"/>
            <a:ext cx="7634059" cy="1978323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Что в жизни главное?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1FB99C-F388-E6A4-C460-209152F86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6D7FFE-6B79-76E1-B55B-41D0E6895D9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749C7F-1BBF-32AD-BC57-E6FB4340941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A3BCC94-AA50-906C-C3E4-22BD64537FA1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111030" y="4655861"/>
            <a:ext cx="7625267" cy="2202139"/>
          </a:xfrm>
        </p:spPr>
        <p:txBody>
          <a:bodyPr>
            <a:normAutofit/>
          </a:bodyPr>
          <a:lstStyle/>
          <a:p>
            <a:r>
              <a:rPr lang="ru-RU" sz="4000" i="1" dirty="0"/>
              <a:t>Желаю .... </a:t>
            </a:r>
            <a:r>
              <a:rPr lang="en-US" sz="4000" i="1" dirty="0"/>
              <a:t>, </a:t>
            </a:r>
            <a:r>
              <a:rPr lang="ru-RU" sz="4000" i="1" dirty="0"/>
              <a:t>а главное - </a:t>
            </a:r>
            <a:r>
              <a:rPr lang="ru-RU" sz="4000" i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E4EC5FA-FB65-74AA-7C39-DE201B9F175B}"/>
              </a:ext>
            </a:extLst>
          </p:cNvPr>
          <p:cNvSpPr txBox="1">
            <a:spLocks/>
          </p:cNvSpPr>
          <p:nvPr/>
        </p:nvSpPr>
        <p:spPr>
          <a:xfrm>
            <a:off x="1319646" y="1891879"/>
            <a:ext cx="8862478" cy="121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7124" y="1153701"/>
            <a:ext cx="11817752" cy="4828390"/>
          </a:xfrm>
        </p:spPr>
        <p:txBody>
          <a:bodyPr/>
          <a:lstStyle/>
          <a:p>
            <a:pPr algn="just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Главный</a:t>
            </a:r>
            <a:r>
              <a:rPr lang="ru-RU" sz="2400" i="1" dirty="0">
                <a:solidFill>
                  <a:srgbClr val="3F5879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вне зависимости от времени характерно использование в пожеланиях, обозначение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здоровья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как главной ценности</a:t>
            </a:r>
            <a:r>
              <a:rPr lang="ru-RU" sz="2400" dirty="0">
                <a:latin typeface="+mn-lt"/>
              </a:rPr>
              <a:t>: «</a:t>
            </a:r>
            <a:r>
              <a:rPr lang="ru-RU" sz="2400" i="1" dirty="0">
                <a:latin typeface="+mn-lt"/>
              </a:rPr>
              <a:t>желаем </a:t>
            </a:r>
            <a:r>
              <a:rPr lang="en-US" sz="2400" i="1" dirty="0">
                <a:latin typeface="+mn-lt"/>
              </a:rPr>
              <a:t>X, Y</a:t>
            </a:r>
            <a:r>
              <a:rPr lang="ru-RU" sz="2400" i="1" dirty="0">
                <a:latin typeface="+mn-lt"/>
              </a:rPr>
              <a:t>, а главное – здоровья</a:t>
            </a:r>
            <a:r>
              <a:rPr lang="ru-RU" sz="2400" dirty="0">
                <a:latin typeface="+mn-lt"/>
              </a:rPr>
              <a:t>»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Дореволюционный период</a:t>
            </a:r>
            <a:r>
              <a:rPr lang="ru-RU" sz="2400" dirty="0">
                <a:latin typeface="+mn-lt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ipm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486.686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, 84% контекстов,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коллокат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rgbClr val="3F5879"/>
                </a:solidFill>
                <a:latin typeface="+mn-lt"/>
              </a:rPr>
              <a:t>здоровье</a:t>
            </a:r>
            <a:r>
              <a:rPr lang="ru-RU" sz="2400" dirty="0">
                <a:latin typeface="+mn-lt"/>
              </a:rPr>
              <a:t> -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375.453: 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…</a:t>
            </a:r>
            <a:r>
              <a:rPr lang="ru-RU" sz="2400" b="0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желаем Вам всякого счастья и благополучия, а </a:t>
            </a:r>
            <a:r>
              <a:rPr lang="ru-RU" sz="2400" b="1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главное -  здоровья</a:t>
            </a:r>
            <a:r>
              <a:rPr lang="ru-RU" sz="2400" b="0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; Поздравляю Вас с праздником и желаю всего </a:t>
            </a:r>
            <a:r>
              <a:rPr lang="ru-RU" sz="2400" b="0" i="1" u="none" strike="noStrike" kern="1200" dirty="0" err="1">
                <a:solidFill>
                  <a:schemeClr val="tx1"/>
                </a:solidFill>
                <a:effectLst/>
                <a:latin typeface="+mn-lt"/>
              </a:rPr>
              <a:t>всего</a:t>
            </a:r>
            <a:r>
              <a:rPr lang="ru-RU" sz="2400" b="0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 хорошего, </a:t>
            </a:r>
            <a:r>
              <a:rPr lang="ru-RU" sz="2400" b="1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главное  здоровья</a:t>
            </a:r>
            <a:r>
              <a:rPr lang="ru-RU" sz="24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; </a:t>
            </a:r>
            <a:endParaRPr lang="ru-RU" sz="2400" dirty="0">
              <a:latin typeface="+mn-lt"/>
            </a:endParaRPr>
          </a:p>
          <a:p>
            <a:pPr marL="114300" indent="-342900" algn="just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Советский период</a:t>
            </a:r>
            <a:r>
              <a:rPr lang="ru-RU" sz="2400" dirty="0">
                <a:latin typeface="+mn-lt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ipm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1119.228, 85% контекстов,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коллокат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здоровье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289.551: </a:t>
            </a:r>
            <a:r>
              <a:rPr lang="ru-RU" sz="2400" b="0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Поздравляем вас с праздником 1-го мая. Желаем всего самого наилучшего, </a:t>
            </a:r>
            <a:r>
              <a:rPr lang="ru-RU" sz="2400" b="1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главное здоровья</a:t>
            </a:r>
            <a:r>
              <a:rPr lang="ru-RU" sz="2400" b="0" i="0" u="none" strike="noStrike" kern="120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.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Развитие шаблона: 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хорошего/отличного/сибирского здоровья</a:t>
            </a:r>
            <a:r>
              <a:rPr lang="ru-RU" sz="2400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- интенсификация положительной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оценочности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</a:t>
            </a:r>
            <a:r>
              <a:rPr lang="ru-RU" sz="2400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Новым 1980 годом, с Новым счастьем, шлем самые лучшие пожелания, а </a:t>
            </a:r>
            <a:r>
              <a:rPr lang="ru-RU" sz="2400" b="1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главное хорошего здоровья; </a:t>
            </a:r>
            <a:r>
              <a:rPr lang="ru-RU" sz="2400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Желаем вам много, много счастья, долгих лет жизни, </a:t>
            </a:r>
            <a:r>
              <a:rPr lang="ru-RU" sz="2400" b="1" i="1" u="none" strike="noStrike" kern="1200" dirty="0">
                <a:solidFill>
                  <a:schemeClr val="tx1"/>
                </a:solidFill>
                <a:effectLst/>
                <a:latin typeface="+mn-lt"/>
              </a:rPr>
              <a:t>а главное сибирского здоровья.</a:t>
            </a:r>
            <a:endParaRPr lang="ru-RU" sz="2400" b="1" i="1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0" fontAlgn="ctr">
              <a:spcBef>
                <a:spcPts val="0"/>
              </a:spcBef>
            </a:pPr>
            <a:endParaRPr lang="ru-RU" sz="3600" dirty="0"/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highlight>
                  <a:srgbClr val="E9EAED"/>
                </a:highlight>
                <a:latin typeface="Calibri" panose="020F0502020204030204" pitchFamily="34" charset="0"/>
              </a:rPr>
              <a:t> </a:t>
            </a:r>
            <a:endParaRPr lang="ru-RU" sz="1800" b="0" i="0" u="none" strike="noStrike" dirty="0">
              <a:effectLst/>
              <a:highlight>
                <a:srgbClr val="E9EAED"/>
              </a:highlight>
              <a:latin typeface="Arial" panose="020B0604020202020204" pitchFamily="34" charset="0"/>
            </a:endParaRPr>
          </a:p>
          <a:p>
            <a:endParaRPr lang="ru-RU" sz="3200" dirty="0">
              <a:latin typeface="+mn-lt"/>
            </a:endParaRPr>
          </a:p>
          <a:p>
            <a:endParaRPr lang="ru-RU" sz="3600" dirty="0"/>
          </a:p>
          <a:p>
            <a:endParaRPr lang="ru-RU" sz="4800" dirty="0">
              <a:solidFill>
                <a:srgbClr val="3F5879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endParaRPr lang="ru-RU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7124" y="1250065"/>
            <a:ext cx="12244086" cy="4732025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Советский период: </a:t>
            </a:r>
            <a:r>
              <a:rPr lang="ru-RU" sz="2800" dirty="0"/>
              <a:t>Большее разнообразие в пожеланиях, индивидуальный характер</a:t>
            </a:r>
          </a:p>
          <a:p>
            <a:endParaRPr lang="ru-RU" sz="4400" dirty="0"/>
          </a:p>
          <a:p>
            <a:pPr marL="0" fontAlgn="ctr">
              <a:spcBef>
                <a:spcPts val="0"/>
              </a:spcBef>
            </a:pPr>
            <a:endParaRPr lang="ru-RU" sz="3600" dirty="0"/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highlight>
                  <a:srgbClr val="E9EAED"/>
                </a:highlight>
                <a:latin typeface="Calibri" panose="020F0502020204030204" pitchFamily="34" charset="0"/>
              </a:rPr>
              <a:t> </a:t>
            </a:r>
            <a:endParaRPr lang="ru-RU" sz="1800" b="0" i="0" u="none" strike="noStrike" dirty="0">
              <a:effectLst/>
              <a:highlight>
                <a:srgbClr val="E9EAED"/>
              </a:highlight>
              <a:latin typeface="Arial" panose="020B0604020202020204" pitchFamily="34" charset="0"/>
            </a:endParaRPr>
          </a:p>
          <a:p>
            <a:endParaRPr lang="ru-RU" sz="3200" dirty="0">
              <a:latin typeface="+mn-lt"/>
            </a:endParaRPr>
          </a:p>
          <a:p>
            <a:endParaRPr lang="ru-RU" sz="3600" dirty="0"/>
          </a:p>
          <a:p>
            <a:endParaRPr lang="ru-RU" sz="4800" dirty="0">
              <a:solidFill>
                <a:srgbClr val="3F5879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endParaRPr lang="ru-RU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4A38D0-9BC2-5106-0246-B492A6C1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80"/>
          <a:stretch/>
        </p:blipFill>
        <p:spPr>
          <a:xfrm>
            <a:off x="0" y="2531304"/>
            <a:ext cx="12163627" cy="42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0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38160F6-D6F3-9AF7-ADE8-F1A4A14DDC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4F18F7-AF83-7510-4CA6-748E83B0ABD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87124" y="1153701"/>
            <a:ext cx="11817752" cy="4828390"/>
          </a:xfrm>
        </p:spPr>
        <p:txBody>
          <a:bodyPr/>
          <a:lstStyle/>
          <a:p>
            <a:r>
              <a:rPr lang="ru-RU" sz="2800" i="1" dirty="0">
                <a:solidFill>
                  <a:srgbClr val="3F5879"/>
                </a:solidFill>
              </a:rPr>
              <a:t>Главный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Постсоветский период: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ipm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970.304</a:t>
            </a:r>
          </a:p>
          <a:p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Обозначение здоровья как главной ценности (57% контекстов, </a:t>
            </a:r>
            <a:r>
              <a:rPr lang="ru-RU" sz="2800" dirty="0" err="1">
                <a:solidFill>
                  <a:schemeClr val="tx2">
                    <a:lumMod val="10000"/>
                  </a:schemeClr>
                </a:solidFill>
              </a:rPr>
              <a:t>коллокат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здоровье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20.103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Индивидуальный характер пожеланий:</a:t>
            </a:r>
          </a:p>
          <a:p>
            <a:pPr marL="0" fontAlgn="ctr">
              <a:spcBef>
                <a:spcPts val="0"/>
              </a:spcBef>
            </a:pPr>
            <a:endParaRPr lang="ru-RU" sz="3200" dirty="0"/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kern="1200" dirty="0">
                <a:solidFill>
                  <a:srgbClr val="000000"/>
                </a:solidFill>
                <a:effectLst/>
                <a:highlight>
                  <a:srgbClr val="E9EAED"/>
                </a:highlight>
                <a:latin typeface="Calibri" panose="020F0502020204030204" pitchFamily="34" charset="0"/>
              </a:rPr>
              <a:t> </a:t>
            </a:r>
            <a:endParaRPr lang="ru-RU" sz="1600" b="0" i="0" u="none" strike="noStrike" dirty="0">
              <a:effectLst/>
              <a:highlight>
                <a:srgbClr val="E9EAED"/>
              </a:highlight>
              <a:latin typeface="Arial" panose="020B0604020202020204" pitchFamily="34" charset="0"/>
            </a:endParaRPr>
          </a:p>
          <a:p>
            <a:endParaRPr lang="ru-RU" sz="3200" dirty="0">
              <a:latin typeface="+mn-lt"/>
            </a:endParaRPr>
          </a:p>
          <a:p>
            <a:endParaRPr lang="ru-RU" sz="3600" dirty="0"/>
          </a:p>
          <a:p>
            <a:endParaRPr lang="ru-RU" sz="4800" dirty="0">
              <a:solidFill>
                <a:srgbClr val="3F5879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endParaRPr lang="ru-RU" sz="2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b="0" i="1" dirty="0">
              <a:solidFill>
                <a:srgbClr val="002060"/>
              </a:solidFill>
              <a:effectLst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385CDF-7E4E-DAE0-8053-3927185729A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88;p2">
            <a:extLst>
              <a:ext uri="{FF2B5EF4-FFF2-40B4-BE49-F238E27FC236}">
                <a16:creationId xmlns:a16="http://schemas.microsoft.com/office/drawing/2014/main" id="{EBDCA40A-4995-A967-AA9A-2A5B8C0458DB}"/>
              </a:ext>
            </a:extLst>
          </p:cNvPr>
          <p:cNvSpPr txBox="1">
            <a:spLocks/>
          </p:cNvSpPr>
          <p:nvPr/>
        </p:nvSpPr>
        <p:spPr>
          <a:xfrm>
            <a:off x="1192149" y="578610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F2C68"/>
              </a:buClr>
              <a:defRPr/>
            </a:pPr>
            <a:r>
              <a:rPr lang="ru-RU" dirty="0">
                <a:solidFill>
                  <a:srgbClr val="0F2C68">
                    <a:lumMod val="75000"/>
                  </a:srgbClr>
                </a:solidFill>
              </a:rPr>
              <a:t>Русский язык в зеркале почтовых открыток</a:t>
            </a:r>
            <a:endParaRPr lang="ru-RU" dirty="0">
              <a:solidFill>
                <a:srgbClr val="0F2C68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E8FF28-9020-9195-9A01-FE9D40FA2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4" y="3896192"/>
            <a:ext cx="11736438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5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956829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rgbClr val="810923"/>
                </a:solidFill>
              </a:rPr>
              <a:t>Социальное значение в речи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1343167"/>
            <a:ext cx="12011766" cy="5325230"/>
          </a:xfrm>
        </p:spPr>
        <p:txBody>
          <a:bodyPr/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Личный опыт, отражающий социальную обстановку: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Дорогой </a:t>
            </a:r>
            <a:r>
              <a:rPr lang="ru-RU" sz="2000" i="1" dirty="0" err="1">
                <a:solidFill>
                  <a:schemeClr val="tx2">
                    <a:lumMod val="10000"/>
                  </a:schemeClr>
                </a:solidFill>
              </a:rPr>
              <a:t>Юлик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! Спасибо за хлопоты. Сегодня послал в Москву диплом. Настроение у меня тяжелое. Пребывание в Петербурге безнадежно. </a:t>
            </a:r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Со всех сторон сыплются отказы с намеками на национальность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. Плевать! Придется на все махнуть рукой и искать места в каком -нибудь коммерческом деле, забыть о всех дипломах и званиях…»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(1908)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Оценка социальных событий: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Дорогие мои тетя Оля и Дядя Даня и Витя! Рада сердечно поздравить Вас с наступающим Новым Годом! Желаю Вам многие лета, доброго здоровья, крепких снов и бодрствующих дней! Счастья Вам и благополучия Вашей семье. Ушла я с работы. </a:t>
            </a:r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Очень жаль тратить дорогое невосполнимое время на </a:t>
            </a:r>
            <a:r>
              <a:rPr lang="ru-RU" sz="2000" b="1" i="1" dirty="0" err="1">
                <a:solidFill>
                  <a:schemeClr val="tx2">
                    <a:lumMod val="10000"/>
                  </a:schemeClr>
                </a:solidFill>
              </a:rPr>
              <a:t>длинющие</a:t>
            </a:r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 очереди. Как слышу о Ленинграде, что мафия блокирует город, то отдается с болью в сердце. Я представляю как Вам трудно. Крепитесь, не сдавайтесь полной перестройки дожидайтесь.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 Целую Вас всех Эвелина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» (1990)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Необычные варианты реализации стандартных речевых жанров: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Милая Тамарочка! Поздравляю с новым 1991 годом! Желаю крепкого здоровья, благополучия! </a:t>
            </a:r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Пусть рыночная экономика не портит наше настроение и жизнь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, поэтому желаю быть оптимистом и надеяться на лучшую жизнь. Целую, Света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» (1990)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ru-RU" sz="1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5238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0" y="1144257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rgbClr val="810923"/>
                </a:solidFill>
              </a:rPr>
              <a:t>Изменения в языке почтовой переписки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26421" y="1532770"/>
            <a:ext cx="11939155" cy="5325230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Актуализируются различные группы лексики, отражающие изменения быта, особенности социального строя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Поздравления с разными праздниками: </a:t>
            </a:r>
            <a:r>
              <a:rPr lang="ru-RU" sz="2200" b="1" i="1" dirty="0">
                <a:solidFill>
                  <a:schemeClr val="tx1"/>
                </a:solidFill>
                <a:latin typeface="+mn-lt"/>
              </a:rPr>
              <a:t>Великий праздник </a:t>
            </a:r>
            <a:r>
              <a:rPr lang="ru-RU" sz="2200" i="1" dirty="0">
                <a:solidFill>
                  <a:schemeClr val="tx1"/>
                </a:solidFill>
                <a:latin typeface="+mn-lt"/>
              </a:rPr>
              <a:t>воскресенья Христова – </a:t>
            </a:r>
            <a:r>
              <a:rPr lang="ru-RU" sz="2200" b="1" i="1" dirty="0">
                <a:solidFill>
                  <a:schemeClr val="tx1"/>
                </a:solidFill>
                <a:latin typeface="+mn-lt"/>
              </a:rPr>
              <a:t>Великий праздник </a:t>
            </a:r>
            <a:r>
              <a:rPr lang="ru-RU" sz="2200" i="1" dirty="0">
                <a:solidFill>
                  <a:schemeClr val="tx1"/>
                </a:solidFill>
                <a:latin typeface="+mn-lt"/>
              </a:rPr>
              <a:t>Октябрьской революции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Меняются объекты пожелания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Разные этикетные формулы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Устаревают одни коммуникативные практики (отправка открытки в дороге) и появляются новые (</a:t>
            </a:r>
            <a:r>
              <a:rPr lang="ru-RU" sz="2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посткорссинг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знакомство по переписке)</a:t>
            </a:r>
          </a:p>
          <a:p>
            <a:pPr marL="228600" indent="0"/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Глобальное развитие почтовой коммуникации: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дореволюционный период - способ бытового общения (для ограниченных социальной группы), советский период – формальный способ поздравить с праздником, постсоветский период – экзотичное хобби</a:t>
            </a:r>
          </a:p>
        </p:txBody>
      </p:sp>
    </p:spTree>
    <p:extLst>
      <p:ext uri="{BB962C8B-B14F-4D97-AF65-F5344CB8AC3E}">
        <p14:creationId xmlns:p14="http://schemas.microsoft.com/office/powerpoint/2010/main" val="147907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rgbClr val="810923"/>
                </a:solidFill>
              </a:rPr>
              <a:t>Что такое корпус текстов и почему без него  нельзя представить современную лингвистику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5473" y="1935448"/>
            <a:ext cx="11861470" cy="4754719"/>
          </a:xfrm>
        </p:spPr>
        <p:txBody>
          <a:bodyPr/>
          <a:lstStyle/>
          <a:p>
            <a:r>
              <a:rPr lang="ru-RU" sz="2200" dirty="0">
                <a:latin typeface="+mn-lt"/>
              </a:rPr>
              <a:t>Отслеживание изменений в языке с помощью корпусов: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+mn-lt"/>
              </a:rPr>
              <a:t>Изменения в ударении: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Грем</a:t>
            </a:r>
            <a:r>
              <a:rPr lang="ru-RU" sz="2200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ѝ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т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муз</a:t>
            </a:r>
            <a:r>
              <a:rPr lang="ru-RU" sz="2200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ы̀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ка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,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сл</a:t>
            </a:r>
            <a:r>
              <a:rPr lang="ru-RU" sz="2200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ы̀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шны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х</a:t>
            </a:r>
            <a:r>
              <a:rPr lang="ru-RU" sz="2200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о̀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ры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\ Вкруг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л</a:t>
            </a:r>
            <a:r>
              <a:rPr lang="ru-RU" sz="2200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а̀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комы̀х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тво</a:t>
            </a:r>
            <a:r>
              <a:rPr lang="ru-RU" sz="2200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ѝ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х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стол</a:t>
            </a:r>
            <a:r>
              <a:rPr lang="ru-RU" sz="2200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о̀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в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2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[Г. Р. Державин. К первому соседу: «Кого роскошными пирами...» (1780)]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+mn-lt"/>
              </a:rPr>
              <a:t>Изменения в грамматике: 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Действительно, когда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Карачунский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пил свой </a:t>
            </a:r>
            <a:r>
              <a:rPr lang="ru-RU" sz="2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утренний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 </a:t>
            </a:r>
            <a:r>
              <a:rPr lang="ru-RU" sz="2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какао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, к господскому дому подкатила новенькая кошевка. </a:t>
            </a:r>
            <a:r>
              <a:rPr lang="ru-RU" sz="2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[ Д. Н. Мамин-Сибиряк. Золото (1892)] 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…так как на мне был </a:t>
            </a:r>
            <a:r>
              <a:rPr lang="ru-RU" sz="2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теплый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 </a:t>
            </a:r>
            <a:r>
              <a:rPr lang="ru-RU" sz="2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пальто 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и теплые калоши, то я и не воротился за ней. [</a:t>
            </a:r>
            <a:r>
              <a:rPr lang="ru-RU" sz="2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А. И. Герцен. Былое и думы. Часть пятая. Париж-Италия-Париж (1862-1866)]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Колебания в грамматических формах: 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Зато мы с </a:t>
            </a:r>
            <a:r>
              <a:rPr lang="ru-RU" sz="2200" b="0" i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италиянцем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пьем в день чашек по десяти </a:t>
            </a:r>
            <a:r>
              <a:rPr lang="ru-RU" sz="2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кофе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, </a:t>
            </a:r>
            <a:r>
              <a:rPr lang="ru-RU" sz="2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которое 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везде находили. </a:t>
            </a:r>
            <a:r>
              <a:rPr lang="ru-RU" sz="2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[Н. М. Карамзин. Письма русского путешественника (1793)] 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– Я спросил </a:t>
            </a:r>
            <a:r>
              <a:rPr lang="ru-RU" sz="2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кофе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, </a:t>
            </a:r>
            <a:r>
              <a:rPr lang="ru-RU" sz="22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который</a:t>
            </a:r>
            <a:r>
              <a:rPr lang="ru-RU" sz="2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 мне тотчас и подали. </a:t>
            </a:r>
            <a:r>
              <a:rPr lang="ru-RU" sz="2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[Д. И. Фонвизин. Письма родным (1784-1785)]</a:t>
            </a:r>
          </a:p>
        </p:txBody>
      </p:sp>
    </p:spTree>
    <p:extLst>
      <p:ext uri="{BB962C8B-B14F-4D97-AF65-F5344CB8AC3E}">
        <p14:creationId xmlns:p14="http://schemas.microsoft.com/office/powerpoint/2010/main" val="336395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rgbClr val="810923"/>
                </a:solidFill>
              </a:rPr>
              <a:t>Что такое корпус текстов и почему без него  нельзя представить современную лингвистику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6200" y="1796144"/>
            <a:ext cx="11974286" cy="4894024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Неологизмы на разных уровнях языка: </a:t>
            </a:r>
            <a:r>
              <a:rPr lang="ru-R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например, новое устойчивое сочетание </a:t>
            </a:r>
            <a:r>
              <a:rPr lang="ru-RU" sz="1900" i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доброго времени суток </a:t>
            </a:r>
            <a:r>
              <a:rPr lang="ru-R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употребляется в основном </a:t>
            </a:r>
            <a:r>
              <a:rPr lang="ru-RU" sz="1900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подкорпусе</a:t>
            </a:r>
            <a:r>
              <a:rPr lang="ru-R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НКРЯ </a:t>
            </a:r>
            <a:r>
              <a:rPr lang="ru-RU" sz="19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30 раз с 2002 года</a:t>
            </a:r>
            <a:r>
              <a:rPr lang="ru-R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, а в </a:t>
            </a:r>
            <a:r>
              <a:rPr lang="ru-RU" sz="1900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подкорпусе</a:t>
            </a:r>
            <a:r>
              <a:rPr lang="ru-R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социальных сетей </a:t>
            </a:r>
            <a:r>
              <a:rPr lang="ru-RU" sz="19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1313 раз с 2001 года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2060"/>
                </a:solidFill>
                <a:highlight>
                  <a:srgbClr val="FFFFFF"/>
                </a:highlight>
                <a:latin typeface="+mn-lt"/>
              </a:rPr>
              <a:t>Или, наоборот, (внезапно) не неологизмы</a:t>
            </a:r>
            <a:r>
              <a:rPr lang="ru-R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: </a:t>
            </a:r>
            <a:r>
              <a:rPr lang="ru-RU" sz="1900" i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Вынув склянку с росою, помазала оною глаза королю, который немного стал видеть и чрез частое повторение совсем король излечился и, благодаря </a:t>
            </a:r>
            <a:r>
              <a:rPr lang="ru-RU" sz="1900" b="1" i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лекарку</a:t>
            </a:r>
            <a:r>
              <a:rPr lang="ru-RU" sz="1900" i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, спросил ее, что ей потребно за труды </a:t>
            </a:r>
            <a:r>
              <a:rPr lang="ru-R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[Сказка о Правде и Кривде (1794-1795)]; </a:t>
            </a:r>
            <a:r>
              <a:rPr lang="ru-RU" sz="1900" i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Что ж ты его не вылечил, а?  Ведь ты, говорят, лечишь, ты </a:t>
            </a:r>
            <a:r>
              <a:rPr lang="ru-RU" sz="1900" b="1" i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лекарка</a:t>
            </a:r>
            <a:r>
              <a:rPr lang="ru-RU" sz="1900" i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ru-R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[И. С. Тургенев. Касьян с Красивой Мечи (1851)] - </a:t>
            </a:r>
            <a:r>
              <a:rPr lang="ru-RU" sz="19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110 примеров с 1794 г.</a:t>
            </a:r>
            <a:endParaRPr lang="ru-RU" sz="1900" b="1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1E1330-253C-6014-1215-7654E3A87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67" b="4644"/>
          <a:stretch/>
        </p:blipFill>
        <p:spPr>
          <a:xfrm>
            <a:off x="585913" y="4583573"/>
            <a:ext cx="10336067" cy="19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rgbClr val="810923"/>
                </a:solidFill>
              </a:rPr>
              <a:t>Что такое корпус текстов и почему без него  нельзя представить современную лингвистику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77792" y="1935448"/>
            <a:ext cx="11366076" cy="475471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Проект корпусного исследования Яндекса с экспертами-лингвистами: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CC8873-BB04-0A2F-B17B-ADF92C798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0" t="39876" r="29375" b="45309"/>
          <a:stretch/>
        </p:blipFill>
        <p:spPr>
          <a:xfrm>
            <a:off x="8329992" y="2717615"/>
            <a:ext cx="3657601" cy="32754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AE6839-7C30-5AC5-050B-CAC0182C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5" t="5840"/>
          <a:stretch/>
        </p:blipFill>
        <p:spPr>
          <a:xfrm>
            <a:off x="204407" y="2899493"/>
            <a:ext cx="7917091" cy="33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9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rgbClr val="810923"/>
                </a:solidFill>
              </a:rPr>
              <a:t>Что такое корпус текстов и почему без него  нельзя представить современную лингвистику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77792" y="1935448"/>
            <a:ext cx="11366076" cy="475471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endParaRPr lang="ru-RU" sz="1800" b="1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CC8873-BB04-0A2F-B17B-ADF92C798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94" t="39876" r="30063" b="45309"/>
          <a:stretch/>
        </p:blipFill>
        <p:spPr>
          <a:xfrm>
            <a:off x="8870541" y="2675073"/>
            <a:ext cx="3043601" cy="32754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3059B7-4CC6-1C76-D15C-DDA867FDE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39" y="2055067"/>
            <a:ext cx="8592749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9B91B-2F0D-DF3B-F3C0-D43FD69E09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68234" y="548720"/>
            <a:ext cx="2727766" cy="40810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Куликова Валентина Александровна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000" dirty="0">
                <a:solidFill>
                  <a:srgbClr val="000000"/>
                </a:solidFill>
              </a:rPr>
              <a:t>Доцент ОП «Фундаментальная и прикладная лингвистика»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Корпус почтовых открыток «Пишу тебе»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1611152"/>
            <a:ext cx="6872458" cy="5133011"/>
          </a:xfrm>
        </p:spPr>
        <p:txBody>
          <a:bodyPr/>
          <a:lstStyle/>
          <a:p>
            <a:r>
              <a:rPr lang="en-US" sz="1900" b="1" dirty="0">
                <a:solidFill>
                  <a:srgbClr val="002060"/>
                </a:solidFill>
              </a:rPr>
              <a:t>36 655 </a:t>
            </a:r>
            <a:r>
              <a:rPr lang="ru-RU" sz="1900" dirty="0">
                <a:solidFill>
                  <a:srgbClr val="002060"/>
                </a:solidFill>
              </a:rPr>
              <a:t>оцифрованных и расшифрованных почтовых открыток. </a:t>
            </a:r>
          </a:p>
          <a:p>
            <a:r>
              <a:rPr lang="ru-RU" sz="1900" dirty="0">
                <a:solidFill>
                  <a:srgbClr val="002060"/>
                </a:solidFill>
              </a:rPr>
              <a:t>Корпус имеет разметку по дате, месту отправки и получения, тематические теги</a:t>
            </a:r>
          </a:p>
          <a:p>
            <a:r>
              <a:rPr lang="ru-RU" sz="1900" dirty="0">
                <a:solidFill>
                  <a:srgbClr val="002060"/>
                </a:solidFill>
              </a:rPr>
              <a:t>Открытки с </a:t>
            </a:r>
            <a:r>
              <a:rPr lang="ru-RU" sz="1900" b="1" dirty="0">
                <a:solidFill>
                  <a:srgbClr val="002060"/>
                </a:solidFill>
              </a:rPr>
              <a:t>1881</a:t>
            </a:r>
            <a:r>
              <a:rPr lang="ru-RU" sz="1900" dirty="0">
                <a:solidFill>
                  <a:srgbClr val="002060"/>
                </a:solidFill>
              </a:rPr>
              <a:t> по </a:t>
            </a:r>
            <a:r>
              <a:rPr lang="ru-RU" sz="1900" b="1" dirty="0">
                <a:solidFill>
                  <a:srgbClr val="002060"/>
                </a:solidFill>
              </a:rPr>
              <a:t>2023 </a:t>
            </a:r>
            <a:r>
              <a:rPr lang="ru-RU" sz="1900" dirty="0">
                <a:solidFill>
                  <a:srgbClr val="002060"/>
                </a:solidFill>
              </a:rPr>
              <a:t>гг.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+mn-lt"/>
              </a:rPr>
              <a:t>Открытка – комплексный источник информации, исторический документ и лингвистический материал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1900" i="1" dirty="0">
                <a:latin typeface="+mn-lt"/>
              </a:rPr>
              <a:t>Социологические исследования</a:t>
            </a:r>
            <a:r>
              <a:rPr lang="ru-RU" sz="1900" dirty="0">
                <a:latin typeface="+mn-lt"/>
              </a:rPr>
              <a:t>: кто отправлял открытки и откуда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1900" i="1" dirty="0">
                <a:latin typeface="+mn-lt"/>
              </a:rPr>
              <a:t>Исторические исследования: </a:t>
            </a:r>
            <a:r>
              <a:rPr lang="ru-RU" sz="1900" dirty="0">
                <a:latin typeface="+mn-lt"/>
              </a:rPr>
              <a:t>история повседневности, особенности быта, реакция на исторические события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ru-RU" sz="1900" i="1" dirty="0">
                <a:latin typeface="+mn-lt"/>
              </a:rPr>
              <a:t>Лингвистические исследования: </a:t>
            </a:r>
            <a:r>
              <a:rPr lang="ru-RU" sz="1900" dirty="0">
                <a:latin typeface="+mn-lt"/>
              </a:rPr>
              <a:t>изменения в языке почтовой переписки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ru-RU" sz="1800" dirty="0">
              <a:latin typeface="+mn-lt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ru-RU" sz="1800" b="1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FCED07-78EB-ED11-EEAA-EFE581E82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59" y="161469"/>
            <a:ext cx="5010849" cy="32675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0487D5-36AC-C729-B05F-364859EB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59" y="3429000"/>
            <a:ext cx="5087060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4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0D99B1-C4D9-F6FC-35DD-7F82C817E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Русский язык в зеркале почтовых открыток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FE324C-19B2-385E-F985-9E15D29A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13" y="1158423"/>
            <a:ext cx="11057955" cy="77702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Корпус почтовых открыток «Пишу тебе»: история в открытках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1D059-CEF1-EC69-EAD0-A60E61648A3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5887B5-37D4-5002-ABA7-B3F74D0191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1711457"/>
            <a:ext cx="11792910" cy="4754719"/>
          </a:xfrm>
        </p:spPr>
        <p:txBody>
          <a:bodyPr/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Montserrat Alternates"/>
              </a:rPr>
              <a:t>«</a:t>
            </a:r>
            <a:r>
              <a:rPr lang="ru-RU" sz="2800" b="0" i="1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Montserrat Alternates"/>
              </a:rPr>
              <a:t>Шлю привет, только не из Уэльса, а из Кренгольма. Большое спасибо за открытку из Уэльса. Получила ли ты мое письмо. Напиши мне поскорее, если только оно тебя не задержит </a:t>
            </a:r>
            <a:r>
              <a:rPr lang="ru-RU" sz="2800" b="1" i="1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Montserrat Alternates"/>
              </a:rPr>
              <a:t>итти</a:t>
            </a:r>
            <a:r>
              <a:rPr lang="ru-RU" sz="2800" b="0" i="1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Montserrat Alternates"/>
              </a:rPr>
              <a:t> на свидание. 20го июля 1911 г. Коля</a:t>
            </a:r>
            <a:r>
              <a:rPr lang="ru-RU" sz="2800" b="0" i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Montserrat Alternates"/>
              </a:rPr>
              <a:t>» - 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всего форма </a:t>
            </a:r>
            <a:r>
              <a:rPr lang="ru-RU" sz="2800" b="0" i="1" dirty="0" err="1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итти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 - 18 раз в открытках, 86 контекстов НКРЯ с 1700 по 1955</a:t>
            </a:r>
            <a:r>
              <a:rPr lang="ru-RU" sz="2800" dirty="0">
                <a:solidFill>
                  <a:schemeClr val="tx1"/>
                </a:solidFill>
                <a:highlight>
                  <a:srgbClr val="FEFEFE"/>
                </a:highlight>
                <a:latin typeface="Montserrat Alternates"/>
              </a:rPr>
              <a:t>. 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Исходное древнерусское </a:t>
            </a:r>
            <a:r>
              <a:rPr lang="ru-RU" sz="2800" b="0" i="1" dirty="0" err="1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ити</a:t>
            </a:r>
            <a:r>
              <a:rPr lang="ru-RU" sz="2800" b="0" i="1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 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(ср. словен </a:t>
            </a:r>
            <a:r>
              <a:rPr lang="ru-RU" sz="2800" b="0" i="1" dirty="0" err="1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iti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, ст.-сл. </a:t>
            </a:r>
            <a:r>
              <a:rPr lang="ru-RU" sz="2800" b="0" i="0" dirty="0" err="1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ити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 и пр.) &gt; </a:t>
            </a:r>
            <a:r>
              <a:rPr lang="ru-RU" sz="2800" b="0" i="1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идти 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под влиянием личных форм наст. </a:t>
            </a:r>
            <a:r>
              <a:rPr lang="ru-RU" sz="2800" b="0" i="0" dirty="0" err="1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вр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. (</a:t>
            </a:r>
            <a:r>
              <a:rPr lang="ru-RU" sz="2800" b="0" i="1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иду, идешь 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и т. д.), где -</a:t>
            </a:r>
            <a:r>
              <a:rPr lang="ru-RU" sz="2800" b="0" i="1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д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- является суффиксом, ср. </a:t>
            </a:r>
            <a:r>
              <a:rPr lang="ru-RU" sz="2800" b="0" i="1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еду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 и т. д.  (Этимологический словарь Н.М. </a:t>
            </a:r>
            <a:r>
              <a:rPr lang="ru-RU" sz="2800" dirty="0">
                <a:solidFill>
                  <a:schemeClr val="tx1"/>
                </a:solidFill>
                <a:highlight>
                  <a:srgbClr val="FEFEFE"/>
                </a:highlight>
                <a:latin typeface="Montserrat Alternates"/>
              </a:rPr>
              <a:t>Шанского</a:t>
            </a:r>
            <a:r>
              <a:rPr lang="ru-RU" sz="2800" b="0" i="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Montserrat Alternates"/>
              </a:rPr>
              <a:t>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ru-RU" sz="4000" b="0" i="0" dirty="0">
              <a:solidFill>
                <a:srgbClr val="000000"/>
              </a:solidFill>
              <a:effectLst/>
              <a:highlight>
                <a:srgbClr val="FEFEFE"/>
              </a:highlight>
              <a:latin typeface="Montserrat Alternates"/>
            </a:endParaRPr>
          </a:p>
          <a:p>
            <a:pPr marL="228600" indent="0"/>
            <a:endParaRPr lang="ru-RU" sz="4000" b="0" i="0" dirty="0">
              <a:solidFill>
                <a:srgbClr val="000000"/>
              </a:solidFill>
              <a:effectLst/>
              <a:highlight>
                <a:srgbClr val="FEFEFE"/>
              </a:highlight>
              <a:latin typeface="Montserrat Alternates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+mn-lt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E1E63AC-CEA1-C678-2E35-54DFC090C4F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3050</Words>
  <Application>Microsoft Office PowerPoint</Application>
  <PresentationFormat>Широкоэкранный</PresentationFormat>
  <Paragraphs>296</Paragraphs>
  <Slides>36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Calibri</vt:lpstr>
      <vt:lpstr>Microsoft Sans Serif</vt:lpstr>
      <vt:lpstr>Montserrat Alternates</vt:lpstr>
      <vt:lpstr>Symbol</vt:lpstr>
      <vt:lpstr>Arial</vt:lpstr>
      <vt:lpstr>Office Theme</vt:lpstr>
      <vt:lpstr>Русский язык в зеркале почтовых открыток: как корпус почтовой переписки помогает отследить изменения в языке</vt:lpstr>
      <vt:lpstr>Что такое корпус текстов и почему без него  нельзя представить современную лингвистику</vt:lpstr>
      <vt:lpstr>Что такое корпус текстов и почему без него  нельзя представить современную лингвистику</vt:lpstr>
      <vt:lpstr>Что такое корпус текстов и почему без него  нельзя представить современную лингвистику</vt:lpstr>
      <vt:lpstr>Что такое корпус текстов и почему без него  нельзя представить современную лингвистику</vt:lpstr>
      <vt:lpstr>Что такое корпус текстов и почему без него  нельзя представить современную лингвистику</vt:lpstr>
      <vt:lpstr>Что такое корпус текстов и почему без него  нельзя представить современную лингвистику</vt:lpstr>
      <vt:lpstr>Корпус почтовых открыток «Пишу тебе»</vt:lpstr>
      <vt:lpstr>Корпус почтовых открыток «Пишу тебе»: история в открытках</vt:lpstr>
      <vt:lpstr>Корпус почтовых открыток «Пишу тебе»: история в открытках</vt:lpstr>
      <vt:lpstr>Корпус почтовых открыток «Пишу тебе»</vt:lpstr>
      <vt:lpstr>Корпус почтовых открыток «Пишу тебе»</vt:lpstr>
      <vt:lpstr>Корпус почтовых открыток «Пишу тебе»</vt:lpstr>
      <vt:lpstr>Проект изучения корпуса почтовых открыток НИУ ВШЭ</vt:lpstr>
      <vt:lpstr>Презентация PowerPoint</vt:lpstr>
      <vt:lpstr>Презентация PowerPoint</vt:lpstr>
      <vt:lpstr>Изменения в лексике почтовой переписки в целом  </vt:lpstr>
      <vt:lpstr> </vt:lpstr>
      <vt:lpstr>Уникальные лексемы для каждого периода </vt:lpstr>
      <vt:lpstr>Ключевые слова  (keywords) для дореволюционного периода </vt:lpstr>
      <vt:lpstr>Ключевые слова  (keywords) для дореволюционного периода </vt:lpstr>
      <vt:lpstr>Ключевые слова  (keywords) для советского периода </vt:lpstr>
      <vt:lpstr>Ключевые слова  (keywords) для постсоветского периода </vt:lpstr>
      <vt:lpstr>Изменения в отдельных группах лексики (на примере оценочной лексики) </vt:lpstr>
      <vt:lpstr>Оценочная лексика для анализа (33 лексемы) </vt:lpstr>
      <vt:lpstr>Относительная частота употребления (ipm): количество употреблений слова, поделенное на объем корпуса и умноженное на 1 миллион</vt:lpstr>
      <vt:lpstr>Презентация PowerPoint</vt:lpstr>
      <vt:lpstr>Изменения на примере конкретных лексем</vt:lpstr>
      <vt:lpstr>Презентация PowerPoint</vt:lpstr>
      <vt:lpstr>Презентация PowerPoint</vt:lpstr>
      <vt:lpstr> Что в жизни главное?</vt:lpstr>
      <vt:lpstr>Презентация PowerPoint</vt:lpstr>
      <vt:lpstr>Презентация PowerPoint</vt:lpstr>
      <vt:lpstr>Презентация PowerPoint</vt:lpstr>
      <vt:lpstr>Социальное значение в речи</vt:lpstr>
      <vt:lpstr>Изменения в языке почтовой переписки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основания изучения динамики коммуникативных практик</dc:title>
  <dc:creator>Валентина Куликова</dc:creator>
  <cp:lastModifiedBy>Валентина Куликова</cp:lastModifiedBy>
  <cp:revision>37</cp:revision>
  <dcterms:modified xsi:type="dcterms:W3CDTF">2024-11-04T09:15:42Z</dcterms:modified>
</cp:coreProperties>
</file>