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63" r:id="rId7"/>
    <p:sldId id="265" r:id="rId8"/>
    <p:sldId id="266" r:id="rId9"/>
    <p:sldId id="269" r:id="rId10"/>
    <p:sldId id="272" r:id="rId11"/>
    <p:sldId id="264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/>
  <p:cmAuthor id="2" name="Анна Хоменко" initials="АХ" lastIdx="4" clrIdx="1">
    <p:extLst>
      <p:ext uri="{19B8F6BF-5375-455C-9EA6-DF929625EA0E}">
        <p15:presenceInfo xmlns:p15="http://schemas.microsoft.com/office/powerpoint/2012/main" userId="284f70ef5c84db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96628C"/>
    <a:srgbClr val="CD5A5A"/>
    <a:srgbClr val="EB681F"/>
    <a:srgbClr val="029C63"/>
    <a:srgbClr val="FFD746"/>
    <a:srgbClr val="11A0D7"/>
    <a:srgbClr val="E61F3D"/>
    <a:srgbClr val="234A9B"/>
    <a:srgbClr val="7D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5"/>
    <p:restoredTop sz="95097" autoAdjust="0"/>
  </p:normalViewPr>
  <p:slideViewPr>
    <p:cSldViewPr snapToGrid="0" snapToObjects="1">
      <p:cViewPr varScale="1">
        <p:scale>
          <a:sx n="81" d="100"/>
          <a:sy n="81" d="100"/>
        </p:scale>
        <p:origin x="874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833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70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2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647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579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598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412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55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7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05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23.01.2025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8642581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1179047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8842443" y="1031324"/>
            <a:ext cx="159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ExpLing</a:t>
            </a:r>
            <a:br>
              <a:rPr lang="ru-RU" dirty="0"/>
            </a:br>
            <a:r>
              <a:rPr lang="ru-RU" dirty="0"/>
              <a:t>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30B45-1E55-AAF1-6821-D16E679E6D80}"/>
              </a:ext>
            </a:extLst>
          </p:cNvPr>
          <p:cNvSpPr txBox="1"/>
          <p:nvPr/>
        </p:nvSpPr>
        <p:spPr>
          <a:xfrm>
            <a:off x="7292404" y="4803368"/>
            <a:ext cx="4184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Докладчик: Патракова Ева</a:t>
            </a:r>
            <a:r>
              <a:rPr lang="en-US" dirty="0"/>
              <a:t> </a:t>
            </a:r>
            <a:r>
              <a:rPr lang="ru-RU" dirty="0"/>
              <a:t>Павловна, eva.patrakova@list.ru</a:t>
            </a:r>
          </a:p>
          <a:p>
            <a:r>
              <a:rPr lang="ru-RU" dirty="0"/>
              <a:t>НИУ «Высшая школа экономики», Нижний Новгород</a:t>
            </a:r>
            <a:endParaRPr lang="en-US" dirty="0"/>
          </a:p>
          <a:p>
            <a:endParaRPr lang="ru-RU" dirty="0"/>
          </a:p>
          <a:p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E40E237-CD50-D62C-B51A-D86111EEC0EE}"/>
              </a:ext>
            </a:extLst>
          </p:cNvPr>
          <p:cNvSpPr txBox="1">
            <a:spLocks/>
          </p:cNvSpPr>
          <p:nvPr/>
        </p:nvSpPr>
        <p:spPr>
          <a:xfrm>
            <a:off x="1754221" y="2069826"/>
            <a:ext cx="8451054" cy="224163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114" dirty="0">
                <a:latin typeface="+mn-lt"/>
              </a:rPr>
              <a:t>Доклад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br>
              <a:rPr lang="ru-RU" sz="3600" b="1" spc="-114" dirty="0">
                <a:latin typeface="+mn-lt"/>
                <a:cs typeface="Trebuchet MS"/>
              </a:rPr>
            </a:br>
            <a:r>
              <a:rPr lang="ru-RU" sz="3600" b="1" spc="-114" dirty="0">
                <a:latin typeface="+mn-lt"/>
                <a:cs typeface="Trebuchet MS"/>
              </a:rPr>
              <a:t>Модель диагностирования признаков недостоверной информации в речи</a:t>
            </a:r>
            <a:endParaRPr lang="ru-RU" sz="3600" dirty="0"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43808" y="602301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Результаты исследования</a:t>
            </a:r>
            <a:endParaRPr lang="ru-RU" sz="4000" spc="250" dirty="0">
              <a:latin typeface="+mn-lt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5A985D7-D4CF-3351-9FB8-0D1FBD2E4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25038"/>
              </p:ext>
            </p:extLst>
          </p:nvPr>
        </p:nvGraphicFramePr>
        <p:xfrm>
          <a:off x="517199" y="2534487"/>
          <a:ext cx="4842201" cy="2729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436">
                  <a:extLst>
                    <a:ext uri="{9D8B030D-6E8A-4147-A177-3AD203B41FA5}">
                      <a16:colId xmlns:a16="http://schemas.microsoft.com/office/drawing/2014/main" val="2547230313"/>
                    </a:ext>
                  </a:extLst>
                </a:gridCol>
                <a:gridCol w="1589436">
                  <a:extLst>
                    <a:ext uri="{9D8B030D-6E8A-4147-A177-3AD203B41FA5}">
                      <a16:colId xmlns:a16="http://schemas.microsoft.com/office/drawing/2014/main" val="2353000963"/>
                    </a:ext>
                  </a:extLst>
                </a:gridCol>
                <a:gridCol w="1663329">
                  <a:extLst>
                    <a:ext uri="{9D8B030D-6E8A-4147-A177-3AD203B41FA5}">
                      <a16:colId xmlns:a16="http://schemas.microsoft.com/office/drawing/2014/main" val="3120239542"/>
                    </a:ext>
                  </a:extLst>
                </a:gridCol>
              </a:tblGrid>
              <a:tr h="8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Возрастная группа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Вербальные признаки лжи,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ед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Невербальные признаки лжи,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ед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784616"/>
                  </a:ext>
                </a:extLst>
              </a:tr>
              <a:tr h="364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17-20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3,5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</a:rPr>
                        <a:t>6,25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885819"/>
                  </a:ext>
                </a:extLst>
              </a:tr>
              <a:tr h="369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21-24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</a:rPr>
                        <a:t>4,75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213542"/>
                  </a:ext>
                </a:extLst>
              </a:tr>
              <a:tr h="365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25-40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</a:rPr>
                        <a:t>2,75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5,75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422838"/>
                  </a:ext>
                </a:extLst>
              </a:tr>
              <a:tr h="370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41-55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</a:rPr>
                        <a:t>1,75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</a:rPr>
                        <a:t>3,25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509761"/>
                  </a:ext>
                </a:extLst>
              </a:tr>
              <a:tr h="36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55+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3,5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364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9B16F0-8FA4-3C78-8FEA-95068B40E27D}"/>
              </a:ext>
            </a:extLst>
          </p:cNvPr>
          <p:cNvSpPr txBox="1"/>
          <p:nvPr/>
        </p:nvSpPr>
        <p:spPr>
          <a:xfrm>
            <a:off x="741337" y="1283312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Сводная таблица средних значений вербальных и невербальных признаков недостоверной информации по возрастным группам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765B8-EF18-0F70-DA18-FA7A2F81A562}"/>
              </a:ext>
            </a:extLst>
          </p:cNvPr>
          <p:cNvSpPr txBox="1"/>
          <p:nvPr/>
        </p:nvSpPr>
        <p:spPr>
          <a:xfrm>
            <a:off x="481646" y="2026593"/>
            <a:ext cx="5235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А) в речи с подготовленной информацией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8D00E0-7B32-E88C-9360-14194B6B40EE}"/>
              </a:ext>
            </a:extLst>
          </p:cNvPr>
          <p:cNvSpPr txBox="1"/>
          <p:nvPr/>
        </p:nvSpPr>
        <p:spPr>
          <a:xfrm>
            <a:off x="271085" y="5408877"/>
            <a:ext cx="116498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700" spc="190" dirty="0">
                <a:ea typeface="+mj-ea"/>
                <a:cs typeface="+mj-cs"/>
              </a:rPr>
              <a:t>Не подтвердилась гипотеза о том, что неподготовленная речь содержит больше признаков лжи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700" spc="190" dirty="0">
                <a:ea typeface="+mj-ea"/>
                <a:cs typeface="+mj-cs"/>
              </a:rPr>
              <a:t>У взрослой и младших возрастных групп количество признаков лжи практически не отличается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700" spc="190" dirty="0">
                <a:ea typeface="+mj-ea"/>
                <a:cs typeface="+mj-cs"/>
              </a:rPr>
              <a:t>Монологи старшей возрастной группы характеризуются меньшим проявлением вербальных признаков лжи</a:t>
            </a:r>
          </a:p>
          <a:p>
            <a:endParaRPr lang="ru-RU" sz="2000" spc="19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6828AF-E553-FE8C-8290-CCD51AC12FF1}"/>
              </a:ext>
            </a:extLst>
          </p:cNvPr>
          <p:cNvSpPr/>
          <p:nvPr/>
        </p:nvSpPr>
        <p:spPr>
          <a:xfrm>
            <a:off x="517199" y="5347465"/>
            <a:ext cx="11277600" cy="58839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269662C-9B6E-D47F-8B70-C5A80F915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9836"/>
              </p:ext>
            </p:extLst>
          </p:nvPr>
        </p:nvGraphicFramePr>
        <p:xfrm>
          <a:off x="6155999" y="2534486"/>
          <a:ext cx="5518802" cy="2729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552">
                  <a:extLst>
                    <a:ext uri="{9D8B030D-6E8A-4147-A177-3AD203B41FA5}">
                      <a16:colId xmlns:a16="http://schemas.microsoft.com/office/drawing/2014/main" val="3720531619"/>
                    </a:ext>
                  </a:extLst>
                </a:gridCol>
                <a:gridCol w="2087783">
                  <a:extLst>
                    <a:ext uri="{9D8B030D-6E8A-4147-A177-3AD203B41FA5}">
                      <a16:colId xmlns:a16="http://schemas.microsoft.com/office/drawing/2014/main" val="462915755"/>
                    </a:ext>
                  </a:extLst>
                </a:gridCol>
                <a:gridCol w="1771467">
                  <a:extLst>
                    <a:ext uri="{9D8B030D-6E8A-4147-A177-3AD203B41FA5}">
                      <a16:colId xmlns:a16="http://schemas.microsoft.com/office/drawing/2014/main" val="188883008"/>
                    </a:ext>
                  </a:extLst>
                </a:gridCol>
              </a:tblGrid>
              <a:tr h="743654"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Возрастная группа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Вербальные признаки лжи, 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Невербальные признаки лжи, 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050685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17-20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260501"/>
                  </a:ext>
                </a:extLst>
              </a:tr>
              <a:tr h="389814"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21-24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140275"/>
                  </a:ext>
                </a:extLst>
              </a:tr>
              <a:tr h="385614"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968593"/>
                  </a:ext>
                </a:extLst>
              </a:tr>
              <a:tr h="391213"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41-55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895186"/>
                  </a:ext>
                </a:extLst>
              </a:tr>
              <a:tr h="387015"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14637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2468746-DC2E-155B-A5EB-9280EB1D22A1}"/>
              </a:ext>
            </a:extLst>
          </p:cNvPr>
          <p:cNvSpPr txBox="1"/>
          <p:nvPr/>
        </p:nvSpPr>
        <p:spPr>
          <a:xfrm>
            <a:off x="6183946" y="2025725"/>
            <a:ext cx="5235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Б) в речи с неподготовленной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377847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11026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86804" y="987261"/>
            <a:ext cx="8892885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Выводы</a:t>
            </a:r>
            <a:endParaRPr lang="ru-RU" sz="3600" spc="25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8503E-ECE2-9024-3C35-6F6D38CE520D}"/>
              </a:ext>
            </a:extLst>
          </p:cNvPr>
          <p:cNvSpPr txBox="1"/>
          <p:nvPr/>
        </p:nvSpPr>
        <p:spPr>
          <a:xfrm>
            <a:off x="741337" y="1957473"/>
            <a:ext cx="1090253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Модель показала свою надёжность при обнаружении лжи, так как благодаря выявленным признакам лжи и их подсчётам было успешно подтверждено или опровергнуто наличие ложной информации в речи 19 респондентов из 20</a:t>
            </a:r>
          </a:p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Для определения достоверности или недостоверности сказанного необходимо учитывать не только вербальные и невербальные составляющие речи по отдельности, но и использовать комплексный подход к определению лжи</a:t>
            </a:r>
            <a:endParaRPr lang="en-US" sz="2100" spc="-5" dirty="0">
              <a:cs typeface="Microsoft Sans Serif"/>
            </a:endParaRPr>
          </a:p>
          <a:p>
            <a:pPr marL="457200" indent="-457200" rtl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sz="2100" spc="-5" dirty="0">
                <a:cs typeface="Microsoft Sans Serif"/>
              </a:rPr>
              <a:t>В зависимости от возраста признаки недостоверной информации проявляются по-разному. Так, наличие вербальных признаков лжи будет уменьшаться в зависимости от увеличения возраста, в то время как невербальный уровень будет основным для определения наличия лжи в речи для всех возрастных групп</a:t>
            </a:r>
            <a:br>
              <a:rPr lang="en-US" sz="2100" dirty="0"/>
            </a:b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4776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50377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r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5929345A-28A6-9FC3-B9A8-D20518E5ABA0}"/>
              </a:ext>
            </a:extLst>
          </p:cNvPr>
          <p:cNvSpPr txBox="1">
            <a:spLocks/>
          </p:cNvSpPr>
          <p:nvPr/>
        </p:nvSpPr>
        <p:spPr>
          <a:xfrm>
            <a:off x="1030555" y="856093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Актуальность исследования</a:t>
            </a:r>
            <a:endParaRPr lang="ru-RU" sz="4000" spc="25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608A1-429F-9B66-B1E2-C21EB80082F7}"/>
              </a:ext>
            </a:extLst>
          </p:cNvPr>
          <p:cNvSpPr txBox="1"/>
          <p:nvPr/>
        </p:nvSpPr>
        <p:spPr>
          <a:xfrm>
            <a:off x="741337" y="1645454"/>
            <a:ext cx="1114586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spc="190" dirty="0">
                <a:ea typeface="+mj-ea"/>
                <a:cs typeface="+mj-cs"/>
              </a:rPr>
              <a:t>Актуальность данного исследования заключается в: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spc="190" dirty="0">
                <a:ea typeface="+mj-ea"/>
                <a:cs typeface="+mj-cs"/>
              </a:rPr>
              <a:t>различных подходах к пониманию спонтанности и подготовленности речи;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spc="190" dirty="0">
                <a:ea typeface="+mj-ea"/>
                <a:cs typeface="+mj-cs"/>
              </a:rPr>
              <a:t>отсутствии единой системы анализа речи, потенциально содержащей недостоверную информацию</a:t>
            </a:r>
            <a:endParaRPr lang="en-US" sz="2200" spc="190" dirty="0">
              <a:ea typeface="+mj-ea"/>
              <a:cs typeface="+mj-cs"/>
            </a:endParaRPr>
          </a:p>
          <a:p>
            <a:endParaRPr lang="en-US" sz="2900" spc="-5" dirty="0">
              <a:latin typeface="Microsoft Sans Serif"/>
              <a:cs typeface="Microsoft Sans Serif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7E362DA-E9BB-3542-121E-7C5A6587AF77}"/>
              </a:ext>
            </a:extLst>
          </p:cNvPr>
          <p:cNvCxnSpPr>
            <a:cxnSpLocks/>
          </p:cNvCxnSpPr>
          <p:nvPr/>
        </p:nvCxnSpPr>
        <p:spPr>
          <a:xfrm>
            <a:off x="665137" y="1563500"/>
            <a:ext cx="0" cy="1966473"/>
          </a:xfrm>
          <a:prstGeom prst="line">
            <a:avLst/>
          </a:prstGeom>
          <a:ln>
            <a:solidFill>
              <a:srgbClr val="75B4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292532-BB1F-4A27-EDAD-EC547D69A27F}"/>
              </a:ext>
            </a:extLst>
          </p:cNvPr>
          <p:cNvSpPr txBox="1"/>
          <p:nvPr/>
        </p:nvSpPr>
        <p:spPr>
          <a:xfrm>
            <a:off x="3080113" y="3621076"/>
            <a:ext cx="6112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90" dirty="0">
                <a:ea typeface="+mj-ea"/>
                <a:cs typeface="+mj-cs"/>
              </a:rPr>
              <a:t>Базовые методики:</a:t>
            </a:r>
            <a:endParaRPr lang="en-US" spc="190" dirty="0"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>
                <a:ea typeface="+mj-ea"/>
                <a:cs typeface="+mj-cs"/>
              </a:rPr>
              <a:t>«Судебная психологическая экспертиза по выявлению признаков достоверности/недостоверности информации, сообщаемой участниками уголовного судопроизводства» - монография В. Ф. </a:t>
            </a:r>
            <a:r>
              <a:rPr lang="ru-RU" spc="190" dirty="0" err="1">
                <a:ea typeface="+mj-ea"/>
                <a:cs typeface="+mj-cs"/>
              </a:rPr>
              <a:t>Енгалычева</a:t>
            </a:r>
            <a:r>
              <a:rPr lang="ru-RU" spc="190" dirty="0">
                <a:ea typeface="+mj-ea"/>
                <a:cs typeface="+mj-cs"/>
              </a:rPr>
              <a:t>, Г. К. Кравцовой и </a:t>
            </a:r>
            <a:br>
              <a:rPr lang="ru-RU" spc="190" dirty="0">
                <a:ea typeface="+mj-ea"/>
                <a:cs typeface="+mj-cs"/>
              </a:rPr>
            </a:br>
            <a:r>
              <a:rPr lang="ru-RU" spc="190" dirty="0">
                <a:ea typeface="+mj-ea"/>
                <a:cs typeface="+mj-cs"/>
              </a:rPr>
              <a:t>Е. Н. Холоповой </a:t>
            </a:r>
            <a:r>
              <a:rPr lang="en-US" spc="190" dirty="0">
                <a:ea typeface="+mj-ea"/>
                <a:cs typeface="+mj-cs"/>
              </a:rPr>
              <a:t>(2016)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>
                <a:ea typeface="+mj-ea"/>
                <a:cs typeface="+mj-cs"/>
              </a:rPr>
              <a:t>«Методологические основы судебного </a:t>
            </a:r>
            <a:r>
              <a:rPr lang="ru-RU" spc="190" dirty="0" err="1">
                <a:ea typeface="+mj-ea"/>
                <a:cs typeface="+mj-cs"/>
              </a:rPr>
              <a:t>речеведения</a:t>
            </a:r>
            <a:r>
              <a:rPr lang="ru-RU" spc="190" dirty="0">
                <a:ea typeface="+mj-ea"/>
                <a:cs typeface="+mj-cs"/>
              </a:rPr>
              <a:t>», автор Е. И. </a:t>
            </a:r>
            <a:r>
              <a:rPr lang="ru-RU" spc="190" dirty="0" err="1">
                <a:ea typeface="+mj-ea"/>
                <a:cs typeface="+mj-cs"/>
              </a:rPr>
              <a:t>Галяшина</a:t>
            </a:r>
            <a:r>
              <a:rPr lang="ru-RU" spc="190" dirty="0">
                <a:ea typeface="+mj-ea"/>
                <a:cs typeface="+mj-cs"/>
              </a:rPr>
              <a:t> </a:t>
            </a:r>
            <a:r>
              <a:rPr lang="en-US" spc="190" dirty="0">
                <a:ea typeface="+mj-ea"/>
                <a:cs typeface="+mj-cs"/>
              </a:rPr>
              <a:t>(2003)</a:t>
            </a:r>
            <a:endParaRPr lang="ru-RU" spc="190" dirty="0">
              <a:ea typeface="+mj-ea"/>
              <a:cs typeface="+mj-cs"/>
            </a:endParaRPr>
          </a:p>
          <a:p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FF462C-B2B0-3C77-6768-AEE4C4A926EB}"/>
              </a:ext>
            </a:extLst>
          </p:cNvPr>
          <p:cNvSpPr/>
          <p:nvPr/>
        </p:nvSpPr>
        <p:spPr>
          <a:xfrm>
            <a:off x="3062280" y="3596303"/>
            <a:ext cx="6142679" cy="2992895"/>
          </a:xfrm>
          <a:prstGeom prst="rect">
            <a:avLst/>
          </a:prstGeom>
          <a:noFill/>
          <a:ln>
            <a:solidFill>
              <a:srgbClr val="75B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8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42560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83C4203C-7CDD-C4B4-3CAC-F8117F98747B}"/>
              </a:ext>
            </a:extLst>
          </p:cNvPr>
          <p:cNvSpPr txBox="1">
            <a:spLocks/>
          </p:cNvSpPr>
          <p:nvPr/>
        </p:nvSpPr>
        <p:spPr>
          <a:xfrm>
            <a:off x="1030555" y="856093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Гипотезы и цель исследования</a:t>
            </a:r>
            <a:endParaRPr lang="ru-RU" sz="4000" spc="250" dirty="0"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063026E-2AD0-4217-B8A3-C6CCD6E84D8A}"/>
              </a:ext>
            </a:extLst>
          </p:cNvPr>
          <p:cNvSpPr/>
          <p:nvPr/>
        </p:nvSpPr>
        <p:spPr>
          <a:xfrm>
            <a:off x="517198" y="4386127"/>
            <a:ext cx="10862699" cy="9486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A3462D9-74B5-45A6-947C-9A06F1963793}"/>
              </a:ext>
            </a:extLst>
          </p:cNvPr>
          <p:cNvGrpSpPr/>
          <p:nvPr/>
        </p:nvGrpSpPr>
        <p:grpSpPr>
          <a:xfrm>
            <a:off x="517199" y="1690842"/>
            <a:ext cx="10862698" cy="4887758"/>
            <a:chOff x="1793610" y="1908429"/>
            <a:chExt cx="14592935" cy="6470141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BB58F7B-E43F-78BA-D96D-FB17D0D71F45}"/>
                </a:ext>
              </a:extLst>
            </p:cNvPr>
            <p:cNvSpPr/>
            <p:nvPr/>
          </p:nvSpPr>
          <p:spPr>
            <a:xfrm>
              <a:off x="1793610" y="1908429"/>
              <a:ext cx="14592935" cy="0"/>
            </a:xfrm>
            <a:custGeom>
              <a:avLst/>
              <a:gdLst/>
              <a:ahLst/>
              <a:cxnLst/>
              <a:rect l="l" t="t" r="r" b="b"/>
              <a:pathLst>
                <a:path w="14592935">
                  <a:moveTo>
                    <a:pt x="0" y="0"/>
                  </a:moveTo>
                  <a:lnTo>
                    <a:pt x="14592444" y="0"/>
                  </a:lnTo>
                </a:path>
              </a:pathLst>
            </a:custGeom>
            <a:ln w="9524">
              <a:solidFill>
                <a:srgbClr val="75B4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38610AF-1FC2-0ABB-18E3-99D274FA43F0}"/>
                </a:ext>
              </a:extLst>
            </p:cNvPr>
            <p:cNvSpPr/>
            <p:nvPr/>
          </p:nvSpPr>
          <p:spPr>
            <a:xfrm>
              <a:off x="1793610" y="8378570"/>
              <a:ext cx="14592935" cy="0"/>
            </a:xfrm>
            <a:custGeom>
              <a:avLst/>
              <a:gdLst/>
              <a:ahLst/>
              <a:cxnLst/>
              <a:rect l="l" t="t" r="r" b="b"/>
              <a:pathLst>
                <a:path w="14592935">
                  <a:moveTo>
                    <a:pt x="0" y="0"/>
                  </a:moveTo>
                  <a:lnTo>
                    <a:pt x="14592444" y="0"/>
                  </a:lnTo>
                </a:path>
              </a:pathLst>
            </a:custGeom>
            <a:ln w="9524">
              <a:solidFill>
                <a:srgbClr val="75B4F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18AFF5EF-C40A-6AB4-4FC9-87D464DE7C37}"/>
              </a:ext>
            </a:extLst>
          </p:cNvPr>
          <p:cNvSpPr txBox="1"/>
          <p:nvPr/>
        </p:nvSpPr>
        <p:spPr>
          <a:xfrm>
            <a:off x="5593760" y="2308551"/>
            <a:ext cx="5928697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/>
              <a:t>Неподготовленная речь содержит больше признаков лжи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pc="190" dirty="0"/>
              <a:t>У взрослой и младших возрастных групп количество признаков лжи не отличается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4F3A36F6-182E-E5A8-FEC5-5EA49AF4195F}"/>
              </a:ext>
            </a:extLst>
          </p:cNvPr>
          <p:cNvSpPr txBox="1"/>
          <p:nvPr/>
        </p:nvSpPr>
        <p:spPr>
          <a:xfrm>
            <a:off x="5528559" y="4957958"/>
            <a:ext cx="6131097" cy="102156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69900" marR="5080" indent="-457200">
              <a:lnSpc>
                <a:spcPct val="108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2000" spc="-5" dirty="0">
                <a:cs typeface="Microsoft Sans Serif"/>
              </a:rPr>
              <a:t>Разработать модель диагностирования признаков недостоверной информации путём компиляции имеющихся методик</a:t>
            </a:r>
            <a:endParaRPr sz="2000" spc="-5" dirty="0">
              <a:cs typeface="Microsoft Sans Serif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6E08C-8C63-DA83-2F54-63E01E5BD54C}"/>
              </a:ext>
            </a:extLst>
          </p:cNvPr>
          <p:cNvSpPr txBox="1"/>
          <p:nvPr/>
        </p:nvSpPr>
        <p:spPr>
          <a:xfrm>
            <a:off x="1030555" y="2412317"/>
            <a:ext cx="40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Гипотезы исследования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312C2-3661-D94F-EBC1-B5B1EC5C165E}"/>
              </a:ext>
            </a:extLst>
          </p:cNvPr>
          <p:cNvSpPr txBox="1"/>
          <p:nvPr/>
        </p:nvSpPr>
        <p:spPr>
          <a:xfrm>
            <a:off x="1030555" y="4986395"/>
            <a:ext cx="407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Цель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02851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405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>
            <a:extLst>
              <a:ext uri="{FF2B5EF4-FFF2-40B4-BE49-F238E27FC236}">
                <a16:creationId xmlns:a16="http://schemas.microsoft.com/office/drawing/2014/main" id="{6A14C86D-B96E-B1A0-8759-C07E8C756F1B}"/>
              </a:ext>
            </a:extLst>
          </p:cNvPr>
          <p:cNvSpPr txBox="1"/>
          <p:nvPr/>
        </p:nvSpPr>
        <p:spPr>
          <a:xfrm>
            <a:off x="655601" y="2322427"/>
            <a:ext cx="1320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0" dirty="0">
                <a:latin typeface="Trebuchet MS"/>
                <a:cs typeface="Trebuchet MS"/>
              </a:rPr>
              <a:t>1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F1BFF81-B110-503F-7139-8D7F647213EB}"/>
              </a:ext>
            </a:extLst>
          </p:cNvPr>
          <p:cNvSpPr txBox="1"/>
          <p:nvPr/>
        </p:nvSpPr>
        <p:spPr>
          <a:xfrm>
            <a:off x="595911" y="4667144"/>
            <a:ext cx="191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Trebuchet MS"/>
                <a:cs typeface="Trebuchet MS"/>
              </a:rPr>
              <a:t>2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4F0F349-ABE6-CE2A-ABAE-CA220B457FF2}"/>
              </a:ext>
            </a:extLst>
          </p:cNvPr>
          <p:cNvSpPr txBox="1"/>
          <p:nvPr/>
        </p:nvSpPr>
        <p:spPr>
          <a:xfrm>
            <a:off x="1153196" y="4099599"/>
            <a:ext cx="5107905" cy="23229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z="2000" spc="190" dirty="0">
                <a:ea typeface="+mj-ea"/>
                <a:cs typeface="+mj-cs"/>
              </a:rPr>
              <a:t>изучить и сопоставить методики </a:t>
            </a:r>
            <a:br>
              <a:rPr lang="ru-RU" sz="2000" spc="190" dirty="0">
                <a:ea typeface="+mj-ea"/>
                <a:cs typeface="+mj-cs"/>
              </a:rPr>
            </a:br>
            <a:r>
              <a:rPr lang="ru-RU" sz="2000" spc="190" dirty="0">
                <a:ea typeface="+mj-ea"/>
                <a:cs typeface="+mj-cs"/>
              </a:rPr>
              <a:t>Е. И. </a:t>
            </a:r>
            <a:r>
              <a:rPr lang="ru-RU" sz="2000" spc="190" dirty="0" err="1">
                <a:ea typeface="+mj-ea"/>
                <a:cs typeface="+mj-cs"/>
              </a:rPr>
              <a:t>Галяшиной</a:t>
            </a:r>
            <a:r>
              <a:rPr lang="ru-RU" sz="2000" spc="190" dirty="0">
                <a:ea typeface="+mj-ea"/>
                <a:cs typeface="+mj-cs"/>
              </a:rPr>
              <a:t> и В. Ф. </a:t>
            </a:r>
            <a:r>
              <a:rPr lang="ru-RU" sz="2000" spc="190" dirty="0" err="1">
                <a:ea typeface="+mj-ea"/>
                <a:cs typeface="+mj-cs"/>
              </a:rPr>
              <a:t>Енгалычева</a:t>
            </a:r>
            <a:r>
              <a:rPr lang="ru-RU" sz="2000" spc="190" dirty="0">
                <a:ea typeface="+mj-ea"/>
                <a:cs typeface="+mj-cs"/>
              </a:rPr>
              <a:t> и других специалистов в данной области, направленные на поиск признаков недостоверной информации для создания диагностической модели</a:t>
            </a:r>
            <a:endParaRPr sz="2000" spc="190" dirty="0">
              <a:ea typeface="+mj-ea"/>
              <a:cs typeface="+mj-cs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4B8CE27-61B3-6A85-3436-4B8A2DF28948}"/>
              </a:ext>
            </a:extLst>
          </p:cNvPr>
          <p:cNvSpPr txBox="1"/>
          <p:nvPr/>
        </p:nvSpPr>
        <p:spPr>
          <a:xfrm>
            <a:off x="7199845" y="1745587"/>
            <a:ext cx="4683862" cy="199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z="2000" spc="190" dirty="0">
                <a:ea typeface="+mj-ea"/>
                <a:cs typeface="+mj-cs"/>
              </a:rPr>
              <a:t>собрать коллекцию текстов подготовленной и неподготовленной речь с ложью и правдой, используя план </a:t>
            </a:r>
            <a:r>
              <a:rPr lang="en-US" sz="2000" spc="190" dirty="0">
                <a:ea typeface="+mj-ea"/>
                <a:cs typeface="+mj-cs"/>
              </a:rPr>
              <a:t>монолога из Russian Deception Bank corpus</a:t>
            </a:r>
            <a:r>
              <a:rPr lang="ru-RU" sz="2000" spc="190" dirty="0">
                <a:ea typeface="+mj-ea"/>
                <a:cs typeface="+mj-cs"/>
              </a:rPr>
              <a:t> и эксперимент</a:t>
            </a:r>
            <a:endParaRPr sz="2000" spc="190" dirty="0">
              <a:ea typeface="+mj-ea"/>
              <a:cs typeface="+mj-cs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005637AB-D88B-8B3C-4420-FA7B09277CAD}"/>
              </a:ext>
            </a:extLst>
          </p:cNvPr>
          <p:cNvSpPr txBox="1"/>
          <p:nvPr/>
        </p:nvSpPr>
        <p:spPr>
          <a:xfrm>
            <a:off x="6787751" y="2314045"/>
            <a:ext cx="203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>
                <a:latin typeface="Trebuchet MS"/>
                <a:cs typeface="Trebuchet MS"/>
              </a:rPr>
              <a:t>3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2161A114-68E7-8E7B-4988-29A24E88DE7D}"/>
              </a:ext>
            </a:extLst>
          </p:cNvPr>
          <p:cNvSpPr/>
          <p:nvPr/>
        </p:nvSpPr>
        <p:spPr>
          <a:xfrm>
            <a:off x="380682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48ECD402-AFD7-9E88-B2CA-83A1AF3976C3}"/>
              </a:ext>
            </a:extLst>
          </p:cNvPr>
          <p:cNvSpPr txBox="1"/>
          <p:nvPr/>
        </p:nvSpPr>
        <p:spPr>
          <a:xfrm>
            <a:off x="7199845" y="4364603"/>
            <a:ext cx="4670848" cy="1316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lang="ru-RU" sz="2000" spc="190" dirty="0">
                <a:ea typeface="+mj-ea"/>
                <a:cs typeface="+mj-cs"/>
              </a:rPr>
              <a:t>проанализировать этот материал, используя модель диагностирования признаков недостоверной информации</a:t>
            </a:r>
            <a:endParaRPr sz="2000" spc="190" dirty="0">
              <a:ea typeface="+mj-ea"/>
              <a:cs typeface="+mj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FD42385-1612-B62F-0C91-71AEAED5B05A}"/>
              </a:ext>
            </a:extLst>
          </p:cNvPr>
          <p:cNvSpPr txBox="1"/>
          <p:nvPr/>
        </p:nvSpPr>
        <p:spPr>
          <a:xfrm>
            <a:off x="6813892" y="4667143"/>
            <a:ext cx="1917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Trebuchet MS"/>
                <a:cs typeface="Trebuchet MS"/>
              </a:rPr>
              <a:t>4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8609843D-64BC-1D88-ED97-68D89518DFE9}"/>
              </a:ext>
            </a:extLst>
          </p:cNvPr>
          <p:cNvSpPr/>
          <p:nvPr/>
        </p:nvSpPr>
        <p:spPr>
          <a:xfrm>
            <a:off x="8839204" y="7664781"/>
            <a:ext cx="7411084" cy="0"/>
          </a:xfrm>
          <a:custGeom>
            <a:avLst/>
            <a:gdLst/>
            <a:ahLst/>
            <a:cxnLst/>
            <a:rect l="l" t="t" r="r" b="b"/>
            <a:pathLst>
              <a:path w="7411084">
                <a:moveTo>
                  <a:pt x="0" y="0"/>
                </a:moveTo>
                <a:lnTo>
                  <a:pt x="7410476" y="0"/>
                </a:lnTo>
              </a:path>
            </a:pathLst>
          </a:custGeom>
          <a:ln w="9524">
            <a:solidFill>
              <a:srgbClr val="F4F6FC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0BDAD-BFE1-6410-5B5C-7958A5B43C6E}"/>
              </a:ext>
            </a:extLst>
          </p:cNvPr>
          <p:cNvSpPr txBox="1"/>
          <p:nvPr/>
        </p:nvSpPr>
        <p:spPr>
          <a:xfrm>
            <a:off x="1071425" y="1745587"/>
            <a:ext cx="5189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90" dirty="0">
                <a:ea typeface="+mj-ea"/>
                <a:cs typeface="+mj-cs"/>
              </a:rPr>
              <a:t>дать определения понятиям </a:t>
            </a:r>
            <a:r>
              <a:rPr lang="ru-RU" sz="2000" i="1" spc="190" dirty="0">
                <a:ea typeface="+mj-ea"/>
                <a:cs typeface="+mj-cs"/>
              </a:rPr>
              <a:t>модель, недостоверная информация, подготовленная и неподготовленная речь </a:t>
            </a:r>
            <a:r>
              <a:rPr lang="ru-RU" sz="2000" spc="190" dirty="0">
                <a:ea typeface="+mj-ea"/>
                <a:cs typeface="+mj-cs"/>
              </a:rPr>
              <a:t>на основе систематического анализа источников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C2B1775-5F4A-9E12-F5A2-B00C3F838F69}"/>
              </a:ext>
            </a:extLst>
          </p:cNvPr>
          <p:cNvSpPr/>
          <p:nvPr/>
        </p:nvSpPr>
        <p:spPr>
          <a:xfrm>
            <a:off x="781169" y="3925065"/>
            <a:ext cx="10862699" cy="94860"/>
          </a:xfrm>
          <a:custGeom>
            <a:avLst/>
            <a:gdLst/>
            <a:ahLst/>
            <a:cxnLst/>
            <a:rect l="l" t="t" r="r" b="b"/>
            <a:pathLst>
              <a:path w="14592935">
                <a:moveTo>
                  <a:pt x="0" y="0"/>
                </a:moveTo>
                <a:lnTo>
                  <a:pt x="14592444" y="0"/>
                </a:lnTo>
              </a:path>
            </a:pathLst>
          </a:custGeom>
          <a:ln w="9524">
            <a:solidFill>
              <a:srgbClr val="75B4F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B6837CB-DA8C-B7EE-1C9B-6C9C32B2E808}"/>
              </a:ext>
            </a:extLst>
          </p:cNvPr>
          <p:cNvSpPr txBox="1">
            <a:spLocks/>
          </p:cNvSpPr>
          <p:nvPr/>
        </p:nvSpPr>
        <p:spPr>
          <a:xfrm>
            <a:off x="1143808" y="830901"/>
            <a:ext cx="1056640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latin typeface="+mn-lt"/>
              </a:rPr>
              <a:t>Задачи</a:t>
            </a:r>
            <a:endParaRPr lang="ru-RU" sz="4000" spc="2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72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508646"/>
            <a:ext cx="10268482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Модель диагностирования признаков недостоверной информации</a:t>
            </a:r>
            <a:endParaRPr lang="ru-RU" sz="3200" spc="250" dirty="0"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2B4A83-A089-EA96-B10A-CA678B5F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57809"/>
              </p:ext>
            </p:extLst>
          </p:nvPr>
        </p:nvGraphicFramePr>
        <p:xfrm>
          <a:off x="965475" y="1566895"/>
          <a:ext cx="9883818" cy="5095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925">
                  <a:extLst>
                    <a:ext uri="{9D8B030D-6E8A-4147-A177-3AD203B41FA5}">
                      <a16:colId xmlns:a16="http://schemas.microsoft.com/office/drawing/2014/main" val="3766438466"/>
                    </a:ext>
                  </a:extLst>
                </a:gridCol>
                <a:gridCol w="5884850">
                  <a:extLst>
                    <a:ext uri="{9D8B030D-6E8A-4147-A177-3AD203B41FA5}">
                      <a16:colId xmlns:a16="http://schemas.microsoft.com/office/drawing/2014/main" val="471979093"/>
                    </a:ext>
                  </a:extLst>
                </a:gridCol>
                <a:gridCol w="2526043">
                  <a:extLst>
                    <a:ext uri="{9D8B030D-6E8A-4147-A177-3AD203B41FA5}">
                      <a16:colId xmlns:a16="http://schemas.microsoft.com/office/drawing/2014/main" val="505635739"/>
                    </a:ext>
                  </a:extLst>
                </a:gridCol>
              </a:tblGrid>
              <a:tr h="2493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Тип признака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Вербальный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Просодический</a:t>
                      </a: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933368239"/>
                  </a:ext>
                </a:extLst>
              </a:tr>
              <a:tr h="4402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Признаки</a:t>
                      </a: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44259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лексический уровень: 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меньший объём высказываний;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малое количество деталей либо нарочитая точность описания событий;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модальность «логичность»;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лексика, описывающая динамику;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отсутствие или малое количество лексики, описывающей канал восприятия (экспрессивной лексики); 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большое количество речевых ошибок и оговорок;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сокращение числа вводных и незнаменательных слов со значением предположения и неуверенности;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наличие неопределённых местоимений;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высокая частотность дословных повторов и дублирования реплик</a:t>
                      </a: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более медленный темп речи; 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большее кол-во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хезитационных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пауз;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повышение частоты основного тона (ЧОТ)</a:t>
                      </a:r>
                    </a:p>
                    <a:p>
                      <a:pPr marL="0" algn="l" defTabSz="13716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82636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1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508646"/>
            <a:ext cx="10268482" cy="99770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Модель диагностирования признаков недостоверной информации</a:t>
            </a:r>
            <a:endParaRPr lang="ru-RU" sz="3200" spc="250" dirty="0"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C03B66-9401-073A-9E11-8AF6F6E47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02222"/>
              </p:ext>
            </p:extLst>
          </p:nvPr>
        </p:nvGraphicFramePr>
        <p:xfrm>
          <a:off x="965475" y="1669667"/>
          <a:ext cx="9986496" cy="4970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825">
                  <a:extLst>
                    <a:ext uri="{9D8B030D-6E8A-4147-A177-3AD203B41FA5}">
                      <a16:colId xmlns:a16="http://schemas.microsoft.com/office/drawing/2014/main" val="3766438466"/>
                    </a:ext>
                  </a:extLst>
                </a:gridCol>
                <a:gridCol w="3942848">
                  <a:extLst>
                    <a:ext uri="{9D8B030D-6E8A-4147-A177-3AD203B41FA5}">
                      <a16:colId xmlns:a16="http://schemas.microsoft.com/office/drawing/2014/main" val="471979093"/>
                    </a:ext>
                  </a:extLst>
                </a:gridCol>
                <a:gridCol w="4608823">
                  <a:extLst>
                    <a:ext uri="{9D8B030D-6E8A-4147-A177-3AD203B41FA5}">
                      <a16:colId xmlns:a16="http://schemas.microsoft.com/office/drawing/2014/main" val="2630818446"/>
                    </a:ext>
                  </a:extLst>
                </a:gridCol>
              </a:tblGrid>
              <a:tr h="192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Тип признака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Визуальный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933368239"/>
                  </a:ext>
                </a:extLst>
              </a:tr>
              <a:tr h="4643059"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170305" algn="l"/>
                        </a:tabLst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Признаки</a:t>
                      </a: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А) зрительный контакт: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избегание зрительных контактов или «упорный» взгляд;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Б) поза: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положение тела напряженное;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частая смена поз;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движение головой;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движение плечами;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В) жесты: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притворное покашливание;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большее количество жестов-манипуляций и жестов-иллюстраций;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потирание щеки, касание или поглаживание подбородка, бровей или волос;</a:t>
                      </a:r>
                    </a:p>
                  </a:txBody>
                  <a:tcPr marL="55058" marR="55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взгляд в сторону с почесыванием шеи, затылка;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прикрывание рта рукой;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жесты часто связаны с левой рукой;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сокрытие ладоней;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медленное потирание ладоней одна о другую;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нервное покачивание ногой;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Г) мимика:</a:t>
                      </a:r>
                      <a:endParaRPr lang="ru-RU" sz="15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плотное сжатие губ;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почти полное отсутствие улыбки;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улыбка без моргания;</a:t>
                      </a:r>
                    </a:p>
                    <a:p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движение лицевых мышц в области рта и носа.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058" marR="55058" marT="0" marB="0"/>
                </a:tc>
                <a:extLst>
                  <a:ext uri="{0D108BD9-81ED-4DB2-BD59-A6C34878D82A}">
                    <a16:rowId xmlns:a16="http://schemas.microsoft.com/office/drawing/2014/main" val="277466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9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EC3891FD-3143-38C2-7250-258AAF3DAC6B}"/>
              </a:ext>
            </a:extLst>
          </p:cNvPr>
          <p:cNvSpPr txBox="1">
            <a:spLocks/>
          </p:cNvSpPr>
          <p:nvPr/>
        </p:nvSpPr>
        <p:spPr>
          <a:xfrm>
            <a:off x="1126003" y="924888"/>
            <a:ext cx="10268482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spc="190" dirty="0">
                <a:latin typeface="+mn-lt"/>
              </a:rPr>
              <a:t>Материал исследования</a:t>
            </a:r>
            <a:endParaRPr lang="ru-RU" sz="3200" spc="25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4F28C-279E-4DF9-E186-7013117ACC6F}"/>
              </a:ext>
            </a:extLst>
          </p:cNvPr>
          <p:cNvSpPr txBox="1">
            <a:spLocks/>
          </p:cNvSpPr>
          <p:nvPr/>
        </p:nvSpPr>
        <p:spPr>
          <a:xfrm>
            <a:off x="335471" y="2364937"/>
            <a:ext cx="10142030" cy="1471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spc="190" dirty="0">
                <a:ea typeface="+mj-ea"/>
                <a:cs typeface="+mj-cs"/>
              </a:rPr>
              <a:t>1)</a:t>
            </a:r>
            <a:r>
              <a:rPr lang="ru-RU" sz="1800" spc="190" dirty="0">
                <a:ea typeface="+mj-ea"/>
                <a:cs typeface="+mj-cs"/>
              </a:rPr>
              <a:t> участники ознакомились с темой и пунктами плана монолога, которые необходимо было озвучить, а также были проинформированы о том, что необходимо говорить </a:t>
            </a:r>
            <a:r>
              <a:rPr lang="ru-RU" sz="1800" u="sng" spc="190" dirty="0">
                <a:ea typeface="+mj-ea"/>
                <a:cs typeface="+mj-cs"/>
              </a:rPr>
              <a:t>неправду</a:t>
            </a:r>
            <a:r>
              <a:rPr lang="ru-RU" sz="1800" spc="190" dirty="0">
                <a:ea typeface="+mj-ea"/>
                <a:cs typeface="+mj-cs"/>
              </a:rPr>
              <a:t>, событие проходило недавно (на прошлой неделе), а также о том, что после рассказа им будут заданы уточняющие вопросы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325B2-3749-C6F9-772C-2E2FC58D757E}"/>
              </a:ext>
            </a:extLst>
          </p:cNvPr>
          <p:cNvSpPr txBox="1"/>
          <p:nvPr/>
        </p:nvSpPr>
        <p:spPr>
          <a:xfrm>
            <a:off x="1954720" y="383820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3716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pc="190" dirty="0">
                <a:ea typeface="+mj-ea"/>
                <a:cs typeface="+mj-cs"/>
              </a:rPr>
              <a:t>2)</a:t>
            </a:r>
            <a:r>
              <a:rPr lang="ru-RU" spc="190" dirty="0">
                <a:ea typeface="+mj-ea"/>
                <a:cs typeface="+mj-cs"/>
              </a:rPr>
              <a:t> респондентам необходимо было рассказать о </a:t>
            </a:r>
            <a:r>
              <a:rPr lang="ru-RU" u="sng" spc="190" dirty="0">
                <a:ea typeface="+mj-ea"/>
                <a:cs typeface="+mj-cs"/>
              </a:rPr>
              <a:t>реальном</a:t>
            </a:r>
            <a:r>
              <a:rPr lang="ru-RU" spc="190" dirty="0">
                <a:ea typeface="+mj-ea"/>
                <a:cs typeface="+mj-cs"/>
              </a:rPr>
              <a:t> недавно произошедшем с ними событии, которое запомнилось им больше остальных. Также уточнялось, что после монолога нужно будет ответить на уточняющие вопросы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14092-674C-274D-8051-7E7CFD090DCB}"/>
              </a:ext>
            </a:extLst>
          </p:cNvPr>
          <p:cNvSpPr txBox="1"/>
          <p:nvPr/>
        </p:nvSpPr>
        <p:spPr>
          <a:xfrm>
            <a:off x="3303391" y="5201392"/>
            <a:ext cx="8646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90" dirty="0">
                <a:ea typeface="+mj-ea"/>
                <a:cs typeface="+mj-cs"/>
              </a:rPr>
              <a:t>3)</a:t>
            </a:r>
            <a:r>
              <a:rPr lang="ru-RU" spc="190" dirty="0">
                <a:ea typeface="+mj-ea"/>
                <a:cs typeface="+mj-cs"/>
              </a:rPr>
              <a:t> участникам было предложено рассказать о любом событии – </a:t>
            </a:r>
            <a:r>
              <a:rPr lang="ru-RU" u="sng" spc="190" dirty="0">
                <a:ea typeface="+mj-ea"/>
                <a:cs typeface="+mj-cs"/>
              </a:rPr>
              <a:t>или о произошедшем </a:t>
            </a:r>
            <a:r>
              <a:rPr lang="ru-RU" spc="190" dirty="0">
                <a:ea typeface="+mj-ea"/>
                <a:cs typeface="+mj-cs"/>
              </a:rPr>
              <a:t>с участниками, </a:t>
            </a:r>
            <a:r>
              <a:rPr lang="ru-RU" u="sng" spc="190" dirty="0">
                <a:ea typeface="+mj-ea"/>
                <a:cs typeface="+mj-cs"/>
              </a:rPr>
              <a:t>или о выдуманном</a:t>
            </a:r>
            <a:r>
              <a:rPr lang="ru-RU" spc="190" dirty="0">
                <a:ea typeface="+mj-ea"/>
                <a:cs typeface="+mj-cs"/>
              </a:rPr>
              <a:t>, – чтобы исключить предвзятость при обработке данных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B15AA-E8D6-64BF-2EC5-A8FC72A4CA09}"/>
              </a:ext>
            </a:extLst>
          </p:cNvPr>
          <p:cNvSpPr txBox="1"/>
          <p:nvPr/>
        </p:nvSpPr>
        <p:spPr>
          <a:xfrm>
            <a:off x="741337" y="1733823"/>
            <a:ext cx="999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spc="190" dirty="0">
                <a:ea typeface="+mj-ea"/>
                <a:cs typeface="+mj-cs"/>
              </a:rPr>
              <a:t>Общая продолжительность собранного материала – </a:t>
            </a:r>
            <a:r>
              <a:rPr lang="en-US" sz="2000" b="1" spc="190" dirty="0">
                <a:ea typeface="+mj-ea"/>
                <a:cs typeface="+mj-cs"/>
              </a:rPr>
              <a:t>231 </a:t>
            </a:r>
            <a:r>
              <a:rPr lang="ru-RU" sz="2000" b="1" spc="190" dirty="0">
                <a:ea typeface="+mj-ea"/>
                <a:cs typeface="+mj-cs"/>
              </a:rPr>
              <a:t>мин</a:t>
            </a:r>
            <a:r>
              <a:rPr lang="en-US" sz="2000" b="1" spc="190" dirty="0">
                <a:ea typeface="+mj-ea"/>
                <a:cs typeface="+mj-cs"/>
              </a:rPr>
              <a:t> 37 </a:t>
            </a:r>
            <a:r>
              <a:rPr lang="ru-RU" sz="2000" b="1" spc="190" dirty="0">
                <a:ea typeface="+mj-ea"/>
                <a:cs typeface="+mj-cs"/>
              </a:rPr>
              <a:t>сек</a:t>
            </a:r>
            <a:endParaRPr lang="en-US" sz="2000" b="1" spc="19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238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kern="100" dirty="0">
              <a:solidFill>
                <a:srgbClr val="21212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i="1" kern="10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это произошло на моих новогодних каникулах.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 как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поезда, я сразу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всем своим друзьям. Нужно обязательно всем-всем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собраться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отметить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предстоящие новогодние праздники. Ну, я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29–30 числа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по-моему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вот так вот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сразу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хотел встретиться со всеми,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не виделись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уже. И непосредственно уже на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31-е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квартире у моего друга. Там было человек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или 7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 так вот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примерно. Сначала мы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да, </a:t>
            </a:r>
            <a:r>
              <a:rPr lang="ru-RU" i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не видели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друг друга, прочее, там пятое-десятое. Потом в ход пошел алкоголь, вот, и там уже ну прям такая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тусовка, весело, круто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 было. Вот, что там еще было,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по-моему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вот, да,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12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того, как мы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прослушали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речь нашего президента, вот, куранты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пробили 12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вот. И потом, я уже не помню,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игры там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начали играть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там просто вот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сходить с ума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там на улицу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выходили, кричали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ну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 типа такого было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Вот, потом, ну в общем,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легли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где-то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в 6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вот, потом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проснулись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такие </a:t>
            </a:r>
            <a:r>
              <a:rPr lang="ru-RU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бодренькие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заряженные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несвойственно, </a:t>
            </a: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</a:t>
            </a:r>
            <a:r>
              <a:rPr lang="ru-RU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состоянию на 1 января, но все-таки вот, да. Ну, </a:t>
            </a:r>
            <a:r>
              <a:rPr lang="ru-RU" b="1" kern="1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как-то так, вот.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4AE341FD-7065-9193-9F62-64D50E8E1433}"/>
              </a:ext>
            </a:extLst>
          </p:cNvPr>
          <p:cNvSpPr txBox="1">
            <a:spLocks/>
          </p:cNvSpPr>
          <p:nvPr/>
        </p:nvSpPr>
        <p:spPr>
          <a:xfrm>
            <a:off x="1143808" y="803556"/>
            <a:ext cx="10566401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Анализ материала</a:t>
            </a:r>
            <a:endParaRPr lang="ru-RU" sz="3600" spc="2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0E9D7-493B-61A5-BE48-7CC96F903401}"/>
              </a:ext>
            </a:extLst>
          </p:cNvPr>
          <p:cNvSpPr txBox="1"/>
          <p:nvPr/>
        </p:nvSpPr>
        <p:spPr>
          <a:xfrm>
            <a:off x="689405" y="1570335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190" dirty="0">
                <a:cs typeface="+mj-cs"/>
              </a:rPr>
              <a:t>Мужчина</a:t>
            </a:r>
            <a:r>
              <a:rPr lang="en-US" sz="1800" spc="190" dirty="0">
                <a:cs typeface="+mj-cs"/>
              </a:rPr>
              <a:t>, </a:t>
            </a:r>
            <a:r>
              <a:rPr lang="ru-RU" sz="1800" spc="190" dirty="0">
                <a:cs typeface="+mj-cs"/>
              </a:rPr>
              <a:t>возрастная группа </a:t>
            </a:r>
            <a:r>
              <a:rPr lang="en-US" sz="1800" spc="190" dirty="0">
                <a:cs typeface="+mj-cs"/>
              </a:rPr>
              <a:t>– 17-20</a:t>
            </a:r>
            <a:br>
              <a:rPr lang="en-US" sz="1800" spc="190" dirty="0">
                <a:cs typeface="+mj-cs"/>
              </a:rPr>
            </a:br>
            <a:r>
              <a:rPr lang="ru-RU" sz="1800" spc="190" dirty="0">
                <a:cs typeface="+mj-cs"/>
              </a:rPr>
              <a:t>подготовленная речь </a:t>
            </a:r>
            <a:br>
              <a:rPr lang="en-US" sz="1800" spc="190" dirty="0">
                <a:cs typeface="+mj-cs"/>
              </a:rPr>
            </a:br>
            <a:r>
              <a:rPr lang="ru-RU" sz="1800" spc="190" dirty="0">
                <a:cs typeface="+mj-cs"/>
              </a:rPr>
              <a:t>продолжительность</a:t>
            </a:r>
            <a:r>
              <a:rPr lang="en-US" sz="1800" spc="190" dirty="0">
                <a:cs typeface="+mj-cs"/>
              </a:rPr>
              <a:t> – 111 </a:t>
            </a:r>
            <a:r>
              <a:rPr lang="ru-RU" sz="1800" spc="190" dirty="0">
                <a:cs typeface="+mj-cs"/>
              </a:rPr>
              <a:t>сек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1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6097" y="11965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2000" b="1" spc="190" dirty="0">
                <a:solidFill>
                  <a:schemeClr val="tx1"/>
                </a:solidFill>
                <a:ea typeface="+mj-ea"/>
                <a:cs typeface="+mj-cs"/>
              </a:rPr>
              <a:t>Анализ вербальных признаков</a:t>
            </a:r>
            <a:endParaRPr lang="en-US" sz="2000" b="1" spc="190" dirty="0">
              <a:solidFill>
                <a:schemeClr val="tx1"/>
              </a:solidFill>
              <a:ea typeface="+mj-ea"/>
              <a:cs typeface="+mj-cs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Детали: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Модальность «логичность»: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Речевые ошибки и оговорки: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Глаголы действий: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212121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Слова, выражающие чувства: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i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Дословные повторы: </a:t>
            </a: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Слова со значением неуверенности: 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Неопределённые местоимения: </a:t>
            </a:r>
            <a:r>
              <a:rPr lang="ru-RU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67E06C-FCDE-4AED-FC75-39E3114ACF6D}"/>
              </a:ext>
            </a:extLst>
          </p:cNvPr>
          <p:cNvSpPr txBox="1"/>
          <p:nvPr/>
        </p:nvSpPr>
        <p:spPr>
          <a:xfrm>
            <a:off x="6096000" y="1674177"/>
            <a:ext cx="5547868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2000" b="1" spc="190" dirty="0">
                <a:ea typeface="+mj-ea"/>
                <a:cs typeface="+mj-cs"/>
              </a:rPr>
              <a:t>Анализ невербальных признаков лжи </a:t>
            </a:r>
            <a:r>
              <a:rPr lang="en-US" sz="2000" b="1" spc="190" dirty="0">
                <a:ea typeface="+mj-ea"/>
                <a:cs typeface="+mj-cs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Длина аудиозаписи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78,49</a:t>
            </a:r>
            <a:r>
              <a:rPr lang="en-US" b="1" dirty="0">
                <a:ea typeface="+mj-ea"/>
                <a:cs typeface="+mj-cs"/>
              </a:rPr>
              <a:t> </a:t>
            </a:r>
            <a:r>
              <a:rPr lang="ru-RU" b="1" dirty="0">
                <a:ea typeface="+mj-ea"/>
                <a:cs typeface="+mj-cs"/>
              </a:rPr>
              <a:t>сек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Количество слогов в секунду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4,02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Средний показатель ЧОТ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137 Гц (ср. с «правдивым» ЧОТ - 111 Гц)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dirty="0">
                <a:ea typeface="+mj-ea"/>
                <a:cs typeface="+mj-cs"/>
              </a:rPr>
              <a:t>Количество пауз </a:t>
            </a:r>
            <a:r>
              <a:rPr lang="ru-RU" dirty="0" err="1">
                <a:ea typeface="+mj-ea"/>
                <a:cs typeface="+mj-cs"/>
              </a:rPr>
              <a:t>хезитации</a:t>
            </a:r>
            <a:r>
              <a:rPr lang="ru-RU" dirty="0">
                <a:ea typeface="+mj-ea"/>
                <a:cs typeface="+mj-cs"/>
              </a:rPr>
              <a:t> в секунду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ru-RU" b="1" dirty="0">
                <a:ea typeface="+mj-ea"/>
                <a:cs typeface="+mj-cs"/>
              </a:rPr>
              <a:t>0,195</a:t>
            </a:r>
            <a:endParaRPr lang="en-US" b="1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lang="ru-RU" sz="2000" spc="190" dirty="0">
              <a:ea typeface="+mj-ea"/>
              <a:cs typeface="+mj-c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2000" b="1" spc="190" dirty="0">
                <a:ea typeface="+mj-ea"/>
                <a:cs typeface="+mj-cs"/>
              </a:rPr>
              <a:t>Анализ визуальных признаков лжи </a:t>
            </a:r>
            <a:r>
              <a:rPr lang="en-US" sz="2000" b="1" spc="190" dirty="0">
                <a:ea typeface="+mj-ea"/>
                <a:cs typeface="+mj-cs"/>
              </a:rPr>
              <a:t>:</a:t>
            </a: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поза тела напряженная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жесты часто связаны с левой рукой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касание губ</a:t>
            </a:r>
            <a:r>
              <a:rPr lang="en-US" dirty="0">
                <a:ea typeface="+mj-ea"/>
                <a:cs typeface="+mj-cs"/>
              </a:rPr>
              <a:t>;</a:t>
            </a:r>
            <a:endParaRPr lang="ru-RU" dirty="0">
              <a:ea typeface="+mj-ea"/>
              <a:cs typeface="+mj-cs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Arial" panose="020B0604020202020204" pitchFamily="34" charset="0"/>
              <a:buChar char="•"/>
            </a:pPr>
            <a:r>
              <a:rPr lang="ru-RU" dirty="0">
                <a:ea typeface="+mj-ea"/>
                <a:cs typeface="+mj-cs"/>
              </a:rPr>
              <a:t>натянутая, формальная улыбка</a:t>
            </a:r>
            <a:endParaRPr lang="en-US" dirty="0"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5D05B4-0F4B-12B5-F5A3-CF6DAF18E891}"/>
              </a:ext>
            </a:extLst>
          </p:cNvPr>
          <p:cNvSpPr txBox="1">
            <a:spLocks/>
          </p:cNvSpPr>
          <p:nvPr/>
        </p:nvSpPr>
        <p:spPr>
          <a:xfrm>
            <a:off x="1143808" y="803556"/>
            <a:ext cx="10566401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600" spc="190" dirty="0">
                <a:latin typeface="+mn-lt"/>
              </a:rPr>
              <a:t>Анализ материала</a:t>
            </a:r>
            <a:endParaRPr lang="ru-RU" sz="3600" spc="2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90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69DF9FBF11791468EFD86FC858283CD" ma:contentTypeVersion="2" ma:contentTypeDescription="Создание документа." ma:contentTypeScope="" ma:versionID="bb700879a0a6c16e0725650821eeedda">
  <xsd:schema xmlns:xsd="http://www.w3.org/2001/XMLSchema" xmlns:xs="http://www.w3.org/2001/XMLSchema" xmlns:p="http://schemas.microsoft.com/office/2006/metadata/properties" xmlns:ns2="9ceca3e2-0362-4d50-9512-eab041dfe41f" targetNamespace="http://schemas.microsoft.com/office/2006/metadata/properties" ma:root="true" ma:fieldsID="dbe272ae85ce085152ee9156bb0dc5a2" ns2:_="">
    <xsd:import namespace="9ceca3e2-0362-4d50-9512-eab041dfe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ca3e2-0362-4d50-9512-eab041dfe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0F44C9E5-607F-452E-8183-F8EBA0D5F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ca3e2-0362-4d50-9512-eab041dfe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1233</Words>
  <Application>Microsoft Office PowerPoint</Application>
  <PresentationFormat>Широкоэкранный</PresentationFormat>
  <Paragraphs>171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HSE Sans</vt:lpstr>
      <vt:lpstr>Microsoft Sans Serif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Анна Хоменко</cp:lastModifiedBy>
  <cp:revision>109</cp:revision>
  <cp:lastPrinted>2021-11-11T13:08:42Z</cp:lastPrinted>
  <dcterms:created xsi:type="dcterms:W3CDTF">2021-11-11T08:52:47Z</dcterms:created>
  <dcterms:modified xsi:type="dcterms:W3CDTF">2025-01-23T07:19:13Z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0x010100069DF9FBF11791468EFD86FC858283CD</vt:lpwstr>
  </property>
</Properties>
</file>