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bookmarkIdSeed="2">
  <p:sldMasterIdLst>
    <p:sldMasterId id="2147483648" r:id="rId4"/>
  </p:sldMasterIdLst>
  <p:notesMasterIdLst>
    <p:notesMasterId r:id="rId13"/>
  </p:notesMasterIdLst>
  <p:sldIdLst>
    <p:sldId id="256" r:id="rId5"/>
    <p:sldId id="311" r:id="rId6"/>
    <p:sldId id="345" r:id="rId7"/>
    <p:sldId id="396" r:id="rId8"/>
    <p:sldId id="397" r:id="rId9"/>
    <p:sldId id="398" r:id="rId10"/>
    <p:sldId id="399" r:id="rId11"/>
    <p:sldId id="263" r:id="rId12"/>
  </p:sldIdLst>
  <p:sldSz cx="24384000" cy="13716000"/>
  <p:notesSz cx="6735763" cy="9799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99" autoAdjust="0"/>
    <p:restoredTop sz="92015" autoAdjust="0"/>
  </p:normalViewPr>
  <p:slideViewPr>
    <p:cSldViewPr>
      <p:cViewPr varScale="1">
        <p:scale>
          <a:sx n="41" d="100"/>
          <a:sy n="41" d="100"/>
        </p:scale>
        <p:origin x="1142" y="43"/>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6CDBD3-13F4-4DFA-BDB5-8600ACCD5056}"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ru-RU"/>
        </a:p>
      </dgm:t>
    </dgm:pt>
    <dgm:pt modelId="{16731990-6805-4AA9-81AB-0DE15557ABAC}">
      <dgm:prSet phldrT="[Текст]"/>
      <dgm:spPr/>
      <dgm:t>
        <a:bodyPr/>
        <a:lstStyle/>
        <a:p>
          <a:r>
            <a:rPr lang="ru-RU" dirty="0"/>
            <a:t>органы внутренних дел </a:t>
          </a:r>
        </a:p>
      </dgm:t>
    </dgm:pt>
    <dgm:pt modelId="{312CDDD0-E44A-40AF-8D9F-AEEA7E335426}" type="parTrans" cxnId="{67467D9B-06FE-4477-9083-D198DBEC6E14}">
      <dgm:prSet/>
      <dgm:spPr/>
      <dgm:t>
        <a:bodyPr/>
        <a:lstStyle/>
        <a:p>
          <a:endParaRPr lang="ru-RU"/>
        </a:p>
      </dgm:t>
    </dgm:pt>
    <dgm:pt modelId="{06A779CD-3771-41C5-9833-4AFA6D5C1F46}" type="sibTrans" cxnId="{67467D9B-06FE-4477-9083-D198DBEC6E14}">
      <dgm:prSet/>
      <dgm:spPr/>
      <dgm:t>
        <a:bodyPr/>
        <a:lstStyle/>
        <a:p>
          <a:endParaRPr lang="ru-RU"/>
        </a:p>
      </dgm:t>
    </dgm:pt>
    <dgm:pt modelId="{2970448C-C164-4F21-9E4C-5A36D303DA6B}">
      <dgm:prSet phldrT="[Текст]"/>
      <dgm:spPr/>
      <dgm:t>
        <a:bodyPr/>
        <a:lstStyle/>
        <a:p>
          <a:r>
            <a:rPr lang="ru-RU" dirty="0"/>
            <a:t>госучреждения, коммерческие организации</a:t>
          </a:r>
        </a:p>
      </dgm:t>
    </dgm:pt>
    <dgm:pt modelId="{3FBEC38F-EE5F-4B3F-B347-24BB15803A63}" type="parTrans" cxnId="{3BD5FCC6-03A6-4FA9-8F4E-B101D25DAEEA}">
      <dgm:prSet/>
      <dgm:spPr/>
      <dgm:t>
        <a:bodyPr/>
        <a:lstStyle/>
        <a:p>
          <a:endParaRPr lang="ru-RU"/>
        </a:p>
      </dgm:t>
    </dgm:pt>
    <dgm:pt modelId="{0424FC9E-1342-4A56-9C90-5BFFA9C2513C}" type="sibTrans" cxnId="{3BD5FCC6-03A6-4FA9-8F4E-B101D25DAEEA}">
      <dgm:prSet/>
      <dgm:spPr/>
      <dgm:t>
        <a:bodyPr/>
        <a:lstStyle/>
        <a:p>
          <a:endParaRPr lang="ru-RU"/>
        </a:p>
      </dgm:t>
    </dgm:pt>
    <dgm:pt modelId="{EE9AF2A0-BAB6-403A-A106-3575A68CF836}" type="pres">
      <dgm:prSet presAssocID="{D46CDBD3-13F4-4DFA-BDB5-8600ACCD5056}" presName="compositeShape" presStyleCnt="0">
        <dgm:presLayoutVars>
          <dgm:chMax val="2"/>
          <dgm:dir/>
          <dgm:resizeHandles val="exact"/>
        </dgm:presLayoutVars>
      </dgm:prSet>
      <dgm:spPr/>
    </dgm:pt>
    <dgm:pt modelId="{EEA0EA4A-BE15-4B80-AFF0-45760BCFA7ED}" type="pres">
      <dgm:prSet presAssocID="{D46CDBD3-13F4-4DFA-BDB5-8600ACCD5056}" presName="ribbon" presStyleLbl="node1" presStyleIdx="0" presStyleCnt="1"/>
      <dgm:spPr/>
    </dgm:pt>
    <dgm:pt modelId="{361AF8C3-3E0D-4A3E-811D-0926B01F64C1}" type="pres">
      <dgm:prSet presAssocID="{D46CDBD3-13F4-4DFA-BDB5-8600ACCD5056}" presName="leftArrowText" presStyleLbl="node1" presStyleIdx="0" presStyleCnt="1">
        <dgm:presLayoutVars>
          <dgm:chMax val="0"/>
          <dgm:bulletEnabled val="1"/>
        </dgm:presLayoutVars>
      </dgm:prSet>
      <dgm:spPr/>
    </dgm:pt>
    <dgm:pt modelId="{665F1D45-98FF-4CCD-9C17-6215D9F42ECA}" type="pres">
      <dgm:prSet presAssocID="{D46CDBD3-13F4-4DFA-BDB5-8600ACCD5056}" presName="rightArrowText" presStyleLbl="node1" presStyleIdx="0" presStyleCnt="1">
        <dgm:presLayoutVars>
          <dgm:chMax val="0"/>
          <dgm:bulletEnabled val="1"/>
        </dgm:presLayoutVars>
      </dgm:prSet>
      <dgm:spPr/>
    </dgm:pt>
  </dgm:ptLst>
  <dgm:cxnLst>
    <dgm:cxn modelId="{1587A647-749D-4171-ACF4-EA5998928230}" type="presOf" srcId="{2970448C-C164-4F21-9E4C-5A36D303DA6B}" destId="{665F1D45-98FF-4CCD-9C17-6215D9F42ECA}" srcOrd="0" destOrd="0" presId="urn:microsoft.com/office/officeart/2005/8/layout/arrow6"/>
    <dgm:cxn modelId="{B603407C-CDFE-4B25-9A3D-9E4A501F2A0B}" type="presOf" srcId="{16731990-6805-4AA9-81AB-0DE15557ABAC}" destId="{361AF8C3-3E0D-4A3E-811D-0926B01F64C1}" srcOrd="0" destOrd="0" presId="urn:microsoft.com/office/officeart/2005/8/layout/arrow6"/>
    <dgm:cxn modelId="{67467D9B-06FE-4477-9083-D198DBEC6E14}" srcId="{D46CDBD3-13F4-4DFA-BDB5-8600ACCD5056}" destId="{16731990-6805-4AA9-81AB-0DE15557ABAC}" srcOrd="0" destOrd="0" parTransId="{312CDDD0-E44A-40AF-8D9F-AEEA7E335426}" sibTransId="{06A779CD-3771-41C5-9833-4AFA6D5C1F46}"/>
    <dgm:cxn modelId="{3BD5FCC6-03A6-4FA9-8F4E-B101D25DAEEA}" srcId="{D46CDBD3-13F4-4DFA-BDB5-8600ACCD5056}" destId="{2970448C-C164-4F21-9E4C-5A36D303DA6B}" srcOrd="1" destOrd="0" parTransId="{3FBEC38F-EE5F-4B3F-B347-24BB15803A63}" sibTransId="{0424FC9E-1342-4A56-9C90-5BFFA9C2513C}"/>
    <dgm:cxn modelId="{C77B83FE-4229-40DC-A9E8-2CF53BE41608}" type="presOf" srcId="{D46CDBD3-13F4-4DFA-BDB5-8600ACCD5056}" destId="{EE9AF2A0-BAB6-403A-A106-3575A68CF836}" srcOrd="0" destOrd="0" presId="urn:microsoft.com/office/officeart/2005/8/layout/arrow6"/>
    <dgm:cxn modelId="{1829CE07-87A0-476F-89CF-1F566FDF02A5}" type="presParOf" srcId="{EE9AF2A0-BAB6-403A-A106-3575A68CF836}" destId="{EEA0EA4A-BE15-4B80-AFF0-45760BCFA7ED}" srcOrd="0" destOrd="0" presId="urn:microsoft.com/office/officeart/2005/8/layout/arrow6"/>
    <dgm:cxn modelId="{450CCDB9-B8E2-41F5-9B30-A13952B016CC}" type="presParOf" srcId="{EE9AF2A0-BAB6-403A-A106-3575A68CF836}" destId="{361AF8C3-3E0D-4A3E-811D-0926B01F64C1}" srcOrd="1" destOrd="0" presId="urn:microsoft.com/office/officeart/2005/8/layout/arrow6"/>
    <dgm:cxn modelId="{FB29C5C4-AC98-48DD-ADD9-8292CC4E185E}" type="presParOf" srcId="{EE9AF2A0-BAB6-403A-A106-3575A68CF836}" destId="{665F1D45-98FF-4CCD-9C17-6215D9F42ECA}"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BA6883-07E5-417D-9766-66C21C0AFAC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F94E70BA-2FC9-4625-93F0-90143DD820DF}">
      <dgm:prSet phldrT="[Текст]" custT="1"/>
      <dgm:spPr/>
      <dgm:t>
        <a:bodyPr/>
        <a:lstStyle/>
        <a:p>
          <a:r>
            <a:rPr lang="ru-RU" sz="6600" dirty="0"/>
            <a:t>собеседования, допросы</a:t>
          </a:r>
          <a:endParaRPr lang="ru-RU" sz="6500" cap="all" baseline="0" dirty="0"/>
        </a:p>
      </dgm:t>
    </dgm:pt>
    <dgm:pt modelId="{2ECE5751-0875-4C05-9582-7534F85F8BB1}" type="parTrans" cxnId="{BAD909D8-FE8A-4158-BBAB-CF6035C4FBC2}">
      <dgm:prSet/>
      <dgm:spPr/>
      <dgm:t>
        <a:bodyPr/>
        <a:lstStyle/>
        <a:p>
          <a:endParaRPr lang="ru-RU"/>
        </a:p>
      </dgm:t>
    </dgm:pt>
    <dgm:pt modelId="{DF7E5F4C-5C29-4344-9CA9-3F450B8B174E}" type="sibTrans" cxnId="{BAD909D8-FE8A-4158-BBAB-CF6035C4FBC2}">
      <dgm:prSet/>
      <dgm:spPr/>
      <dgm:t>
        <a:bodyPr/>
        <a:lstStyle/>
        <a:p>
          <a:endParaRPr lang="ru-RU"/>
        </a:p>
      </dgm:t>
    </dgm:pt>
    <dgm:pt modelId="{F99FA9B5-A409-454C-979C-608A83BA8F79}" type="pres">
      <dgm:prSet presAssocID="{C2BA6883-07E5-417D-9766-66C21C0AFACC}" presName="diagram" presStyleCnt="0">
        <dgm:presLayoutVars>
          <dgm:dir/>
          <dgm:resizeHandles val="exact"/>
        </dgm:presLayoutVars>
      </dgm:prSet>
      <dgm:spPr/>
    </dgm:pt>
    <dgm:pt modelId="{D19FA5B1-20C0-4D40-9A45-B38C952EB4BC}" type="pres">
      <dgm:prSet presAssocID="{F94E70BA-2FC9-4625-93F0-90143DD820DF}" presName="node" presStyleLbl="node1" presStyleIdx="0" presStyleCnt="1" custLinFactY="-24754" custLinFactNeighborX="-15267" custLinFactNeighborY="-100000">
        <dgm:presLayoutVars>
          <dgm:bulletEnabled val="1"/>
        </dgm:presLayoutVars>
      </dgm:prSet>
      <dgm:spPr/>
    </dgm:pt>
  </dgm:ptLst>
  <dgm:cxnLst>
    <dgm:cxn modelId="{66E22C05-D008-462F-BA29-A27C1BD38389}" type="presOf" srcId="{F94E70BA-2FC9-4625-93F0-90143DD820DF}" destId="{D19FA5B1-20C0-4D40-9A45-B38C952EB4BC}" srcOrd="0" destOrd="0" presId="urn:microsoft.com/office/officeart/2005/8/layout/default"/>
    <dgm:cxn modelId="{A8932399-C2C9-402A-8790-73C25EB7CF46}" type="presOf" srcId="{C2BA6883-07E5-417D-9766-66C21C0AFACC}" destId="{F99FA9B5-A409-454C-979C-608A83BA8F79}" srcOrd="0" destOrd="0" presId="urn:microsoft.com/office/officeart/2005/8/layout/default"/>
    <dgm:cxn modelId="{BAD909D8-FE8A-4158-BBAB-CF6035C4FBC2}" srcId="{C2BA6883-07E5-417D-9766-66C21C0AFACC}" destId="{F94E70BA-2FC9-4625-93F0-90143DD820DF}" srcOrd="0" destOrd="0" parTransId="{2ECE5751-0875-4C05-9582-7534F85F8BB1}" sibTransId="{DF7E5F4C-5C29-4344-9CA9-3F450B8B174E}"/>
    <dgm:cxn modelId="{43F7D897-C9B5-4E03-AC19-A40CD0585AC4}" type="presParOf" srcId="{F99FA9B5-A409-454C-979C-608A83BA8F79}" destId="{D19FA5B1-20C0-4D40-9A45-B38C952EB4BC}" srcOrd="0" destOrd="0" presId="urn:microsoft.com/office/officeart/2005/8/layout/defaul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6CDBD3-13F4-4DFA-BDB5-8600ACCD5056}"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ru-RU"/>
        </a:p>
      </dgm:t>
    </dgm:pt>
    <dgm:pt modelId="{16731990-6805-4AA9-81AB-0DE15557ABAC}">
      <dgm:prSet phldrT="[Текст]"/>
      <dgm:spPr/>
      <dgm:t>
        <a:bodyPr/>
        <a:lstStyle/>
        <a:p>
          <a:r>
            <a:rPr lang="ru-RU" dirty="0"/>
            <a:t>психиатры</a:t>
          </a:r>
        </a:p>
      </dgm:t>
    </dgm:pt>
    <dgm:pt modelId="{312CDDD0-E44A-40AF-8D9F-AEEA7E335426}" type="parTrans" cxnId="{67467D9B-06FE-4477-9083-D198DBEC6E14}">
      <dgm:prSet/>
      <dgm:spPr/>
      <dgm:t>
        <a:bodyPr/>
        <a:lstStyle/>
        <a:p>
          <a:endParaRPr lang="ru-RU"/>
        </a:p>
      </dgm:t>
    </dgm:pt>
    <dgm:pt modelId="{06A779CD-3771-41C5-9833-4AFA6D5C1F46}" type="sibTrans" cxnId="{67467D9B-06FE-4477-9083-D198DBEC6E14}">
      <dgm:prSet/>
      <dgm:spPr/>
      <dgm:t>
        <a:bodyPr/>
        <a:lstStyle/>
        <a:p>
          <a:endParaRPr lang="ru-RU"/>
        </a:p>
      </dgm:t>
    </dgm:pt>
    <dgm:pt modelId="{2970448C-C164-4F21-9E4C-5A36D303DA6B}">
      <dgm:prSet phldrT="[Текст]"/>
      <dgm:spPr/>
      <dgm:t>
        <a:bodyPr/>
        <a:lstStyle/>
        <a:p>
          <a:r>
            <a:rPr lang="ru-RU" dirty="0"/>
            <a:t>психологи</a:t>
          </a:r>
        </a:p>
      </dgm:t>
    </dgm:pt>
    <dgm:pt modelId="{3FBEC38F-EE5F-4B3F-B347-24BB15803A63}" type="parTrans" cxnId="{3BD5FCC6-03A6-4FA9-8F4E-B101D25DAEEA}">
      <dgm:prSet/>
      <dgm:spPr/>
      <dgm:t>
        <a:bodyPr/>
        <a:lstStyle/>
        <a:p>
          <a:endParaRPr lang="ru-RU"/>
        </a:p>
      </dgm:t>
    </dgm:pt>
    <dgm:pt modelId="{0424FC9E-1342-4A56-9C90-5BFFA9C2513C}" type="sibTrans" cxnId="{3BD5FCC6-03A6-4FA9-8F4E-B101D25DAEEA}">
      <dgm:prSet/>
      <dgm:spPr/>
      <dgm:t>
        <a:bodyPr/>
        <a:lstStyle/>
        <a:p>
          <a:endParaRPr lang="ru-RU"/>
        </a:p>
      </dgm:t>
    </dgm:pt>
    <dgm:pt modelId="{EE9AF2A0-BAB6-403A-A106-3575A68CF836}" type="pres">
      <dgm:prSet presAssocID="{D46CDBD3-13F4-4DFA-BDB5-8600ACCD5056}" presName="compositeShape" presStyleCnt="0">
        <dgm:presLayoutVars>
          <dgm:chMax val="2"/>
          <dgm:dir/>
          <dgm:resizeHandles val="exact"/>
        </dgm:presLayoutVars>
      </dgm:prSet>
      <dgm:spPr/>
    </dgm:pt>
    <dgm:pt modelId="{EEA0EA4A-BE15-4B80-AFF0-45760BCFA7ED}" type="pres">
      <dgm:prSet presAssocID="{D46CDBD3-13F4-4DFA-BDB5-8600ACCD5056}" presName="ribbon" presStyleLbl="node1" presStyleIdx="0" presStyleCnt="1"/>
      <dgm:spPr/>
    </dgm:pt>
    <dgm:pt modelId="{361AF8C3-3E0D-4A3E-811D-0926B01F64C1}" type="pres">
      <dgm:prSet presAssocID="{D46CDBD3-13F4-4DFA-BDB5-8600ACCD5056}" presName="leftArrowText" presStyleLbl="node1" presStyleIdx="0" presStyleCnt="1">
        <dgm:presLayoutVars>
          <dgm:chMax val="0"/>
          <dgm:bulletEnabled val="1"/>
        </dgm:presLayoutVars>
      </dgm:prSet>
      <dgm:spPr/>
    </dgm:pt>
    <dgm:pt modelId="{665F1D45-98FF-4CCD-9C17-6215D9F42ECA}" type="pres">
      <dgm:prSet presAssocID="{D46CDBD3-13F4-4DFA-BDB5-8600ACCD5056}" presName="rightArrowText" presStyleLbl="node1" presStyleIdx="0" presStyleCnt="1">
        <dgm:presLayoutVars>
          <dgm:chMax val="0"/>
          <dgm:bulletEnabled val="1"/>
        </dgm:presLayoutVars>
      </dgm:prSet>
      <dgm:spPr/>
    </dgm:pt>
  </dgm:ptLst>
  <dgm:cxnLst>
    <dgm:cxn modelId="{1587A647-749D-4171-ACF4-EA5998928230}" type="presOf" srcId="{2970448C-C164-4F21-9E4C-5A36D303DA6B}" destId="{665F1D45-98FF-4CCD-9C17-6215D9F42ECA}" srcOrd="0" destOrd="0" presId="urn:microsoft.com/office/officeart/2005/8/layout/arrow6"/>
    <dgm:cxn modelId="{B603407C-CDFE-4B25-9A3D-9E4A501F2A0B}" type="presOf" srcId="{16731990-6805-4AA9-81AB-0DE15557ABAC}" destId="{361AF8C3-3E0D-4A3E-811D-0926B01F64C1}" srcOrd="0" destOrd="0" presId="urn:microsoft.com/office/officeart/2005/8/layout/arrow6"/>
    <dgm:cxn modelId="{67467D9B-06FE-4477-9083-D198DBEC6E14}" srcId="{D46CDBD3-13F4-4DFA-BDB5-8600ACCD5056}" destId="{16731990-6805-4AA9-81AB-0DE15557ABAC}" srcOrd="0" destOrd="0" parTransId="{312CDDD0-E44A-40AF-8D9F-AEEA7E335426}" sibTransId="{06A779CD-3771-41C5-9833-4AFA6D5C1F46}"/>
    <dgm:cxn modelId="{3BD5FCC6-03A6-4FA9-8F4E-B101D25DAEEA}" srcId="{D46CDBD3-13F4-4DFA-BDB5-8600ACCD5056}" destId="{2970448C-C164-4F21-9E4C-5A36D303DA6B}" srcOrd="1" destOrd="0" parTransId="{3FBEC38F-EE5F-4B3F-B347-24BB15803A63}" sibTransId="{0424FC9E-1342-4A56-9C90-5BFFA9C2513C}"/>
    <dgm:cxn modelId="{C77B83FE-4229-40DC-A9E8-2CF53BE41608}" type="presOf" srcId="{D46CDBD3-13F4-4DFA-BDB5-8600ACCD5056}" destId="{EE9AF2A0-BAB6-403A-A106-3575A68CF836}" srcOrd="0" destOrd="0" presId="urn:microsoft.com/office/officeart/2005/8/layout/arrow6"/>
    <dgm:cxn modelId="{1829CE07-87A0-476F-89CF-1F566FDF02A5}" type="presParOf" srcId="{EE9AF2A0-BAB6-403A-A106-3575A68CF836}" destId="{EEA0EA4A-BE15-4B80-AFF0-45760BCFA7ED}" srcOrd="0" destOrd="0" presId="urn:microsoft.com/office/officeart/2005/8/layout/arrow6"/>
    <dgm:cxn modelId="{450CCDB9-B8E2-41F5-9B30-A13952B016CC}" type="presParOf" srcId="{EE9AF2A0-BAB6-403A-A106-3575A68CF836}" destId="{361AF8C3-3E0D-4A3E-811D-0926B01F64C1}" srcOrd="1" destOrd="0" presId="urn:microsoft.com/office/officeart/2005/8/layout/arrow6"/>
    <dgm:cxn modelId="{FB29C5C4-AC98-48DD-ADD9-8292CC4E185E}" type="presParOf" srcId="{EE9AF2A0-BAB6-403A-A106-3575A68CF836}" destId="{665F1D45-98FF-4CCD-9C17-6215D9F42ECA}" srcOrd="2" destOrd="0" presId="urn:microsoft.com/office/officeart/2005/8/layout/arrow6"/>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BA6883-07E5-417D-9766-66C21C0AFAC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F94E70BA-2FC9-4625-93F0-90143DD820DF}">
      <dgm:prSet phldrT="[Текст]" custT="1"/>
      <dgm:spPr/>
      <dgm:t>
        <a:bodyPr/>
        <a:lstStyle/>
        <a:p>
          <a:r>
            <a:rPr lang="ru-RU" sz="6000" cap="all" baseline="0" dirty="0"/>
            <a:t>скрининг</a:t>
          </a:r>
        </a:p>
      </dgm:t>
    </dgm:pt>
    <dgm:pt modelId="{2ECE5751-0875-4C05-9582-7534F85F8BB1}" type="parTrans" cxnId="{BAD909D8-FE8A-4158-BBAB-CF6035C4FBC2}">
      <dgm:prSet/>
      <dgm:spPr/>
      <dgm:t>
        <a:bodyPr/>
        <a:lstStyle/>
        <a:p>
          <a:endParaRPr lang="ru-RU"/>
        </a:p>
      </dgm:t>
    </dgm:pt>
    <dgm:pt modelId="{DF7E5F4C-5C29-4344-9CA9-3F450B8B174E}" type="sibTrans" cxnId="{BAD909D8-FE8A-4158-BBAB-CF6035C4FBC2}">
      <dgm:prSet/>
      <dgm:spPr/>
      <dgm:t>
        <a:bodyPr/>
        <a:lstStyle/>
        <a:p>
          <a:endParaRPr lang="ru-RU"/>
        </a:p>
      </dgm:t>
    </dgm:pt>
    <dgm:pt modelId="{F99FA9B5-A409-454C-979C-608A83BA8F79}" type="pres">
      <dgm:prSet presAssocID="{C2BA6883-07E5-417D-9766-66C21C0AFACC}" presName="diagram" presStyleCnt="0">
        <dgm:presLayoutVars>
          <dgm:dir/>
          <dgm:resizeHandles val="exact"/>
        </dgm:presLayoutVars>
      </dgm:prSet>
      <dgm:spPr/>
    </dgm:pt>
    <dgm:pt modelId="{D19FA5B1-20C0-4D40-9A45-B38C952EB4BC}" type="pres">
      <dgm:prSet presAssocID="{F94E70BA-2FC9-4625-93F0-90143DD820DF}" presName="node" presStyleLbl="node1" presStyleIdx="0" presStyleCnt="1" custLinFactY="-24754" custLinFactNeighborX="-15267" custLinFactNeighborY="-100000">
        <dgm:presLayoutVars>
          <dgm:bulletEnabled val="1"/>
        </dgm:presLayoutVars>
      </dgm:prSet>
      <dgm:spPr/>
    </dgm:pt>
  </dgm:ptLst>
  <dgm:cxnLst>
    <dgm:cxn modelId="{66E22C05-D008-462F-BA29-A27C1BD38389}" type="presOf" srcId="{F94E70BA-2FC9-4625-93F0-90143DD820DF}" destId="{D19FA5B1-20C0-4D40-9A45-B38C952EB4BC}" srcOrd="0" destOrd="0" presId="urn:microsoft.com/office/officeart/2005/8/layout/default"/>
    <dgm:cxn modelId="{A8932399-C2C9-402A-8790-73C25EB7CF46}" type="presOf" srcId="{C2BA6883-07E5-417D-9766-66C21C0AFACC}" destId="{F99FA9B5-A409-454C-979C-608A83BA8F79}" srcOrd="0" destOrd="0" presId="urn:microsoft.com/office/officeart/2005/8/layout/default"/>
    <dgm:cxn modelId="{BAD909D8-FE8A-4158-BBAB-CF6035C4FBC2}" srcId="{C2BA6883-07E5-417D-9766-66C21C0AFACC}" destId="{F94E70BA-2FC9-4625-93F0-90143DD820DF}" srcOrd="0" destOrd="0" parTransId="{2ECE5751-0875-4C05-9582-7534F85F8BB1}" sibTransId="{DF7E5F4C-5C29-4344-9CA9-3F450B8B174E}"/>
    <dgm:cxn modelId="{43F7D897-C9B5-4E03-AC19-A40CD0585AC4}" type="presParOf" srcId="{F99FA9B5-A409-454C-979C-608A83BA8F79}" destId="{D19FA5B1-20C0-4D40-9A45-B38C952EB4BC}" srcOrd="0" destOrd="0" presId="urn:microsoft.com/office/officeart/2005/8/layout/default"/>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0A961DF-10BE-4030-A864-08CEA149EFC3}" type="doc">
      <dgm:prSet loTypeId="urn:microsoft.com/office/officeart/2005/8/layout/chevron1" loCatId="process" qsTypeId="urn:microsoft.com/office/officeart/2005/8/quickstyle/simple1" qsCatId="simple" csTypeId="urn:microsoft.com/office/officeart/2005/8/colors/accent1_2" csCatId="accent1" phldr="1"/>
      <dgm:spPr/>
    </dgm:pt>
    <dgm:pt modelId="{AF6734DB-C1D6-4C61-8C96-D7F8C067DA7C}">
      <dgm:prSet phldrT="[Текст]"/>
      <dgm:spPr/>
      <dgm:t>
        <a:bodyPr/>
        <a:lstStyle/>
        <a:p>
          <a:r>
            <a:rPr lang="ru-RU" dirty="0"/>
            <a:t>корпус мультимодальных текстов (90 текстов)</a:t>
          </a:r>
        </a:p>
      </dgm:t>
    </dgm:pt>
    <dgm:pt modelId="{2C9F9CD8-4111-41C6-AC09-397C6E16A569}" type="parTrans" cxnId="{840B0B9E-5D3D-40F1-B5E3-CC12CC30384F}">
      <dgm:prSet/>
      <dgm:spPr/>
      <dgm:t>
        <a:bodyPr/>
        <a:lstStyle/>
        <a:p>
          <a:endParaRPr lang="ru-RU"/>
        </a:p>
      </dgm:t>
    </dgm:pt>
    <dgm:pt modelId="{67E78802-620E-46E5-87B3-A09705A0F7DB}" type="sibTrans" cxnId="{840B0B9E-5D3D-40F1-B5E3-CC12CC30384F}">
      <dgm:prSet/>
      <dgm:spPr/>
      <dgm:t>
        <a:bodyPr/>
        <a:lstStyle/>
        <a:p>
          <a:endParaRPr lang="ru-RU"/>
        </a:p>
      </dgm:t>
    </dgm:pt>
    <dgm:pt modelId="{1CC9EF16-E528-4B9C-B674-279B431CF1AB}">
      <dgm:prSet phldrT="[Текст]"/>
      <dgm:spPr/>
      <dgm:t>
        <a:bodyPr/>
        <a:lstStyle/>
        <a:p>
          <a:r>
            <a:rPr lang="ru-RU" dirty="0"/>
            <a:t>драфт автоматизированной модели определения достоверной / недостоверной информации по устной речи</a:t>
          </a:r>
        </a:p>
      </dgm:t>
    </dgm:pt>
    <dgm:pt modelId="{D954482D-5191-4F4C-8C29-B9280E2B19A8}" type="parTrans" cxnId="{65A9F687-FB89-43FD-9B6B-F703FF8CB9BA}">
      <dgm:prSet/>
      <dgm:spPr/>
      <dgm:t>
        <a:bodyPr/>
        <a:lstStyle/>
        <a:p>
          <a:endParaRPr lang="ru-RU"/>
        </a:p>
      </dgm:t>
    </dgm:pt>
    <dgm:pt modelId="{A70D7A49-02EF-4BD2-AA74-D2A4B6AF2D39}" type="sibTrans" cxnId="{65A9F687-FB89-43FD-9B6B-F703FF8CB9BA}">
      <dgm:prSet/>
      <dgm:spPr/>
      <dgm:t>
        <a:bodyPr/>
        <a:lstStyle/>
        <a:p>
          <a:endParaRPr lang="ru-RU"/>
        </a:p>
      </dgm:t>
    </dgm:pt>
    <dgm:pt modelId="{C11CD606-1E4B-48D3-A6FB-9A4FB0B331BA}" type="pres">
      <dgm:prSet presAssocID="{C0A961DF-10BE-4030-A864-08CEA149EFC3}" presName="Name0" presStyleCnt="0">
        <dgm:presLayoutVars>
          <dgm:dir/>
          <dgm:animLvl val="lvl"/>
          <dgm:resizeHandles val="exact"/>
        </dgm:presLayoutVars>
      </dgm:prSet>
      <dgm:spPr/>
    </dgm:pt>
    <dgm:pt modelId="{7157BEB0-C726-4B2C-A512-E816EF465999}" type="pres">
      <dgm:prSet presAssocID="{AF6734DB-C1D6-4C61-8C96-D7F8C067DA7C}" presName="parTxOnly" presStyleLbl="node1" presStyleIdx="0" presStyleCnt="2">
        <dgm:presLayoutVars>
          <dgm:chMax val="0"/>
          <dgm:chPref val="0"/>
          <dgm:bulletEnabled val="1"/>
        </dgm:presLayoutVars>
      </dgm:prSet>
      <dgm:spPr/>
    </dgm:pt>
    <dgm:pt modelId="{1DC758A8-FDD9-4FBC-A865-ED43AF57F036}" type="pres">
      <dgm:prSet presAssocID="{67E78802-620E-46E5-87B3-A09705A0F7DB}" presName="parTxOnlySpace" presStyleCnt="0"/>
      <dgm:spPr/>
    </dgm:pt>
    <dgm:pt modelId="{EE079AE3-D233-4230-944A-9F11D5AAA442}" type="pres">
      <dgm:prSet presAssocID="{1CC9EF16-E528-4B9C-B674-279B431CF1AB}" presName="parTxOnly" presStyleLbl="node1" presStyleIdx="1" presStyleCnt="2">
        <dgm:presLayoutVars>
          <dgm:chMax val="0"/>
          <dgm:chPref val="0"/>
          <dgm:bulletEnabled val="1"/>
        </dgm:presLayoutVars>
      </dgm:prSet>
      <dgm:spPr/>
    </dgm:pt>
  </dgm:ptLst>
  <dgm:cxnLst>
    <dgm:cxn modelId="{ED868639-1E30-4DE4-A623-F50481146924}" type="presOf" srcId="{C0A961DF-10BE-4030-A864-08CEA149EFC3}" destId="{C11CD606-1E4B-48D3-A6FB-9A4FB0B331BA}" srcOrd="0" destOrd="0" presId="urn:microsoft.com/office/officeart/2005/8/layout/chevron1"/>
    <dgm:cxn modelId="{F790974A-DAFD-4706-9A88-9086252376A2}" type="presOf" srcId="{AF6734DB-C1D6-4C61-8C96-D7F8C067DA7C}" destId="{7157BEB0-C726-4B2C-A512-E816EF465999}" srcOrd="0" destOrd="0" presId="urn:microsoft.com/office/officeart/2005/8/layout/chevron1"/>
    <dgm:cxn modelId="{65A9F687-FB89-43FD-9B6B-F703FF8CB9BA}" srcId="{C0A961DF-10BE-4030-A864-08CEA149EFC3}" destId="{1CC9EF16-E528-4B9C-B674-279B431CF1AB}" srcOrd="1" destOrd="0" parTransId="{D954482D-5191-4F4C-8C29-B9280E2B19A8}" sibTransId="{A70D7A49-02EF-4BD2-AA74-D2A4B6AF2D39}"/>
    <dgm:cxn modelId="{840B0B9E-5D3D-40F1-B5E3-CC12CC30384F}" srcId="{C0A961DF-10BE-4030-A864-08CEA149EFC3}" destId="{AF6734DB-C1D6-4C61-8C96-D7F8C067DA7C}" srcOrd="0" destOrd="0" parTransId="{2C9F9CD8-4111-41C6-AC09-397C6E16A569}" sibTransId="{67E78802-620E-46E5-87B3-A09705A0F7DB}"/>
    <dgm:cxn modelId="{8D18D1A0-B9D4-4454-AED0-B4ECF5502F50}" type="presOf" srcId="{1CC9EF16-E528-4B9C-B674-279B431CF1AB}" destId="{EE079AE3-D233-4230-944A-9F11D5AAA442}" srcOrd="0" destOrd="0" presId="urn:microsoft.com/office/officeart/2005/8/layout/chevron1"/>
    <dgm:cxn modelId="{F2960B79-DA94-454D-8901-ED34DF344901}" type="presParOf" srcId="{C11CD606-1E4B-48D3-A6FB-9A4FB0B331BA}" destId="{7157BEB0-C726-4B2C-A512-E816EF465999}" srcOrd="0" destOrd="0" presId="urn:microsoft.com/office/officeart/2005/8/layout/chevron1"/>
    <dgm:cxn modelId="{3990539E-B985-4BB4-BC2C-0203A925BF22}" type="presParOf" srcId="{C11CD606-1E4B-48D3-A6FB-9A4FB0B331BA}" destId="{1DC758A8-FDD9-4FBC-A865-ED43AF57F036}" srcOrd="1" destOrd="0" presId="urn:microsoft.com/office/officeart/2005/8/layout/chevron1"/>
    <dgm:cxn modelId="{63A89B36-A9EA-4E7E-994F-2EB8768872D8}" type="presParOf" srcId="{C11CD606-1E4B-48D3-A6FB-9A4FB0B331BA}" destId="{EE079AE3-D233-4230-944A-9F11D5AAA442}" srcOrd="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DBE6CF9-6086-4729-A9DA-0FFBF961362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F6C4F0A1-0C46-4BF1-820F-C62F861D4812}">
      <dgm:prSet phldrT="[Текст]"/>
      <dgm:spPr/>
      <dgm:t>
        <a:bodyPr/>
        <a:lstStyle/>
        <a:p>
          <a:r>
            <a:rPr lang="ru-RU" dirty="0"/>
            <a:t>цель:</a:t>
          </a:r>
        </a:p>
      </dgm:t>
    </dgm:pt>
    <dgm:pt modelId="{7C991C94-9386-41D3-BA7D-46ED57AC7E8B}" type="parTrans" cxnId="{66667127-F904-4344-AF44-2627F6BB271A}">
      <dgm:prSet/>
      <dgm:spPr/>
      <dgm:t>
        <a:bodyPr/>
        <a:lstStyle/>
        <a:p>
          <a:endParaRPr lang="ru-RU"/>
        </a:p>
      </dgm:t>
    </dgm:pt>
    <dgm:pt modelId="{2E51BF77-2C5F-4532-B1FE-25BDF46ED8CB}" type="sibTrans" cxnId="{66667127-F904-4344-AF44-2627F6BB271A}">
      <dgm:prSet/>
      <dgm:spPr/>
      <dgm:t>
        <a:bodyPr/>
        <a:lstStyle/>
        <a:p>
          <a:endParaRPr lang="ru-RU"/>
        </a:p>
      </dgm:t>
    </dgm:pt>
    <dgm:pt modelId="{7DD64CF3-D982-44E5-948B-BFB77628D81B}" type="pres">
      <dgm:prSet presAssocID="{9DBE6CF9-6086-4729-A9DA-0FFBF9613624}" presName="diagram" presStyleCnt="0">
        <dgm:presLayoutVars>
          <dgm:dir/>
          <dgm:resizeHandles val="exact"/>
        </dgm:presLayoutVars>
      </dgm:prSet>
      <dgm:spPr/>
    </dgm:pt>
    <dgm:pt modelId="{64BAA5F6-6C3D-4E74-BDF4-C377EFB74902}" type="pres">
      <dgm:prSet presAssocID="{F6C4F0A1-0C46-4BF1-820F-C62F861D4812}" presName="node" presStyleLbl="node1" presStyleIdx="0" presStyleCnt="1">
        <dgm:presLayoutVars>
          <dgm:bulletEnabled val="1"/>
        </dgm:presLayoutVars>
      </dgm:prSet>
      <dgm:spPr/>
    </dgm:pt>
  </dgm:ptLst>
  <dgm:cxnLst>
    <dgm:cxn modelId="{66667127-F904-4344-AF44-2627F6BB271A}" srcId="{9DBE6CF9-6086-4729-A9DA-0FFBF9613624}" destId="{F6C4F0A1-0C46-4BF1-820F-C62F861D4812}" srcOrd="0" destOrd="0" parTransId="{7C991C94-9386-41D3-BA7D-46ED57AC7E8B}" sibTransId="{2E51BF77-2C5F-4532-B1FE-25BDF46ED8CB}"/>
    <dgm:cxn modelId="{58FDF7CB-43E6-4ACA-88B3-8C3CA51A3551}" type="presOf" srcId="{9DBE6CF9-6086-4729-A9DA-0FFBF9613624}" destId="{7DD64CF3-D982-44E5-948B-BFB77628D81B}" srcOrd="0" destOrd="0" presId="urn:microsoft.com/office/officeart/2005/8/layout/default"/>
    <dgm:cxn modelId="{D57A6EF2-3DFA-4D46-BF7C-B16652974076}" type="presOf" srcId="{F6C4F0A1-0C46-4BF1-820F-C62F861D4812}" destId="{64BAA5F6-6C3D-4E74-BDF4-C377EFB74902}" srcOrd="0" destOrd="0" presId="urn:microsoft.com/office/officeart/2005/8/layout/default"/>
    <dgm:cxn modelId="{80ADC732-A6E5-46F1-A42A-E3F96E22F32B}" type="presParOf" srcId="{7DD64CF3-D982-44E5-948B-BFB77628D81B}" destId="{64BAA5F6-6C3D-4E74-BDF4-C377EFB74902}" srcOrd="0" destOrd="0" presId="urn:microsoft.com/office/officeart/2005/8/layout/defaul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DBE6CF9-6086-4729-A9DA-0FFBF961362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7DD64CF3-D982-44E5-948B-BFB77628D81B}" type="pres">
      <dgm:prSet presAssocID="{9DBE6CF9-6086-4729-A9DA-0FFBF9613624}" presName="diagram" presStyleCnt="0">
        <dgm:presLayoutVars>
          <dgm:dir/>
          <dgm:resizeHandles val="exact"/>
        </dgm:presLayoutVars>
      </dgm:prSet>
      <dgm:spPr/>
    </dgm:pt>
  </dgm:ptLst>
  <dgm:cxnLst>
    <dgm:cxn modelId="{58FDF7CB-43E6-4ACA-88B3-8C3CA51A3551}" type="presOf" srcId="{9DBE6CF9-6086-4729-A9DA-0FFBF9613624}" destId="{7DD64CF3-D982-44E5-948B-BFB77628D81B}"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A0EA4A-BE15-4B80-AFF0-45760BCFA7ED}">
      <dsp:nvSpPr>
        <dsp:cNvPr id="0" name=""/>
        <dsp:cNvSpPr/>
      </dsp:nvSpPr>
      <dsp:spPr>
        <a:xfrm>
          <a:off x="0" y="1153580"/>
          <a:ext cx="11368360" cy="4547344"/>
        </a:xfrm>
        <a:prstGeom prst="leftRightRibbon">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sp>
    <dsp:sp modelId="{361AF8C3-3E0D-4A3E-811D-0926B01F64C1}">
      <dsp:nvSpPr>
        <dsp:cNvPr id="0" name=""/>
        <dsp:cNvSpPr/>
      </dsp:nvSpPr>
      <dsp:spPr>
        <a:xfrm>
          <a:off x="1364203" y="1949365"/>
          <a:ext cx="3751558" cy="2228198"/>
        </a:xfrm>
        <a:prstGeom prst="rect">
          <a:avLst/>
        </a:prstGeom>
        <a:noFill/>
        <a:ln>
          <a:noFill/>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67132" rIns="0" bIns="179070" numCol="1" spcCol="1270" anchor="ctr" anchorCtr="0">
          <a:noAutofit/>
        </a:bodyPr>
        <a:lstStyle/>
        <a:p>
          <a:pPr marL="0" lvl="0" indent="0" algn="ctr" defTabSz="2089150">
            <a:lnSpc>
              <a:spcPct val="90000"/>
            </a:lnSpc>
            <a:spcBef>
              <a:spcPct val="0"/>
            </a:spcBef>
            <a:spcAft>
              <a:spcPct val="35000"/>
            </a:spcAft>
            <a:buNone/>
          </a:pPr>
          <a:r>
            <a:rPr lang="ru-RU" sz="4700" kern="1200" dirty="0"/>
            <a:t>органы внутренних дел </a:t>
          </a:r>
        </a:p>
      </dsp:txBody>
      <dsp:txXfrm>
        <a:off x="1364203" y="1949365"/>
        <a:ext cx="3751558" cy="2228198"/>
      </dsp:txXfrm>
    </dsp:sp>
    <dsp:sp modelId="{665F1D45-98FF-4CCD-9C17-6215D9F42ECA}">
      <dsp:nvSpPr>
        <dsp:cNvPr id="0" name=""/>
        <dsp:cNvSpPr/>
      </dsp:nvSpPr>
      <dsp:spPr>
        <a:xfrm>
          <a:off x="5684180" y="2676940"/>
          <a:ext cx="4433660" cy="2228198"/>
        </a:xfrm>
        <a:prstGeom prst="rect">
          <a:avLst/>
        </a:prstGeom>
        <a:noFill/>
        <a:ln>
          <a:noFill/>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67132" rIns="0" bIns="179070" numCol="1" spcCol="1270" anchor="ctr" anchorCtr="0">
          <a:noAutofit/>
        </a:bodyPr>
        <a:lstStyle/>
        <a:p>
          <a:pPr marL="0" lvl="0" indent="0" algn="ctr" defTabSz="2089150">
            <a:lnSpc>
              <a:spcPct val="90000"/>
            </a:lnSpc>
            <a:spcBef>
              <a:spcPct val="0"/>
            </a:spcBef>
            <a:spcAft>
              <a:spcPct val="35000"/>
            </a:spcAft>
            <a:buNone/>
          </a:pPr>
          <a:r>
            <a:rPr lang="ru-RU" sz="4700" kern="1200" dirty="0"/>
            <a:t>госучреждения, коммерческие организации</a:t>
          </a:r>
        </a:p>
      </dsp:txBody>
      <dsp:txXfrm>
        <a:off x="5684180" y="2676940"/>
        <a:ext cx="4433660" cy="22281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9FA5B1-20C0-4D40-9A45-B38C952EB4BC}">
      <dsp:nvSpPr>
        <dsp:cNvPr id="0" name=""/>
        <dsp:cNvSpPr/>
      </dsp:nvSpPr>
      <dsp:spPr>
        <a:xfrm>
          <a:off x="0" y="0"/>
          <a:ext cx="4192083" cy="2515249"/>
        </a:xfrm>
        <a:prstGeom prst="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251460" tIns="251460" rIns="251460" bIns="251460" numCol="1" spcCol="1270" anchor="ctr" anchorCtr="0">
          <a:noAutofit/>
        </a:bodyPr>
        <a:lstStyle/>
        <a:p>
          <a:pPr marL="0" lvl="0" indent="0" algn="ctr" defTabSz="2933700">
            <a:lnSpc>
              <a:spcPct val="90000"/>
            </a:lnSpc>
            <a:spcBef>
              <a:spcPct val="0"/>
            </a:spcBef>
            <a:spcAft>
              <a:spcPct val="35000"/>
            </a:spcAft>
            <a:buNone/>
          </a:pPr>
          <a:r>
            <a:rPr lang="ru-RU" sz="6600" kern="1200" dirty="0"/>
            <a:t>собеседования, допросы</a:t>
          </a:r>
          <a:endParaRPr lang="ru-RU" sz="6500" kern="1200" cap="all" baseline="0" dirty="0"/>
        </a:p>
      </dsp:txBody>
      <dsp:txXfrm>
        <a:off x="0" y="0"/>
        <a:ext cx="4192083" cy="25152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A0EA4A-BE15-4B80-AFF0-45760BCFA7ED}">
      <dsp:nvSpPr>
        <dsp:cNvPr id="0" name=""/>
        <dsp:cNvSpPr/>
      </dsp:nvSpPr>
      <dsp:spPr>
        <a:xfrm>
          <a:off x="0" y="1153580"/>
          <a:ext cx="11368360" cy="4547344"/>
        </a:xfrm>
        <a:prstGeom prst="leftRightRibbon">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sp>
    <dsp:sp modelId="{361AF8C3-3E0D-4A3E-811D-0926B01F64C1}">
      <dsp:nvSpPr>
        <dsp:cNvPr id="0" name=""/>
        <dsp:cNvSpPr/>
      </dsp:nvSpPr>
      <dsp:spPr>
        <a:xfrm>
          <a:off x="1364203" y="1949365"/>
          <a:ext cx="3751558" cy="2228198"/>
        </a:xfrm>
        <a:prstGeom prst="rect">
          <a:avLst/>
        </a:prstGeom>
        <a:noFill/>
        <a:ln>
          <a:noFill/>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231140" rIns="0" bIns="247650" numCol="1" spcCol="1270" anchor="ctr" anchorCtr="0">
          <a:noAutofit/>
        </a:bodyPr>
        <a:lstStyle/>
        <a:p>
          <a:pPr marL="0" lvl="0" indent="0" algn="ctr" defTabSz="2889250">
            <a:lnSpc>
              <a:spcPct val="90000"/>
            </a:lnSpc>
            <a:spcBef>
              <a:spcPct val="0"/>
            </a:spcBef>
            <a:spcAft>
              <a:spcPct val="35000"/>
            </a:spcAft>
            <a:buNone/>
          </a:pPr>
          <a:r>
            <a:rPr lang="ru-RU" sz="6500" kern="1200" dirty="0"/>
            <a:t>психиатры</a:t>
          </a:r>
        </a:p>
      </dsp:txBody>
      <dsp:txXfrm>
        <a:off x="1364203" y="1949365"/>
        <a:ext cx="3751558" cy="2228198"/>
      </dsp:txXfrm>
    </dsp:sp>
    <dsp:sp modelId="{665F1D45-98FF-4CCD-9C17-6215D9F42ECA}">
      <dsp:nvSpPr>
        <dsp:cNvPr id="0" name=""/>
        <dsp:cNvSpPr/>
      </dsp:nvSpPr>
      <dsp:spPr>
        <a:xfrm>
          <a:off x="5684180" y="2676940"/>
          <a:ext cx="4433660" cy="2228198"/>
        </a:xfrm>
        <a:prstGeom prst="rect">
          <a:avLst/>
        </a:prstGeom>
        <a:noFill/>
        <a:ln>
          <a:noFill/>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231140" rIns="0" bIns="247650" numCol="1" spcCol="1270" anchor="ctr" anchorCtr="0">
          <a:noAutofit/>
        </a:bodyPr>
        <a:lstStyle/>
        <a:p>
          <a:pPr marL="0" lvl="0" indent="0" algn="ctr" defTabSz="2889250">
            <a:lnSpc>
              <a:spcPct val="90000"/>
            </a:lnSpc>
            <a:spcBef>
              <a:spcPct val="0"/>
            </a:spcBef>
            <a:spcAft>
              <a:spcPct val="35000"/>
            </a:spcAft>
            <a:buNone/>
          </a:pPr>
          <a:r>
            <a:rPr lang="ru-RU" sz="6500" kern="1200" dirty="0"/>
            <a:t>психологи</a:t>
          </a:r>
        </a:p>
      </dsp:txBody>
      <dsp:txXfrm>
        <a:off x="5684180" y="2676940"/>
        <a:ext cx="4433660" cy="22281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9FA5B1-20C0-4D40-9A45-B38C952EB4BC}">
      <dsp:nvSpPr>
        <dsp:cNvPr id="0" name=""/>
        <dsp:cNvSpPr/>
      </dsp:nvSpPr>
      <dsp:spPr>
        <a:xfrm>
          <a:off x="0" y="0"/>
          <a:ext cx="4192083" cy="2515249"/>
        </a:xfrm>
        <a:prstGeom prst="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ru-RU" sz="6000" kern="1200" cap="all" baseline="0" dirty="0"/>
            <a:t>скрининг</a:t>
          </a:r>
        </a:p>
      </dsp:txBody>
      <dsp:txXfrm>
        <a:off x="0" y="0"/>
        <a:ext cx="4192083" cy="25152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57BEB0-C726-4B2C-A512-E816EF465999}">
      <dsp:nvSpPr>
        <dsp:cNvPr id="0" name=""/>
        <dsp:cNvSpPr/>
      </dsp:nvSpPr>
      <dsp:spPr>
        <a:xfrm>
          <a:off x="13986" y="0"/>
          <a:ext cx="8360944" cy="1834823"/>
        </a:xfrm>
        <a:prstGeom prst="chevron">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32017" tIns="44006" rIns="44006" bIns="44006" numCol="1" spcCol="1270" anchor="ctr" anchorCtr="0">
          <a:noAutofit/>
        </a:bodyPr>
        <a:lstStyle/>
        <a:p>
          <a:pPr marL="0" lvl="0" indent="0" algn="ctr" defTabSz="1466850">
            <a:lnSpc>
              <a:spcPct val="90000"/>
            </a:lnSpc>
            <a:spcBef>
              <a:spcPct val="0"/>
            </a:spcBef>
            <a:spcAft>
              <a:spcPct val="35000"/>
            </a:spcAft>
            <a:buNone/>
          </a:pPr>
          <a:r>
            <a:rPr lang="ru-RU" sz="3300" kern="1200" dirty="0"/>
            <a:t>корпус мультимодальных текстов (90 текстов)</a:t>
          </a:r>
        </a:p>
      </dsp:txBody>
      <dsp:txXfrm>
        <a:off x="931398" y="0"/>
        <a:ext cx="6526121" cy="1834823"/>
      </dsp:txXfrm>
    </dsp:sp>
    <dsp:sp modelId="{EE079AE3-D233-4230-944A-9F11D5AAA442}">
      <dsp:nvSpPr>
        <dsp:cNvPr id="0" name=""/>
        <dsp:cNvSpPr/>
      </dsp:nvSpPr>
      <dsp:spPr>
        <a:xfrm>
          <a:off x="7538836" y="0"/>
          <a:ext cx="8360944" cy="1834823"/>
        </a:xfrm>
        <a:prstGeom prst="chevron">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32017" tIns="44006" rIns="44006" bIns="44006" numCol="1" spcCol="1270" anchor="ctr" anchorCtr="0">
          <a:noAutofit/>
        </a:bodyPr>
        <a:lstStyle/>
        <a:p>
          <a:pPr marL="0" lvl="0" indent="0" algn="ctr" defTabSz="1466850">
            <a:lnSpc>
              <a:spcPct val="90000"/>
            </a:lnSpc>
            <a:spcBef>
              <a:spcPct val="0"/>
            </a:spcBef>
            <a:spcAft>
              <a:spcPct val="35000"/>
            </a:spcAft>
            <a:buNone/>
          </a:pPr>
          <a:r>
            <a:rPr lang="ru-RU" sz="3300" kern="1200" dirty="0"/>
            <a:t>драфт автоматизированной модели определения достоверной / недостоверной информации по устной речи</a:t>
          </a:r>
        </a:p>
      </dsp:txBody>
      <dsp:txXfrm>
        <a:off x="8456248" y="0"/>
        <a:ext cx="6526121" cy="183482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BAA5F6-6C3D-4E74-BDF4-C377EFB74902}">
      <dsp:nvSpPr>
        <dsp:cNvPr id="0" name=""/>
        <dsp:cNvSpPr/>
      </dsp:nvSpPr>
      <dsp:spPr>
        <a:xfrm>
          <a:off x="3299770" y="216"/>
          <a:ext cx="2263317" cy="1357990"/>
        </a:xfrm>
        <a:prstGeom prst="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ru-RU" sz="6500" kern="1200" dirty="0"/>
            <a:t>цель:</a:t>
          </a:r>
        </a:p>
      </dsp:txBody>
      <dsp:txXfrm>
        <a:off x="3299770" y="216"/>
        <a:ext cx="2263317" cy="13579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01600" y="735013"/>
            <a:ext cx="6532563" cy="3675062"/>
          </a:xfrm>
          <a:prstGeom prst="rect">
            <a:avLst/>
          </a:prstGeom>
        </p:spPr>
        <p:txBody>
          <a:bodyPr/>
          <a:lstStyle/>
          <a:p>
            <a:endParaRPr/>
          </a:p>
        </p:txBody>
      </p:sp>
      <p:sp>
        <p:nvSpPr>
          <p:cNvPr id="49" name="Shape 49"/>
          <p:cNvSpPr>
            <a:spLocks noGrp="1"/>
          </p:cNvSpPr>
          <p:nvPr>
            <p:ph type="body" sz="quarter" idx="1"/>
          </p:nvPr>
        </p:nvSpPr>
        <p:spPr>
          <a:xfrm>
            <a:off x="898102" y="4654828"/>
            <a:ext cx="4939560" cy="4409837"/>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5" r:id="rId4"/>
    <p:sldLayoutId id="2147483656" r:id="rId5"/>
    <p:sldLayoutId id="2147483657" r:id="rId6"/>
    <p:sldLayoutId id="2147483658" r:id="rId7"/>
    <p:sldLayoutId id="2147483659" r:id="rId8"/>
    <p:sldLayoutId id="2147483660" r:id="rId9"/>
  </p:sldLayoutIdLst>
  <p:transition spd="med"/>
  <p:hf hdr="0" ftr="0" dt="0"/>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image" Target="../media/image3.png"/><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image" Target="../media/image4.png"/><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943528" y="5489848"/>
            <a:ext cx="13139982" cy="41560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p>
            <a:pPr>
              <a:defRPr sz="7000" b="1" cap="all">
                <a:solidFill>
                  <a:srgbClr val="253957"/>
                </a:solidFill>
                <a:latin typeface="+mn-lt"/>
                <a:ea typeface="+mn-ea"/>
                <a:cs typeface="+mn-cs"/>
                <a:sym typeface="Arial Narrow"/>
              </a:defRPr>
            </a:pPr>
            <a:endParaRPr lang="ru-RU" dirty="0"/>
          </a:p>
          <a:p>
            <a:pPr>
              <a:defRPr sz="7000" b="1" cap="all">
                <a:solidFill>
                  <a:srgbClr val="253957"/>
                </a:solidFill>
                <a:latin typeface="+mn-lt"/>
                <a:ea typeface="+mn-ea"/>
                <a:cs typeface="+mn-cs"/>
                <a:sym typeface="Arial Narrow"/>
              </a:defRPr>
            </a:pPr>
            <a:endParaRPr lang="ru-RU" dirty="0"/>
          </a:p>
          <a:p>
            <a:pPr>
              <a:defRPr sz="7000" b="1" cap="all">
                <a:solidFill>
                  <a:srgbClr val="253957"/>
                </a:solidFill>
                <a:latin typeface="+mn-lt"/>
                <a:ea typeface="+mn-ea"/>
                <a:cs typeface="+mn-cs"/>
                <a:sym typeface="Arial Narrow"/>
              </a:defRPr>
            </a:pPr>
            <a:r>
              <a:rPr lang="ru-RU" sz="7000" b="1" cap="all" dirty="0">
                <a:sym typeface="Arial Narrow"/>
              </a:rPr>
              <a:t>Правда или ложь? </a:t>
            </a:r>
          </a:p>
          <a:p>
            <a:pPr>
              <a:defRPr sz="7000" b="1" cap="all">
                <a:solidFill>
                  <a:srgbClr val="253957"/>
                </a:solidFill>
                <a:latin typeface="+mn-lt"/>
                <a:ea typeface="+mn-ea"/>
                <a:cs typeface="+mn-cs"/>
                <a:sym typeface="Arial Narrow"/>
              </a:defRPr>
            </a:pPr>
            <a:endParaRPr lang="ru-RU" sz="7000" b="1" cap="all" dirty="0">
              <a:sym typeface="Arial Narrow"/>
            </a:endParaRPr>
          </a:p>
          <a:p>
            <a:pPr>
              <a:defRPr sz="7000" b="1" cap="all">
                <a:solidFill>
                  <a:srgbClr val="253957"/>
                </a:solidFill>
                <a:latin typeface="+mn-lt"/>
                <a:ea typeface="+mn-ea"/>
                <a:cs typeface="+mn-cs"/>
                <a:sym typeface="Arial Narrow"/>
              </a:defRPr>
            </a:pPr>
            <a:r>
              <a:rPr lang="ru-RU" sz="7000" b="1" cap="all" dirty="0">
                <a:sym typeface="Arial Narrow"/>
              </a:rPr>
              <a:t>Определение достоверности / недостоверности информации по мультимодальному тексту</a:t>
            </a:r>
            <a:endParaRPr lang="ru-RU" dirty="0"/>
          </a:p>
        </p:txBody>
      </p:sp>
      <p:sp>
        <p:nvSpPr>
          <p:cNvPr id="55" name="Москва, 2017"/>
          <p:cNvSpPr txBox="1"/>
          <p:nvPr/>
        </p:nvSpPr>
        <p:spPr>
          <a:xfrm>
            <a:off x="9527704" y="11970568"/>
            <a:ext cx="9443424" cy="5751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pPr algn="ctr"/>
            <a:r>
              <a:rPr dirty="0"/>
              <a:t>20</a:t>
            </a:r>
            <a:r>
              <a:rPr lang="ru-RU" dirty="0"/>
              <a:t>24</a:t>
            </a:r>
            <a:endParaRPr dirty="0"/>
          </a:p>
        </p:txBody>
      </p:sp>
      <p:pic>
        <p:nvPicPr>
          <p:cNvPr id="56" name="Изображение" descr="Изображение"/>
          <p:cNvPicPr>
            <a:picLocks noChangeAspect="1"/>
          </p:cNvPicPr>
          <p:nvPr/>
        </p:nvPicPr>
        <p:blipFill>
          <a:blip r:embed="rId2" cstate="print"/>
          <a:stretch>
            <a:fillRect/>
          </a:stretch>
        </p:blipFill>
        <p:spPr>
          <a:xfrm>
            <a:off x="1221970" y="1330739"/>
            <a:ext cx="2736119" cy="2645547"/>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07280" y="7680918"/>
            <a:ext cx="21523142"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numCol="2" spcCol="1076157"/>
          <a:lstStyle/>
          <a:p>
            <a:pPr algn="l">
              <a:spcBef>
                <a:spcPts val="2800"/>
              </a:spcBef>
              <a:defRPr sz="2800">
                <a:solidFill>
                  <a:srgbClr val="253957"/>
                </a:solidFill>
                <a:latin typeface="+mn-lt"/>
                <a:ea typeface="+mn-ea"/>
                <a:cs typeface="+mn-cs"/>
                <a:sym typeface="Arial Narrow"/>
              </a:defRPr>
            </a:pPr>
            <a:endParaRPr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11"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D7B07723-C452-48B8-AF66-9E1DE9B76364}"/>
              </a:ext>
            </a:extLst>
          </p:cNvPr>
          <p:cNvSpPr txBox="1"/>
          <p:nvPr/>
        </p:nvSpPr>
        <p:spPr>
          <a:xfrm>
            <a:off x="1107280" y="2603828"/>
            <a:ext cx="21523142" cy="96397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endParaRPr sz="5400" dirty="0"/>
          </a:p>
        </p:txBody>
      </p:sp>
      <p:sp>
        <p:nvSpPr>
          <p:cNvPr id="2" name="Номер слайда 1"/>
          <p:cNvSpPr>
            <a:spLocks noGrp="1"/>
          </p:cNvSpPr>
          <p:nvPr>
            <p:ph type="sldNum" sz="quarter" idx="2"/>
          </p:nvPr>
        </p:nvSpPr>
        <p:spPr/>
        <p:txBody>
          <a:bodyPr/>
          <a:lstStyle/>
          <a:p>
            <a:fld id="{86CB4B4D-7CA3-9044-876B-883B54F8677D}" type="slidenum">
              <a:rPr lang="ru-RU" smtClean="0"/>
              <a:pPr/>
              <a:t>2</a:t>
            </a:fld>
            <a:endParaRPr lang="ru-RU"/>
          </a:p>
        </p:txBody>
      </p:sp>
      <p:sp>
        <p:nvSpPr>
          <p:cNvPr id="9" name="Очень крутой заголовок…"/>
          <p:cNvSpPr txBox="1"/>
          <p:nvPr/>
        </p:nvSpPr>
        <p:spPr>
          <a:xfrm>
            <a:off x="1858376" y="402664"/>
            <a:ext cx="21506374" cy="1324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defRPr sz="7000" b="1" cap="all">
                <a:solidFill>
                  <a:srgbClr val="253957"/>
                </a:solidFill>
                <a:latin typeface="+mn-lt"/>
                <a:ea typeface="+mn-ea"/>
                <a:cs typeface="+mn-cs"/>
                <a:sym typeface="Arial Narrow"/>
              </a:defRPr>
            </a:pPr>
            <a:r>
              <a:rPr lang="ru-RU" sz="7200" b="1" cap="all" dirty="0">
                <a:sym typeface="Arial Narrow"/>
              </a:rPr>
              <a:t>Правда или ложь?</a:t>
            </a:r>
            <a:endParaRPr sz="7200" dirty="0"/>
          </a:p>
        </p:txBody>
      </p:sp>
      <p:sp>
        <p:nvSpPr>
          <p:cNvPr id="3" name="TextBox 2"/>
          <p:cNvSpPr txBox="1"/>
          <p:nvPr/>
        </p:nvSpPr>
        <p:spPr>
          <a:xfrm>
            <a:off x="1701135" y="2584848"/>
            <a:ext cx="21458384" cy="245259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685800" indent="-685800" algn="just">
              <a:buFontTx/>
              <a:buChar char="-"/>
            </a:pPr>
            <a:r>
              <a:rPr lang="ru-RU" dirty="0">
                <a:solidFill>
                  <a:schemeClr val="accent1"/>
                </a:solidFill>
              </a:rPr>
              <a:t>Проект посвящен разработки проблемы определения уровня достоверности (правдивости) информации по устной речи, </a:t>
            </a:r>
            <a:r>
              <a:rPr lang="ru-RU" dirty="0" err="1">
                <a:solidFill>
                  <a:schemeClr val="accent1"/>
                </a:solidFill>
              </a:rPr>
              <a:t>мимесике</a:t>
            </a:r>
            <a:r>
              <a:rPr lang="ru-RU" dirty="0">
                <a:solidFill>
                  <a:schemeClr val="accent1"/>
                </a:solidFill>
              </a:rPr>
              <a:t> и </a:t>
            </a:r>
            <a:r>
              <a:rPr lang="ru-RU" dirty="0" err="1">
                <a:solidFill>
                  <a:schemeClr val="accent1"/>
                </a:solidFill>
              </a:rPr>
              <a:t>кинесике</a:t>
            </a:r>
            <a:r>
              <a:rPr lang="ru-RU" dirty="0">
                <a:solidFill>
                  <a:schemeClr val="accent1"/>
                </a:solidFill>
              </a:rPr>
              <a:t> продуцента.</a:t>
            </a:r>
          </a:p>
        </p:txBody>
      </p:sp>
      <p:grpSp>
        <p:nvGrpSpPr>
          <p:cNvPr id="10" name="Группа 9">
            <a:extLst>
              <a:ext uri="{FF2B5EF4-FFF2-40B4-BE49-F238E27FC236}">
                <a16:creationId xmlns:a16="http://schemas.microsoft.com/office/drawing/2014/main" id="{182662A5-B21D-4AFA-A2D8-87269E354FBA}"/>
              </a:ext>
            </a:extLst>
          </p:cNvPr>
          <p:cNvGrpSpPr/>
          <p:nvPr/>
        </p:nvGrpSpPr>
        <p:grpSpPr>
          <a:xfrm>
            <a:off x="596170" y="5377537"/>
            <a:ext cx="11368360" cy="8086062"/>
            <a:chOff x="5815386" y="5443449"/>
            <a:chExt cx="11368360" cy="8086062"/>
          </a:xfrm>
        </p:grpSpPr>
        <p:graphicFrame>
          <p:nvGraphicFramePr>
            <p:cNvPr id="4" name="Схема 3">
              <a:extLst>
                <a:ext uri="{FF2B5EF4-FFF2-40B4-BE49-F238E27FC236}">
                  <a16:creationId xmlns:a16="http://schemas.microsoft.com/office/drawing/2014/main" id="{0868C8DA-B358-4865-ABBC-8F00F76C99AC}"/>
                </a:ext>
              </a:extLst>
            </p:cNvPr>
            <p:cNvGraphicFramePr/>
            <p:nvPr>
              <p:extLst>
                <p:ext uri="{D42A27DB-BD31-4B8C-83A1-F6EECF244321}">
                  <p14:modId xmlns:p14="http://schemas.microsoft.com/office/powerpoint/2010/main" val="447552723"/>
                </p:ext>
              </p:extLst>
            </p:nvPr>
          </p:nvGraphicFramePr>
          <p:xfrm>
            <a:off x="5815386" y="6675007"/>
            <a:ext cx="11368360" cy="6854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Схема 4">
              <a:extLst>
                <a:ext uri="{FF2B5EF4-FFF2-40B4-BE49-F238E27FC236}">
                  <a16:creationId xmlns:a16="http://schemas.microsoft.com/office/drawing/2014/main" id="{C2240C59-0BEA-4BBD-B3D0-8909706ABE1B}"/>
                </a:ext>
              </a:extLst>
            </p:cNvPr>
            <p:cNvGraphicFramePr/>
            <p:nvPr>
              <p:extLst>
                <p:ext uri="{D42A27DB-BD31-4B8C-83A1-F6EECF244321}">
                  <p14:modId xmlns:p14="http://schemas.microsoft.com/office/powerpoint/2010/main" val="3816698283"/>
                </p:ext>
              </p:extLst>
            </p:nvPr>
          </p:nvGraphicFramePr>
          <p:xfrm>
            <a:off x="9669344" y="5443449"/>
            <a:ext cx="4532939" cy="251755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7" name="Прямая со стрелкой 6">
              <a:extLst>
                <a:ext uri="{FF2B5EF4-FFF2-40B4-BE49-F238E27FC236}">
                  <a16:creationId xmlns:a16="http://schemas.microsoft.com/office/drawing/2014/main" id="{4171C009-D2B6-48E3-8876-E3249E13DBF1}"/>
                </a:ext>
              </a:extLst>
            </p:cNvPr>
            <p:cNvCxnSpPr/>
            <p:nvPr/>
          </p:nvCxnSpPr>
          <p:spPr>
            <a:xfrm flipH="1">
              <a:off x="10247784" y="7939713"/>
              <a:ext cx="504056" cy="646479"/>
            </a:xfrm>
            <a:prstGeom prst="straightConnector1">
              <a:avLst/>
            </a:prstGeom>
            <a:noFill/>
            <a:ln w="76200" cap="flat">
              <a:solidFill>
                <a:srgbClr val="0070C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3" name="Прямая со стрелкой 12">
              <a:extLst>
                <a:ext uri="{FF2B5EF4-FFF2-40B4-BE49-F238E27FC236}">
                  <a16:creationId xmlns:a16="http://schemas.microsoft.com/office/drawing/2014/main" id="{9A0371CA-FC8C-4242-B825-A8B30DE855CB}"/>
                </a:ext>
              </a:extLst>
            </p:cNvPr>
            <p:cNvCxnSpPr>
              <a:cxnSpLocks/>
            </p:cNvCxnSpPr>
            <p:nvPr/>
          </p:nvCxnSpPr>
          <p:spPr>
            <a:xfrm>
              <a:off x="12624362" y="7941742"/>
              <a:ext cx="1367838" cy="1508546"/>
            </a:xfrm>
            <a:prstGeom prst="straightConnector1">
              <a:avLst/>
            </a:prstGeom>
            <a:noFill/>
            <a:ln w="76200" cap="flat">
              <a:solidFill>
                <a:srgbClr val="0070C0"/>
              </a:solidFill>
              <a:prstDash val="solid"/>
              <a:miter lim="400000"/>
              <a:tailEnd type="triangle"/>
            </a:ln>
            <a:effectLst/>
            <a:sp3d/>
          </p:spPr>
          <p:style>
            <a:lnRef idx="0">
              <a:scrgbClr r="0" g="0" b="0"/>
            </a:lnRef>
            <a:fillRef idx="0">
              <a:scrgbClr r="0" g="0" b="0"/>
            </a:fillRef>
            <a:effectRef idx="0">
              <a:scrgbClr r="0" g="0" b="0"/>
            </a:effectRef>
            <a:fontRef idx="none"/>
          </p:style>
        </p:cxnSp>
      </p:grpSp>
      <p:grpSp>
        <p:nvGrpSpPr>
          <p:cNvPr id="16" name="Группа 15">
            <a:extLst>
              <a:ext uri="{FF2B5EF4-FFF2-40B4-BE49-F238E27FC236}">
                <a16:creationId xmlns:a16="http://schemas.microsoft.com/office/drawing/2014/main" id="{5E8F1F25-2F52-45D9-87E3-0CE0FFC1097A}"/>
              </a:ext>
            </a:extLst>
          </p:cNvPr>
          <p:cNvGrpSpPr/>
          <p:nvPr/>
        </p:nvGrpSpPr>
        <p:grpSpPr>
          <a:xfrm>
            <a:off x="12198323" y="5436597"/>
            <a:ext cx="11368360" cy="8086062"/>
            <a:chOff x="5815386" y="5443449"/>
            <a:chExt cx="11368360" cy="8086062"/>
          </a:xfrm>
        </p:grpSpPr>
        <p:graphicFrame>
          <p:nvGraphicFramePr>
            <p:cNvPr id="17" name="Схема 16">
              <a:extLst>
                <a:ext uri="{FF2B5EF4-FFF2-40B4-BE49-F238E27FC236}">
                  <a16:creationId xmlns:a16="http://schemas.microsoft.com/office/drawing/2014/main" id="{290C8A60-19CD-49DC-B2C7-6DA84F62BC26}"/>
                </a:ext>
              </a:extLst>
            </p:cNvPr>
            <p:cNvGraphicFramePr/>
            <p:nvPr>
              <p:extLst>
                <p:ext uri="{D42A27DB-BD31-4B8C-83A1-F6EECF244321}">
                  <p14:modId xmlns:p14="http://schemas.microsoft.com/office/powerpoint/2010/main" val="1783546987"/>
                </p:ext>
              </p:extLst>
            </p:nvPr>
          </p:nvGraphicFramePr>
          <p:xfrm>
            <a:off x="5815386" y="6675007"/>
            <a:ext cx="11368360" cy="6854504"/>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8" name="Схема 17">
              <a:extLst>
                <a:ext uri="{FF2B5EF4-FFF2-40B4-BE49-F238E27FC236}">
                  <a16:creationId xmlns:a16="http://schemas.microsoft.com/office/drawing/2014/main" id="{389CA49E-D9AC-4425-88D8-3F7C97981107}"/>
                </a:ext>
              </a:extLst>
            </p:cNvPr>
            <p:cNvGraphicFramePr/>
            <p:nvPr>
              <p:extLst>
                <p:ext uri="{D42A27DB-BD31-4B8C-83A1-F6EECF244321}">
                  <p14:modId xmlns:p14="http://schemas.microsoft.com/office/powerpoint/2010/main" val="1182661114"/>
                </p:ext>
              </p:extLst>
            </p:nvPr>
          </p:nvGraphicFramePr>
          <p:xfrm>
            <a:off x="9669344" y="5443449"/>
            <a:ext cx="4532939" cy="2517551"/>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cxnSp>
          <p:nvCxnSpPr>
            <p:cNvPr id="19" name="Прямая со стрелкой 18">
              <a:extLst>
                <a:ext uri="{FF2B5EF4-FFF2-40B4-BE49-F238E27FC236}">
                  <a16:creationId xmlns:a16="http://schemas.microsoft.com/office/drawing/2014/main" id="{36CA0AEE-B7FA-48CF-BEB1-DBE3B0291B23}"/>
                </a:ext>
              </a:extLst>
            </p:cNvPr>
            <p:cNvCxnSpPr/>
            <p:nvPr/>
          </p:nvCxnSpPr>
          <p:spPr>
            <a:xfrm flipH="1">
              <a:off x="10247784" y="7939713"/>
              <a:ext cx="504056" cy="646479"/>
            </a:xfrm>
            <a:prstGeom prst="straightConnector1">
              <a:avLst/>
            </a:prstGeom>
            <a:noFill/>
            <a:ln w="76200" cap="flat">
              <a:solidFill>
                <a:srgbClr val="0070C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20" name="Прямая со стрелкой 19">
              <a:extLst>
                <a:ext uri="{FF2B5EF4-FFF2-40B4-BE49-F238E27FC236}">
                  <a16:creationId xmlns:a16="http://schemas.microsoft.com/office/drawing/2014/main" id="{5D35EDE4-399E-46D6-9BBD-28D82696E1C0}"/>
                </a:ext>
              </a:extLst>
            </p:cNvPr>
            <p:cNvCxnSpPr>
              <a:cxnSpLocks/>
            </p:cNvCxnSpPr>
            <p:nvPr/>
          </p:nvCxnSpPr>
          <p:spPr>
            <a:xfrm>
              <a:off x="12624362" y="7941742"/>
              <a:ext cx="1367838" cy="1508546"/>
            </a:xfrm>
            <a:prstGeom prst="straightConnector1">
              <a:avLst/>
            </a:prstGeom>
            <a:noFill/>
            <a:ln w="76200" cap="flat">
              <a:solidFill>
                <a:srgbClr val="0070C0"/>
              </a:solidFill>
              <a:prstDash val="solid"/>
              <a:miter lim="400000"/>
              <a:tailEnd type="triangle"/>
            </a:ln>
            <a:effectLst/>
            <a:sp3d/>
          </p:spPr>
          <p:style>
            <a:lnRef idx="0">
              <a:scrgbClr r="0" g="0" b="0"/>
            </a:lnRef>
            <a:fillRef idx="0">
              <a:scrgbClr r="0" g="0" b="0"/>
            </a:fillRef>
            <a:effectRef idx="0">
              <a:scrgbClr r="0" g="0" b="0"/>
            </a:effectRef>
            <a:fontRef idx="none"/>
          </p:style>
        </p:cxnSp>
      </p:grpSp>
      <p:sp>
        <p:nvSpPr>
          <p:cNvPr id="21" name="Прямоугольник 20">
            <a:extLst>
              <a:ext uri="{FF2B5EF4-FFF2-40B4-BE49-F238E27FC236}">
                <a16:creationId xmlns:a16="http://schemas.microsoft.com/office/drawing/2014/main" id="{A2793E85-95D4-4F6B-A951-798B8AC1D089}"/>
              </a:ext>
            </a:extLst>
          </p:cNvPr>
          <p:cNvSpPr/>
          <p:nvPr/>
        </p:nvSpPr>
        <p:spPr>
          <a:xfrm>
            <a:off x="20877174" y="4969213"/>
            <a:ext cx="3097343" cy="3217063"/>
          </a:xfrm>
          <a:prstGeom prst="rect">
            <a:avLst/>
          </a:prstGeom>
          <a:blipFill rotWithShape="1">
            <a:blip r:embed="rId23"/>
            <a:srcRect/>
            <a:stretch>
              <a:fillRect l="-11000" r="-11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34349517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07280" y="7680918"/>
            <a:ext cx="21523142"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numCol="2" spcCol="1076157"/>
          <a:lstStyle/>
          <a:p>
            <a:pPr algn="l">
              <a:spcBef>
                <a:spcPts val="2800"/>
              </a:spcBef>
              <a:defRPr sz="2800">
                <a:solidFill>
                  <a:srgbClr val="253957"/>
                </a:solidFill>
                <a:latin typeface="+mn-lt"/>
                <a:ea typeface="+mn-ea"/>
                <a:cs typeface="+mn-cs"/>
                <a:sym typeface="Arial Narrow"/>
              </a:defRPr>
            </a:pPr>
            <a:endParaRPr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11"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D7B07723-C452-48B8-AF66-9E1DE9B76364}"/>
              </a:ext>
            </a:extLst>
          </p:cNvPr>
          <p:cNvSpPr txBox="1"/>
          <p:nvPr/>
        </p:nvSpPr>
        <p:spPr>
          <a:xfrm>
            <a:off x="1107280" y="2603828"/>
            <a:ext cx="21523142" cy="96397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endParaRPr sz="5400" dirty="0"/>
          </a:p>
        </p:txBody>
      </p:sp>
      <p:sp>
        <p:nvSpPr>
          <p:cNvPr id="2" name="Номер слайда 1"/>
          <p:cNvSpPr>
            <a:spLocks noGrp="1"/>
          </p:cNvSpPr>
          <p:nvPr>
            <p:ph type="sldNum" sz="quarter" idx="2"/>
          </p:nvPr>
        </p:nvSpPr>
        <p:spPr/>
        <p:txBody>
          <a:bodyPr/>
          <a:lstStyle/>
          <a:p>
            <a:fld id="{86CB4B4D-7CA3-9044-876B-883B54F8677D}" type="slidenum">
              <a:rPr lang="ru-RU" smtClean="0"/>
              <a:pPr/>
              <a:t>3</a:t>
            </a:fld>
            <a:endParaRPr lang="ru-RU"/>
          </a:p>
        </p:txBody>
      </p:sp>
      <p:sp>
        <p:nvSpPr>
          <p:cNvPr id="9" name="Очень крутой заголовок…"/>
          <p:cNvSpPr txBox="1"/>
          <p:nvPr/>
        </p:nvSpPr>
        <p:spPr>
          <a:xfrm>
            <a:off x="1858376" y="402664"/>
            <a:ext cx="21506374" cy="1324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defRPr sz="7000" b="1" cap="all">
                <a:solidFill>
                  <a:srgbClr val="253957"/>
                </a:solidFill>
                <a:latin typeface="+mn-lt"/>
                <a:ea typeface="+mn-ea"/>
                <a:cs typeface="+mn-cs"/>
                <a:sym typeface="Arial Narrow"/>
              </a:defRPr>
            </a:pPr>
            <a:r>
              <a:rPr lang="ru-RU" sz="9600" b="1" cap="all" dirty="0">
                <a:solidFill>
                  <a:srgbClr val="253957"/>
                </a:solidFill>
                <a:sym typeface="Arial Narrow"/>
              </a:rPr>
              <a:t>Цели и задачи</a:t>
            </a:r>
            <a:endParaRPr sz="4000" dirty="0"/>
          </a:p>
        </p:txBody>
      </p:sp>
      <p:sp>
        <p:nvSpPr>
          <p:cNvPr id="10" name="TextBox 9">
            <a:extLst>
              <a:ext uri="{FF2B5EF4-FFF2-40B4-BE49-F238E27FC236}">
                <a16:creationId xmlns:a16="http://schemas.microsoft.com/office/drawing/2014/main" id="{3AFF60D1-D80E-4242-AE66-A3A10FB06854}"/>
              </a:ext>
            </a:extLst>
          </p:cNvPr>
          <p:cNvSpPr txBox="1"/>
          <p:nvPr/>
        </p:nvSpPr>
        <p:spPr>
          <a:xfrm>
            <a:off x="1249055" y="2486634"/>
            <a:ext cx="21458384" cy="830034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685800" indent="-685800" algn="just">
              <a:buFontTx/>
              <a:buChar char="-"/>
            </a:pPr>
            <a:r>
              <a:rPr lang="ru-RU" sz="4000" dirty="0">
                <a:solidFill>
                  <a:schemeClr val="accent1"/>
                </a:solidFill>
              </a:rPr>
              <a:t>собрать 30 видеозаписей устной речи лиц с наркозависимостью, на которых продуцируется правдивая и недостоверная информация;</a:t>
            </a:r>
          </a:p>
          <a:p>
            <a:pPr marL="685800" indent="-685800" algn="just">
              <a:buFontTx/>
              <a:buChar char="-"/>
            </a:pPr>
            <a:r>
              <a:rPr lang="ru-RU" sz="4000" dirty="0">
                <a:solidFill>
                  <a:schemeClr val="accent1"/>
                </a:solidFill>
              </a:rPr>
              <a:t>разметить собранный материал с помощью имеющихся признаков правдивости и лживости речи, описанных в судебных психолого-лингвистических методиках и научно-практических исследованиях по теме;</a:t>
            </a:r>
          </a:p>
          <a:p>
            <a:pPr marL="685800" indent="-685800" algn="just">
              <a:buFontTx/>
              <a:buChar char="-"/>
            </a:pPr>
            <a:r>
              <a:rPr lang="ru-RU" sz="4000" dirty="0">
                <a:solidFill>
                  <a:schemeClr val="accent1"/>
                </a:solidFill>
              </a:rPr>
              <a:t>создать машиночитаемый корпус из 60 уже размеченных видеофонограмм с речью лиц без наркозависимости и 30 видеофонограмм с речью лиц с наркозависимостью;</a:t>
            </a:r>
          </a:p>
          <a:p>
            <a:pPr marL="685800" indent="-685800" algn="just">
              <a:buFontTx/>
              <a:buChar char="-"/>
            </a:pPr>
            <a:r>
              <a:rPr lang="ru-RU" sz="4000" dirty="0">
                <a:solidFill>
                  <a:schemeClr val="accent1"/>
                </a:solidFill>
              </a:rPr>
              <a:t>методами математической статистики проанализировать созданный корпус и выявить статистически значимые признаки определения недостоверности информации; </a:t>
            </a:r>
          </a:p>
          <a:p>
            <a:pPr marL="685800" indent="-685800" algn="just">
              <a:buFontTx/>
              <a:buChar char="-"/>
            </a:pPr>
            <a:r>
              <a:rPr lang="ru-RU" sz="4000" dirty="0">
                <a:solidFill>
                  <a:schemeClr val="accent1"/>
                </a:solidFill>
              </a:rPr>
              <a:t>на основе наиболее релевантных признаков определения достоверности / недостоверности информации создать драфт автоматизированной модели определения уровня правдивости продуцируемой речи. </a:t>
            </a:r>
          </a:p>
          <a:p>
            <a:pPr marL="685800" indent="-685800" algn="just">
              <a:buFontTx/>
              <a:buChar char="-"/>
            </a:pPr>
            <a:endParaRPr lang="ru-RU" dirty="0">
              <a:solidFill>
                <a:schemeClr val="accent1"/>
              </a:solidFill>
            </a:endParaRPr>
          </a:p>
        </p:txBody>
      </p:sp>
      <p:grpSp>
        <p:nvGrpSpPr>
          <p:cNvPr id="17" name="Группа 16">
            <a:extLst>
              <a:ext uri="{FF2B5EF4-FFF2-40B4-BE49-F238E27FC236}">
                <a16:creationId xmlns:a16="http://schemas.microsoft.com/office/drawing/2014/main" id="{AD16BD21-0F70-4E49-AEDD-6714CE336CEE}"/>
              </a:ext>
            </a:extLst>
          </p:cNvPr>
          <p:cNvGrpSpPr/>
          <p:nvPr/>
        </p:nvGrpSpPr>
        <p:grpSpPr>
          <a:xfrm>
            <a:off x="5423248" y="9488424"/>
            <a:ext cx="15913768" cy="3571024"/>
            <a:chOff x="6426127" y="7684817"/>
            <a:chExt cx="12008399" cy="5408502"/>
          </a:xfrm>
        </p:grpSpPr>
        <p:graphicFrame>
          <p:nvGraphicFramePr>
            <p:cNvPr id="6" name="Схема 5">
              <a:extLst>
                <a:ext uri="{FF2B5EF4-FFF2-40B4-BE49-F238E27FC236}">
                  <a16:creationId xmlns:a16="http://schemas.microsoft.com/office/drawing/2014/main" id="{2BAE014C-0CCD-4252-9F92-8F917D9EDD64}"/>
                </a:ext>
              </a:extLst>
            </p:cNvPr>
            <p:cNvGraphicFramePr/>
            <p:nvPr>
              <p:extLst>
                <p:ext uri="{D42A27DB-BD31-4B8C-83A1-F6EECF244321}">
                  <p14:modId xmlns:p14="http://schemas.microsoft.com/office/powerpoint/2010/main" val="520019173"/>
                </p:ext>
              </p:extLst>
            </p:nvPr>
          </p:nvGraphicFramePr>
          <p:xfrm>
            <a:off x="6426127" y="10314384"/>
            <a:ext cx="12008399" cy="27789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0" name="Схема 19">
              <a:extLst>
                <a:ext uri="{FF2B5EF4-FFF2-40B4-BE49-F238E27FC236}">
                  <a16:creationId xmlns:a16="http://schemas.microsoft.com/office/drawing/2014/main" id="{F49DA3FD-AE0F-42DB-8CBF-3B4CE7543F56}"/>
                </a:ext>
              </a:extLst>
            </p:cNvPr>
            <p:cNvGraphicFramePr/>
            <p:nvPr>
              <p:extLst>
                <p:ext uri="{D42A27DB-BD31-4B8C-83A1-F6EECF244321}">
                  <p14:modId xmlns:p14="http://schemas.microsoft.com/office/powerpoint/2010/main" val="4244903121"/>
                </p:ext>
              </p:extLst>
            </p:nvPr>
          </p:nvGraphicFramePr>
          <p:xfrm>
            <a:off x="8839150" y="7684817"/>
            <a:ext cx="6687840" cy="205740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21" name="Прямая со стрелкой 20">
              <a:extLst>
                <a:ext uri="{FF2B5EF4-FFF2-40B4-BE49-F238E27FC236}">
                  <a16:creationId xmlns:a16="http://schemas.microsoft.com/office/drawing/2014/main" id="{00799395-987E-446B-9D59-8840639977CC}"/>
                </a:ext>
              </a:extLst>
            </p:cNvPr>
            <p:cNvCxnSpPr>
              <a:cxnSpLocks/>
            </p:cNvCxnSpPr>
            <p:nvPr/>
          </p:nvCxnSpPr>
          <p:spPr>
            <a:xfrm>
              <a:off x="12192000" y="9742219"/>
              <a:ext cx="0" cy="720080"/>
            </a:xfrm>
            <a:prstGeom prst="straightConnector1">
              <a:avLst/>
            </a:prstGeom>
            <a:noFill/>
            <a:ln w="76200" cap="flat">
              <a:solidFill>
                <a:srgbClr val="0070C0"/>
              </a:solidFill>
              <a:prstDash val="solid"/>
              <a:miter lim="400000"/>
              <a:tailEnd type="triangle"/>
            </a:ln>
            <a:effectLst/>
            <a:sp3d/>
          </p:spPr>
          <p:style>
            <a:lnRef idx="0">
              <a:scrgbClr r="0" g="0" b="0"/>
            </a:lnRef>
            <a:fillRef idx="0">
              <a:scrgbClr r="0" g="0" b="0"/>
            </a:fillRef>
            <a:effectRef idx="0">
              <a:scrgbClr r="0" g="0" b="0"/>
            </a:effectRef>
            <a:fontRef idx="none"/>
          </p:style>
        </p:cxnSp>
      </p:grpSp>
    </p:spTree>
    <p:extLst>
      <p:ext uri="{BB962C8B-B14F-4D97-AF65-F5344CB8AC3E}">
        <p14:creationId xmlns:p14="http://schemas.microsoft.com/office/powerpoint/2010/main" val="6208788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07280" y="7680918"/>
            <a:ext cx="21523142"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numCol="2" spcCol="1076157"/>
          <a:lstStyle/>
          <a:p>
            <a:pPr algn="l">
              <a:spcBef>
                <a:spcPts val="2800"/>
              </a:spcBef>
              <a:defRPr sz="2800">
                <a:solidFill>
                  <a:srgbClr val="253957"/>
                </a:solidFill>
                <a:latin typeface="+mn-lt"/>
                <a:ea typeface="+mn-ea"/>
                <a:cs typeface="+mn-cs"/>
                <a:sym typeface="Arial Narrow"/>
              </a:defRPr>
            </a:pPr>
            <a:endParaRPr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11"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D7B07723-C452-48B8-AF66-9E1DE9B76364}"/>
              </a:ext>
            </a:extLst>
          </p:cNvPr>
          <p:cNvSpPr txBox="1"/>
          <p:nvPr/>
        </p:nvSpPr>
        <p:spPr>
          <a:xfrm>
            <a:off x="1107280" y="2603828"/>
            <a:ext cx="21523142" cy="96397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endParaRPr sz="5400" dirty="0"/>
          </a:p>
        </p:txBody>
      </p:sp>
      <p:sp>
        <p:nvSpPr>
          <p:cNvPr id="2" name="Номер слайда 1"/>
          <p:cNvSpPr>
            <a:spLocks noGrp="1"/>
          </p:cNvSpPr>
          <p:nvPr>
            <p:ph type="sldNum" sz="quarter" idx="2"/>
          </p:nvPr>
        </p:nvSpPr>
        <p:spPr/>
        <p:txBody>
          <a:bodyPr/>
          <a:lstStyle/>
          <a:p>
            <a:fld id="{86CB4B4D-7CA3-9044-876B-883B54F8677D}" type="slidenum">
              <a:rPr lang="ru-RU" smtClean="0"/>
              <a:pPr/>
              <a:t>4</a:t>
            </a:fld>
            <a:endParaRPr lang="ru-RU"/>
          </a:p>
        </p:txBody>
      </p:sp>
      <p:sp>
        <p:nvSpPr>
          <p:cNvPr id="9" name="Очень крутой заголовок…"/>
          <p:cNvSpPr txBox="1"/>
          <p:nvPr/>
        </p:nvSpPr>
        <p:spPr>
          <a:xfrm>
            <a:off x="1858376" y="402664"/>
            <a:ext cx="21506374" cy="1324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defRPr sz="7000" b="1" cap="all">
                <a:solidFill>
                  <a:srgbClr val="253957"/>
                </a:solidFill>
                <a:latin typeface="+mn-lt"/>
                <a:ea typeface="+mn-ea"/>
                <a:cs typeface="+mn-cs"/>
                <a:sym typeface="Arial Narrow"/>
              </a:defRPr>
            </a:pPr>
            <a:r>
              <a:rPr lang="ru-RU" sz="9600" b="1" cap="all" dirty="0">
                <a:solidFill>
                  <a:srgbClr val="253957"/>
                </a:solidFill>
                <a:sym typeface="Arial Narrow"/>
              </a:rPr>
              <a:t>Постановка научной проблемы </a:t>
            </a:r>
            <a:endParaRPr lang="ru-RU" sz="4000" dirty="0"/>
          </a:p>
        </p:txBody>
      </p:sp>
      <p:sp>
        <p:nvSpPr>
          <p:cNvPr id="10" name="TextBox 9">
            <a:extLst>
              <a:ext uri="{FF2B5EF4-FFF2-40B4-BE49-F238E27FC236}">
                <a16:creationId xmlns:a16="http://schemas.microsoft.com/office/drawing/2014/main" id="{3AFF60D1-D80E-4242-AE66-A3A10FB06854}"/>
              </a:ext>
            </a:extLst>
          </p:cNvPr>
          <p:cNvSpPr txBox="1"/>
          <p:nvPr/>
        </p:nvSpPr>
        <p:spPr>
          <a:xfrm>
            <a:off x="1462808" y="2372832"/>
            <a:ext cx="21458384" cy="110703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ru-RU" sz="4000" b="1" dirty="0">
                <a:solidFill>
                  <a:schemeClr val="accent1"/>
                </a:solidFill>
              </a:rPr>
              <a:t>Комплексный подход: анализ нескольких каналов коммуникации:</a:t>
            </a:r>
          </a:p>
          <a:p>
            <a:pPr marL="571500" indent="-571500">
              <a:buFontTx/>
              <a:buChar char="-"/>
            </a:pPr>
            <a:r>
              <a:rPr lang="ru-RU" sz="2800" dirty="0">
                <a:solidFill>
                  <a:schemeClr val="accent1"/>
                </a:solidFill>
              </a:rPr>
              <a:t>устной речи; </a:t>
            </a:r>
          </a:p>
          <a:p>
            <a:pPr marL="571500" indent="-571500">
              <a:buFontTx/>
              <a:buChar char="-"/>
            </a:pPr>
            <a:r>
              <a:rPr lang="ru-RU" sz="2800" dirty="0" err="1">
                <a:solidFill>
                  <a:schemeClr val="accent1"/>
                </a:solidFill>
              </a:rPr>
              <a:t>мимесики</a:t>
            </a:r>
            <a:r>
              <a:rPr lang="ru-RU" sz="2800" dirty="0">
                <a:solidFill>
                  <a:schemeClr val="accent1"/>
                </a:solidFill>
              </a:rPr>
              <a:t>; </a:t>
            </a:r>
          </a:p>
          <a:p>
            <a:pPr marL="571500" indent="-571500">
              <a:buFontTx/>
              <a:buChar char="-"/>
            </a:pPr>
            <a:r>
              <a:rPr lang="ru-RU" sz="2800" dirty="0" err="1">
                <a:solidFill>
                  <a:schemeClr val="accent1"/>
                </a:solidFill>
              </a:rPr>
              <a:t>кинесики</a:t>
            </a:r>
            <a:r>
              <a:rPr lang="ru-RU" sz="2800" dirty="0">
                <a:solidFill>
                  <a:schemeClr val="accent1"/>
                </a:solidFill>
              </a:rPr>
              <a:t>;</a:t>
            </a:r>
          </a:p>
          <a:p>
            <a:pPr marL="571500" indent="-571500">
              <a:buFontTx/>
              <a:buChar char="-"/>
            </a:pPr>
            <a:r>
              <a:rPr lang="ru-RU" sz="2800" dirty="0">
                <a:solidFill>
                  <a:schemeClr val="accent1"/>
                </a:solidFill>
              </a:rPr>
              <a:t>использование корпусного подхода к обработке материала; </a:t>
            </a:r>
          </a:p>
          <a:p>
            <a:pPr marL="571500" indent="-571500">
              <a:buFontTx/>
              <a:buChar char="-"/>
            </a:pPr>
            <a:r>
              <a:rPr lang="ru-RU" sz="2800" dirty="0">
                <a:solidFill>
                  <a:schemeClr val="accent1"/>
                </a:solidFill>
              </a:rPr>
              <a:t>статистическая аналитика; </a:t>
            </a:r>
          </a:p>
          <a:p>
            <a:pPr marL="571500" indent="-571500">
              <a:buFontTx/>
              <a:buChar char="-"/>
            </a:pPr>
            <a:r>
              <a:rPr lang="ru-RU" sz="2800" dirty="0">
                <a:solidFill>
                  <a:schemeClr val="accent1"/>
                </a:solidFill>
              </a:rPr>
              <a:t>компьютерная обработка речи (анализ содержания речь, а также анализ голоса как волны: исследование частоты основного тона, F-картины). </a:t>
            </a:r>
          </a:p>
          <a:p>
            <a:pPr algn="just"/>
            <a:endParaRPr lang="ru-RU" sz="2800" dirty="0">
              <a:solidFill>
                <a:schemeClr val="accent1"/>
              </a:solidFill>
            </a:endParaRPr>
          </a:p>
          <a:p>
            <a:pPr algn="just"/>
            <a:r>
              <a:rPr lang="ru-RU" sz="2800" dirty="0">
                <a:solidFill>
                  <a:schemeClr val="accent1"/>
                </a:solidFill>
              </a:rPr>
              <a:t>Методика анализа материала в данной области частично разработана </a:t>
            </a:r>
            <a:r>
              <a:rPr lang="ru-RU" sz="2800" b="1" dirty="0">
                <a:solidFill>
                  <a:schemeClr val="accent1"/>
                </a:solidFill>
              </a:rPr>
              <a:t>в судебных психолого-лингвистических экспертизах</a:t>
            </a:r>
            <a:r>
              <a:rPr lang="ru-RU" sz="2800" dirty="0">
                <a:solidFill>
                  <a:schemeClr val="accent1"/>
                </a:solidFill>
              </a:rPr>
              <a:t>, а также </a:t>
            </a:r>
            <a:r>
              <a:rPr lang="ru-RU" sz="2800" b="1" dirty="0">
                <a:solidFill>
                  <a:schemeClr val="accent1"/>
                </a:solidFill>
              </a:rPr>
              <a:t>научно-практических исследованиях по изучению речи в измененных состояниях сознания </a:t>
            </a:r>
            <a:r>
              <a:rPr lang="ru-RU" sz="2800" dirty="0">
                <a:solidFill>
                  <a:schemeClr val="accent1"/>
                </a:solidFill>
              </a:rPr>
              <a:t>[Синеокова Т.Н. Лингвистика измененных состояний сознания: учебное пособие. - Нижний Новгород: Нижегородский государственный лингвистический университет им. </a:t>
            </a:r>
            <a:r>
              <a:rPr lang="ru-RU" sz="2800" dirty="0" err="1">
                <a:solidFill>
                  <a:schemeClr val="accent1"/>
                </a:solidFill>
              </a:rPr>
              <a:t>Н.А.Добролюбова</a:t>
            </a:r>
            <a:r>
              <a:rPr lang="ru-RU" sz="2800" dirty="0">
                <a:solidFill>
                  <a:schemeClr val="accent1"/>
                </a:solidFill>
              </a:rPr>
              <a:t>, 2008. 151 с.; Синеокова Т.Н. Парадигматика эмоционального синтаксиса. Нижний Новгород: Издательство Нижегородского государственного университета им. Н.И. Лобачевского, 2003. 244 с.], а также в исследованиях </a:t>
            </a:r>
            <a:r>
              <a:rPr lang="ru-RU" sz="2800" b="1" dirty="0">
                <a:solidFill>
                  <a:schemeClr val="accent1"/>
                </a:solidFill>
              </a:rPr>
              <a:t>по дискурсивной транскрипции устной речи </a:t>
            </a:r>
            <a:r>
              <a:rPr lang="ru-RU" sz="2800" dirty="0">
                <a:solidFill>
                  <a:schemeClr val="accent1"/>
                </a:solidFill>
              </a:rPr>
              <a:t>[Кибрик А.А., </a:t>
            </a:r>
            <a:r>
              <a:rPr lang="ru-RU" sz="2800" dirty="0" err="1">
                <a:solidFill>
                  <a:schemeClr val="accent1"/>
                </a:solidFill>
              </a:rPr>
              <a:t>Майсак</a:t>
            </a:r>
            <a:r>
              <a:rPr lang="ru-RU" sz="2800" dirty="0">
                <a:solidFill>
                  <a:schemeClr val="accent1"/>
                </a:solidFill>
              </a:rPr>
              <a:t> Т.А. Правила дискурсивной транскрипции для описательных и  документационных исследований  // Рема. </a:t>
            </a:r>
            <a:r>
              <a:rPr lang="ru-RU" sz="2800" dirty="0" err="1">
                <a:solidFill>
                  <a:schemeClr val="accent1"/>
                </a:solidFill>
              </a:rPr>
              <a:t>Rhema</a:t>
            </a:r>
            <a:r>
              <a:rPr lang="ru-RU" sz="2800" dirty="0">
                <a:solidFill>
                  <a:schemeClr val="accent1"/>
                </a:solidFill>
              </a:rPr>
              <a:t>. 2021. № 2. С. 23–45.]. </a:t>
            </a:r>
          </a:p>
          <a:p>
            <a:pPr algn="just"/>
            <a:endParaRPr lang="ru-RU" sz="2800" dirty="0">
              <a:solidFill>
                <a:schemeClr val="accent1"/>
              </a:solidFill>
            </a:endParaRPr>
          </a:p>
          <a:p>
            <a:pPr algn="just"/>
            <a:r>
              <a:rPr lang="ru-RU" sz="2800" dirty="0">
                <a:solidFill>
                  <a:schemeClr val="accent1"/>
                </a:solidFill>
              </a:rPr>
              <a:t>Тем не менее </a:t>
            </a:r>
            <a:r>
              <a:rPr lang="ru-RU" sz="2800" b="1" dirty="0">
                <a:solidFill>
                  <a:schemeClr val="accent1"/>
                </a:solidFill>
              </a:rPr>
              <a:t>автоматизированного подхода к оценке материала в данной области не имеется</a:t>
            </a:r>
            <a:r>
              <a:rPr lang="ru-RU" sz="2800" dirty="0">
                <a:solidFill>
                  <a:schemeClr val="accent1"/>
                </a:solidFill>
              </a:rPr>
              <a:t>. Командой проекта выдвинута гипотеза о том, что с помощью статистических данных о структуре речи говорящего, в том числе волновых характеристик голоса, и совокупности его мимических движений и телодвижений возможно определить, продуцирует ли он правду или ложь. </a:t>
            </a:r>
          </a:p>
          <a:p>
            <a:r>
              <a:rPr lang="ru-RU" sz="4400" b="1" dirty="0">
                <a:solidFill>
                  <a:schemeClr val="accent1"/>
                </a:solidFill>
              </a:rPr>
              <a:t>Перспективой развития научной области является интеграции разработок с наработками в компьютерном зрении.</a:t>
            </a:r>
          </a:p>
          <a:p>
            <a:pPr marL="685800" indent="-685800" algn="just">
              <a:buFontTx/>
              <a:buChar char="-"/>
            </a:pPr>
            <a:endParaRPr lang="ru-RU" dirty="0">
              <a:solidFill>
                <a:schemeClr val="accent1"/>
              </a:solidFill>
            </a:endParaRPr>
          </a:p>
        </p:txBody>
      </p:sp>
      <p:graphicFrame>
        <p:nvGraphicFramePr>
          <p:cNvPr id="7" name="Схема 6">
            <a:extLst>
              <a:ext uri="{FF2B5EF4-FFF2-40B4-BE49-F238E27FC236}">
                <a16:creationId xmlns:a16="http://schemas.microsoft.com/office/drawing/2014/main" id="{6E35474C-B274-46DB-9677-3E3BDD5FADA9}"/>
              </a:ext>
            </a:extLst>
          </p:cNvPr>
          <p:cNvGraphicFramePr/>
          <p:nvPr>
            <p:extLst>
              <p:ext uri="{D42A27DB-BD31-4B8C-83A1-F6EECF244321}">
                <p14:modId xmlns:p14="http://schemas.microsoft.com/office/powerpoint/2010/main" val="2953755004"/>
              </p:ext>
            </p:extLst>
          </p:nvPr>
        </p:nvGraphicFramePr>
        <p:xfrm>
          <a:off x="8839150" y="7680918"/>
          <a:ext cx="6687840" cy="20574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8755243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07280" y="7680918"/>
            <a:ext cx="21523142"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numCol="2" spcCol="1076157"/>
          <a:lstStyle/>
          <a:p>
            <a:pPr algn="l">
              <a:spcBef>
                <a:spcPts val="2800"/>
              </a:spcBef>
              <a:defRPr sz="2800">
                <a:solidFill>
                  <a:srgbClr val="253957"/>
                </a:solidFill>
                <a:latin typeface="+mn-lt"/>
                <a:ea typeface="+mn-ea"/>
                <a:cs typeface="+mn-cs"/>
                <a:sym typeface="Arial Narrow"/>
              </a:defRPr>
            </a:pPr>
            <a:endParaRPr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11"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D7B07723-C452-48B8-AF66-9E1DE9B76364}"/>
              </a:ext>
            </a:extLst>
          </p:cNvPr>
          <p:cNvSpPr txBox="1"/>
          <p:nvPr/>
        </p:nvSpPr>
        <p:spPr>
          <a:xfrm>
            <a:off x="1107280" y="2603828"/>
            <a:ext cx="21523142" cy="96397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endParaRPr sz="5400" dirty="0"/>
          </a:p>
        </p:txBody>
      </p:sp>
      <p:sp>
        <p:nvSpPr>
          <p:cNvPr id="2" name="Номер слайда 1"/>
          <p:cNvSpPr>
            <a:spLocks noGrp="1"/>
          </p:cNvSpPr>
          <p:nvPr>
            <p:ph type="sldNum" sz="quarter" idx="2"/>
          </p:nvPr>
        </p:nvSpPr>
        <p:spPr/>
        <p:txBody>
          <a:bodyPr/>
          <a:lstStyle/>
          <a:p>
            <a:fld id="{86CB4B4D-7CA3-9044-876B-883B54F8677D}" type="slidenum">
              <a:rPr lang="ru-RU" smtClean="0"/>
              <a:pPr/>
              <a:t>5</a:t>
            </a:fld>
            <a:endParaRPr lang="ru-RU"/>
          </a:p>
        </p:txBody>
      </p:sp>
      <p:sp>
        <p:nvSpPr>
          <p:cNvPr id="9" name="Очень крутой заголовок…"/>
          <p:cNvSpPr txBox="1"/>
          <p:nvPr/>
        </p:nvSpPr>
        <p:spPr>
          <a:xfrm>
            <a:off x="1937941" y="668380"/>
            <a:ext cx="21506374" cy="1324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defRPr sz="7000" b="1" cap="all">
                <a:solidFill>
                  <a:srgbClr val="253957"/>
                </a:solidFill>
                <a:latin typeface="+mn-lt"/>
                <a:ea typeface="+mn-ea"/>
                <a:cs typeface="+mn-cs"/>
                <a:sym typeface="Arial Narrow"/>
              </a:defRPr>
            </a:pPr>
            <a:r>
              <a:rPr lang="ru-RU" sz="6000" b="1" cap="all" dirty="0">
                <a:solidFill>
                  <a:srgbClr val="253957"/>
                </a:solidFill>
                <a:sym typeface="Arial Narrow"/>
              </a:rPr>
              <a:t>В результате исследования:</a:t>
            </a:r>
            <a:endParaRPr sz="6000" dirty="0"/>
          </a:p>
        </p:txBody>
      </p:sp>
      <p:sp>
        <p:nvSpPr>
          <p:cNvPr id="10" name="TextBox 9">
            <a:extLst>
              <a:ext uri="{FF2B5EF4-FFF2-40B4-BE49-F238E27FC236}">
                <a16:creationId xmlns:a16="http://schemas.microsoft.com/office/drawing/2014/main" id="{0B8CE49F-5C76-4427-BF8B-42457617637A}"/>
              </a:ext>
            </a:extLst>
          </p:cNvPr>
          <p:cNvSpPr txBox="1"/>
          <p:nvPr/>
        </p:nvSpPr>
        <p:spPr>
          <a:xfrm>
            <a:off x="1462808" y="4804267"/>
            <a:ext cx="21458384" cy="620746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571500" indent="-571500">
              <a:buFontTx/>
              <a:buChar char="-"/>
            </a:pPr>
            <a:r>
              <a:rPr lang="ru-RU" sz="4000" b="1" dirty="0">
                <a:solidFill>
                  <a:schemeClr val="accent1"/>
                </a:solidFill>
              </a:rPr>
              <a:t>драфт автоматизированной модели определения достоверной / недостоверной информации по устной речи лица при исследовании мультимодального видеоматериала;</a:t>
            </a:r>
          </a:p>
          <a:p>
            <a:pPr marL="571500" indent="-571500">
              <a:buFontTx/>
              <a:buChar char="-"/>
            </a:pPr>
            <a:r>
              <a:rPr lang="ru-RU" sz="4000" b="1" dirty="0">
                <a:solidFill>
                  <a:schemeClr val="accent1"/>
                </a:solidFill>
              </a:rPr>
              <a:t>зарегистрированный РИД данной модели</a:t>
            </a:r>
            <a:r>
              <a:rPr lang="ru-RU" sz="4400" b="1" dirty="0">
                <a:solidFill>
                  <a:schemeClr val="accent1"/>
                </a:solidFill>
              </a:rPr>
              <a:t>;</a:t>
            </a:r>
          </a:p>
          <a:p>
            <a:pPr marL="571500" indent="-571500">
              <a:buFontTx/>
              <a:buChar char="-"/>
            </a:pPr>
            <a:r>
              <a:rPr lang="ru-RU" sz="4400" b="1" dirty="0">
                <a:solidFill>
                  <a:schemeClr val="accent1"/>
                </a:solidFill>
              </a:rPr>
              <a:t>2 научные статьи: </a:t>
            </a:r>
          </a:p>
          <a:p>
            <a:pPr marL="571500" indent="-571500">
              <a:buFontTx/>
              <a:buChar char="-"/>
            </a:pPr>
            <a:r>
              <a:rPr lang="ru-RU" sz="4400" b="1" i="1" dirty="0">
                <a:solidFill>
                  <a:schemeClr val="accent1"/>
                </a:solidFill>
              </a:rPr>
              <a:t>Вестник Волгоградского государственного университета. Серия 2: Языкознание;</a:t>
            </a:r>
          </a:p>
          <a:p>
            <a:pPr marL="571500" indent="-571500">
              <a:buFontTx/>
              <a:buChar char="-"/>
            </a:pPr>
            <a:r>
              <a:rPr lang="ru-RU" sz="4400" b="1" i="1" dirty="0">
                <a:solidFill>
                  <a:schemeClr val="accent1"/>
                </a:solidFill>
              </a:rPr>
              <a:t>Вестник Новосибирского государственного университета. Серия: Лингвистика и межкультурная коммуникация</a:t>
            </a:r>
          </a:p>
          <a:p>
            <a:pPr marL="571500" indent="-571500">
              <a:buFontTx/>
              <a:buChar char="-"/>
            </a:pPr>
            <a:endParaRPr lang="ru-RU" sz="4400" b="1" dirty="0">
              <a:solidFill>
                <a:schemeClr val="accent1"/>
              </a:solidFill>
            </a:endParaRPr>
          </a:p>
          <a:p>
            <a:pPr marL="685800" indent="-685800" algn="just">
              <a:buFontTx/>
              <a:buChar char="-"/>
            </a:pPr>
            <a:endParaRPr lang="ru-RU" dirty="0">
              <a:solidFill>
                <a:schemeClr val="accent1"/>
              </a:solidFill>
            </a:endParaRPr>
          </a:p>
        </p:txBody>
      </p:sp>
    </p:spTree>
    <p:extLst>
      <p:ext uri="{BB962C8B-B14F-4D97-AF65-F5344CB8AC3E}">
        <p14:creationId xmlns:p14="http://schemas.microsoft.com/office/powerpoint/2010/main" val="143854352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07280" y="7680918"/>
            <a:ext cx="21523142"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numCol="2" spcCol="1076157"/>
          <a:lstStyle/>
          <a:p>
            <a:pPr algn="l">
              <a:spcBef>
                <a:spcPts val="2800"/>
              </a:spcBef>
              <a:defRPr sz="2800">
                <a:solidFill>
                  <a:srgbClr val="253957"/>
                </a:solidFill>
                <a:latin typeface="+mn-lt"/>
                <a:ea typeface="+mn-ea"/>
                <a:cs typeface="+mn-cs"/>
                <a:sym typeface="Arial Narrow"/>
              </a:defRPr>
            </a:pPr>
            <a:endParaRPr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11"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D7B07723-C452-48B8-AF66-9E1DE9B76364}"/>
              </a:ext>
            </a:extLst>
          </p:cNvPr>
          <p:cNvSpPr txBox="1"/>
          <p:nvPr/>
        </p:nvSpPr>
        <p:spPr>
          <a:xfrm>
            <a:off x="1107280" y="2603828"/>
            <a:ext cx="21523142" cy="96397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endParaRPr sz="5400" dirty="0"/>
          </a:p>
        </p:txBody>
      </p:sp>
      <p:sp>
        <p:nvSpPr>
          <p:cNvPr id="2" name="Номер слайда 1"/>
          <p:cNvSpPr>
            <a:spLocks noGrp="1"/>
          </p:cNvSpPr>
          <p:nvPr>
            <p:ph type="sldNum" sz="quarter" idx="2"/>
          </p:nvPr>
        </p:nvSpPr>
        <p:spPr/>
        <p:txBody>
          <a:bodyPr/>
          <a:lstStyle/>
          <a:p>
            <a:fld id="{86CB4B4D-7CA3-9044-876B-883B54F8677D}" type="slidenum">
              <a:rPr lang="ru-RU" smtClean="0"/>
              <a:pPr/>
              <a:t>6</a:t>
            </a:fld>
            <a:endParaRPr lang="ru-RU"/>
          </a:p>
        </p:txBody>
      </p:sp>
      <p:sp>
        <p:nvSpPr>
          <p:cNvPr id="9" name="Очень крутой заголовок…"/>
          <p:cNvSpPr txBox="1"/>
          <p:nvPr/>
        </p:nvSpPr>
        <p:spPr>
          <a:xfrm>
            <a:off x="1937941" y="668380"/>
            <a:ext cx="21506374" cy="1324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defRPr sz="7000" b="1" cap="all">
                <a:solidFill>
                  <a:srgbClr val="253957"/>
                </a:solidFill>
                <a:latin typeface="+mn-lt"/>
                <a:ea typeface="+mn-ea"/>
                <a:cs typeface="+mn-cs"/>
                <a:sym typeface="Arial Narrow"/>
              </a:defRPr>
            </a:pPr>
            <a:r>
              <a:rPr lang="ru-RU" sz="6000" b="1" cap="all" dirty="0">
                <a:solidFill>
                  <a:srgbClr val="253957"/>
                </a:solidFill>
                <a:sym typeface="Arial Narrow"/>
              </a:rPr>
              <a:t>функции и </a:t>
            </a:r>
            <a:r>
              <a:rPr lang="ru-RU" sz="6000" b="1" cap="all" dirty="0" err="1">
                <a:solidFill>
                  <a:srgbClr val="253957"/>
                </a:solidFill>
                <a:sym typeface="Arial Narrow"/>
              </a:rPr>
              <a:t>ролИ</a:t>
            </a:r>
            <a:endParaRPr lang="ru-RU" sz="6000" dirty="0"/>
          </a:p>
        </p:txBody>
      </p:sp>
      <p:sp>
        <p:nvSpPr>
          <p:cNvPr id="10" name="TextBox 9">
            <a:extLst>
              <a:ext uri="{FF2B5EF4-FFF2-40B4-BE49-F238E27FC236}">
                <a16:creationId xmlns:a16="http://schemas.microsoft.com/office/drawing/2014/main" id="{3AFF60D1-D80E-4242-AE66-A3A10FB06854}"/>
              </a:ext>
            </a:extLst>
          </p:cNvPr>
          <p:cNvSpPr txBox="1"/>
          <p:nvPr/>
        </p:nvSpPr>
        <p:spPr>
          <a:xfrm>
            <a:off x="36928" y="5030179"/>
            <a:ext cx="23834648" cy="679224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685800" indent="-685800" algn="just">
              <a:buFontTx/>
              <a:buChar char="-"/>
            </a:pPr>
            <a:r>
              <a:rPr lang="ru-RU" sz="2400" b="1" dirty="0">
                <a:solidFill>
                  <a:schemeClr val="accent1"/>
                </a:solidFill>
              </a:rPr>
              <a:t>Хоменко А.Ю. </a:t>
            </a:r>
            <a:r>
              <a:rPr lang="ru-RU" sz="2400" dirty="0">
                <a:solidFill>
                  <a:schemeClr val="accent1"/>
                </a:solidFill>
              </a:rPr>
              <a:t>– Создание архитектуры драфта модели автоматизированной диагностики достоверности / недостоверности информации по мультимодальному тексту. Оформление веб-страницы НУГ посредством выкладки материалов проекта на веб-страницу. Организация семинаров НУГ. Создана одна архитектура драфта модели автоматизированной диагностики достоверности / недостоверности информации по мультимодальному тексту в виде блоков кода на электронном ресурсе открытого доступа: https://github.com/KhomenkoAnna/true_false. Новостная лента с материалами проекта на веб-странице НУГ в количестве информации о шести семинарах и трёх новостях проекта заполнена. Организованы 6 семинаров НУГ;</a:t>
            </a:r>
          </a:p>
          <a:p>
            <a:pPr marL="685800" indent="-685800" algn="just">
              <a:buFontTx/>
              <a:buChar char="-"/>
            </a:pPr>
            <a:r>
              <a:rPr lang="ru-RU" sz="2400" b="1" dirty="0">
                <a:solidFill>
                  <a:schemeClr val="accent1"/>
                </a:solidFill>
              </a:rPr>
              <a:t>Худякова М.В.</a:t>
            </a:r>
            <a:r>
              <a:rPr lang="ru-RU" sz="2400" dirty="0">
                <a:solidFill>
                  <a:schemeClr val="accent1"/>
                </a:solidFill>
              </a:rPr>
              <a:t>– Создание схемы разметки корпуса устных текстов. Подготовка информации для написания и публикации научных статей в соавторстве со студентами по тематике создание корпуса устной речи и ее дискурсивной разметки (транскрипции). Создана одна схема разметки корпуса устных текстов в виде текстового документа на электронном ресурсе открытого доступа: https://github.com/KhomenkoAnna/true_false. Подготовлен один драфт научной статьи в соавторстве со студентами по тематике создания корпуса устной речи и ее дискурсивной разметки (транскрипции) в части основного содержания исследования (авторский вклад 0,4 </a:t>
            </a:r>
            <a:r>
              <a:rPr lang="ru-RU" sz="2400" dirty="0" err="1">
                <a:solidFill>
                  <a:schemeClr val="accent1"/>
                </a:solidFill>
              </a:rPr>
              <a:t>а.л</a:t>
            </a:r>
            <a:r>
              <a:rPr lang="ru-RU" sz="2400" dirty="0">
                <a:solidFill>
                  <a:schemeClr val="accent1"/>
                </a:solidFill>
              </a:rPr>
              <a:t>.);</a:t>
            </a:r>
          </a:p>
          <a:p>
            <a:pPr marL="685800" indent="-685800" algn="just">
              <a:buFontTx/>
              <a:buChar char="-"/>
            </a:pPr>
            <a:r>
              <a:rPr lang="ru-RU" sz="2400" b="1" dirty="0" err="1">
                <a:solidFill>
                  <a:schemeClr val="accent1"/>
                </a:solidFill>
              </a:rPr>
              <a:t>Микулинский</a:t>
            </a:r>
            <a:r>
              <a:rPr lang="ru-RU" sz="2400" b="1" dirty="0">
                <a:solidFill>
                  <a:schemeClr val="accent1"/>
                </a:solidFill>
              </a:rPr>
              <a:t> А.Д.</a:t>
            </a:r>
            <a:r>
              <a:rPr lang="ru-RU" sz="2400" dirty="0">
                <a:solidFill>
                  <a:schemeClr val="accent1"/>
                </a:solidFill>
              </a:rPr>
              <a:t> – Сбор эмпирического материала. Создание дискурсивной разметки речевого и голосового (просодия) материала. Подготовлены для разметки 10 собранных текстов. Создана дискурсивная разметка речевого и голосового (просодия) материала 90 собранных текстов  в виде машиночитаемого документа на электронном ресурсе открытого доступа: https://github.com/KhomenkoAnna/true_false. Подготовлен один драфт научной статьи в соавторстве со другими участниками НУГ по тематике создания корпуса устной речи и ее дискурсивной разметки (транскрипции) в части основного содержания исследования (авторский вклад 0,2 </a:t>
            </a:r>
            <a:r>
              <a:rPr lang="ru-RU" sz="2400" dirty="0" err="1">
                <a:solidFill>
                  <a:schemeClr val="accent1"/>
                </a:solidFill>
              </a:rPr>
              <a:t>а.л</a:t>
            </a:r>
            <a:r>
              <a:rPr lang="ru-RU" sz="2400" dirty="0">
                <a:solidFill>
                  <a:schemeClr val="accent1"/>
                </a:solidFill>
              </a:rPr>
              <a:t>.).</a:t>
            </a:r>
          </a:p>
          <a:p>
            <a:pPr marL="685800" indent="-685800" algn="just">
              <a:buFontTx/>
              <a:buChar char="-"/>
            </a:pPr>
            <a:r>
              <a:rPr lang="ru-RU" sz="2400" b="1" dirty="0">
                <a:solidFill>
                  <a:schemeClr val="accent1"/>
                </a:solidFill>
              </a:rPr>
              <a:t>Морозкина А.Н.</a:t>
            </a:r>
            <a:r>
              <a:rPr lang="ru-RU" sz="2400" dirty="0">
                <a:solidFill>
                  <a:schemeClr val="accent1"/>
                </a:solidFill>
              </a:rPr>
              <a:t> – Сбор и подготовка документов для оформления договоров. Осуществление новостное сопровождение работ по проекту. Техническое оформление (верстка и пр.) научных статей по тематике создание корпуса устной речи. Подбор конференций по тематике проекта Собраны  11 комплектов документов участников НУГ.  Подготовлены три  текста новостной ленты проекта для корпоративного портала и СМИ. Свёрстана одна научная статья по тематике создание корпуса устной речи и ее дискурсивной разметки (транскрипции). Подобраны 2 конференции по тематике проекта. ;</a:t>
            </a:r>
          </a:p>
        </p:txBody>
      </p:sp>
    </p:spTree>
    <p:extLst>
      <p:ext uri="{BB962C8B-B14F-4D97-AF65-F5344CB8AC3E}">
        <p14:creationId xmlns:p14="http://schemas.microsoft.com/office/powerpoint/2010/main" val="174381460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07280" y="7680918"/>
            <a:ext cx="21523142"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numCol="2" spcCol="1076157"/>
          <a:lstStyle/>
          <a:p>
            <a:pPr algn="l">
              <a:spcBef>
                <a:spcPts val="2800"/>
              </a:spcBef>
              <a:defRPr sz="2800">
                <a:solidFill>
                  <a:srgbClr val="253957"/>
                </a:solidFill>
                <a:latin typeface="+mn-lt"/>
                <a:ea typeface="+mn-ea"/>
                <a:cs typeface="+mn-cs"/>
                <a:sym typeface="Arial Narrow"/>
              </a:defRPr>
            </a:pPr>
            <a:endParaRPr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11"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D7B07723-C452-48B8-AF66-9E1DE9B76364}"/>
              </a:ext>
            </a:extLst>
          </p:cNvPr>
          <p:cNvSpPr txBox="1"/>
          <p:nvPr/>
        </p:nvSpPr>
        <p:spPr>
          <a:xfrm>
            <a:off x="1107280" y="2603828"/>
            <a:ext cx="21523142" cy="96397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endParaRPr sz="5400" dirty="0"/>
          </a:p>
        </p:txBody>
      </p:sp>
      <p:sp>
        <p:nvSpPr>
          <p:cNvPr id="2" name="Номер слайда 1"/>
          <p:cNvSpPr>
            <a:spLocks noGrp="1"/>
          </p:cNvSpPr>
          <p:nvPr>
            <p:ph type="sldNum" sz="quarter" idx="2"/>
          </p:nvPr>
        </p:nvSpPr>
        <p:spPr/>
        <p:txBody>
          <a:bodyPr/>
          <a:lstStyle/>
          <a:p>
            <a:fld id="{86CB4B4D-7CA3-9044-876B-883B54F8677D}" type="slidenum">
              <a:rPr lang="ru-RU" smtClean="0"/>
              <a:pPr/>
              <a:t>7</a:t>
            </a:fld>
            <a:endParaRPr lang="ru-RU"/>
          </a:p>
        </p:txBody>
      </p:sp>
      <p:sp>
        <p:nvSpPr>
          <p:cNvPr id="9" name="Очень крутой заголовок…"/>
          <p:cNvSpPr txBox="1"/>
          <p:nvPr/>
        </p:nvSpPr>
        <p:spPr>
          <a:xfrm>
            <a:off x="1937941" y="668380"/>
            <a:ext cx="21506374" cy="1324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defRPr sz="7000" b="1" cap="all">
                <a:solidFill>
                  <a:srgbClr val="253957"/>
                </a:solidFill>
                <a:latin typeface="+mn-lt"/>
                <a:ea typeface="+mn-ea"/>
                <a:cs typeface="+mn-cs"/>
                <a:sym typeface="Arial Narrow"/>
              </a:defRPr>
            </a:pPr>
            <a:r>
              <a:rPr lang="ru-RU" sz="6000" b="1" cap="all" dirty="0">
                <a:solidFill>
                  <a:srgbClr val="253957"/>
                </a:solidFill>
                <a:sym typeface="Arial Narrow"/>
              </a:rPr>
              <a:t>функции и </a:t>
            </a:r>
            <a:r>
              <a:rPr lang="ru-RU" sz="6000" b="1" cap="all" dirty="0" err="1">
                <a:solidFill>
                  <a:srgbClr val="253957"/>
                </a:solidFill>
                <a:sym typeface="Arial Narrow"/>
              </a:rPr>
              <a:t>ролИ</a:t>
            </a:r>
            <a:endParaRPr lang="ru-RU" sz="6000" dirty="0"/>
          </a:p>
        </p:txBody>
      </p:sp>
      <p:sp>
        <p:nvSpPr>
          <p:cNvPr id="10" name="TextBox 9">
            <a:extLst>
              <a:ext uri="{FF2B5EF4-FFF2-40B4-BE49-F238E27FC236}">
                <a16:creationId xmlns:a16="http://schemas.microsoft.com/office/drawing/2014/main" id="{3AFF60D1-D80E-4242-AE66-A3A10FB06854}"/>
              </a:ext>
            </a:extLst>
          </p:cNvPr>
          <p:cNvSpPr txBox="1"/>
          <p:nvPr/>
        </p:nvSpPr>
        <p:spPr>
          <a:xfrm>
            <a:off x="36928" y="3737517"/>
            <a:ext cx="23834648" cy="93775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685800" indent="-685800" algn="just">
              <a:buFontTx/>
              <a:buChar char="-"/>
            </a:pPr>
            <a:r>
              <a:rPr lang="ru-RU" sz="2400" b="1" dirty="0" err="1">
                <a:solidFill>
                  <a:schemeClr val="accent1"/>
                </a:solidFill>
              </a:rPr>
              <a:t>Лопатко</a:t>
            </a:r>
            <a:r>
              <a:rPr lang="ru-RU" sz="2400" b="1" dirty="0">
                <a:solidFill>
                  <a:schemeClr val="accent1"/>
                </a:solidFill>
              </a:rPr>
              <a:t> Ю.Д. </a:t>
            </a:r>
            <a:r>
              <a:rPr lang="ru-RU" sz="2400" dirty="0">
                <a:solidFill>
                  <a:schemeClr val="accent1"/>
                </a:solidFill>
              </a:rPr>
              <a:t>– Сбор эмпирического материала. Разметка речевого потока коммуникации (структура речи: фонетический уровень). Подготовлены для разметки 20 собранных текстов. Создана фонетическая разметка 90 собранных текстов  в виде машиночитаемого документа на электронном ресурсе открытого доступа: https://github.com/KhomenkoAnna/true_false;</a:t>
            </a:r>
          </a:p>
          <a:p>
            <a:pPr marL="685800" indent="-685800" algn="just">
              <a:buFontTx/>
              <a:buChar char="-"/>
            </a:pPr>
            <a:r>
              <a:rPr lang="ru-RU" sz="2400" b="1" dirty="0">
                <a:solidFill>
                  <a:schemeClr val="accent1"/>
                </a:solidFill>
              </a:rPr>
              <a:t>Патракова Е.П. </a:t>
            </a:r>
            <a:r>
              <a:rPr lang="ru-RU" sz="2400" dirty="0">
                <a:solidFill>
                  <a:schemeClr val="accent1"/>
                </a:solidFill>
              </a:rPr>
              <a:t>– Сбор эмпирического материала. Разметка видеопотока коммуникации (</a:t>
            </a:r>
            <a:r>
              <a:rPr lang="ru-RU" sz="2400" dirty="0" err="1">
                <a:solidFill>
                  <a:schemeClr val="accent1"/>
                </a:solidFill>
              </a:rPr>
              <a:t>мимесика</a:t>
            </a:r>
            <a:r>
              <a:rPr lang="ru-RU" sz="2400" dirty="0">
                <a:solidFill>
                  <a:schemeClr val="accent1"/>
                </a:solidFill>
              </a:rPr>
              <a:t>, </a:t>
            </a:r>
            <a:r>
              <a:rPr lang="ru-RU" sz="2400" dirty="0" err="1">
                <a:solidFill>
                  <a:schemeClr val="accent1"/>
                </a:solidFill>
              </a:rPr>
              <a:t>кинесика</a:t>
            </a:r>
            <a:r>
              <a:rPr lang="ru-RU" sz="2400" dirty="0">
                <a:solidFill>
                  <a:schemeClr val="accent1"/>
                </a:solidFill>
              </a:rPr>
              <a:t>). Подготовлены для разметки 20 собранных текстов. Создана разметка видеопотока коммуникации (</a:t>
            </a:r>
            <a:r>
              <a:rPr lang="ru-RU" sz="2400" dirty="0" err="1">
                <a:solidFill>
                  <a:schemeClr val="accent1"/>
                </a:solidFill>
              </a:rPr>
              <a:t>мимесика</a:t>
            </a:r>
            <a:r>
              <a:rPr lang="ru-RU" sz="2400" dirty="0">
                <a:solidFill>
                  <a:schemeClr val="accent1"/>
                </a:solidFill>
              </a:rPr>
              <a:t>, </a:t>
            </a:r>
            <a:r>
              <a:rPr lang="ru-RU" sz="2400" dirty="0" err="1">
                <a:solidFill>
                  <a:schemeClr val="accent1"/>
                </a:solidFill>
              </a:rPr>
              <a:t>кинесика</a:t>
            </a:r>
            <a:r>
              <a:rPr lang="ru-RU" sz="2400" dirty="0">
                <a:solidFill>
                  <a:schemeClr val="accent1"/>
                </a:solidFill>
              </a:rPr>
              <a:t>) для 90 собранных текстов  в виде машиночитаемого документа на электронном. ресурсе открытого доступа: https://github.com/KhomenkoAnna/true_false;</a:t>
            </a:r>
          </a:p>
          <a:p>
            <a:pPr marL="685800" indent="-685800" algn="just">
              <a:buFontTx/>
              <a:buChar char="-"/>
            </a:pPr>
            <a:r>
              <a:rPr lang="ru-RU" sz="2400" b="1" dirty="0">
                <a:solidFill>
                  <a:schemeClr val="accent1"/>
                </a:solidFill>
              </a:rPr>
              <a:t>Воронцова А.А.</a:t>
            </a:r>
            <a:r>
              <a:rPr lang="ru-RU" sz="2400" dirty="0">
                <a:solidFill>
                  <a:schemeClr val="accent1"/>
                </a:solidFill>
              </a:rPr>
              <a:t> – Сбор эмпирического материала. Созданием разметки голосового потока коммуникации (частота основного тона голоса, F-картина). Подготовлены для разметки 20 собранных текстов. Создана разметка голосового потока коммуникации (частота основного тона голоса, F-картина) 90 собранных текстов в виде машиночитаемого документа на электронном ресурсе открытого доступа: https://github.com/KhomenkoAnna/true_false;</a:t>
            </a:r>
          </a:p>
          <a:p>
            <a:pPr marL="685800" indent="-685800" algn="just">
              <a:buFontTx/>
              <a:buChar char="-"/>
            </a:pPr>
            <a:r>
              <a:rPr lang="ru-RU" sz="2400" b="1" dirty="0" err="1">
                <a:solidFill>
                  <a:schemeClr val="accent1"/>
                </a:solidFill>
              </a:rPr>
              <a:t>Торгашева</a:t>
            </a:r>
            <a:r>
              <a:rPr lang="ru-RU" sz="2400" b="1" dirty="0">
                <a:solidFill>
                  <a:schemeClr val="accent1"/>
                </a:solidFill>
              </a:rPr>
              <a:t> К.Н.</a:t>
            </a:r>
            <a:r>
              <a:rPr lang="ru-RU" sz="2400" dirty="0">
                <a:solidFill>
                  <a:schemeClr val="accent1"/>
                </a:solidFill>
              </a:rPr>
              <a:t>– Сбор эмпирического материала, разметка речевого потока коммуникации (структура речи: лексический уровень). Подготовка для разметки не менее 20 собранных текстов; лексическая разметка не менее 90 собранных текстов  в виде машиночитаемого документа на электронном ресурсе открытого доступа: https://github.com/KhomenkoAnna/true_false;</a:t>
            </a:r>
          </a:p>
          <a:p>
            <a:pPr marL="685800" indent="-685800" algn="just">
              <a:buFontTx/>
              <a:buChar char="-"/>
            </a:pPr>
            <a:r>
              <a:rPr lang="ru-RU" sz="2400" b="1" dirty="0">
                <a:solidFill>
                  <a:schemeClr val="accent1"/>
                </a:solidFill>
              </a:rPr>
              <a:t>Ефименко Н.О.</a:t>
            </a:r>
            <a:r>
              <a:rPr lang="ru-RU" sz="2400" dirty="0">
                <a:solidFill>
                  <a:schemeClr val="accent1"/>
                </a:solidFill>
              </a:rPr>
              <a:t>– Сбор эмпирического материала. Создание разметки речевого потока коммуникации (структура речи: синтаксический уровень). Подготовлены для разметки 20 собранных текстов. Создана синтаксическая разметка 90 собранных текстов  в виде машиночитаемого документа на электронном ресурсе открытого доступа: https://github.com/KhomenkoAnna/true_false;</a:t>
            </a:r>
          </a:p>
          <a:p>
            <a:pPr marL="685800" indent="-685800" algn="just">
              <a:buFontTx/>
              <a:buChar char="-"/>
            </a:pPr>
            <a:r>
              <a:rPr lang="ru-RU" sz="2400" b="1" dirty="0" err="1">
                <a:solidFill>
                  <a:schemeClr val="accent1"/>
                </a:solidFill>
              </a:rPr>
              <a:t>Комратова</a:t>
            </a:r>
            <a:r>
              <a:rPr lang="ru-RU" sz="2400" b="1" dirty="0">
                <a:solidFill>
                  <a:schemeClr val="accent1"/>
                </a:solidFill>
              </a:rPr>
              <a:t> А.Д. </a:t>
            </a:r>
            <a:r>
              <a:rPr lang="ru-RU" sz="2400" dirty="0">
                <a:solidFill>
                  <a:schemeClr val="accent1"/>
                </a:solidFill>
              </a:rPr>
              <a:t>– Решение задачи автоматической обработки естественного языка – создание программных решений для реализации задачи диагностики достоверной / недостоверной информации. Создано одно программное решение для реализации задачи диагностики достоверной / недостоверной информации в виде блоков кода на электронном ресурсе открытого доступа: https://github.com/KhomenkoAnna/true_false. Подготовлен один драфт научной статьи в соавторстве с другими участниками НУГ по тематике создания корпуса устной речи и ее дискурсивной разметки (транскрипции) в части основного содержания исследования (авторский вклад 0,2 </a:t>
            </a:r>
            <a:r>
              <a:rPr lang="ru-RU" sz="2400" dirty="0" err="1">
                <a:solidFill>
                  <a:schemeClr val="accent1"/>
                </a:solidFill>
              </a:rPr>
              <a:t>а.л</a:t>
            </a:r>
            <a:r>
              <a:rPr lang="ru-RU" sz="2400" dirty="0">
                <a:solidFill>
                  <a:schemeClr val="accent1"/>
                </a:solidFill>
              </a:rPr>
              <a:t>.);</a:t>
            </a:r>
          </a:p>
          <a:p>
            <a:pPr marL="685800" indent="-685800" algn="just">
              <a:buFontTx/>
              <a:buChar char="-"/>
            </a:pPr>
            <a:r>
              <a:rPr lang="ru-RU" sz="2400" b="1" dirty="0">
                <a:solidFill>
                  <a:schemeClr val="accent1"/>
                </a:solidFill>
              </a:rPr>
              <a:t>Жилина П.П– </a:t>
            </a:r>
            <a:r>
              <a:rPr lang="ru-RU" sz="2400" dirty="0">
                <a:solidFill>
                  <a:schemeClr val="accent1"/>
                </a:solidFill>
              </a:rPr>
              <a:t>Решает задачи автоматической обработки естественного языка – приведение корпуса текстов к машиночитаемому виду (в том числе посредством переведения устной речи в письменную форму, решения задачи </a:t>
            </a:r>
            <a:r>
              <a:rPr lang="ru-RU" sz="2400" dirty="0" err="1">
                <a:solidFill>
                  <a:schemeClr val="accent1"/>
                </a:solidFill>
              </a:rPr>
              <a:t>speech-to-text</a:t>
            </a:r>
            <a:r>
              <a:rPr lang="ru-RU" sz="2400" dirty="0">
                <a:solidFill>
                  <a:schemeClr val="accent1"/>
                </a:solidFill>
              </a:rPr>
              <a:t>). Создан корпус текстов в машиночитаемом виде на электронном ресурсе открытого доступа: https://github.com/KhomenkoAnna/true_false. Подготовлен один драфт научной статьи в соавторстве с другими участниками НУГ по тематике создания корпуса устной речи и ее дискурсивной разметки (транскрипции) в части основного содержания исследования (авторский вклад 0,2 </a:t>
            </a:r>
            <a:r>
              <a:rPr lang="ru-RU" sz="2400" dirty="0" err="1">
                <a:solidFill>
                  <a:schemeClr val="accent1"/>
                </a:solidFill>
              </a:rPr>
              <a:t>а.л</a:t>
            </a:r>
            <a:r>
              <a:rPr lang="ru-RU" sz="2400" dirty="0">
                <a:solidFill>
                  <a:schemeClr val="accent1"/>
                </a:solidFill>
              </a:rPr>
              <a:t>.);</a:t>
            </a:r>
          </a:p>
          <a:p>
            <a:pPr marL="685800" indent="-685800" algn="just">
              <a:buFontTx/>
              <a:buChar char="-"/>
            </a:pPr>
            <a:endParaRPr lang="ru-RU" sz="4800" dirty="0">
              <a:solidFill>
                <a:schemeClr val="accent1"/>
              </a:solidFill>
            </a:endParaRPr>
          </a:p>
        </p:txBody>
      </p:sp>
    </p:spTree>
    <p:extLst>
      <p:ext uri="{BB962C8B-B14F-4D97-AF65-F5344CB8AC3E}">
        <p14:creationId xmlns:p14="http://schemas.microsoft.com/office/powerpoint/2010/main" val="64290083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Изображение" descr="Изображение"/>
          <p:cNvPicPr>
            <a:picLocks noChangeAspect="1"/>
          </p:cNvPicPr>
          <p:nvPr/>
        </p:nvPicPr>
        <p:blipFill>
          <a:blip r:embed="rId2" cstate="print"/>
          <a:stretch>
            <a:fillRect/>
          </a:stretch>
        </p:blipFill>
        <p:spPr>
          <a:xfrm>
            <a:off x="10594075" y="3833664"/>
            <a:ext cx="3195850" cy="3090059"/>
          </a:xfrm>
          <a:prstGeom prst="rect">
            <a:avLst/>
          </a:prstGeom>
          <a:ln w="12700">
            <a:miter lim="400000"/>
          </a:ln>
        </p:spPr>
      </p:pic>
      <p:sp>
        <p:nvSpPr>
          <p:cNvPr id="2" name="TextBox 1">
            <a:extLst>
              <a:ext uri="{FF2B5EF4-FFF2-40B4-BE49-F238E27FC236}">
                <a16:creationId xmlns:a16="http://schemas.microsoft.com/office/drawing/2014/main" id="{D76F7004-C7D2-4695-9DFF-F61331AE5B20}"/>
              </a:ext>
            </a:extLst>
          </p:cNvPr>
          <p:cNvSpPr txBox="1"/>
          <p:nvPr/>
        </p:nvSpPr>
        <p:spPr>
          <a:xfrm>
            <a:off x="6935416" y="7735778"/>
            <a:ext cx="10446770" cy="14984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8800" b="1" i="0" u="none" strike="noStrike" cap="none" spc="0" normalizeH="0" baseline="0" dirty="0">
                <a:ln>
                  <a:noFill/>
                </a:ln>
                <a:solidFill>
                  <a:schemeClr val="bg1"/>
                </a:solidFill>
                <a:effectLst/>
                <a:uFillTx/>
                <a:latin typeface="+mn-lt"/>
                <a:ea typeface="+mj-ea"/>
                <a:cs typeface="+mj-cs"/>
                <a:sym typeface="Helvetica Light"/>
              </a:rPr>
              <a:t>Спасибо за внимание!</a:t>
            </a:r>
          </a:p>
        </p:txBody>
      </p:sp>
      <p:sp>
        <p:nvSpPr>
          <p:cNvPr id="3" name="Номер слайда 2"/>
          <p:cNvSpPr>
            <a:spLocks noGrp="1"/>
          </p:cNvSpPr>
          <p:nvPr>
            <p:ph type="sldNum" sz="quarter" idx="2"/>
          </p:nvPr>
        </p:nvSpPr>
        <p:spPr/>
        <p:txBody>
          <a:bodyPr/>
          <a:lstStyle/>
          <a:p>
            <a:fld id="{86CB4B4D-7CA3-9044-876B-883B54F8677D}" type="slidenum">
              <a:rPr lang="ru-RU" smtClean="0"/>
              <a:pPr/>
              <a:t>8</a:t>
            </a:fld>
            <a:endParaRPr lang="ru-RU"/>
          </a:p>
        </p:txBody>
      </p:sp>
      <p:pic>
        <p:nvPicPr>
          <p:cNvPr id="5" name="Рисунок 4">
            <a:extLst>
              <a:ext uri="{FF2B5EF4-FFF2-40B4-BE49-F238E27FC236}">
                <a16:creationId xmlns:a16="http://schemas.microsoft.com/office/drawing/2014/main" id="{4681890B-76DE-4E69-9CB2-32D03FC684F9}"/>
              </a:ext>
            </a:extLst>
          </p:cNvPr>
          <p:cNvPicPr>
            <a:picLocks noChangeAspect="1"/>
          </p:cNvPicPr>
          <p:nvPr/>
        </p:nvPicPr>
        <p:blipFill>
          <a:blip r:embed="rId3"/>
          <a:stretch>
            <a:fillRect/>
          </a:stretch>
        </p:blipFill>
        <p:spPr>
          <a:xfrm>
            <a:off x="-100048" y="1"/>
            <a:ext cx="24584095" cy="13716000"/>
          </a:xfrm>
          <a:prstGeom prst="rect">
            <a:avLst/>
          </a:prstGeom>
        </p:spPr>
      </p:pic>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DF983E76E147BD4FAEE9E4869D4D7C13" ma:contentTypeVersion="4" ma:contentTypeDescription="Создание документа." ma:contentTypeScope="" ma:versionID="0b74157bf0f3eb43dba086c502f1db30">
  <xsd:schema xmlns:xsd="http://www.w3.org/2001/XMLSchema" xmlns:xs="http://www.w3.org/2001/XMLSchema" xmlns:p="http://schemas.microsoft.com/office/2006/metadata/properties" xmlns:ns2="7b1f0e32-1de4-48f3-8541-cd0ce9965037" targetNamespace="http://schemas.microsoft.com/office/2006/metadata/properties" ma:root="true" ma:fieldsID="b2c7321a9e3393594f350d0924aa92da" ns2:_="">
    <xsd:import namespace="7b1f0e32-1de4-48f3-8541-cd0ce996503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1f0e32-1de4-48f3-8541-cd0ce99650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29DEBB-4106-48BC-A47C-CE33DB1BF024}">
  <ds:schemaRefs>
    <ds:schemaRef ds:uri="http://schemas.microsoft.com/sharepoint/v3/contenttype/forms"/>
  </ds:schemaRefs>
</ds:datastoreItem>
</file>

<file path=customXml/itemProps2.xml><?xml version="1.0" encoding="utf-8"?>
<ds:datastoreItem xmlns:ds="http://schemas.openxmlformats.org/officeDocument/2006/customXml" ds:itemID="{04E66C91-2436-4D0F-B5ED-2DA7C0A32E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1f0e32-1de4-48f3-8541-cd0ce99650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490B9D-CE98-4324-9836-81F310BB5C27}">
  <ds:schemaRefs>
    <ds:schemaRef ds:uri="http://schemas.microsoft.com/office/2006/documentManagement/types"/>
    <ds:schemaRef ds:uri="http://purl.org/dc/elements/1.1/"/>
    <ds:schemaRef ds:uri="http://purl.org/dc/dcmitype/"/>
    <ds:schemaRef ds:uri="http://www.w3.org/XML/1998/namespace"/>
    <ds:schemaRef ds:uri="http://purl.org/dc/terms/"/>
    <ds:schemaRef ds:uri="7b1f0e32-1de4-48f3-8541-cd0ce9965037"/>
    <ds:schemaRef ds:uri="http://schemas.openxmlformats.org/package/2006/metadata/core-properti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4196</TotalTime>
  <Words>1359</Words>
  <Application>Microsoft Office PowerPoint</Application>
  <PresentationFormat>Произвольный</PresentationFormat>
  <Paragraphs>63</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 Narrow</vt:lpstr>
      <vt:lpstr>Helvetica</vt:lpstr>
      <vt:lpstr>Helvetica Light</vt:lpstr>
      <vt:lpstr>Helvetica Neue</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пк</dc:creator>
  <cp:lastModifiedBy>Анна Хоменко</cp:lastModifiedBy>
  <cp:revision>201</cp:revision>
  <dcterms:modified xsi:type="dcterms:W3CDTF">2025-01-22T11:44:35Z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0x010100DF983E76E147BD4FAEE9E4869D4D7C13</vt:lpwstr>
  </property>
</Properties>
</file>