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7"/>
  </p:notesMasterIdLst>
  <p:sldIdLst>
    <p:sldId id="256" r:id="rId5"/>
    <p:sldId id="301" r:id="rId6"/>
    <p:sldId id="328" r:id="rId7"/>
    <p:sldId id="312" r:id="rId8"/>
    <p:sldId id="322" r:id="rId9"/>
    <p:sldId id="324" r:id="rId10"/>
    <p:sldId id="325" r:id="rId11"/>
    <p:sldId id="326" r:id="rId12"/>
    <p:sldId id="327" r:id="rId13"/>
    <p:sldId id="313" r:id="rId14"/>
    <p:sldId id="321" r:id="rId15"/>
    <p:sldId id="314" r:id="rId16"/>
    <p:sldId id="315" r:id="rId17"/>
    <p:sldId id="316" r:id="rId18"/>
    <p:sldId id="329" r:id="rId19"/>
    <p:sldId id="331" r:id="rId20"/>
    <p:sldId id="334" r:id="rId21"/>
    <p:sldId id="333" r:id="rId22"/>
    <p:sldId id="332" r:id="rId23"/>
    <p:sldId id="335" r:id="rId24"/>
    <p:sldId id="336" r:id="rId25"/>
    <p:sldId id="31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581E99-CDD4-4009-8503-1125CE6E4FF7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97685B-1766-49AF-AD54-C7589CCEE47B}">
      <dgm:prSet phldrT="[Текст]"/>
      <dgm:spPr/>
      <dgm:t>
        <a:bodyPr/>
        <a:lstStyle/>
        <a:p>
          <a:pPr algn="ctr"/>
          <a:r>
            <a:rPr lang="ru-RU"/>
            <a:t>тона</a:t>
          </a:r>
        </a:p>
      </dgm:t>
    </dgm:pt>
    <dgm:pt modelId="{B92743AF-84EA-49B1-92C6-DAC2902437B5}" type="parTrans" cxnId="{18850CC9-BA11-479E-B9DC-D5469AD2974B}">
      <dgm:prSet/>
      <dgm:spPr/>
      <dgm:t>
        <a:bodyPr/>
        <a:lstStyle/>
        <a:p>
          <a:pPr algn="ctr"/>
          <a:endParaRPr lang="ru-RU"/>
        </a:p>
      </dgm:t>
    </dgm:pt>
    <dgm:pt modelId="{36126A8B-7528-4568-BA26-63EFE356A131}" type="sibTrans" cxnId="{18850CC9-BA11-479E-B9DC-D5469AD2974B}">
      <dgm:prSet/>
      <dgm:spPr/>
      <dgm:t>
        <a:bodyPr/>
        <a:lstStyle/>
        <a:p>
          <a:pPr algn="ctr"/>
          <a:endParaRPr lang="ru-RU"/>
        </a:p>
      </dgm:t>
    </dgm:pt>
    <dgm:pt modelId="{8AEB04A3-84CF-42B6-AFAA-B76C2529F783}">
      <dgm:prSet phldrT="[Текст]"/>
      <dgm:spPr/>
      <dgm:t>
        <a:bodyPr/>
        <a:lstStyle/>
        <a:p>
          <a:pPr algn="ctr"/>
          <a:r>
            <a:rPr lang="ru-RU"/>
            <a:t>резонансы</a:t>
          </a:r>
        </a:p>
      </dgm:t>
    </dgm:pt>
    <dgm:pt modelId="{70FDCC56-2336-4AF9-BA77-D18428BFEE7B}" type="parTrans" cxnId="{4F562E06-BB48-4F8D-A318-1FAB678E93E4}">
      <dgm:prSet/>
      <dgm:spPr/>
      <dgm:t>
        <a:bodyPr/>
        <a:lstStyle/>
        <a:p>
          <a:pPr algn="ctr"/>
          <a:endParaRPr lang="ru-RU"/>
        </a:p>
      </dgm:t>
    </dgm:pt>
    <dgm:pt modelId="{FBBEBEE4-CDA2-4C59-9C66-EACAB7128750}" type="sibTrans" cxnId="{4F562E06-BB48-4F8D-A318-1FAB678E93E4}">
      <dgm:prSet/>
      <dgm:spPr/>
      <dgm:t>
        <a:bodyPr/>
        <a:lstStyle/>
        <a:p>
          <a:pPr algn="ctr"/>
          <a:endParaRPr lang="ru-RU"/>
        </a:p>
      </dgm:t>
    </dgm:pt>
    <dgm:pt modelId="{1412B003-AF66-4EDC-B4E0-314A015969B1}">
      <dgm:prSet phldrT="[Текст]"/>
      <dgm:spPr/>
      <dgm:t>
        <a:bodyPr/>
        <a:lstStyle/>
        <a:p>
          <a:pPr algn="ctr">
            <a:buNone/>
          </a:pPr>
          <a:r>
            <a:rPr lang="ru-RU" b="1" i="0">
              <a:solidFill>
                <a:srgbClr val="000000"/>
              </a:solidFill>
              <a:effectLst/>
              <a:latin typeface="Open Sans" panose="020B0606030504020204" pitchFamily="34" charset="0"/>
            </a:rPr>
            <a:t>персональная окраска, яркость звука, присущая конкретному человеку </a:t>
          </a:r>
          <a:endParaRPr lang="ru-RU"/>
        </a:p>
      </dgm:t>
    </dgm:pt>
    <dgm:pt modelId="{717D8ED1-0A10-47CE-8EE4-D1B5E13AECED}" type="parTrans" cxnId="{12673768-44F0-415F-95B2-BAB0D0130967}">
      <dgm:prSet/>
      <dgm:spPr/>
      <dgm:t>
        <a:bodyPr/>
        <a:lstStyle/>
        <a:p>
          <a:pPr algn="ctr"/>
          <a:endParaRPr lang="ru-RU"/>
        </a:p>
      </dgm:t>
    </dgm:pt>
    <dgm:pt modelId="{A47FF821-CDB3-49C9-A1E0-BCF4694939DE}" type="sibTrans" cxnId="{12673768-44F0-415F-95B2-BAB0D0130967}">
      <dgm:prSet/>
      <dgm:spPr/>
      <dgm:t>
        <a:bodyPr/>
        <a:lstStyle/>
        <a:p>
          <a:pPr algn="ctr"/>
          <a:endParaRPr lang="ru-RU"/>
        </a:p>
      </dgm:t>
    </dgm:pt>
    <dgm:pt modelId="{E221CE9E-6F56-41CF-BAD5-7361A6310CE3}">
      <dgm:prSet phldrT="[Текст]" phldr="1"/>
      <dgm:spPr/>
      <dgm:t>
        <a:bodyPr/>
        <a:lstStyle/>
        <a:p>
          <a:pPr algn="ctr"/>
          <a:endParaRPr lang="ru-RU"/>
        </a:p>
      </dgm:t>
    </dgm:pt>
    <dgm:pt modelId="{123E0DBA-2689-4B23-985A-33D9E0F938C8}" type="parTrans" cxnId="{6FFE6757-0F53-47A0-8943-B61173646A22}">
      <dgm:prSet/>
      <dgm:spPr/>
      <dgm:t>
        <a:bodyPr/>
        <a:lstStyle/>
        <a:p>
          <a:pPr algn="ctr"/>
          <a:endParaRPr lang="ru-RU"/>
        </a:p>
      </dgm:t>
    </dgm:pt>
    <dgm:pt modelId="{4DD8A671-C994-4D04-86D2-2C54D9B4B4F3}" type="sibTrans" cxnId="{6FFE6757-0F53-47A0-8943-B61173646A22}">
      <dgm:prSet/>
      <dgm:spPr/>
      <dgm:t>
        <a:bodyPr/>
        <a:lstStyle/>
        <a:p>
          <a:pPr algn="ctr"/>
          <a:endParaRPr lang="ru-RU"/>
        </a:p>
      </dgm:t>
    </dgm:pt>
    <dgm:pt modelId="{18CFEBBC-3E42-4F1B-979C-D50FFF55FA5C}">
      <dgm:prSet phldrT="[Текст]"/>
      <dgm:spPr/>
      <dgm:t>
        <a:bodyPr/>
        <a:lstStyle/>
        <a:p>
          <a:pPr algn="ctr"/>
          <a:r>
            <a:rPr lang="ru-RU"/>
            <a:t>обертона</a:t>
          </a:r>
        </a:p>
      </dgm:t>
    </dgm:pt>
    <dgm:pt modelId="{623CB5A5-7FDE-4C67-B442-863F03DEE075}" type="parTrans" cxnId="{4D6630D1-EC27-4D8D-8B42-F754548D85A6}">
      <dgm:prSet/>
      <dgm:spPr/>
      <dgm:t>
        <a:bodyPr/>
        <a:lstStyle/>
        <a:p>
          <a:pPr algn="ctr"/>
          <a:endParaRPr lang="ru-RU"/>
        </a:p>
      </dgm:t>
    </dgm:pt>
    <dgm:pt modelId="{4572D376-D50A-4826-A7C2-8EBC7AD4AE9C}" type="sibTrans" cxnId="{4D6630D1-EC27-4D8D-8B42-F754548D85A6}">
      <dgm:prSet/>
      <dgm:spPr/>
      <dgm:t>
        <a:bodyPr/>
        <a:lstStyle/>
        <a:p>
          <a:pPr algn="ctr"/>
          <a:endParaRPr lang="ru-RU"/>
        </a:p>
      </dgm:t>
    </dgm:pt>
    <dgm:pt modelId="{3F3C37E6-0ECE-403D-8357-417E51F15AEA}" type="pres">
      <dgm:prSet presAssocID="{A2581E99-CDD4-4009-8503-1125CE6E4FF7}" presName="Name0" presStyleCnt="0">
        <dgm:presLayoutVars>
          <dgm:chMax val="4"/>
          <dgm:resizeHandles val="exact"/>
        </dgm:presLayoutVars>
      </dgm:prSet>
      <dgm:spPr/>
    </dgm:pt>
    <dgm:pt modelId="{FFD4C7B2-80ED-45AF-9582-7E3C88D84F97}" type="pres">
      <dgm:prSet presAssocID="{A2581E99-CDD4-4009-8503-1125CE6E4FF7}" presName="ellipse" presStyleLbl="trBgShp" presStyleIdx="0" presStyleCnt="1"/>
      <dgm:spPr/>
    </dgm:pt>
    <dgm:pt modelId="{7E60FCCE-CE63-40BB-A74B-0B4879E841EE}" type="pres">
      <dgm:prSet presAssocID="{A2581E99-CDD4-4009-8503-1125CE6E4FF7}" presName="arrow1" presStyleLbl="fgShp" presStyleIdx="0" presStyleCnt="1"/>
      <dgm:spPr/>
    </dgm:pt>
    <dgm:pt modelId="{858F9535-31E4-49A4-A8B2-076F21A85303}" type="pres">
      <dgm:prSet presAssocID="{A2581E99-CDD4-4009-8503-1125CE6E4FF7}" presName="rectangle" presStyleLbl="revTx" presStyleIdx="0" presStyleCnt="1">
        <dgm:presLayoutVars>
          <dgm:bulletEnabled val="1"/>
        </dgm:presLayoutVars>
      </dgm:prSet>
      <dgm:spPr/>
    </dgm:pt>
    <dgm:pt modelId="{0F7BAFED-C26E-4DD8-B05E-D8B24B3E4809}" type="pres">
      <dgm:prSet presAssocID="{8AEB04A3-84CF-42B6-AFAA-B76C2529F783}" presName="item1" presStyleLbl="node1" presStyleIdx="0" presStyleCnt="3">
        <dgm:presLayoutVars>
          <dgm:bulletEnabled val="1"/>
        </dgm:presLayoutVars>
      </dgm:prSet>
      <dgm:spPr/>
    </dgm:pt>
    <dgm:pt modelId="{EAFD3A93-E2D1-41E9-BDB1-2216ED08AACA}" type="pres">
      <dgm:prSet presAssocID="{18CFEBBC-3E42-4F1B-979C-D50FFF55FA5C}" presName="item2" presStyleLbl="node1" presStyleIdx="1" presStyleCnt="3">
        <dgm:presLayoutVars>
          <dgm:bulletEnabled val="1"/>
        </dgm:presLayoutVars>
      </dgm:prSet>
      <dgm:spPr/>
    </dgm:pt>
    <dgm:pt modelId="{193EC9B1-EC9F-4062-B5AD-4116F763055C}" type="pres">
      <dgm:prSet presAssocID="{1412B003-AF66-4EDC-B4E0-314A015969B1}" presName="item3" presStyleLbl="node1" presStyleIdx="2" presStyleCnt="3">
        <dgm:presLayoutVars>
          <dgm:bulletEnabled val="1"/>
        </dgm:presLayoutVars>
      </dgm:prSet>
      <dgm:spPr/>
    </dgm:pt>
    <dgm:pt modelId="{D61487C5-85FC-436B-A98B-79829EC1E3C2}" type="pres">
      <dgm:prSet presAssocID="{A2581E99-CDD4-4009-8503-1125CE6E4FF7}" presName="funnel" presStyleLbl="trAlignAcc1" presStyleIdx="0" presStyleCnt="1"/>
      <dgm:spPr/>
    </dgm:pt>
  </dgm:ptLst>
  <dgm:cxnLst>
    <dgm:cxn modelId="{4F562E06-BB48-4F8D-A318-1FAB678E93E4}" srcId="{A2581E99-CDD4-4009-8503-1125CE6E4FF7}" destId="{8AEB04A3-84CF-42B6-AFAA-B76C2529F783}" srcOrd="1" destOrd="0" parTransId="{70FDCC56-2336-4AF9-BA77-D18428BFEE7B}" sibTransId="{FBBEBEE4-CDA2-4C59-9C66-EACAB7128750}"/>
    <dgm:cxn modelId="{F1C7F017-7C90-4422-9AF8-DD90E70A31A9}" type="presOf" srcId="{A2581E99-CDD4-4009-8503-1125CE6E4FF7}" destId="{3F3C37E6-0ECE-403D-8357-417E51F15AEA}" srcOrd="0" destOrd="0" presId="urn:microsoft.com/office/officeart/2005/8/layout/funnel1"/>
    <dgm:cxn modelId="{12673768-44F0-415F-95B2-BAB0D0130967}" srcId="{A2581E99-CDD4-4009-8503-1125CE6E4FF7}" destId="{1412B003-AF66-4EDC-B4E0-314A015969B1}" srcOrd="3" destOrd="0" parTransId="{717D8ED1-0A10-47CE-8EE4-D1B5E13AECED}" sibTransId="{A47FF821-CDB3-49C9-A1E0-BCF4694939DE}"/>
    <dgm:cxn modelId="{6FFE6757-0F53-47A0-8943-B61173646A22}" srcId="{A2581E99-CDD4-4009-8503-1125CE6E4FF7}" destId="{E221CE9E-6F56-41CF-BAD5-7361A6310CE3}" srcOrd="4" destOrd="0" parTransId="{123E0DBA-2689-4B23-985A-33D9E0F938C8}" sibTransId="{4DD8A671-C994-4D04-86D2-2C54D9B4B4F3}"/>
    <dgm:cxn modelId="{93BF428A-30FD-4066-A12E-23D49DA927B1}" type="presOf" srcId="{9F97685B-1766-49AF-AD54-C7589CCEE47B}" destId="{193EC9B1-EC9F-4062-B5AD-4116F763055C}" srcOrd="0" destOrd="0" presId="urn:microsoft.com/office/officeart/2005/8/layout/funnel1"/>
    <dgm:cxn modelId="{18850CC9-BA11-479E-B9DC-D5469AD2974B}" srcId="{A2581E99-CDD4-4009-8503-1125CE6E4FF7}" destId="{9F97685B-1766-49AF-AD54-C7589CCEE47B}" srcOrd="0" destOrd="0" parTransId="{B92743AF-84EA-49B1-92C6-DAC2902437B5}" sibTransId="{36126A8B-7528-4568-BA26-63EFE356A131}"/>
    <dgm:cxn modelId="{4D6630D1-EC27-4D8D-8B42-F754548D85A6}" srcId="{A2581E99-CDD4-4009-8503-1125CE6E4FF7}" destId="{18CFEBBC-3E42-4F1B-979C-D50FFF55FA5C}" srcOrd="2" destOrd="0" parTransId="{623CB5A5-7FDE-4C67-B442-863F03DEE075}" sibTransId="{4572D376-D50A-4826-A7C2-8EBC7AD4AE9C}"/>
    <dgm:cxn modelId="{10DB76D1-780F-4363-9F95-241658102CAA}" type="presOf" srcId="{1412B003-AF66-4EDC-B4E0-314A015969B1}" destId="{858F9535-31E4-49A4-A8B2-076F21A85303}" srcOrd="0" destOrd="0" presId="urn:microsoft.com/office/officeart/2005/8/layout/funnel1"/>
    <dgm:cxn modelId="{3F278BDF-93A3-495F-A60B-363BC4B2AE83}" type="presOf" srcId="{18CFEBBC-3E42-4F1B-979C-D50FFF55FA5C}" destId="{0F7BAFED-C26E-4DD8-B05E-D8B24B3E4809}" srcOrd="0" destOrd="0" presId="urn:microsoft.com/office/officeart/2005/8/layout/funnel1"/>
    <dgm:cxn modelId="{229B68FD-DB46-4641-B890-ABD011C37320}" type="presOf" srcId="{8AEB04A3-84CF-42B6-AFAA-B76C2529F783}" destId="{EAFD3A93-E2D1-41E9-BDB1-2216ED08AACA}" srcOrd="0" destOrd="0" presId="urn:microsoft.com/office/officeart/2005/8/layout/funnel1"/>
    <dgm:cxn modelId="{2AA8D30D-0B39-4111-A25A-0E142A4D69C0}" type="presParOf" srcId="{3F3C37E6-0ECE-403D-8357-417E51F15AEA}" destId="{FFD4C7B2-80ED-45AF-9582-7E3C88D84F97}" srcOrd="0" destOrd="0" presId="urn:microsoft.com/office/officeart/2005/8/layout/funnel1"/>
    <dgm:cxn modelId="{2E062044-DFAE-40E9-B527-0D1DD4335083}" type="presParOf" srcId="{3F3C37E6-0ECE-403D-8357-417E51F15AEA}" destId="{7E60FCCE-CE63-40BB-A74B-0B4879E841EE}" srcOrd="1" destOrd="0" presId="urn:microsoft.com/office/officeart/2005/8/layout/funnel1"/>
    <dgm:cxn modelId="{6BEC10EF-9A6B-4807-BFAB-3B4086273B6A}" type="presParOf" srcId="{3F3C37E6-0ECE-403D-8357-417E51F15AEA}" destId="{858F9535-31E4-49A4-A8B2-076F21A85303}" srcOrd="2" destOrd="0" presId="urn:microsoft.com/office/officeart/2005/8/layout/funnel1"/>
    <dgm:cxn modelId="{63297173-EE87-4E2B-B56B-06AAD1C90CC1}" type="presParOf" srcId="{3F3C37E6-0ECE-403D-8357-417E51F15AEA}" destId="{0F7BAFED-C26E-4DD8-B05E-D8B24B3E4809}" srcOrd="3" destOrd="0" presId="urn:microsoft.com/office/officeart/2005/8/layout/funnel1"/>
    <dgm:cxn modelId="{54477DBD-9DC6-4B9A-A4E6-45D9E0C2A254}" type="presParOf" srcId="{3F3C37E6-0ECE-403D-8357-417E51F15AEA}" destId="{EAFD3A93-E2D1-41E9-BDB1-2216ED08AACA}" srcOrd="4" destOrd="0" presId="urn:microsoft.com/office/officeart/2005/8/layout/funnel1"/>
    <dgm:cxn modelId="{2E5DE3BB-41EF-4F3B-B285-218D41FDD4C4}" type="presParOf" srcId="{3F3C37E6-0ECE-403D-8357-417E51F15AEA}" destId="{193EC9B1-EC9F-4062-B5AD-4116F763055C}" srcOrd="5" destOrd="0" presId="urn:microsoft.com/office/officeart/2005/8/layout/funnel1"/>
    <dgm:cxn modelId="{919A578A-38D6-404B-A558-37E845C4FF7A}" type="presParOf" srcId="{3F3C37E6-0ECE-403D-8357-417E51F15AEA}" destId="{D61487C5-85FC-436B-A98B-79829EC1E3C2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4C7B2-80ED-45AF-9582-7E3C88D84F97}">
      <dsp:nvSpPr>
        <dsp:cNvPr id="0" name=""/>
        <dsp:cNvSpPr/>
      </dsp:nvSpPr>
      <dsp:spPr>
        <a:xfrm>
          <a:off x="1870393" y="149033"/>
          <a:ext cx="2957736" cy="102718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60FCCE-CE63-40BB-A74B-0B4879E841EE}">
      <dsp:nvSpPr>
        <dsp:cNvPr id="0" name=""/>
        <dsp:cNvSpPr/>
      </dsp:nvSpPr>
      <dsp:spPr>
        <a:xfrm>
          <a:off x="3067245" y="2664255"/>
          <a:ext cx="573204" cy="366851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8F9535-31E4-49A4-A8B2-076F21A85303}">
      <dsp:nvSpPr>
        <dsp:cNvPr id="0" name=""/>
        <dsp:cNvSpPr/>
      </dsp:nvSpPr>
      <dsp:spPr>
        <a:xfrm>
          <a:off x="1978156" y="2957736"/>
          <a:ext cx="2751382" cy="687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i="0" kern="1200">
              <a:solidFill>
                <a:srgbClr val="000000"/>
              </a:solidFill>
              <a:effectLst/>
              <a:latin typeface="Open Sans" panose="020B0606030504020204" pitchFamily="34" charset="0"/>
            </a:rPr>
            <a:t>персональная окраска, яркость звука, присущая конкретному человеку </a:t>
          </a:r>
          <a:endParaRPr lang="ru-RU" sz="1100" kern="1200"/>
        </a:p>
      </dsp:txBody>
      <dsp:txXfrm>
        <a:off x="1978156" y="2957736"/>
        <a:ext cx="2751382" cy="687845"/>
      </dsp:txXfrm>
    </dsp:sp>
    <dsp:sp modelId="{0F7BAFED-C26E-4DD8-B05E-D8B24B3E4809}">
      <dsp:nvSpPr>
        <dsp:cNvPr id="0" name=""/>
        <dsp:cNvSpPr/>
      </dsp:nvSpPr>
      <dsp:spPr>
        <a:xfrm>
          <a:off x="2945725" y="1255547"/>
          <a:ext cx="1031768" cy="10317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обертона</a:t>
          </a:r>
        </a:p>
      </dsp:txBody>
      <dsp:txXfrm>
        <a:off x="3096824" y="1406646"/>
        <a:ext cx="729570" cy="729570"/>
      </dsp:txXfrm>
    </dsp:sp>
    <dsp:sp modelId="{EAFD3A93-E2D1-41E9-BDB1-2216ED08AACA}">
      <dsp:nvSpPr>
        <dsp:cNvPr id="0" name=""/>
        <dsp:cNvSpPr/>
      </dsp:nvSpPr>
      <dsp:spPr>
        <a:xfrm>
          <a:off x="2207438" y="481491"/>
          <a:ext cx="1031768" cy="10317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резонансы</a:t>
          </a:r>
        </a:p>
      </dsp:txBody>
      <dsp:txXfrm>
        <a:off x="2358537" y="632590"/>
        <a:ext cx="729570" cy="729570"/>
      </dsp:txXfrm>
    </dsp:sp>
    <dsp:sp modelId="{193EC9B1-EC9F-4062-B5AD-4116F763055C}">
      <dsp:nvSpPr>
        <dsp:cNvPr id="0" name=""/>
        <dsp:cNvSpPr/>
      </dsp:nvSpPr>
      <dsp:spPr>
        <a:xfrm>
          <a:off x="3262134" y="232033"/>
          <a:ext cx="1031768" cy="10317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тона</a:t>
          </a:r>
        </a:p>
      </dsp:txBody>
      <dsp:txXfrm>
        <a:off x="3413233" y="383132"/>
        <a:ext cx="729570" cy="729570"/>
      </dsp:txXfrm>
    </dsp:sp>
    <dsp:sp modelId="{D61487C5-85FC-436B-A98B-79829EC1E3C2}">
      <dsp:nvSpPr>
        <dsp:cNvPr id="0" name=""/>
        <dsp:cNvSpPr/>
      </dsp:nvSpPr>
      <dsp:spPr>
        <a:xfrm>
          <a:off x="1748874" y="22928"/>
          <a:ext cx="3209946" cy="256795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50EC7-D7CB-4060-B9D9-4E39F1F3DDC6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FF2FD-89D5-493D-AA9A-44E01A97A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468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clb_hse" TargetMode="External"/><Relationship Id="rId2" Type="http://schemas.openxmlformats.org/officeDocument/2006/relationships/hyperlink" Target="https://www.hse.ru/org/persons/65858472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.me/Lili_Th89" TargetMode="External"/><Relationship Id="rId5" Type="http://schemas.openxmlformats.org/officeDocument/2006/relationships/hyperlink" Target="https://t.me/notquitewomen" TargetMode="External"/><Relationship Id="rId4" Type="http://schemas.openxmlformats.org/officeDocument/2006/relationships/hyperlink" Target="mailto:akhomenko@hse.r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d/mgsmvfgv1aOYhA" TargetMode="External"/><Relationship Id="rId2" Type="http://schemas.openxmlformats.org/officeDocument/2006/relationships/hyperlink" Target="https://disk.yandex.ru/d/lwJ-3vSuNQuqa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isk.yandex.ru/d/lMRW30eMuykhZw" TargetMode="External"/><Relationship Id="rId4" Type="http://schemas.openxmlformats.org/officeDocument/2006/relationships/hyperlink" Target="https://disk.yandex.ru/d/q1DbFNoAzyPIt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/>
              <a:t>Тон, тембр, интонация, мимика и жесты, и как их описывать?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2400" b="1" dirty="0"/>
              <a:t>Хоменко Анна Юрьевна</a:t>
            </a:r>
          </a:p>
          <a:p>
            <a:pPr algn="r"/>
            <a:r>
              <a:rPr lang="ru-RU" sz="2400" dirty="0"/>
              <a:t> кандидат филологических наук, </a:t>
            </a:r>
            <a:r>
              <a:rPr lang="ru-RU" sz="2400" dirty="0">
                <a:hlinkClick r:id="rId2"/>
              </a:rPr>
              <a:t>старший научный сотрудник </a:t>
            </a:r>
            <a:endParaRPr lang="ru-RU" sz="2400" dirty="0"/>
          </a:p>
          <a:p>
            <a:pPr algn="r"/>
            <a:r>
              <a:rPr lang="ru-RU" sz="2400" dirty="0">
                <a:hlinkClick r:id="rId3"/>
              </a:rPr>
              <a:t>Центра языка и мозга НИУ ВШЭ-НН</a:t>
            </a:r>
            <a:endParaRPr lang="ru-RU" sz="2400" dirty="0">
              <a:hlinkClick r:id="rId4"/>
            </a:endParaRPr>
          </a:p>
          <a:p>
            <a:pPr algn="r"/>
            <a:r>
              <a:rPr lang="de-DE" sz="2400" u="sng" dirty="0">
                <a:hlinkClick r:id="rId5"/>
              </a:rPr>
              <a:t>https://t.me/notquitewomen</a:t>
            </a:r>
            <a:endParaRPr lang="ru-RU" sz="2400" u="sng" dirty="0"/>
          </a:p>
          <a:p>
            <a:pPr algn="r"/>
            <a:r>
              <a:rPr lang="en-US" sz="2400" dirty="0">
                <a:hlinkClick r:id="rId6"/>
              </a:rPr>
              <a:t>https://t.me/Lili_Th89</a:t>
            </a:r>
            <a:endParaRPr lang="ru-RU" sz="2400" dirty="0"/>
          </a:p>
          <a:p>
            <a:pPr algn="r"/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8668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2F4114-2302-4DC5-B19A-8B020E656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/>
              <a:t>Интонация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7CA831-4D53-449C-8D44-4E3193A29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b="1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Актуализация при помощи изменения высоты голоса, силы голоса, длительности произнесения речевых фрагментов, паузации, тембра </a:t>
            </a:r>
          </a:p>
          <a:p>
            <a:pPr marL="0" indent="0" algn="ctr">
              <a:buNone/>
            </a:pPr>
            <a:r>
              <a:rPr lang="ru-RU" b="0" i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совпадение логического и интонационного оформления высказывания;</a:t>
            </a:r>
          </a:p>
          <a:p>
            <a:pPr marL="0" indent="0" algn="ctr">
              <a:buNone/>
            </a:pPr>
            <a:r>
              <a:rPr lang="ru-RU" b="0" i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широкое использование волюнтативных интонем;</a:t>
            </a:r>
          </a:p>
          <a:p>
            <a:pPr marL="0" indent="0" algn="ctr">
              <a:buNone/>
            </a:pPr>
            <a:r>
              <a:rPr lang="ru-RU" b="0" i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широкое использование  эмотивных интонем;</a:t>
            </a:r>
          </a:p>
          <a:p>
            <a:pPr marL="0" indent="0" algn="ctr">
              <a:buNone/>
            </a:pPr>
            <a:r>
              <a:rPr lang="ru-RU" b="0" i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использование эмфазы;</a:t>
            </a:r>
          </a:p>
          <a:p>
            <a:pPr marL="0" indent="0" algn="ctr">
              <a:buNone/>
            </a:pPr>
            <a:r>
              <a:rPr lang="ru-RU" b="0" i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скандированный ритм (динамическое выделение ритмического рисунка слов);</a:t>
            </a:r>
          </a:p>
          <a:p>
            <a:pPr marL="0" indent="0" algn="ctr">
              <a:buNone/>
            </a:pPr>
            <a:r>
              <a:rPr lang="ru-RU" b="0" i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противоречие между вербальным и невербальным содержанием; </a:t>
            </a:r>
          </a:p>
          <a:p>
            <a:pPr marL="0" indent="0" algn="ctr">
              <a:buNone/>
            </a:pPr>
            <a:r>
              <a:rPr lang="ru-RU" b="0" i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отмечается тенденция к перегрузке фраз логическими ударениями</a:t>
            </a:r>
            <a:r>
              <a:rPr lang="ru-RU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;</a:t>
            </a:r>
          </a:p>
          <a:p>
            <a:pPr marL="0" indent="0" algn="ctr">
              <a:buNone/>
            </a:pPr>
            <a:endParaRPr lang="ru-RU" b="1" i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0" indent="0" algn="ctr">
              <a:buNone/>
            </a:pPr>
            <a:endParaRPr lang="ru-RU" b="1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0" indent="0" algn="ctr">
              <a:buNone/>
            </a:pPr>
            <a:r>
              <a:rPr lang="ru-RU" b="1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Актуализация при помощи построения высказывания </a:t>
            </a:r>
          </a:p>
          <a:p>
            <a:pPr marL="0" indent="0" algn="ctr">
              <a:buNone/>
            </a:pPr>
            <a:r>
              <a:rPr lang="ru-RU" b="0" i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использование высказываний со вставными конструкциями;</a:t>
            </a:r>
          </a:p>
          <a:p>
            <a:pPr marL="0" indent="0" algn="ctr">
              <a:buNone/>
            </a:pPr>
            <a:r>
              <a:rPr lang="ru-RU" b="0" i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особенности порядка слов;</a:t>
            </a:r>
          </a:p>
          <a:p>
            <a:pPr marL="0" indent="0" algn="ctr">
              <a:buNone/>
            </a:pPr>
            <a:r>
              <a:rPr lang="ru-RU" b="0" i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тенденция к акцентированию значения слова путем его повтора;</a:t>
            </a:r>
          </a:p>
        </p:txBody>
      </p:sp>
    </p:spTree>
    <p:extLst>
      <p:ext uri="{BB962C8B-B14F-4D97-AF65-F5344CB8AC3E}">
        <p14:creationId xmlns:p14="http://schemas.microsoft.com/office/powerpoint/2010/main" val="1499729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2F4114-2302-4DC5-B19A-8B020E656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/>
              <a:t>Артикуляция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7CA831-4D53-449C-8D44-4E3193A29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b="1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Артикуляционный уклад звуков </a:t>
            </a:r>
          </a:p>
          <a:p>
            <a:pPr marL="0" indent="0" algn="ctr">
              <a:buNone/>
            </a:pPr>
            <a:r>
              <a:rPr lang="ru-RU" i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артикуляционный уклад свистяще-шипящей группы звуков ненормативный</a:t>
            </a:r>
          </a:p>
          <a:p>
            <a:pPr marL="0" indent="0" algn="ctr">
              <a:buNone/>
            </a:pPr>
            <a:r>
              <a:rPr lang="ru-RU" i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артикуляционный уклад большинства звуков нормативный</a:t>
            </a:r>
          </a:p>
          <a:p>
            <a:pPr marL="0" indent="0" algn="ctr">
              <a:buNone/>
            </a:pPr>
            <a:r>
              <a:rPr lang="ru-RU" i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наблюдаются дефекты звукового оформления речи, обусловленные неправильно сформировавшимися артикуляторными позициями</a:t>
            </a:r>
          </a:p>
          <a:p>
            <a:pPr marL="0" indent="0" algn="ctr">
              <a:buNone/>
            </a:pPr>
            <a:endParaRPr lang="ru-RU" i="1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0" indent="0" algn="ctr">
              <a:buNone/>
            </a:pPr>
            <a:r>
              <a:rPr lang="ru-RU" b="1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		Особенности динамических артикуляционных процессов </a:t>
            </a:r>
          </a:p>
          <a:p>
            <a:pPr marL="0" indent="0" algn="ctr">
              <a:buNone/>
            </a:pPr>
            <a:r>
              <a:rPr lang="ru-RU" i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динамическое артикулирование в норме</a:t>
            </a:r>
          </a:p>
          <a:p>
            <a:pPr marL="0" indent="0" algn="ctr">
              <a:buNone/>
            </a:pPr>
            <a:r>
              <a:rPr lang="ru-RU" i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динамическое артикулирование небрежное</a:t>
            </a:r>
          </a:p>
          <a:p>
            <a:pPr marL="0" indent="0" algn="ctr">
              <a:buNone/>
            </a:pPr>
            <a:r>
              <a:rPr lang="ru-RU" i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динамическое артикулирование  дискоординированное</a:t>
            </a:r>
          </a:p>
          <a:p>
            <a:pPr marL="0" indent="0" algn="ctr">
              <a:buNone/>
            </a:pPr>
            <a:r>
              <a:rPr lang="ru-RU" i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динамическое артикулирование отчетливое</a:t>
            </a:r>
          </a:p>
          <a:p>
            <a:pPr marL="0" indent="0" algn="ctr">
              <a:buNone/>
            </a:pPr>
            <a:r>
              <a:rPr lang="ru-RU" i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артикуляционный уклад многих звуков и коартикуляционные процессы имеют акцентные особенности, вызванные языковой интерференцией</a:t>
            </a:r>
          </a:p>
        </p:txBody>
      </p:sp>
    </p:spTree>
    <p:extLst>
      <p:ext uri="{BB962C8B-B14F-4D97-AF65-F5344CB8AC3E}">
        <p14:creationId xmlns:p14="http://schemas.microsoft.com/office/powerpoint/2010/main" val="4273222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2F4114-2302-4DC5-B19A-8B020E656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/>
              <a:t>Сбои речепорождения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7CA831-4D53-449C-8D44-4E3193A29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нефонологические звуки (образования) типа [э], [м] и др.;</a:t>
            </a:r>
          </a:p>
          <a:p>
            <a:pPr marL="0" indent="0" algn="ctr">
              <a:buNone/>
            </a:pPr>
            <a:r>
              <a:rPr lang="ru-RU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растянутые конечные или начальные сегменты слов;</a:t>
            </a:r>
          </a:p>
          <a:p>
            <a:pPr marL="0" indent="0" algn="ctr">
              <a:buNone/>
            </a:pPr>
            <a:r>
              <a:rPr lang="ru-RU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асемантическая и десемантизированная лексика</a:t>
            </a:r>
          </a:p>
          <a:p>
            <a:pPr marL="0" indent="0" algn="ctr">
              <a:buNone/>
            </a:pPr>
            <a:r>
              <a:rPr lang="ru-RU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в виде повторов звуков, слогов;</a:t>
            </a:r>
          </a:p>
          <a:p>
            <a:pPr marL="0" indent="0" algn="ctr">
              <a:buNone/>
            </a:pPr>
            <a:r>
              <a:rPr lang="ru-RU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тенденция заполнять паузы словесными повторами или синонимическими рядами; </a:t>
            </a:r>
          </a:p>
          <a:p>
            <a:pPr marL="0" indent="0" algn="ctr">
              <a:buNone/>
            </a:pPr>
            <a:r>
              <a:rPr lang="ru-RU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переформулирование предложений;</a:t>
            </a:r>
          </a:p>
          <a:p>
            <a:pPr marL="0" indent="0" algn="ctr">
              <a:buNone/>
            </a:pPr>
            <a:r>
              <a:rPr lang="ru-RU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поправки-самоперебивы в виде замены одного слова на другое; </a:t>
            </a:r>
          </a:p>
          <a:p>
            <a:pPr marL="0" indent="0" algn="ctr">
              <a:buNone/>
            </a:pPr>
            <a:r>
              <a:rPr lang="ru-RU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в виде самопоправок неверно сказанного слова;</a:t>
            </a:r>
          </a:p>
        </p:txBody>
      </p:sp>
    </p:spTree>
    <p:extLst>
      <p:ext uri="{BB962C8B-B14F-4D97-AF65-F5344CB8AC3E}">
        <p14:creationId xmlns:p14="http://schemas.microsoft.com/office/powerpoint/2010/main" val="1107773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2F4114-2302-4DC5-B19A-8B020E656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/>
              <a:t>Речевое дыхание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7CA831-4D53-449C-8D44-4E3193A29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норма;</a:t>
            </a:r>
          </a:p>
          <a:p>
            <a:pPr marL="0" indent="0" algn="ctr">
              <a:buNone/>
            </a:pPr>
            <a:r>
              <a:rPr lang="ru-RU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дискомфортное дыхание;</a:t>
            </a:r>
          </a:p>
          <a:p>
            <a:pPr marL="0" indent="0" algn="ctr">
              <a:buNone/>
            </a:pPr>
            <a:r>
              <a:rPr lang="ru-RU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(</a:t>
            </a:r>
            <a:r>
              <a:rPr lang="ru-RU" i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возникает при легких нарушениях механизма речевого дыхания.  Речь характеризуется  	короткими вдохами, которые не всегда совпадают с лингвистическими паузами</a:t>
            </a:r>
            <a:r>
              <a:rPr lang="ru-RU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)</a:t>
            </a:r>
          </a:p>
          <a:p>
            <a:pPr marL="0" indent="0" algn="ctr">
              <a:buNone/>
            </a:pPr>
            <a:r>
              <a:rPr lang="ru-RU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прерывистое дыхание;</a:t>
            </a:r>
          </a:p>
          <a:p>
            <a:pPr marL="0" indent="0" algn="ctr">
              <a:buNone/>
            </a:pPr>
            <a:r>
              <a:rPr lang="ru-RU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(речь характеризуется частыми и короткими вдохами (</a:t>
            </a:r>
            <a:r>
              <a:rPr lang="ru-RU" i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говорящий как бы захлебывается), что вызывает необоснованную смыслом высказывания расстановку пауз, теряется плавность интонации</a:t>
            </a:r>
            <a:r>
              <a:rPr lang="ru-RU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)</a:t>
            </a:r>
          </a:p>
          <a:p>
            <a:pPr marL="0" indent="0" algn="ctr">
              <a:buNone/>
            </a:pPr>
            <a:r>
              <a:rPr lang="ru-RU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затрудненное носовое дыхание;</a:t>
            </a:r>
          </a:p>
          <a:p>
            <a:pPr marL="0" indent="0" algn="ctr">
              <a:buNone/>
            </a:pPr>
            <a:r>
              <a:rPr lang="ru-RU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дискоординация дыхания и фонации;</a:t>
            </a:r>
          </a:p>
          <a:p>
            <a:pPr marL="0" indent="0" algn="ctr">
              <a:buNone/>
            </a:pPr>
            <a:r>
              <a:rPr lang="ru-RU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нарушение речевого дыхания, связанные с недостаточным забором воздуха для произнесения речевых фрагментов между паузами</a:t>
            </a:r>
          </a:p>
        </p:txBody>
      </p:sp>
    </p:spTree>
    <p:extLst>
      <p:ext uri="{BB962C8B-B14F-4D97-AF65-F5344CB8AC3E}">
        <p14:creationId xmlns:p14="http://schemas.microsoft.com/office/powerpoint/2010/main" val="578872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2F4114-2302-4DC5-B19A-8B020E656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/>
              <a:t>Мимика и жесты</a:t>
            </a:r>
            <a:endParaRPr lang="ru-RU" dirty="0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28F13242-6BB6-4AB6-A0EE-DAAB885C0A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760" y="2660018"/>
            <a:ext cx="3840480" cy="255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51F4D3-6686-4C97-9C19-B9D82E957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989" y="869084"/>
            <a:ext cx="1402823" cy="1303909"/>
          </a:xfrm>
          <a:prstGeom prst="rect">
            <a:avLst/>
          </a:prstGeom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B51C7E49-AF0A-4B36-A6D9-C34E29D08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806" y="733960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055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06EC8F-ED8C-4694-B6CA-14261A790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Жесты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6E29B4-1103-4670-8ED8-9BE5EF804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Изобразительные</a:t>
            </a:r>
          </a:p>
          <a:p>
            <a:pPr algn="ctr"/>
            <a:r>
              <a:rPr lang="ru-RU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Указательные</a:t>
            </a:r>
          </a:p>
          <a:p>
            <a:pPr algn="ctr"/>
            <a:r>
              <a:rPr lang="ru-RU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Прагматические </a:t>
            </a:r>
          </a:p>
          <a:p>
            <a:pPr algn="ctr"/>
            <a:r>
              <a:rPr lang="ru-RU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Ритмические 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6A2C3825-C8A7-47BC-AA27-F4AF0F3CC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806" y="733960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73F9C9-E127-4D0B-8C29-82A44E5B6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989" y="869084"/>
            <a:ext cx="1402823" cy="130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496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FAE5D0-3CED-48BB-AB57-ED10F0610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Жесты рук. Адапторы,</a:t>
            </a:r>
            <a:br>
              <a:rPr lang="ru-RU"/>
            </a:br>
            <a:r>
              <a:rPr lang="ru-RU"/>
              <a:t>или жесты-манипуляции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45F18C-4F51-4E63-9B30-76152BEB7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6208335" cy="3318936"/>
          </a:xfrm>
        </p:spPr>
        <p:txBody>
          <a:bodyPr>
            <a:normAutofit fontScale="92500"/>
          </a:bodyPr>
          <a:lstStyle/>
          <a:p>
            <a:pPr algn="just"/>
            <a:r>
              <a:rPr lang="ru-RU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это жесты, используемые для регулирования эмоций или борьбы с стрессом. Разнообразные почесывания, подергивания отдельных частей тела, прикосновения, поглаживания, верчение в руках чего-либо — все это жесты-адаптеры. Увеличение количества таких жестов как прикосновение к лицу или возня с предметами, может </a:t>
            </a:r>
            <a:r>
              <a:rPr lang="ru-RU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указывать на то, что собеседник нервничает</a:t>
            </a:r>
            <a:r>
              <a:rPr lang="ru-RU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ru-RU"/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6177124E-2849-49C1-90FC-D3AC3775D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806" y="733960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80BC074-6E5B-4FBD-8E89-CDB2DE967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7307" y="2556932"/>
            <a:ext cx="2581395" cy="33189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2A20C79-8877-4B49-8B5E-0E8960C18E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5989" y="869084"/>
            <a:ext cx="1402823" cy="130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950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7A063B-2BCF-45F9-A7AB-2140D6CC8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Жесты. </a:t>
            </a:r>
            <a:br>
              <a:rPr lang="ru-RU"/>
            </a:br>
            <a:r>
              <a:rPr lang="ru-RU"/>
              <a:t>Жесты-эмблемы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35A421-A59D-40FF-A7F6-9229D1086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5878397" cy="3485649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поднятый вверх большой палец; </a:t>
            </a:r>
          </a:p>
          <a:p>
            <a:pPr algn="just"/>
            <a:r>
              <a:rPr lang="ru-RU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пожатие плечами; </a:t>
            </a:r>
          </a:p>
          <a:p>
            <a:pPr algn="just"/>
            <a:r>
              <a:rPr lang="ru-RU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соединённые в кольцо большой и указательный пальцы </a:t>
            </a:r>
          </a:p>
          <a:p>
            <a:pPr algn="just"/>
            <a:endParaRPr lang="ru-RU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СООТВЕТСТВИЕ ЖЕСТОВ И СЛОВ ПОДТВЕРЖДАЕТ ПРАВДИВОСТЬ СКАЗАННОГО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EDD61E79-EA43-4491-A811-8C2D13764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806" y="733960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DACEAE9E-0335-4CAD-8085-3A10BDE61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883" y="2633568"/>
            <a:ext cx="2927023" cy="292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1FB9249-02E0-4756-A024-5D1FDE95C0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5989" y="869084"/>
            <a:ext cx="1402823" cy="130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42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7A063B-2BCF-45F9-A7AB-2140D6CC8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Жесты. </a:t>
            </a:r>
            <a:br>
              <a:rPr lang="ru-RU"/>
            </a:br>
            <a:r>
              <a:rPr lang="ru-RU"/>
              <a:t>Жесты-иллюстрации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35A421-A59D-40FF-A7F6-9229D1086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5878397" cy="308029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это такой тип жестов, который позволяет говорящему изобразить с помощью рук характер действия, предмет, его форму и другие детали, которые помогают дополнить речь. Другими словами, они «повышают наглядность вербального изложения», помогая собеседнику лучше представить сказанное другим человеком (П. Экман, В. Фризер, К. Шерер, 1976).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EDD61E79-EA43-4491-A811-8C2D13764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806" y="733960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79B9867E-1FC2-4CED-AEF1-76DB533D6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13" y="2560602"/>
            <a:ext cx="2579016" cy="331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E301F2-5F42-461E-8B9E-E6D2B7D615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5989" y="869084"/>
            <a:ext cx="1402823" cy="130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55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7A063B-2BCF-45F9-A7AB-2140D6CC8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Жесты рук. </a:t>
            </a:r>
            <a:br>
              <a:rPr lang="ru-RU"/>
            </a:br>
            <a:r>
              <a:rPr lang="ru-RU"/>
              <a:t>Жесты-иллюстрации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35A421-A59D-40FF-A7F6-9229D1086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5878397" cy="356106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указатели (жесты указательным пальцем); </a:t>
            </a:r>
          </a:p>
          <a:p>
            <a:pPr algn="just"/>
            <a:r>
              <a:rPr lang="ru-RU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пиктографы (жесты, которые помогают представить размер или форму описываемых предметов); </a:t>
            </a:r>
          </a:p>
          <a:p>
            <a:pPr algn="just"/>
            <a:r>
              <a:rPr lang="ru-RU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кинетографы (непроизвольные движения телом); </a:t>
            </a:r>
          </a:p>
          <a:p>
            <a:pPr algn="just"/>
            <a:r>
              <a:rPr lang="ru-RU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жесты-отмашки рукой, головой; </a:t>
            </a:r>
          </a:p>
          <a:p>
            <a:pPr algn="just"/>
            <a:r>
              <a:rPr lang="ru-RU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идеографы (движения рук, изображающие соединение различных предметов).</a:t>
            </a:r>
          </a:p>
          <a:p>
            <a:pPr algn="just"/>
            <a:endParaRPr lang="ru-RU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ДОБАВЛЯЮТ РЕЧИ ЭМОЦИОНАЛЬНОСТИ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EDD61E79-EA43-4491-A811-8C2D13764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806" y="733960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98053B7-9548-4A9D-8AD6-1F53E3FB9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871" y="2556932"/>
            <a:ext cx="2597870" cy="334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B721379-65B7-41F5-B19D-659947749E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5989" y="869084"/>
            <a:ext cx="1402823" cy="130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11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2F4114-2302-4DC5-B19A-8B020E656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/>
              <a:t>Голос 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921D24D-E9FF-417E-93AC-92FA539411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0301" y="2557463"/>
            <a:ext cx="5711397" cy="3317875"/>
          </a:xfrm>
        </p:spPr>
      </p:pic>
    </p:spTree>
    <p:extLst>
      <p:ext uri="{BB962C8B-B14F-4D97-AF65-F5344CB8AC3E}">
        <p14:creationId xmlns:p14="http://schemas.microsoft.com/office/powerpoint/2010/main" val="3211135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C53BB7-3C2C-4CB5-9B4A-1B29A1C69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Мимика. Взгляд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611B12-71AD-45C3-A836-EE118BCCF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5586166" cy="3570491"/>
          </a:xfrm>
        </p:spPr>
        <p:txBody>
          <a:bodyPr>
            <a:normAutofit fontScale="85000" lnSpcReduction="20000"/>
          </a:bodyPr>
          <a:lstStyle/>
          <a:p>
            <a:r>
              <a:rPr lang="ru-RU" sz="240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избегание зрительных контактов или «упорный» взгляд (ложь, неуверенность)</a:t>
            </a:r>
          </a:p>
          <a:p>
            <a:r>
              <a:rPr lang="ru-RU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взгляд на слушающего в конце реплики (смена ролей)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взгляд на слушающего в ситуациях неуверенности</a:t>
            </a:r>
          </a:p>
          <a:p>
            <a:r>
              <a:rPr lang="ru-RU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взгляд вверх и в сторону, взгляд в сторону (поисковый)</a:t>
            </a:r>
          </a:p>
          <a:p>
            <a:pPr marL="0" indent="0" algn="ctr">
              <a:buNone/>
            </a:pPr>
            <a:endParaRPr lang="ru-RU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КАЖДЫЙ ИЗ НИХ ЧТО-ТО ЗНАЧИТ, ДЛЯ ЧЕГО-ТО ИСПОЛЬЗУЕТСЯ</a:t>
            </a:r>
            <a:endParaRPr lang="en-US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ED295A-5E0C-4F78-92E4-7F3852BE7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8322" y="2534852"/>
            <a:ext cx="3341016" cy="3341016"/>
          </a:xfrm>
          <a:prstGeom prst="rect">
            <a:avLst/>
          </a:prstGeom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EB5B5003-592C-4F3E-8DCA-7A378DBA9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805" y="733959"/>
            <a:ext cx="1574161" cy="157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BB3C729-022A-4AB1-829F-C008A421DA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5989" y="869084"/>
            <a:ext cx="1402823" cy="130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487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0DA99D-D70C-49A2-9F10-FC2360616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Мимика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AF2C57-8E98-476E-8B30-F8EE53FFB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5237374" cy="3318936"/>
          </a:xfrm>
        </p:spPr>
        <p:txBody>
          <a:bodyPr>
            <a:normAutofit fontScale="77500" lnSpcReduction="20000"/>
          </a:bodyPr>
          <a:lstStyle/>
          <a:p>
            <a:r>
              <a:rPr lang="ru-RU" sz="240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плотное сжатие губ;</a:t>
            </a:r>
            <a:endParaRPr lang="ru-RU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sz="240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почти полное отсутствие улыбки;</a:t>
            </a:r>
            <a:endParaRPr lang="ru-RU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sz="240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улыбка без моргания;</a:t>
            </a:r>
            <a:endParaRPr lang="ru-RU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ru-RU" sz="240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движение лицевых мышц в области рта и носа, - </a:t>
            </a:r>
          </a:p>
          <a:p>
            <a:pPr>
              <a:defRPr/>
            </a:pPr>
            <a:endParaRPr lang="ru-RU" b="1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  <a:defRPr/>
            </a:pPr>
            <a:r>
              <a:rPr lang="ru-RU" b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ПРИЗНАКИ ЭМОЦИОНАЛЬНОГО НАПРЯЖЕНИЯ,</a:t>
            </a:r>
          </a:p>
          <a:p>
            <a:pPr marL="0" indent="0" algn="ctr">
              <a:buNone/>
              <a:defRPr/>
            </a:pPr>
            <a:r>
              <a:rPr lang="ru-RU" b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ВОЗМОЖНО, ЛЖИ</a:t>
            </a:r>
            <a:endParaRPr lang="ru-RU" sz="2400" b="1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75BCF1A-1602-4B0D-9679-F1BB53543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761" y="2518182"/>
            <a:ext cx="2650502" cy="340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44551A-08B9-4A95-AF17-3E7274FAA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989" y="869084"/>
            <a:ext cx="1402823" cy="1303909"/>
          </a:xfrm>
          <a:prstGeom prst="rect">
            <a:avLst/>
          </a:prstGeom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D94FBB16-9FB5-498D-A223-EDA0818E3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805" y="733959"/>
            <a:ext cx="1574161" cy="157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3679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D74490-B091-43E6-ABA6-A1632E4FB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831D07-D6A0-4E61-876A-B792A70D6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/>
              <a:t>Спасибо за внимание!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5C29F4-F36E-434D-8904-3E0E7D41E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597" y="3583630"/>
            <a:ext cx="2008868" cy="201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13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2F4114-2302-4DC5-B19A-8B020E656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/>
              <a:t>Манера и тон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7CA831-4D53-449C-8D44-4E3193A29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216" y="2556932"/>
            <a:ext cx="10039547" cy="3655332"/>
          </a:xfrm>
        </p:spPr>
        <p:txBody>
          <a:bodyPr numCol="2"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спокойный тон речи;</a:t>
            </a:r>
          </a:p>
          <a:p>
            <a:pPr marL="0" indent="0" algn="ctr">
              <a:buNone/>
            </a:pPr>
            <a:r>
              <a:rPr lang="ru-RU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(</a:t>
            </a:r>
            <a:r>
              <a:rPr lang="ru-RU" i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эмоционально и логически адекватное реагирование на реплики собеседника</a:t>
            </a:r>
            <a:r>
              <a:rPr lang="ru-RU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)</a:t>
            </a:r>
          </a:p>
          <a:p>
            <a:pPr marL="0" indent="0" algn="ctr">
              <a:buNone/>
            </a:pPr>
            <a:r>
              <a:rPr lang="ru-RU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ровный тон речи;</a:t>
            </a:r>
          </a:p>
          <a:p>
            <a:pPr marL="0" indent="0" algn="ctr">
              <a:buNone/>
            </a:pPr>
            <a:r>
              <a:rPr lang="ru-RU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(</a:t>
            </a:r>
            <a:r>
              <a:rPr lang="ru-RU" i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реагирование на реплики собеседника несколько заторможенное</a:t>
            </a:r>
            <a:r>
              <a:rPr lang="ru-RU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)</a:t>
            </a:r>
          </a:p>
          <a:p>
            <a:pPr marL="0" indent="0" algn="ctr">
              <a:buNone/>
            </a:pPr>
            <a:r>
              <a:rPr lang="ru-RU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неуверенный тон речи, </a:t>
            </a:r>
          </a:p>
          <a:p>
            <a:pPr marL="0" indent="0" algn="ctr">
              <a:buNone/>
            </a:pPr>
            <a:r>
              <a:rPr lang="ru-RU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уверенный тон речи;</a:t>
            </a:r>
          </a:p>
          <a:p>
            <a:pPr marL="0" indent="0" algn="ctr">
              <a:buNone/>
            </a:pPr>
            <a:r>
              <a:rPr lang="ru-RU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манера речи нестабильная;</a:t>
            </a:r>
          </a:p>
          <a:p>
            <a:pPr marL="0" indent="0" algn="ctr">
              <a:buNone/>
            </a:pPr>
            <a:r>
              <a:rPr lang="ru-RU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(</a:t>
            </a:r>
            <a:r>
              <a:rPr lang="ru-RU" i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сменяется от спокойной до раздраженной</a:t>
            </a:r>
            <a:r>
              <a:rPr lang="ru-RU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)</a:t>
            </a:r>
          </a:p>
          <a:p>
            <a:pPr marL="0" indent="0" algn="ctr">
              <a:buNone/>
            </a:pPr>
            <a:r>
              <a:rPr lang="ru-RU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официальная манера речи;</a:t>
            </a:r>
          </a:p>
          <a:p>
            <a:pPr marL="0" indent="0" algn="ctr">
              <a:buNone/>
            </a:pPr>
            <a:r>
              <a:rPr lang="ru-RU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(</a:t>
            </a:r>
            <a:r>
              <a:rPr lang="ru-RU" i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характеризуется соблюдением всех правил, формальностей</a:t>
            </a:r>
            <a:r>
              <a:rPr lang="ru-RU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)</a:t>
            </a:r>
          </a:p>
          <a:p>
            <a:pPr marL="0" indent="0" algn="ctr">
              <a:buNone/>
            </a:pPr>
            <a:r>
              <a:rPr lang="ru-RU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развязная манера речи;</a:t>
            </a:r>
          </a:p>
          <a:p>
            <a:pPr marL="0" indent="0" algn="ctr">
              <a:buNone/>
            </a:pPr>
            <a:r>
              <a:rPr lang="ru-RU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(</a:t>
            </a:r>
            <a:r>
              <a:rPr lang="ru-RU" i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излишне непринужденный тон в обращении с другими</a:t>
            </a:r>
            <a:r>
              <a:rPr lang="ru-RU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)</a:t>
            </a:r>
          </a:p>
          <a:p>
            <a:pPr marL="0" indent="0" algn="ctr">
              <a:buNone/>
            </a:pPr>
            <a:r>
              <a:rPr lang="ru-RU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непринужденная манера речи;</a:t>
            </a:r>
          </a:p>
          <a:p>
            <a:pPr marL="0" indent="0" algn="ctr">
              <a:buNone/>
            </a:pPr>
            <a:r>
              <a:rPr lang="ru-RU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(</a:t>
            </a:r>
            <a:r>
              <a:rPr lang="ru-RU" i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характеризуется как лишенная всякой натянутости, очень свободная </a:t>
            </a:r>
          </a:p>
          <a:p>
            <a:pPr marL="0" indent="0" algn="ctr">
              <a:buNone/>
            </a:pPr>
            <a:r>
              <a:rPr lang="ru-RU" i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по отношению к собеседнику</a:t>
            </a:r>
            <a:r>
              <a:rPr lang="ru-RU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)</a:t>
            </a:r>
          </a:p>
          <a:p>
            <a:pPr marL="0" indent="0" algn="ctr">
              <a:buNone/>
            </a:pPr>
            <a:r>
              <a:rPr lang="ru-RU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сдержанная манера речи;</a:t>
            </a:r>
          </a:p>
        </p:txBody>
      </p:sp>
    </p:spTree>
    <p:extLst>
      <p:ext uri="{BB962C8B-B14F-4D97-AF65-F5344CB8AC3E}">
        <p14:creationId xmlns:p14="http://schemas.microsoft.com/office/powerpoint/2010/main" val="2716595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2F4114-2302-4DC5-B19A-8B020E656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/>
              <a:t>Тембр</a:t>
            </a:r>
            <a:endParaRPr lang="ru-RU" b="1" dirty="0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8D7594DD-19CB-473A-AF29-E9F47E2A4E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5285026"/>
              </p:ext>
            </p:extLst>
          </p:nvPr>
        </p:nvGraphicFramePr>
        <p:xfrm>
          <a:off x="2742152" y="2611226"/>
          <a:ext cx="6707695" cy="3668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0860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2F4114-2302-4DC5-B19A-8B020E656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/>
              <a:t>Тембр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7CA831-4D53-449C-8D44-4E3193A29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216" y="2556932"/>
            <a:ext cx="10039547" cy="365533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Обусловленный плотностью смыкания складок: </a:t>
            </a:r>
          </a:p>
          <a:p>
            <a:pPr marL="0" indent="0" algn="ctr">
              <a:buNone/>
            </a:pPr>
            <a:r>
              <a:rPr lang="ru-RU" i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сиплый (осипший, шёпотный);</a:t>
            </a:r>
          </a:p>
          <a:p>
            <a:pPr marL="0" indent="0" algn="ctr">
              <a:buNone/>
            </a:pPr>
            <a:r>
              <a:rPr lang="ru-RU" i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хриплый</a:t>
            </a:r>
          </a:p>
          <a:p>
            <a:pPr marL="0" indent="0" algn="ctr">
              <a:buNone/>
            </a:pPr>
            <a:r>
              <a:rPr lang="ru-RU" b="1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			Обусловленный ритмичностью смыкания складок по частоте и амплитуде </a:t>
            </a:r>
          </a:p>
          <a:p>
            <a:pPr marL="0" indent="0" algn="ctr">
              <a:buNone/>
            </a:pPr>
            <a:r>
              <a:rPr lang="ru-RU" i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неоднородный (дрожащий, дребезжащий, скрипучий, надсадный, блеющий, вибрирующий);</a:t>
            </a:r>
          </a:p>
          <a:p>
            <a:pPr marL="0" indent="0" algn="ctr">
              <a:buNone/>
            </a:pPr>
            <a:r>
              <a:rPr lang="ru-RU" i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однородный (ровный)</a:t>
            </a:r>
          </a:p>
          <a:p>
            <a:pPr marL="0" indent="0" algn="ctr">
              <a:buNone/>
            </a:pPr>
            <a:r>
              <a:rPr lang="ru-RU" i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фальцет (писклявый)</a:t>
            </a:r>
          </a:p>
          <a:p>
            <a:pPr marL="0" indent="0" algn="ctr">
              <a:buNone/>
            </a:pPr>
            <a:r>
              <a:rPr lang="ru-RU" b="1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			Обусловленный устойчивостью характера работы голосовых складок </a:t>
            </a:r>
          </a:p>
          <a:p>
            <a:pPr marL="0" indent="0" algn="ctr">
              <a:buNone/>
            </a:pPr>
            <a:r>
              <a:rPr lang="ru-RU" b="1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		</a:t>
            </a:r>
            <a:r>
              <a:rPr lang="ru-RU" i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выносливый (устойчивый, поставленный)</a:t>
            </a:r>
          </a:p>
          <a:p>
            <a:pPr marL="0" indent="0" algn="ctr">
              <a:buNone/>
            </a:pPr>
            <a:r>
              <a:rPr lang="ru-RU" i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истощаемый</a:t>
            </a:r>
          </a:p>
        </p:txBody>
      </p:sp>
    </p:spTree>
    <p:extLst>
      <p:ext uri="{BB962C8B-B14F-4D97-AF65-F5344CB8AC3E}">
        <p14:creationId xmlns:p14="http://schemas.microsoft.com/office/powerpoint/2010/main" val="3170401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2F4114-2302-4DC5-B19A-8B020E656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/>
              <a:t>Тембр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7CA831-4D53-449C-8D44-4E3193A29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216" y="2556932"/>
            <a:ext cx="10039547" cy="365533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Обусловленный соотношением полостей рот-нос </a:t>
            </a:r>
          </a:p>
          <a:p>
            <a:pPr marL="0" indent="0" algn="ctr">
              <a:buNone/>
            </a:pPr>
            <a:r>
              <a:rPr lang="ru-RU" i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гиперназальный (гнусавый)</a:t>
            </a:r>
          </a:p>
          <a:p>
            <a:pPr marL="0" indent="0" algn="ctr">
              <a:buNone/>
            </a:pPr>
            <a:r>
              <a:rPr lang="ru-RU" i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гипоназальный (насморочный, с забитым носом)</a:t>
            </a:r>
          </a:p>
          <a:p>
            <a:pPr marL="0" indent="0" algn="ctr">
              <a:buNone/>
            </a:pPr>
            <a:r>
              <a:rPr lang="ru-RU" b="1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Обусловленный формой надставной трубы </a:t>
            </a:r>
          </a:p>
          <a:p>
            <a:pPr marL="0" indent="0" algn="ctr">
              <a:buNone/>
            </a:pPr>
            <a:r>
              <a:rPr lang="ru-RU" i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звонкий (звенящий, полётный</a:t>
            </a:r>
            <a:r>
              <a:rPr lang="ru-RU" i="1">
                <a:solidFill>
                  <a:srgbClr val="000000"/>
                </a:solidFill>
                <a:latin typeface="Open Sans" panose="020B0606030504020204" pitchFamily="34" charset="0"/>
              </a:rPr>
              <a:t>, </a:t>
            </a:r>
            <a:r>
              <a:rPr lang="ru-RU" i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серебристый)</a:t>
            </a:r>
          </a:p>
          <a:p>
            <a:pPr marL="0" indent="0" algn="ctr">
              <a:buNone/>
            </a:pPr>
            <a:r>
              <a:rPr lang="ru-RU" i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глухой (затухающий)</a:t>
            </a:r>
          </a:p>
          <a:p>
            <a:pPr marL="0" indent="0" algn="ctr">
              <a:buNone/>
            </a:pPr>
            <a:r>
              <a:rPr lang="ru-RU" b="1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Обусловленный работой и положением гортани </a:t>
            </a:r>
          </a:p>
          <a:p>
            <a:pPr marL="0" indent="0" algn="ctr">
              <a:buNone/>
            </a:pPr>
            <a:r>
              <a:rPr lang="ru-RU" i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сдавленный (горловой, зажатый, гортанный, придушенный)</a:t>
            </a:r>
          </a:p>
        </p:txBody>
      </p:sp>
    </p:spTree>
    <p:extLst>
      <p:ext uri="{BB962C8B-B14F-4D97-AF65-F5344CB8AC3E}">
        <p14:creationId xmlns:p14="http://schemas.microsoft.com/office/powerpoint/2010/main" val="1492926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2F4114-2302-4DC5-B19A-8B020E656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/>
              <a:t>Тембр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7CA831-4D53-449C-8D44-4E3193A29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216" y="2556932"/>
            <a:ext cx="10039547" cy="365533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b="1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Обусловленный работой и положением лицевых мышц </a:t>
            </a:r>
          </a:p>
          <a:p>
            <a:pPr marL="0" indent="0" algn="ctr">
              <a:buNone/>
            </a:pPr>
            <a:r>
              <a:rPr lang="ru-RU" i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закрытый (лабиализованный «у» - образный, тёмный «о» - образный, шумовой);</a:t>
            </a:r>
          </a:p>
          <a:p>
            <a:pPr marL="0" indent="0" algn="ctr">
              <a:buNone/>
            </a:pPr>
            <a:r>
              <a:rPr lang="ru-RU" i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открытый (палатализованный, светлый)</a:t>
            </a:r>
          </a:p>
          <a:p>
            <a:pPr marL="0" indent="0" algn="ctr">
              <a:buNone/>
            </a:pPr>
            <a:r>
              <a:rPr lang="ru-RU" b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Обусловленный регистром </a:t>
            </a:r>
          </a:p>
          <a:p>
            <a:pPr marL="0" indent="0" algn="ctr">
              <a:buNone/>
            </a:pPr>
            <a:r>
              <a:rPr lang="ru-RU" i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головной (флейтовый, лёгкий, прозрачный, тонкий)</a:t>
            </a:r>
          </a:p>
          <a:p>
            <a:pPr marL="0" indent="0" algn="ctr">
              <a:buNone/>
            </a:pPr>
            <a:r>
              <a:rPr lang="ru-RU" i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грудной (сочный, густой, глубокий, плотный, полный, широкий, богатый, насыщенный, бархатный, округлый)</a:t>
            </a:r>
          </a:p>
          <a:p>
            <a:pPr marL="0" indent="0" algn="ctr">
              <a:buNone/>
            </a:pPr>
            <a:r>
              <a:rPr lang="ru-RU" i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микстовый</a:t>
            </a:r>
          </a:p>
          <a:p>
            <a:pPr marL="0" indent="0" algn="ctr">
              <a:buNone/>
            </a:pPr>
            <a:r>
              <a:rPr lang="ru-RU" b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Обусловленный атакой голоса </a:t>
            </a:r>
          </a:p>
          <a:p>
            <a:pPr marL="0" indent="0" algn="ctr">
              <a:buNone/>
            </a:pPr>
            <a:r>
              <a:rPr lang="ru-RU" i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мягкий (маслянистый, тёплый, задушевный)</a:t>
            </a:r>
          </a:p>
          <a:p>
            <a:pPr marL="0" indent="0" algn="ctr">
              <a:buNone/>
            </a:pPr>
            <a:r>
              <a:rPr lang="ru-RU" i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придыхательный (рыхлый)</a:t>
            </a:r>
          </a:p>
          <a:p>
            <a:pPr marL="0" indent="0" algn="ctr">
              <a:buNone/>
            </a:pPr>
            <a:r>
              <a:rPr lang="ru-RU" i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жёсткий (сухой, холодный, металлический)</a:t>
            </a:r>
          </a:p>
          <a:p>
            <a:pPr marL="0" indent="0" algn="ctr">
              <a:buNone/>
            </a:pPr>
            <a:endParaRPr lang="ru-RU" i="1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090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2F4114-2302-4DC5-B19A-8B020E656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/>
              <a:t>Тембр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7CA831-4D53-449C-8D44-4E3193A29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216" y="2556932"/>
            <a:ext cx="10039547" cy="365533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Обусловленный неправильным направлением фонации (на вдохе) </a:t>
            </a:r>
          </a:p>
          <a:p>
            <a:pPr marL="0" indent="0" algn="ctr">
              <a:buNone/>
            </a:pPr>
            <a:r>
              <a:rPr lang="ru-RU" i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захлёбывающийся (взахлёб, речь на вдохе)</a:t>
            </a:r>
          </a:p>
          <a:p>
            <a:pPr marL="0" indent="0" algn="ctr">
              <a:buNone/>
            </a:pPr>
            <a:r>
              <a:rPr lang="ru-RU" i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Обусловленный силой голоса </a:t>
            </a:r>
          </a:p>
          <a:p>
            <a:pPr marL="0" indent="0" algn="ctr">
              <a:buNone/>
            </a:pPr>
            <a:r>
              <a:rPr lang="ru-RU" i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слабый (тусклый, тихий)</a:t>
            </a:r>
          </a:p>
          <a:p>
            <a:pPr marL="0" indent="0" algn="ctr">
              <a:buNone/>
            </a:pPr>
            <a:r>
              <a:rPr lang="ru-RU" i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форсированный визгливый (резкий, пронзительный)</a:t>
            </a:r>
          </a:p>
          <a:p>
            <a:pPr marL="0" indent="0" algn="ctr">
              <a:buNone/>
            </a:pPr>
            <a:r>
              <a:rPr lang="ru-RU" i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форсированный крикливый (грубый, базарный)</a:t>
            </a:r>
          </a:p>
          <a:p>
            <a:pPr marL="0" indent="0" algn="ctr">
              <a:buNone/>
            </a:pPr>
            <a:r>
              <a:rPr lang="ru-RU" i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сильный (зычный, звучный, раскатистый)</a:t>
            </a:r>
          </a:p>
          <a:p>
            <a:pPr marL="0" indent="0" algn="ctr">
              <a:buNone/>
            </a:pPr>
            <a:r>
              <a:rPr lang="ru-RU" b="1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Обусловленный временным соотношением и согласных и гласных </a:t>
            </a:r>
            <a:r>
              <a:rPr lang="ru-RU" i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трескучий, напряжённый</a:t>
            </a:r>
          </a:p>
          <a:p>
            <a:pPr marL="0" indent="0" algn="ctr">
              <a:buNone/>
            </a:pPr>
            <a:endParaRPr lang="ru-RU" i="1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073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2F4114-2302-4DC5-B19A-8B020E656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/>
              <a:t>Тембр. Самопроверка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7CA831-4D53-449C-8D44-4E3193A29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216" y="2556932"/>
            <a:ext cx="10039547" cy="36553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>
                <a:solidFill>
                  <a:srgbClr val="000000"/>
                </a:solidFill>
                <a:effectLst/>
                <a:latin typeface="Open Sans" panose="020B0606030504020204" pitchFamily="34" charset="0"/>
                <a:hlinkClick r:id="rId2"/>
              </a:rPr>
              <a:t>https://disk.yandex.ru/d/lwJ-3vSuNQuqaA</a:t>
            </a:r>
            <a:endParaRPr lang="ru-RU" i="1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0" indent="0" algn="ctr">
              <a:buNone/>
            </a:pPr>
            <a:r>
              <a:rPr lang="en-US" i="1">
                <a:solidFill>
                  <a:srgbClr val="000000"/>
                </a:solidFill>
                <a:effectLst/>
                <a:latin typeface="Open Sans" panose="020B0606030504020204" pitchFamily="34" charset="0"/>
                <a:hlinkClick r:id="rId3"/>
              </a:rPr>
              <a:t>https://disk.yandex.ru/d/mgsmvfgv1aOYhA</a:t>
            </a:r>
            <a:endParaRPr lang="ru-RU" i="1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0" indent="0" algn="ctr">
              <a:buNone/>
            </a:pPr>
            <a:r>
              <a:rPr lang="en-US" i="1">
                <a:solidFill>
                  <a:srgbClr val="000000"/>
                </a:solidFill>
                <a:effectLst/>
                <a:latin typeface="Open Sans" panose="020B0606030504020204" pitchFamily="34" charset="0"/>
                <a:hlinkClick r:id="rId4"/>
              </a:rPr>
              <a:t>https://disk.yandex.ru/d/q1DbFNoAzyPItA</a:t>
            </a:r>
            <a:endParaRPr lang="ru-RU" i="1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0" indent="0" algn="ctr">
              <a:buNone/>
            </a:pPr>
            <a:r>
              <a:rPr lang="en-US" i="1">
                <a:solidFill>
                  <a:srgbClr val="000000"/>
                </a:solidFill>
                <a:effectLst/>
                <a:latin typeface="Open Sans" panose="020B0606030504020204" pitchFamily="34" charset="0"/>
                <a:hlinkClick r:id="rId5"/>
              </a:rPr>
              <a:t>https://disk.yandex.ru/d/lMRW30eMuykhZw</a:t>
            </a:r>
            <a:endParaRPr lang="ru-RU" i="1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0" indent="0" algn="ctr">
              <a:buNone/>
            </a:pPr>
            <a:endParaRPr lang="ru-RU" i="1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2555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0DBCE5BD57E554A834A058273B79CC8" ma:contentTypeVersion="7" ma:contentTypeDescription="Создание документа." ma:contentTypeScope="" ma:versionID="4ad859c2989327a9869e5fe6e5a7ddbf">
  <xsd:schema xmlns:xsd="http://www.w3.org/2001/XMLSchema" xmlns:xs="http://www.w3.org/2001/XMLSchema" xmlns:p="http://schemas.microsoft.com/office/2006/metadata/properties" xmlns:ns2="ac461b64-bd72-4113-b61b-02a9fa838837" targetNamespace="http://schemas.microsoft.com/office/2006/metadata/properties" ma:root="true" ma:fieldsID="34f1fcbf081820b585d3b091d06c6d80" ns2:_="">
    <xsd:import namespace="ac461b64-bd72-4113-b61b-02a9fa8388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461b64-bd72-4113-b61b-02a9fa8388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DCD2D41-2E1E-4769-BFE6-2E3B7AEEA5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82C0AE-D54C-46EC-A30F-A9AB4E1213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461b64-bd72-4113-b61b-02a9fa8388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9D4B380-D1A4-4862-982E-451315F12829}">
  <ds:schemaRefs>
    <ds:schemaRef ds:uri="http://purl.org/dc/dcmitype/"/>
    <ds:schemaRef ds:uri="http://schemas.microsoft.com/office/infopath/2007/PartnerControls"/>
    <ds:schemaRef ds:uri="http://purl.org/dc/terms/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ac461b64-bd72-4113-b61b-02a9fa838837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6322</TotalTime>
  <Words>1051</Words>
  <Application>Microsoft Office PowerPoint</Application>
  <PresentationFormat>Широкоэкранный</PresentationFormat>
  <Paragraphs>160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Garamond</vt:lpstr>
      <vt:lpstr>Open Sans</vt:lpstr>
      <vt:lpstr>Натуральные материалы</vt:lpstr>
      <vt:lpstr>Тон, тембр, интонация, мимика и жесты, и как их описывать?</vt:lpstr>
      <vt:lpstr>Голос </vt:lpstr>
      <vt:lpstr>Манера и тон</vt:lpstr>
      <vt:lpstr>Тембр</vt:lpstr>
      <vt:lpstr>Тембр </vt:lpstr>
      <vt:lpstr>Тембр </vt:lpstr>
      <vt:lpstr>Тембр </vt:lpstr>
      <vt:lpstr>Тембр </vt:lpstr>
      <vt:lpstr>Тембр. Самопроверка</vt:lpstr>
      <vt:lpstr>Интонация </vt:lpstr>
      <vt:lpstr>Артикуляция </vt:lpstr>
      <vt:lpstr>Сбои речепорождения</vt:lpstr>
      <vt:lpstr>Речевое дыхание</vt:lpstr>
      <vt:lpstr>Мимика и жесты</vt:lpstr>
      <vt:lpstr>Жесты</vt:lpstr>
      <vt:lpstr>Жесты рук. Адапторы, или жесты-манипуляции </vt:lpstr>
      <vt:lpstr>Жесты.  Жесты-эмблемы </vt:lpstr>
      <vt:lpstr>Жесты.  Жесты-иллюстрации </vt:lpstr>
      <vt:lpstr>Жесты рук.  Жесты-иллюстрации </vt:lpstr>
      <vt:lpstr>Мимика. Взгляд </vt:lpstr>
      <vt:lpstr>Мимика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Анна Хоменко</cp:lastModifiedBy>
  <cp:revision>73</cp:revision>
  <dcterms:created xsi:type="dcterms:W3CDTF">2021-09-19T13:02:22Z</dcterms:created>
  <dcterms:modified xsi:type="dcterms:W3CDTF">2025-03-26T12:43:30Z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0x01010070DBCE5BD57E554A834A058273B79CC8</vt:lpwstr>
  </property>
</Properties>
</file>