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69" r:id="rId4"/>
    <p:sldId id="286" r:id="rId5"/>
    <p:sldId id="271" r:id="rId6"/>
    <p:sldId id="274" r:id="rId7"/>
    <p:sldId id="282" r:id="rId8"/>
    <p:sldId id="283" r:id="rId9"/>
    <p:sldId id="281" r:id="rId10"/>
    <p:sldId id="287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81" d="100"/>
          <a:sy n="81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3952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3828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261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095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413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279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67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1819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454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249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5559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27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2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2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sz="4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4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" name="Google Shape;127;p1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" name="Google Shape;128;p1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1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1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11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4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body" idx="6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1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1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" name="Google Shape;142;p1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1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12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12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1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1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1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1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1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p13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3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3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3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3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3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3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3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3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A204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3;p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" name="Google Shape;44;p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" name="Google Shape;46;p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5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56;p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57;p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3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5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sz="3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" name="Google Shape;71;p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7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5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>
            <a:spLocks noGrp="1"/>
          </p:cNvSpPr>
          <p:nvPr>
            <p:ph type="chart" idx="6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" name="Google Shape;84;p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85;p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8"/>
          <p:cNvSpPr>
            <a:spLocks noGrp="1"/>
          </p:cNvSpPr>
          <p:nvPr>
            <p:ph type="chart" idx="5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6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7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" name="Google Shape;98;p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p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p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9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4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body" idx="5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body" idx="6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body" idx="7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9"/>
          <p:cNvSpPr txBox="1">
            <a:spLocks noGrp="1"/>
          </p:cNvSpPr>
          <p:nvPr>
            <p:ph type="body" idx="8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body" idx="9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1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1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1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1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" name="Google Shape;119;p10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0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body" idx="4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>
            <a:spLocks noGrp="1"/>
          </p:cNvSpPr>
          <p:nvPr>
            <p:ph type="title"/>
          </p:nvPr>
        </p:nvSpPr>
        <p:spPr>
          <a:xfrm>
            <a:off x="1288386" y="1866828"/>
            <a:ext cx="9942067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</a:pPr>
            <a:r>
              <a:rPr lang="ru-RU" sz="3400" dirty="0"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3400" dirty="0" err="1">
                <a:latin typeface="Helvetica Neue" panose="020B0604020202020204" charset="0"/>
              </a:rPr>
              <a:t>мультимодальному</a:t>
            </a:r>
            <a:r>
              <a:rPr lang="ru-RU" sz="3400" dirty="0">
                <a:latin typeface="Helvetica Neue" panose="020B0604020202020204" charset="0"/>
              </a:rPr>
              <a:t> коммуникативному материалу </a:t>
            </a:r>
            <a:endParaRPr sz="3400" dirty="0">
              <a:latin typeface="Helvetica Neue" panose="020B0604020202020204" charset="0"/>
            </a:endParaRPr>
          </a:p>
        </p:txBody>
      </p:sp>
      <p:sp>
        <p:nvSpPr>
          <p:cNvPr id="184" name="Google Shape;184;p14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Факультет гуманитарных наук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14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10"/>
              <a:buFont typeface="Arial"/>
              <a:buNone/>
            </a:pPr>
            <a:r>
              <a:rPr lang="ru-RU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14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Нижний Новгород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2025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0857" y="3951772"/>
            <a:ext cx="79221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599"/>
            </a:pPr>
            <a:r>
              <a:rPr lang="ru-RU" sz="1600" dirty="0">
                <a:solidFill>
                  <a:srgbClr val="0E2D69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Выполнила:</a:t>
            </a:r>
          </a:p>
          <a:p>
            <a:pPr>
              <a:buSzPts val="1599"/>
            </a:pPr>
            <a:r>
              <a:rPr lang="ru-RU" sz="1600" dirty="0" err="1">
                <a:solidFill>
                  <a:srgbClr val="0E2D69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Торгашева</a:t>
            </a:r>
            <a:r>
              <a:rPr lang="ru-RU" sz="1600" dirty="0">
                <a:solidFill>
                  <a:srgbClr val="0E2D69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К. Н., 3 курс гр. 22ФПЛ-2</a:t>
            </a:r>
          </a:p>
          <a:p>
            <a:pPr>
              <a:buSzPts val="1599"/>
            </a:pPr>
            <a:endParaRPr lang="ru-RU" sz="1600" dirty="0">
              <a:solidFill>
                <a:srgbClr val="0E2D69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lvl="0">
              <a:buSzPts val="1500"/>
            </a:pP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Научный руководитель:</a:t>
            </a:r>
          </a:p>
          <a:p>
            <a:pPr lvl="0">
              <a:buSzPts val="1500"/>
            </a:pP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к. </a:t>
            </a:r>
            <a:r>
              <a:rPr lang="ru-RU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филол</a:t>
            </a: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н.,</a:t>
            </a:r>
          </a:p>
          <a:p>
            <a:pPr lvl="0">
              <a:buSzPts val="1500"/>
            </a:pP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старший научный сотрудник</a:t>
            </a:r>
          </a:p>
          <a:p>
            <a:pPr lvl="0">
              <a:buSzPts val="1500"/>
            </a:pP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Центра языка и мозга</a:t>
            </a:r>
          </a:p>
          <a:p>
            <a:pPr lvl="0">
              <a:buSzPts val="1500"/>
            </a:pP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Хоменко А.Ю</a:t>
            </a:r>
          </a:p>
          <a:p>
            <a:pPr>
              <a:buSzPts val="1599"/>
            </a:pPr>
            <a:endParaRPr lang="ru-RU" sz="1600" dirty="0">
              <a:solidFill>
                <a:srgbClr val="0E2D69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lvl="0">
              <a:buSzPts val="1600"/>
            </a:pPr>
            <a:endParaRPr lang="ru-RU" sz="1600" dirty="0">
              <a:solidFill>
                <a:srgbClr val="0E2D69"/>
              </a:solidFill>
              <a:latin typeface="Helvetica Neue" panose="020B0604020202020204" charset="0"/>
            </a:endParaRPr>
          </a:p>
          <a:p>
            <a:pPr lvl="0">
              <a:buClr>
                <a:srgbClr val="0E2D69"/>
              </a:buClr>
              <a:buSzPts val="1600"/>
            </a:pPr>
            <a:endParaRPr lang="ru-RU" sz="1600" dirty="0">
              <a:solidFill>
                <a:srgbClr val="0E2D69"/>
              </a:solidFill>
              <a:latin typeface="Helvetica Neue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body" idx="3"/>
          </p:nvPr>
        </p:nvSpPr>
        <p:spPr>
          <a:xfrm>
            <a:off x="585900" y="1931376"/>
            <a:ext cx="110580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Заключение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5132" y="491130"/>
            <a:ext cx="414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5900" y="1382395"/>
            <a:ext cx="11339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ru-RU" sz="1800" b="1" dirty="0">
                <a:solidFill>
                  <a:srgbClr val="002060"/>
                </a:solidFill>
                <a:latin typeface="Helvetica Neue" panose="020B0604020202020204" charset="0"/>
              </a:rPr>
              <a:t>Что и как можно улучшить?</a:t>
            </a:r>
          </a:p>
          <a:p>
            <a:pPr>
              <a:buClr>
                <a:srgbClr val="002060"/>
              </a:buClr>
            </a:pPr>
            <a:endParaRPr lang="ru-RU" sz="1800" b="1" dirty="0">
              <a:solidFill>
                <a:srgbClr val="002060"/>
              </a:solidFill>
              <a:latin typeface="Helvetica Neue" panose="020B0604020202020204" charset="0"/>
            </a:endParaRPr>
          </a:p>
          <a:p>
            <a:pPr marL="342900" indent="-342900">
              <a:buClr>
                <a:srgbClr val="002060"/>
              </a:buClr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Паузы. (посмотреть по составу паузы: заполненные/незаполненные паузы;</a:t>
            </a:r>
          </a:p>
          <a:p>
            <a:pPr marL="342900" indent="-342900">
              <a:buClr>
                <a:srgbClr val="002060"/>
              </a:buClr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Интонация. (посмотреть, как меняются интонационные рисунки, какие интонационные рисунки преобладают);</a:t>
            </a:r>
          </a:p>
          <a:p>
            <a:pPr marL="342900" indent="-342900">
              <a:buClr>
                <a:srgbClr val="002060"/>
              </a:buClr>
              <a:buFont typeface="Arial"/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Использовать </a:t>
            </a:r>
            <a:r>
              <a:rPr lang="en-US" sz="1800" b="1" dirty="0" err="1">
                <a:solidFill>
                  <a:srgbClr val="002060"/>
                </a:solidFill>
              </a:rPr>
              <a:t>Coh</a:t>
            </a:r>
            <a:r>
              <a:rPr lang="en-US" sz="1800" b="1" dirty="0">
                <a:solidFill>
                  <a:srgbClr val="002060"/>
                </a:solidFill>
              </a:rPr>
              <a:t>-Metrix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для анализа </a:t>
            </a:r>
            <a:r>
              <a:rPr lang="ru-RU" sz="1800" dirty="0" err="1">
                <a:solidFill>
                  <a:srgbClr val="002060"/>
                </a:solidFill>
              </a:rPr>
              <a:t>когезии</a:t>
            </a:r>
            <a:r>
              <a:rPr lang="ru-RU" sz="1800" dirty="0">
                <a:solidFill>
                  <a:srgbClr val="002060"/>
                </a:solidFill>
              </a:rPr>
              <a:t> и когерентности;</a:t>
            </a:r>
            <a:endParaRPr lang="ru-RU" sz="1800" dirty="0">
              <a:solidFill>
                <a:srgbClr val="002060"/>
              </a:solidFill>
              <a:latin typeface="Helvetica Neue" panose="020B0604020202020204" charset="0"/>
            </a:endParaRPr>
          </a:p>
          <a:p>
            <a:pPr marL="342900" indent="-342900">
              <a:buClr>
                <a:srgbClr val="002060"/>
              </a:buClr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Для каждой метрики создать шкалу оценивания;</a:t>
            </a:r>
          </a:p>
          <a:p>
            <a:pPr marL="342900" indent="-342900">
              <a:buClr>
                <a:srgbClr val="002060"/>
              </a:buClr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Ручная разметка данных в </a:t>
            </a:r>
            <a:r>
              <a:rPr lang="en-US" sz="1800" dirty="0">
                <a:solidFill>
                  <a:srgbClr val="002060"/>
                </a:solidFill>
                <a:latin typeface="Helvetica Neue" panose="020B0604020202020204" charset="0"/>
              </a:rPr>
              <a:t>ELAN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;</a:t>
            </a:r>
            <a:endParaRPr lang="ru-RU" sz="1800" b="1" dirty="0">
              <a:solidFill>
                <a:srgbClr val="002060"/>
              </a:solidFill>
              <a:latin typeface="Helvetica Neue" panose="020B0604020202020204" charset="0"/>
            </a:endParaRPr>
          </a:p>
          <a:p>
            <a:pPr>
              <a:buClr>
                <a:srgbClr val="002060"/>
              </a:buClr>
            </a:pPr>
            <a:endParaRPr lang="ru-RU" sz="1800" b="1" dirty="0">
              <a:solidFill>
                <a:srgbClr val="002060"/>
              </a:solidFill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7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/>
          <p:nvPr/>
        </p:nvSpPr>
        <p:spPr>
          <a:xfrm>
            <a:off x="2724300" y="4337375"/>
            <a:ext cx="6743400" cy="1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Спасибо за внимание!</a:t>
            </a:r>
            <a:endParaRPr sz="5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body" idx="3"/>
          </p:nvPr>
        </p:nvSpPr>
        <p:spPr>
          <a:xfrm>
            <a:off x="585900" y="1931376"/>
            <a:ext cx="110580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>
                <a:latin typeface="Helvetica Neue"/>
                <a:ea typeface="Helvetica Neue"/>
                <a:cs typeface="Helvetica Neue"/>
                <a:sym typeface="Helvetica Neue"/>
              </a:rPr>
              <a:t>Теоретическая база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445" y="1374170"/>
            <a:ext cx="11189455" cy="5161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buSzPts val="1000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А. А. </a:t>
            </a:r>
            <a:r>
              <a:rPr lang="ru-RU" sz="1800" dirty="0" err="1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Кибрик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выделяет 3 типа информационных каналов:</a:t>
            </a:r>
          </a:p>
          <a:p>
            <a:pPr marL="285750" lvl="0" indent="-285750" algn="just">
              <a:lnSpc>
                <a:spcPct val="114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Сегментный (вербальный) канал </a:t>
            </a:r>
          </a:p>
          <a:p>
            <a:pPr marL="285750" lvl="0" indent="-285750" algn="just">
              <a:lnSpc>
                <a:spcPct val="114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Просодический канал</a:t>
            </a:r>
          </a:p>
          <a:p>
            <a:pPr marL="285750" lvl="0" indent="-285750" algn="just">
              <a:lnSpc>
                <a:spcPct val="114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Визуальный канал</a:t>
            </a:r>
            <a:endParaRPr lang="en-US" sz="1800" dirty="0">
              <a:solidFill>
                <a:srgbClr val="002060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285750" lvl="0" indent="-285750" algn="just">
              <a:lnSpc>
                <a:spcPct val="114000"/>
              </a:lnSpc>
              <a:buSzPts val="100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algn="just">
              <a:lnSpc>
                <a:spcPct val="114000"/>
              </a:lnSpc>
              <a:buSzPts val="1000"/>
            </a:pPr>
            <a:r>
              <a:rPr lang="ru-RU" sz="1800" b="1" dirty="0">
                <a:solidFill>
                  <a:srgbClr val="002060"/>
                </a:solidFill>
                <a:latin typeface="Helvetica Neue" panose="020B0604020202020204" charset="0"/>
              </a:rPr>
              <a:t>Элементарная дискурсивная единица (ЭДЕ) 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– элементарная дискурсивная единица, которая представляет собой минимальную единицу устной речи, несущую определенное смысловое значение. ЭДЕ часто соответствует одной клаузе или предикации и характеризуется просодической целостностью (А. А. </a:t>
            </a:r>
            <a:r>
              <a:rPr lang="ru-RU" sz="1800" dirty="0" err="1">
                <a:solidFill>
                  <a:srgbClr val="002060"/>
                </a:solidFill>
                <a:latin typeface="Helvetica Neue" panose="020B0604020202020204" charset="0"/>
              </a:rPr>
              <a:t>Кибрик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, 2007).</a:t>
            </a:r>
          </a:p>
          <a:p>
            <a:pPr algn="just">
              <a:lnSpc>
                <a:spcPct val="114000"/>
              </a:lnSpc>
              <a:buSzPts val="1000"/>
            </a:pPr>
            <a:endParaRPr lang="ru-RU" sz="1800" dirty="0">
              <a:solidFill>
                <a:srgbClr val="002060"/>
              </a:solidFill>
              <a:latin typeface="Helvetica Neue" panose="020B0604020202020204" charset="0"/>
            </a:endParaRPr>
          </a:p>
          <a:p>
            <a:pPr marL="0" lvl="0" indent="0" algn="just">
              <a:lnSpc>
                <a:spcPct val="115000"/>
              </a:lnSpc>
            </a:pPr>
            <a:r>
              <a:rPr lang="ru-RU" sz="1800" b="1" dirty="0" err="1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Когезия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– связность текста на уровне предложений или единиц дискурса (рассчитывалось как среднее косинусное сходство между последовательными ЭДЕ).  </a:t>
            </a:r>
          </a:p>
          <a:p>
            <a:pPr marL="0" lvl="0" indent="0" algn="just">
              <a:lnSpc>
                <a:spcPct val="115000"/>
              </a:lnSpc>
            </a:pPr>
            <a:endParaRPr lang="ru-RU" sz="1800" dirty="0">
              <a:solidFill>
                <a:srgbClr val="002060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algn="just">
              <a:lnSpc>
                <a:spcPct val="115000"/>
              </a:lnSpc>
            </a:pPr>
            <a:r>
              <a:rPr lang="ru-RU" sz="1800" b="1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Когерентность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– общая связность текста, которая отражает, насколько хорошо различные части текста взаимосвязаны. В данном случае она рассчитывается как среднее косинусное сходство между всеми парами ЭДЕ.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75132" y="491130"/>
            <a:ext cx="414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</p:spTree>
    <p:extLst>
      <p:ext uri="{BB962C8B-B14F-4D97-AF65-F5344CB8AC3E}">
        <p14:creationId xmlns:p14="http://schemas.microsoft.com/office/powerpoint/2010/main" val="270855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>
            <a:spLocks noGrp="1"/>
          </p:cNvSpPr>
          <p:nvPr>
            <p:ph type="title"/>
          </p:nvPr>
        </p:nvSpPr>
        <p:spPr>
          <a:xfrm>
            <a:off x="304799" y="1087423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dirty="0">
                <a:latin typeface="Helvetica Neue"/>
                <a:ea typeface="Helvetica Neue"/>
                <a:cs typeface="Helvetica Neue"/>
                <a:sym typeface="Helvetica Neue"/>
              </a:rPr>
              <a:t>Выделенные для анализа признаки и способы их оценки. Вербальные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18"/>
          <p:cNvSpPr txBox="1">
            <a:spLocks noGrp="1"/>
          </p:cNvSpPr>
          <p:nvPr>
            <p:ph type="body" idx="3"/>
          </p:nvPr>
        </p:nvSpPr>
        <p:spPr>
          <a:xfrm>
            <a:off x="585900" y="1931376"/>
            <a:ext cx="110580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Практическая часть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5132" y="491130"/>
            <a:ext cx="414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4377585"/>
                  </p:ext>
                </p:extLst>
              </p:nvPr>
            </p:nvGraphicFramePr>
            <p:xfrm>
              <a:off x="711200" y="1549088"/>
              <a:ext cx="10782300" cy="4961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81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681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6460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Признак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Источник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Методы оценки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Обобщённость, размытость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err="1">
                              <a:latin typeface="Helvetica Neue" panose="020B0604020202020204" charset="0"/>
                            </a:rPr>
                            <a:t>Енгалычев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 (2016),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de-DE" sz="1600" dirty="0" err="1">
                              <a:latin typeface="Helvetica Neue" panose="020B0604020202020204" charset="0"/>
                            </a:rPr>
                            <a:t>Vrij</a:t>
                          </a:r>
                          <a:r>
                            <a:rPr lang="de-DE" sz="1600" dirty="0">
                              <a:latin typeface="Helvetica Neue" panose="020B0604020202020204" charset="0"/>
                            </a:rPr>
                            <a:t> (2008), </a:t>
                          </a:r>
                          <a:r>
                            <a:rPr lang="de-DE" sz="1600" dirty="0" err="1">
                              <a:latin typeface="Helvetica Neue" panose="020B0604020202020204" charset="0"/>
                            </a:rPr>
                            <a:t>Sarzynska-Wawer</a:t>
                          </a:r>
                          <a:r>
                            <a:rPr lang="de-DE" sz="1600" dirty="0">
                              <a:latin typeface="Helvetica Neue" panose="020B0604020202020204" charset="0"/>
                            </a:rPr>
                            <a:t> et al. (2023)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Подсчитывался процент размытых слов. Оценивался средний </a:t>
                          </a:r>
                          <a:r>
                            <a:rPr lang="ru-RU" sz="1600" b="1" dirty="0">
                              <a:latin typeface="Helvetica Neue" panose="020B0604020202020204" charset="0"/>
                            </a:rPr>
                            <a:t>TF-IDF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 для текста: более низкий показатель указывал на общие формулировки.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Процент позитивных ЭДЕ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err="1">
                              <a:latin typeface="Helvetica Neue" panose="020B0604020202020204" charset="0"/>
                            </a:rPr>
                            <a:t>Vrij</a:t>
                          </a:r>
                          <a:r>
                            <a:rPr lang="de-DE" sz="1600" dirty="0">
                              <a:latin typeface="Helvetica Neue" panose="020B0604020202020204" charset="0"/>
                            </a:rPr>
                            <a:t> (2000), </a:t>
                          </a:r>
                          <a:r>
                            <a:rPr lang="de-DE" sz="1600" dirty="0" err="1">
                              <a:latin typeface="Helvetica Neue" panose="020B0604020202020204" charset="0"/>
                            </a:rPr>
                            <a:t>Sarzynska-Wawer</a:t>
                          </a:r>
                          <a:r>
                            <a:rPr lang="de-DE" sz="1600" dirty="0">
                              <a:latin typeface="Helvetica Neue" panose="020B0604020202020204" charset="0"/>
                            </a:rPr>
                            <a:t> et al. (2023)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Каждая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ЭДЕ: с негативной, нейтральная, положительная коннотацией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. Затем рассчитывался процент позитивных ЭДЕ от общего количества.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Процент негативных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ЭДЕ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err="1">
                              <a:latin typeface="Helvetica Neue" panose="020B0604020202020204" charset="0"/>
                            </a:rPr>
                            <a:t>Vrij</a:t>
                          </a:r>
                          <a:r>
                            <a:rPr lang="de-DE" sz="1600" dirty="0">
                              <a:latin typeface="Helvetica Neue" panose="020B0604020202020204" charset="0"/>
                            </a:rPr>
                            <a:t> (2000), </a:t>
                          </a:r>
                          <a:r>
                            <a:rPr lang="de-DE" sz="1600" dirty="0" err="1">
                              <a:latin typeface="Helvetica Neue" panose="020B0604020202020204" charset="0"/>
                            </a:rPr>
                            <a:t>Sarzynska-Wawer</a:t>
                          </a:r>
                          <a:r>
                            <a:rPr lang="de-DE" sz="1600" dirty="0">
                              <a:latin typeface="Helvetica Neue" panose="020B0604020202020204" charset="0"/>
                            </a:rPr>
                            <a:t> et al. (2023)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latin typeface="Helvetica Neue" panose="020B0604020202020204" charset="0"/>
                            </a:rPr>
                            <a:t>Каждая</a:t>
                          </a:r>
                          <a:r>
                            <a:rPr lang="ru-RU" sz="1600" baseline="0" dirty="0">
                              <a:solidFill>
                                <a:srgbClr val="002060"/>
                              </a:solidFill>
                              <a:latin typeface="Helvetica Neue" panose="020B0604020202020204" charset="0"/>
                            </a:rPr>
                            <a:t> ЭДЕ: 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с негативной, нейтральная, положительная коннотацией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. Затем рассчитывался процент негативных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ЭДЕ от общего количества.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Процент местоимений 1-го лица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a-DK" sz="1600" dirty="0">
                              <a:latin typeface="Helvetica Neue" panose="020B0604020202020204" charset="0"/>
                            </a:rPr>
                            <a:t>Sarzynska-Wawer et al. (2023)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6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кол−во местоимений</m:t>
                                  </m:r>
                                </m:num>
                                <m:den>
                                  <m:r>
                                    <a:rPr lang="ru-RU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кол−во слов</m:t>
                                  </m:r>
                                </m:den>
                              </m:f>
                              <m:r>
                                <a:rPr lang="de-DE" sz="16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ru-RU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oMath>
                          </a14:m>
                          <a:r>
                            <a:rPr lang="ru-RU" sz="1600" dirty="0">
                              <a:solidFill>
                                <a:srgbClr val="002060"/>
                              </a:solidFill>
                              <a:latin typeface="Helvetica Neue" panose="020B0604020202020204" charset="0"/>
                            </a:rPr>
                            <a:t>  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Уровень структурированности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err="1">
                              <a:latin typeface="Helvetica Neue" panose="020B0604020202020204" charset="0"/>
                            </a:rPr>
                            <a:t>Енгалычев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 (2016)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Анализировалась </a:t>
                          </a:r>
                          <a:r>
                            <a:rPr lang="ru-RU" sz="1600" dirty="0" err="1">
                              <a:latin typeface="Helvetica Neue" panose="020B0604020202020204" charset="0"/>
                            </a:rPr>
                            <a:t>когезия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 и когерентность текста с помощью модели </a:t>
                          </a:r>
                          <a:r>
                            <a:rPr lang="ru-RU" sz="1600" dirty="0" err="1">
                              <a:latin typeface="Helvetica Neue" panose="020B0604020202020204" charset="0"/>
                            </a:rPr>
                            <a:t>SentenceTransformer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 (</a:t>
                          </a:r>
                          <a:r>
                            <a:rPr lang="ru-RU" sz="1600" b="1" dirty="0">
                              <a:latin typeface="Helvetica Neue" panose="020B0604020202020204" charset="0"/>
                            </a:rPr>
                            <a:t>BERT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).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4377585"/>
                  </p:ext>
                </p:extLst>
              </p:nvPr>
            </p:nvGraphicFramePr>
            <p:xfrm>
              <a:off x="711200" y="1549088"/>
              <a:ext cx="10782300" cy="4961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8135"/>
                    <a:gridCol w="3068135"/>
                    <a:gridCol w="4646030"/>
                  </a:tblGrid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 smtClean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Признак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Источник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 smtClean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Методы оценки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Обобщённость, размытость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err="1" smtClean="0">
                              <a:latin typeface="Helvetica Neue" panose="020B0604020202020204" charset="0"/>
                            </a:rPr>
                            <a:t>Енгалычев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 (2016),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de-DE" sz="1600" dirty="0" err="1" smtClean="0">
                              <a:latin typeface="Helvetica Neue" panose="020B0604020202020204" charset="0"/>
                            </a:rPr>
                            <a:t>Vrij</a:t>
                          </a:r>
                          <a:r>
                            <a:rPr lang="de-DE" sz="1600" dirty="0" smtClean="0">
                              <a:latin typeface="Helvetica Neue" panose="020B0604020202020204" charset="0"/>
                            </a:rPr>
                            <a:t> (2008), </a:t>
                          </a:r>
                          <a:r>
                            <a:rPr lang="de-DE" sz="1600" dirty="0" err="1" smtClean="0">
                              <a:latin typeface="Helvetica Neue" panose="020B0604020202020204" charset="0"/>
                            </a:rPr>
                            <a:t>Sarzynska-Wawer</a:t>
                          </a:r>
                          <a:r>
                            <a:rPr lang="de-DE" sz="1600" dirty="0" smtClean="0">
                              <a:latin typeface="Helvetica Neue" panose="020B0604020202020204" charset="0"/>
                            </a:rPr>
                            <a:t> et al. (2023)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Подсчитывался процент размытых слов.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Оценивался средний </a:t>
                          </a:r>
                          <a:r>
                            <a:rPr lang="ru-RU" sz="1600" b="1" dirty="0" smtClean="0">
                              <a:latin typeface="Helvetica Neue" panose="020B0604020202020204" charset="0"/>
                            </a:rPr>
                            <a:t>TF-IDF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 для текста: более низкий показатель указывал на общие формулировки.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Процент позитивных ЭДЕ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err="1" smtClean="0">
                              <a:latin typeface="Helvetica Neue" panose="020B0604020202020204" charset="0"/>
                            </a:rPr>
                            <a:t>Vrij</a:t>
                          </a:r>
                          <a:r>
                            <a:rPr lang="de-DE" sz="1600" dirty="0" smtClean="0">
                              <a:latin typeface="Helvetica Neue" panose="020B0604020202020204" charset="0"/>
                            </a:rPr>
                            <a:t> (2000), </a:t>
                          </a:r>
                          <a:r>
                            <a:rPr lang="de-DE" sz="1600" dirty="0" err="1" smtClean="0">
                              <a:latin typeface="Helvetica Neue" panose="020B0604020202020204" charset="0"/>
                            </a:rPr>
                            <a:t>Sarzynska-Wawer</a:t>
                          </a:r>
                          <a:r>
                            <a:rPr lang="de-DE" sz="1600" dirty="0" smtClean="0">
                              <a:latin typeface="Helvetica Neue" panose="020B0604020202020204" charset="0"/>
                            </a:rPr>
                            <a:t> et al. (2023)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Каждая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ЭДЕ: с негативной, нейтральная, положительная коннотацией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. Затем рассчитывался процент позитивных ЭДЕ от общего количества.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Процент негативных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ЭДЕ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err="1" smtClean="0">
                              <a:latin typeface="Helvetica Neue" panose="020B0604020202020204" charset="0"/>
                            </a:rPr>
                            <a:t>Vrij</a:t>
                          </a:r>
                          <a:r>
                            <a:rPr lang="de-DE" sz="1600" dirty="0" smtClean="0">
                              <a:latin typeface="Helvetica Neue" panose="020B0604020202020204" charset="0"/>
                            </a:rPr>
                            <a:t> (2000), </a:t>
                          </a:r>
                          <a:r>
                            <a:rPr lang="de-DE" sz="1600" dirty="0" err="1" smtClean="0">
                              <a:latin typeface="Helvetica Neue" panose="020B0604020202020204" charset="0"/>
                            </a:rPr>
                            <a:t>Sarzynska-Wawer</a:t>
                          </a:r>
                          <a:r>
                            <a:rPr lang="de-DE" sz="1600" dirty="0" smtClean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Helvetica Neue" panose="020B0604020202020204" charset="0"/>
                            </a:rPr>
                            <a:t>et al. (2023)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solidFill>
                                <a:srgbClr val="002060"/>
                              </a:solidFill>
                              <a:latin typeface="Helvetica Neue" panose="020B0604020202020204" charset="0"/>
                            </a:rPr>
                            <a:t>Каждая</a:t>
                          </a:r>
                          <a:r>
                            <a:rPr lang="ru-RU" sz="1600" baseline="0" dirty="0" smtClean="0">
                              <a:solidFill>
                                <a:srgbClr val="002060"/>
                              </a:solidFill>
                              <a:latin typeface="Helvetica Neue" panose="020B0604020202020204" charset="0"/>
                            </a:rPr>
                            <a:t> ЭДЕ: 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с негативной, нейтральная, положительная коннотацией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. Затем рассчитывался процент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негативных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ЭДЕ от общего количества.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Процент местоимений 1-го лица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a-DK" sz="1600" dirty="0" smtClean="0">
                              <a:latin typeface="Helvetica Neue" panose="020B0604020202020204" charset="0"/>
                            </a:rPr>
                            <a:t>Sarzynska-Wawer </a:t>
                          </a:r>
                          <a:r>
                            <a:rPr lang="da-DK" sz="1600" dirty="0" smtClean="0">
                              <a:latin typeface="Helvetica Neue" panose="020B0604020202020204" charset="0"/>
                            </a:rPr>
                            <a:t>et al. (2023)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2110" t="-618947" r="-524" b="-154737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Уровень структурированности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err="1" smtClean="0">
                              <a:latin typeface="Helvetica Neue" panose="020B0604020202020204" charset="0"/>
                            </a:rPr>
                            <a:t>Енгалычев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 (2016)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Анализировалась </a:t>
                          </a:r>
                          <a:r>
                            <a:rPr lang="ru-RU" sz="1600" dirty="0" err="1" smtClean="0">
                              <a:latin typeface="Helvetica Neue" panose="020B0604020202020204" charset="0"/>
                            </a:rPr>
                            <a:t>когезия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 и когерентность текста с помощью модели </a:t>
                          </a:r>
                          <a:r>
                            <a:rPr lang="ru-RU" sz="1600" dirty="0" err="1" smtClean="0">
                              <a:latin typeface="Helvetica Neue" panose="020B0604020202020204" charset="0"/>
                            </a:rPr>
                            <a:t>SentenceTransformer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 (</a:t>
                          </a:r>
                          <a:r>
                            <a:rPr lang="ru-RU" sz="1600" b="1" dirty="0" smtClean="0">
                              <a:latin typeface="Helvetica Neue" panose="020B0604020202020204" charset="0"/>
                            </a:rPr>
                            <a:t>BERT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).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1000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>
            <a:spLocks noGrp="1"/>
          </p:cNvSpPr>
          <p:nvPr>
            <p:ph type="title"/>
          </p:nvPr>
        </p:nvSpPr>
        <p:spPr>
          <a:xfrm>
            <a:off x="304799" y="1236297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dirty="0">
                <a:latin typeface="Helvetica Neue"/>
                <a:ea typeface="Helvetica Neue"/>
                <a:cs typeface="Helvetica Neue"/>
                <a:sym typeface="Helvetica Neue"/>
              </a:rPr>
              <a:t>Выделенные для анализа признаки и способы их оценки. Просодические.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18"/>
          <p:cNvSpPr txBox="1">
            <a:spLocks noGrp="1"/>
          </p:cNvSpPr>
          <p:nvPr>
            <p:ph type="body" idx="3"/>
          </p:nvPr>
        </p:nvSpPr>
        <p:spPr>
          <a:xfrm>
            <a:off x="585900" y="1931376"/>
            <a:ext cx="110580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Практическая часть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5132" y="491130"/>
            <a:ext cx="414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500193"/>
                  </p:ext>
                </p:extLst>
              </p:nvPr>
            </p:nvGraphicFramePr>
            <p:xfrm>
              <a:off x="1143689" y="1913027"/>
              <a:ext cx="9994211" cy="40929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438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433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07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Признак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>
                              <a:latin typeface="Helvetica Neue" panose="020B0604020202020204" charset="0"/>
                            </a:rPr>
                            <a:t>Источник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Методы оценки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Частота основного тона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ru-RU" sz="1600" b="0" i="0" u="none" strike="noStrike" cap="none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Лыкова,</a:t>
                          </a:r>
                          <a:r>
                            <a:rPr lang="ru-RU" sz="160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 2016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  <a:p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Частота F0 измерялась с помощью </a:t>
                          </a:r>
                          <a:r>
                            <a:rPr lang="ru-RU" sz="1600" dirty="0" err="1">
                              <a:latin typeface="Helvetica Neue" panose="020B0604020202020204" charset="0"/>
                            </a:rPr>
                            <a:t>Parselmouth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. Сравнивались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средние значения для правдивых и ложных высказываний.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Паузы, частые заминки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ru-RU" sz="1600" b="0" i="0" u="none" strike="noStrike" cap="none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Лыкова,</a:t>
                          </a:r>
                          <a:r>
                            <a:rPr lang="ru-RU" sz="160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 2016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Анализировались количество пауз и их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длительность с использованием библиотеки </a:t>
                          </a:r>
                          <a:r>
                            <a:rPr lang="ru-RU" sz="1600" dirty="0" err="1">
                              <a:latin typeface="Helvetica Neue" panose="020B0604020202020204" charset="0"/>
                            </a:rPr>
                            <a:t>librosa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. Высчитывалось содержание пауз речи в процентах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Дрожь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в голосе</a:t>
                          </a:r>
                          <a:r>
                            <a:rPr lang="en-US" sz="1600" baseline="0" dirty="0">
                              <a:latin typeface="Helvetica Neue" panose="020B0604020202020204" charset="0"/>
                            </a:rPr>
                            <a:t> (Jitter)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0" i="0" u="none" strike="noStrike" cap="none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Лыкова,</a:t>
                          </a:r>
                          <a:r>
                            <a:rPr lang="ru-RU" sz="160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 2016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0" i="0" u="none" strike="noStrike" cap="none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Определялась как средняя относительная разница между соседними значениями F0 в процентах.</a:t>
                          </a:r>
                          <a:endParaRPr lang="en-US" sz="1600" b="0" i="1" dirty="0">
                            <a:latin typeface="Helvetica Neue" panose="020B060402020202020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𝐽𝑖𝑡𝑡𝑒𝑟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f>
                                  <m:f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pt-BR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sz="1600" b="0" i="1" baseline="-2500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1600" b="0" i="1" baseline="-25000" smtClean="0">
                                                <a:latin typeface="Cambria Math" panose="02040503050406030204" pitchFamily="18" charset="0"/>
                                              </a:rPr>
                                              <m:t>+1 −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sz="1600" b="0" i="1" baseline="-2500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sz="1600" b="0" i="1" baseline="-2500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Скорость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и 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темп речи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0" i="0" u="none" strike="noStrike" cap="none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Лыкова,</a:t>
                          </a:r>
                          <a:r>
                            <a:rPr lang="ru-RU" sz="1600" b="0" i="0" u="none" strike="noStrike" cap="none" baseline="0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 2016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Рассчитывались скорость (слов в минуту) и темп речи (слогов в минуту) с помощью библиотеки </a:t>
                          </a:r>
                          <a:r>
                            <a:rPr lang="ru-RU" sz="1600" dirty="0" err="1">
                              <a:latin typeface="Helvetica Neue" panose="020B0604020202020204" charset="0"/>
                            </a:rPr>
                            <a:t>pyphen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500193"/>
                  </p:ext>
                </p:extLst>
              </p:nvPr>
            </p:nvGraphicFramePr>
            <p:xfrm>
              <a:off x="1143689" y="1913027"/>
              <a:ext cx="9994211" cy="40929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43882"/>
                    <a:gridCol w="1943329"/>
                    <a:gridCol w="5207000"/>
                  </a:tblGrid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 smtClean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Признак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smtClean="0">
                              <a:latin typeface="Helvetica Neue" panose="020B0604020202020204" charset="0"/>
                            </a:rPr>
                            <a:t>Источник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 smtClean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Методы оценки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Частота основного тона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ru-RU" sz="16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Лыкова,</a:t>
                          </a:r>
                          <a:r>
                            <a:rPr lang="ru-RU" sz="1600" b="0" i="0" u="none" strike="noStrike" cap="none" baseline="0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 2016</a:t>
                          </a:r>
                          <a:endParaRPr lang="ru-RU" sz="1600" dirty="0" smtClean="0">
                            <a:latin typeface="Helvetica Neue" panose="020B0604020202020204" charset="0"/>
                          </a:endParaRPr>
                        </a:p>
                        <a:p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Частота F0 измерялась с помощью </a:t>
                          </a:r>
                          <a:r>
                            <a:rPr lang="ru-RU" sz="1600" dirty="0" err="1" smtClean="0">
                              <a:latin typeface="Helvetica Neue" panose="020B0604020202020204" charset="0"/>
                            </a:rPr>
                            <a:t>Parselmouth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. Сравнивались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средние значения для правдивых и ложных высказываний.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Паузы, частые заминки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ru-RU" sz="16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Лыкова,</a:t>
                          </a:r>
                          <a:r>
                            <a:rPr lang="ru-RU" sz="1600" b="0" i="0" u="none" strike="noStrike" cap="none" baseline="0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 2016</a:t>
                          </a:r>
                          <a:endParaRPr lang="ru-RU" sz="1600" dirty="0" smtClean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Анализировались количество пауз и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их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длительность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с использованием библиотеки </a:t>
                          </a:r>
                          <a:r>
                            <a:rPr lang="ru-RU" sz="1600" dirty="0" err="1" smtClean="0">
                              <a:latin typeface="Helvetica Neue" panose="020B0604020202020204" charset="0"/>
                            </a:rPr>
                            <a:t>librosa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. Высчитывалось содержание пауз речи в процентах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1264984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Дрожь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в голосе</a:t>
                          </a:r>
                          <a:r>
                            <a:rPr lang="en-US" sz="1600" baseline="0" dirty="0" smtClean="0">
                              <a:latin typeface="Helvetica Neue" panose="020B0604020202020204" charset="0"/>
                            </a:rPr>
                            <a:t> (Jitter)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Лыкова,</a:t>
                          </a:r>
                          <a:r>
                            <a:rPr lang="ru-RU" sz="1600" b="0" i="0" u="none" strike="noStrike" cap="none" baseline="0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 2016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2047" t="-159615" r="-468" b="-7067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Скорость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и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темп речи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Лыкова,</a:t>
                          </a:r>
                          <a:r>
                            <a:rPr lang="ru-RU" sz="1600" b="0" i="0" u="none" strike="noStrike" cap="none" baseline="0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 2016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Рассчитывались скорость (слов в минуту) и темп речи (слогов в минуту) с помощью библиотеки </a:t>
                          </a:r>
                          <a:r>
                            <a:rPr lang="ru-RU" sz="1600" dirty="0" err="1" smtClean="0">
                              <a:latin typeface="Helvetica Neue" panose="020B0604020202020204" charset="0"/>
                            </a:rPr>
                            <a:t>pyphen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.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265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body" idx="3"/>
          </p:nvPr>
        </p:nvSpPr>
        <p:spPr>
          <a:xfrm>
            <a:off x="585900" y="1931376"/>
            <a:ext cx="110580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Практическая часть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5132" y="491130"/>
            <a:ext cx="414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2691465"/>
                  </p:ext>
                </p:extLst>
              </p:nvPr>
            </p:nvGraphicFramePr>
            <p:xfrm>
              <a:off x="767442" y="1791136"/>
              <a:ext cx="10377715" cy="44279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189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315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Признак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Источники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Методы оценки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Жесты-адаптеры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Романова, 2008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Фиксировалось общее количество жестов-адаптеров (самокасания, сжатие предметов и т. д.). Данные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приводились к единой шкале по формуле: </a:t>
                          </a:r>
                        </a:p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кол−во жестов</m:t>
                                  </m:r>
                                </m:num>
                                <m:den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кол−во слов</m:t>
                                  </m:r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×длительность в минутах</m:t>
                                  </m:r>
                                </m:den>
                              </m:f>
                              <m: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oMath>
                          </a14:m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Жесты-иллюстраторы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Романова,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2008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Подсчитывалось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кол-во 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жестов-иллюстраторов.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Значения нормализовались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по формуле, приведенной выше.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Движение плечами или корпусом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i="0" u="none" strike="noStrike" cap="none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Brennen</a:t>
                          </a:r>
                          <a:r>
                            <a:rPr lang="ru-RU" sz="1600" b="0" i="0" u="none" strike="noStrike" cap="none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, 2020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Фиксировалось количество смен положений и подергиваний плечами. Данные нормализовались по формуле выше.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Движение головой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>
                              <a:latin typeface="Helvetica Neue" panose="020B0604020202020204" charset="0"/>
                            </a:rPr>
                            <a:t>Li,</a:t>
                          </a:r>
                          <a:r>
                            <a:rPr lang="de-DE" sz="1600" baseline="0" dirty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de-DE" sz="1600" dirty="0">
                              <a:latin typeface="Helvetica Neue" panose="020B0604020202020204" charset="0"/>
                            </a:rPr>
                            <a:t>2024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Подсчитывалось количество смены положения головы.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Значения</a:t>
                          </a: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 err="1">
                              <a:latin typeface="Helvetica Neue" panose="020B0604020202020204" charset="0"/>
                            </a:rPr>
                            <a:t>нормализовывалась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по формуле.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Прерывание зрительного контакта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Романова,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2008</a:t>
                          </a:r>
                          <a:r>
                            <a:rPr lang="en-US" sz="1600" b="0" i="0" u="none" strike="noStrike" cap="none" dirty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.</a:t>
                          </a:r>
                          <a:endParaRPr lang="ru-RU" sz="1600" b="0" i="0" u="none" strike="noStrike" cap="none" dirty="0">
                            <a:solidFill>
                              <a:schemeClr val="dk1"/>
                            </a:solidFill>
                            <a:effectLst/>
                            <a:latin typeface="Helvetica Neue" panose="020B060402020202020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latin typeface="Helvetica Neue" panose="020B0604020202020204" charset="0"/>
                            </a:rPr>
                            <a:t>Подсчитывалось, сколько раз человек прерывал зрительный контакт. Получившиеся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значения </a:t>
                          </a:r>
                          <a:r>
                            <a:rPr lang="ru-RU" sz="1600" baseline="0" dirty="0" err="1">
                              <a:latin typeface="Helvetica Neue" panose="020B0604020202020204" charset="0"/>
                            </a:rPr>
                            <a:t>нормализовывались</a:t>
                          </a:r>
                          <a:r>
                            <a:rPr lang="ru-RU" sz="1600" baseline="0" dirty="0">
                              <a:latin typeface="Helvetica Neue" panose="020B0604020202020204" charset="0"/>
                            </a:rPr>
                            <a:t> по формуле.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2691465"/>
                  </p:ext>
                </p:extLst>
              </p:nvPr>
            </p:nvGraphicFramePr>
            <p:xfrm>
              <a:off x="767442" y="1791136"/>
              <a:ext cx="10377715" cy="44279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7200"/>
                    <a:gridCol w="1818972"/>
                    <a:gridCol w="6831543"/>
                  </a:tblGrid>
                  <a:tr h="359080"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 smtClean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Признак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 smtClean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Источники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1" i="0" u="none" strike="noStrike" cap="none" dirty="0" smtClean="0">
                              <a:solidFill>
                                <a:schemeClr val="lt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Методы оценки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126473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Жесты-адаптеры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Романова, 2008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1961" t="-29327" r="-357" b="-227404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Жесты-иллюстраторы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Романова,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2008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Подсчитывалось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кол-во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жестов-иллюстраторов.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Значения нормализовались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по формуле, приведенной выше. </a:t>
                          </a:r>
                          <a:endParaRPr lang="ru-RU" sz="1600" dirty="0" smtClean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Движение плечами или корпусом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Brennen</a:t>
                          </a:r>
                          <a:r>
                            <a:rPr lang="ru-RU" sz="16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, 2020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Фиксировалось количество смен положений и подергиваний плечами. Данные нормализовались по формуле выше.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Движение головой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Helvetica Neue" panose="020B0604020202020204" charset="0"/>
                            </a:rPr>
                            <a:t>Li,</a:t>
                          </a:r>
                          <a:r>
                            <a:rPr lang="de-DE" sz="1600" baseline="0" dirty="0" smtClean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Helvetica Neue" panose="020B0604020202020204" charset="0"/>
                            </a:rPr>
                            <a:t>2024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Подсчитывалось количество смены положения головы.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Значения</a:t>
                          </a: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 </a:t>
                          </a:r>
                          <a:r>
                            <a:rPr lang="ru-RU" sz="1600" dirty="0" err="1" smtClean="0">
                              <a:latin typeface="Helvetica Neue" panose="020B0604020202020204" charset="0"/>
                            </a:rPr>
                            <a:t>нормализовывалась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по формуле. 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Прерывание зрительного контакта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Романова,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2008</a:t>
                          </a:r>
                          <a:r>
                            <a:rPr lang="en-US" sz="1600" b="0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Helvetica Neue" panose="020B0604020202020204" charset="0"/>
                              <a:ea typeface="+mn-ea"/>
                              <a:cs typeface="+mn-cs"/>
                              <a:sym typeface="Arial"/>
                            </a:rPr>
                            <a:t>.</a:t>
                          </a:r>
                          <a:endParaRPr lang="ru-RU" sz="1600" b="0" i="0" u="none" strike="noStrike" cap="none" dirty="0">
                            <a:solidFill>
                              <a:schemeClr val="dk1"/>
                            </a:solidFill>
                            <a:effectLst/>
                            <a:latin typeface="Helvetica Neue" panose="020B060402020202020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Helvetica Neue" panose="020B0604020202020204" charset="0"/>
                            </a:rPr>
                            <a:t>Подсчитывалось, сколько раз человек прерывал зрительный контакт. Получившиеся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значения </a:t>
                          </a:r>
                          <a:r>
                            <a:rPr lang="ru-RU" sz="1600" baseline="0" dirty="0" err="1" smtClean="0">
                              <a:latin typeface="Helvetica Neue" panose="020B0604020202020204" charset="0"/>
                            </a:rPr>
                            <a:t>нормализовывались</a:t>
                          </a:r>
                          <a:r>
                            <a:rPr lang="ru-RU" sz="1600" baseline="0" dirty="0" smtClean="0">
                              <a:latin typeface="Helvetica Neue" panose="020B0604020202020204" charset="0"/>
                            </a:rPr>
                            <a:t> по формуле.</a:t>
                          </a:r>
                          <a:endParaRPr lang="ru-RU" sz="1600" dirty="0">
                            <a:latin typeface="Helvetica Neue" panose="020B060402020202020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Прямоугольник 2"/>
          <p:cNvSpPr/>
          <p:nvPr/>
        </p:nvSpPr>
        <p:spPr>
          <a:xfrm>
            <a:off x="495300" y="1190757"/>
            <a:ext cx="1092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F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Выделенные для анализа признаки и способы их оценки. Визуальные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40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body" idx="3"/>
          </p:nvPr>
        </p:nvSpPr>
        <p:spPr>
          <a:xfrm>
            <a:off x="585900" y="1931376"/>
            <a:ext cx="110580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Практическая часть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5132" y="491130"/>
            <a:ext cx="414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479617"/>
              </p:ext>
            </p:extLst>
          </p:nvPr>
        </p:nvGraphicFramePr>
        <p:xfrm>
          <a:off x="390281" y="1592387"/>
          <a:ext cx="11569701" cy="458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9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246"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Признак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Тест</a:t>
                      </a:r>
                      <a:r>
                        <a:rPr lang="ru-RU" sz="1600" b="1" i="0" u="none" strike="noStrike" cap="none" baseline="0" dirty="0">
                          <a:solidFill>
                            <a:schemeClr val="lt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для проверки статистической значимости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 Neue" panose="020B0604020202020204" charset="0"/>
                        </a:rPr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Helvetica Neue" panose="020B0604020202020204" charset="0"/>
                        </a:rPr>
                        <a:t>Обобщённость, размытость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Процент неопределенных слов: парный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Т-тест;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Средний </a:t>
                      </a:r>
                      <a:r>
                        <a:rPr lang="de-DE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TF-IDF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: парный Т-тест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Процент неопределенных слов: p = 0.81099 → Нет значимого различия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Helvetica Neue" panose="020B060402020202020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Средний 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TF-IDF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: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0.04501 → Значимое различие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Helvetica Neue" panose="020B0604020202020204" charset="0"/>
                        </a:rPr>
                        <a:t>Процент позитивных ЭДЕ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Т-тест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0.35774 → Нет значимого различия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br>
                        <a:rPr lang="de-DE" sz="1600" dirty="0">
                          <a:latin typeface="Helvetica Neue" panose="020B0604020202020204" charset="0"/>
                        </a:rPr>
                      </a:b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Helvetica Neue" panose="020B0604020202020204" charset="0"/>
                        </a:rPr>
                        <a:t>Процент негативных</a:t>
                      </a:r>
                      <a:r>
                        <a:rPr lang="ru-RU" sz="1600" b="1" baseline="0" dirty="0">
                          <a:latin typeface="Helvetica Neue" panose="020B0604020202020204" charset="0"/>
                        </a:rPr>
                        <a:t> ЭДЕ</a:t>
                      </a:r>
                      <a:endParaRPr lang="ru-RU" sz="1600" b="1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Т-тест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0.02287 → Значимое различие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Helvetica Neue" panose="020B0604020202020204" charset="0"/>
                        </a:rPr>
                        <a:t>Процент местоимений 1-го лица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Тест </a:t>
                      </a:r>
                      <a:r>
                        <a:rPr lang="ru-RU" sz="16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Уилкоксона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0.01729 → Значимое различие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Уровень структурированности 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Средняя </a:t>
                      </a:r>
                      <a:r>
                        <a:rPr lang="ru-RU" sz="16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когезия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: t-тест; </a:t>
                      </a:r>
                    </a:p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Средняя когерентность: t-тест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Средняя </a:t>
                      </a:r>
                      <a:r>
                        <a:rPr lang="ru-RU" sz="16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когезия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: p = 0.33385 → Нет значимого различия 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Helvetica Neue" panose="020B060402020202020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Средняя когерентность: p = 0.29877 → Нет значимого различия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5900" y="1130722"/>
            <a:ext cx="9422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F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Статистическая значимость. Вербальные признаки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38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body" idx="3"/>
          </p:nvPr>
        </p:nvSpPr>
        <p:spPr>
          <a:xfrm>
            <a:off x="585900" y="1931376"/>
            <a:ext cx="110580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Практическая часть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5132" y="491130"/>
            <a:ext cx="414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309836"/>
              </p:ext>
            </p:extLst>
          </p:nvPr>
        </p:nvGraphicFramePr>
        <p:xfrm>
          <a:off x="530982" y="2021476"/>
          <a:ext cx="10873619" cy="3909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1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1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246"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Признак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Тест</a:t>
                      </a:r>
                      <a:r>
                        <a:rPr lang="ru-RU" sz="1600" b="1" i="0" u="none" strike="noStrike" cap="none" baseline="0" dirty="0">
                          <a:solidFill>
                            <a:schemeClr val="lt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для проверки статистической значимости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 Neue" panose="020B0604020202020204" charset="0"/>
                        </a:rPr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Helvetica Neue" panose="020B0604020202020204" charset="0"/>
                        </a:rPr>
                        <a:t>Частота основного тона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Средний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F0 (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Гц):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Тест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Уилкоксона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</a:t>
                      </a:r>
                      <a:r>
                        <a:rPr lang="de-DE" sz="1600" dirty="0">
                          <a:solidFill>
                            <a:srgbClr val="1F1F1F"/>
                          </a:solidFill>
                          <a:latin typeface="Helvetica Neue" panose="020B0604020202020204" charset="0"/>
                        </a:rPr>
                        <a:t>0.2610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→ Нет значимого различия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 Neue" panose="020B0604020202020204" charset="0"/>
                        </a:rPr>
                        <a:t>Паузы, частые заминки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Процент пауз в речи (%):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Парный Т-тест</a:t>
                      </a:r>
                    </a:p>
                    <a:p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Процент пауз в речи (%):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 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</a:t>
                      </a:r>
                      <a:r>
                        <a:rPr lang="de-DE" sz="1600" dirty="0">
                          <a:solidFill>
                            <a:srgbClr val="1F1F1F"/>
                          </a:solidFill>
                          <a:latin typeface="Helvetica Neue" panose="020B0604020202020204" charset="0"/>
                        </a:rPr>
                        <a:t>0.4618</a:t>
                      </a:r>
                      <a:r>
                        <a:rPr lang="ru-RU" sz="1600" dirty="0">
                          <a:solidFill>
                            <a:srgbClr val="1F1F1F"/>
                          </a:solidFill>
                          <a:latin typeface="Helvetica Neue" panose="020B0604020202020204" charset="0"/>
                        </a:rPr>
                        <a:t>2</a:t>
                      </a:r>
                      <a:r>
                        <a:rPr lang="ru-RU" sz="1600" baseline="0" dirty="0">
                          <a:solidFill>
                            <a:srgbClr val="1F1F1F"/>
                          </a:solidFill>
                          <a:latin typeface="Helvetica Neue" panose="020B0604020202020204" charset="0"/>
                        </a:rPr>
                        <a:t> 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→ Нет значимого различия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br>
                        <a:rPr lang="de-DE" sz="1600" dirty="0">
                          <a:latin typeface="Helvetica Neue" panose="020B0604020202020204" charset="0"/>
                        </a:rPr>
                      </a:b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 Neue" panose="020B0604020202020204" charset="0"/>
                        </a:rPr>
                        <a:t>Дрожь</a:t>
                      </a:r>
                      <a:r>
                        <a:rPr lang="ru-RU" sz="1600" baseline="0" dirty="0">
                          <a:latin typeface="Helvetica Neue" panose="020B0604020202020204" charset="0"/>
                        </a:rPr>
                        <a:t> в голосе</a:t>
                      </a:r>
                      <a:r>
                        <a:rPr lang="en-US" sz="1600" baseline="0" dirty="0">
                          <a:latin typeface="Helvetica Neue" panose="020B0604020202020204" charset="0"/>
                        </a:rPr>
                        <a:t> (Jitter)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Jitter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 (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Дрожь в голосе, %):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 Тест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Уилкоксона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latin typeface="Helvetica Neue" panose="020B0604020202020204" charset="0"/>
                        </a:rPr>
                        <a:t>0.295424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→ Нет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з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начимого различия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Helvetica Neue" panose="020B0604020202020204" charset="0"/>
                        </a:rPr>
                        <a:t>Скорость</a:t>
                      </a:r>
                      <a:r>
                        <a:rPr lang="ru-RU" sz="1600" b="1" baseline="0" dirty="0">
                          <a:latin typeface="Helvetica Neue" panose="020B0604020202020204" charset="0"/>
                        </a:rPr>
                        <a:t> и </a:t>
                      </a:r>
                      <a:r>
                        <a:rPr lang="ru-RU" sz="1600" b="1" dirty="0">
                          <a:latin typeface="Helvetica Neue" panose="020B0604020202020204" charset="0"/>
                        </a:rPr>
                        <a:t>темп речи</a:t>
                      </a:r>
                      <a:r>
                        <a:rPr lang="ru-RU" sz="1600" dirty="0">
                          <a:latin typeface="Helvetica Neue" panose="020B060402020202020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Скорость речи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: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Т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тест;</a:t>
                      </a:r>
                    </a:p>
                    <a:p>
                      <a:r>
                        <a:rPr lang="ru-RU" sz="1600" dirty="0">
                          <a:latin typeface="Helvetica Neue" panose="020B0604020202020204" charset="0"/>
                        </a:rPr>
                        <a:t>Темп речи: Т-тест.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Скорость речи: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=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0.03282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5 → Значимое различие</a:t>
                      </a:r>
                    </a:p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Темп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речи: 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=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0.120490 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→ Нет значимого различия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5900" y="1130722"/>
            <a:ext cx="9422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F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Статистическая значимость. Просодические признаки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47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body" idx="3"/>
          </p:nvPr>
        </p:nvSpPr>
        <p:spPr>
          <a:xfrm>
            <a:off x="585900" y="1931376"/>
            <a:ext cx="110580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Практическая часть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5132" y="491130"/>
            <a:ext cx="414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75792"/>
              </p:ext>
            </p:extLst>
          </p:nvPr>
        </p:nvGraphicFramePr>
        <p:xfrm>
          <a:off x="736601" y="1792876"/>
          <a:ext cx="10045700" cy="418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5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246"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Признак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Тест</a:t>
                      </a:r>
                      <a:r>
                        <a:rPr lang="ru-RU" sz="1600" b="1" i="0" u="none" strike="noStrike" cap="none" baseline="0" dirty="0">
                          <a:solidFill>
                            <a:schemeClr val="lt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для проверки статистической значимости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 Neue" panose="020B0604020202020204" charset="0"/>
                        </a:rPr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Helvetica Neue" panose="020B0604020202020204" charset="0"/>
                        </a:rPr>
                        <a:t>Жесты-</a:t>
                      </a:r>
                      <a:r>
                        <a:rPr lang="ru-RU" sz="1600" dirty="0" err="1">
                          <a:latin typeface="Helvetica Neue" panose="020B0604020202020204" charset="0"/>
                        </a:rPr>
                        <a:t>адапторы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Критерий </a:t>
                      </a:r>
                      <a:r>
                        <a:rPr lang="ru-RU" sz="16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Уилкоксона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0.4199</a:t>
                      </a:r>
                      <a:r>
                        <a:rPr lang="ru-RU" sz="16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→ Нет значимого различия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Helvetica Neue" panose="020B0604020202020204" charset="0"/>
                        </a:rPr>
                        <a:t>Жесты-иллюстраторы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Критерий </a:t>
                      </a:r>
                      <a:r>
                        <a:rPr lang="ru-RU" sz="16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Уилкоксона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0.0089 → Значимое различие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 Neue" panose="020B0604020202020204" charset="0"/>
                        </a:rPr>
                        <a:t>Движение</a:t>
                      </a:r>
                      <a:r>
                        <a:rPr lang="ru-RU" sz="1600" baseline="0" dirty="0">
                          <a:latin typeface="Helvetica Neue" panose="020B0604020202020204" charset="0"/>
                        </a:rPr>
                        <a:t> плечами или корпусом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Критерий </a:t>
                      </a:r>
                      <a:r>
                        <a:rPr lang="ru-RU" sz="16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Уилкоксона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0.8152 → Нет значимого различия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Helvetica Neue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 Neue" panose="020B0604020202020204" charset="0"/>
                        </a:rPr>
                        <a:t>Движение</a:t>
                      </a:r>
                      <a:r>
                        <a:rPr lang="ru-RU" sz="1600" baseline="0" dirty="0">
                          <a:latin typeface="Helvetica Neue" panose="020B0604020202020204" charset="0"/>
                        </a:rPr>
                        <a:t> головой</a:t>
                      </a:r>
                      <a:r>
                        <a:rPr lang="ru-RU" sz="1600" dirty="0">
                          <a:latin typeface="Helvetica Neue" panose="020B060402020202020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Критерий </a:t>
                      </a:r>
                      <a:r>
                        <a:rPr lang="ru-RU" sz="16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Уилкоксона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0.2455 → Нет значимого различия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Helvetica Neue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24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Helvetica Neue" panose="020B0604020202020204" charset="0"/>
                        </a:rPr>
                        <a:t>Прерывание</a:t>
                      </a:r>
                      <a:r>
                        <a:rPr lang="ru-RU" sz="1600" baseline="0" dirty="0">
                          <a:latin typeface="Helvetica Neue" panose="020B0604020202020204" charset="0"/>
                        </a:rPr>
                        <a:t> зрительного контакта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Критерий </a:t>
                      </a:r>
                      <a:r>
                        <a:rPr lang="ru-RU" sz="16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Уилкоксона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p = 0.3118 → Нет значимого различия</a:t>
                      </a:r>
                      <a:r>
                        <a:rPr lang="de-DE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Helvetica Neue" panose="020B060402020202020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sz="1600" dirty="0">
                        <a:latin typeface="Helvetica Neue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5900" y="1130722"/>
            <a:ext cx="9422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F2C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Статистическая значимость. Визуальные признаки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152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body" idx="3"/>
          </p:nvPr>
        </p:nvSpPr>
        <p:spPr>
          <a:xfrm>
            <a:off x="585900" y="1931376"/>
            <a:ext cx="110580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200">
                <a:latin typeface="Helvetica Neue"/>
                <a:ea typeface="Helvetica Neue"/>
                <a:cs typeface="Helvetica Neue"/>
                <a:sym typeface="Helvetica Neue"/>
              </a:rPr>
              <a:t>ОП “Фундаментальная и прикладная лингвистика”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4"/>
          </p:nvPr>
        </p:nvSpPr>
        <p:spPr>
          <a:xfrm>
            <a:off x="3393867" y="544795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sz="1400" dirty="0">
                <a:latin typeface="Helvetica Neue"/>
                <a:ea typeface="Helvetica Neue"/>
                <a:cs typeface="Helvetica Neue"/>
                <a:sym typeface="Helvetica Neue"/>
              </a:rPr>
              <a:t>Заключение</a:t>
            </a:r>
            <a:endParaRPr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5132" y="491130"/>
            <a:ext cx="4142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Методика определения достоверной и недостоверной информации по </a:t>
            </a:r>
            <a:r>
              <a:rPr lang="ru-RU" sz="1200" dirty="0" err="1">
                <a:solidFill>
                  <a:srgbClr val="002060"/>
                </a:solidFill>
                <a:latin typeface="Helvetica Neue" panose="020B0604020202020204" charset="0"/>
              </a:rPr>
              <a:t>мультимодальному</a:t>
            </a:r>
            <a:r>
              <a:rPr lang="ru-RU" sz="1200" dirty="0">
                <a:solidFill>
                  <a:srgbClr val="002060"/>
                </a:solidFill>
                <a:latin typeface="Helvetica Neue" panose="020B0604020202020204" charset="0"/>
              </a:rPr>
              <a:t> коммуникативному материалу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5900" y="1382395"/>
            <a:ext cx="11339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ru-RU" sz="1800" b="1" dirty="0">
                <a:solidFill>
                  <a:srgbClr val="002060"/>
                </a:solidFill>
                <a:latin typeface="Helvetica Neue" panose="020B0604020202020204" charset="0"/>
              </a:rPr>
              <a:t>Признаки могут оказаться полезными, но нуждаются в проверке:</a:t>
            </a:r>
          </a:p>
          <a:p>
            <a:pPr>
              <a:buClr>
                <a:srgbClr val="002060"/>
              </a:buClr>
            </a:pPr>
            <a:endParaRPr lang="ru-RU" sz="1800" b="1" dirty="0">
              <a:solidFill>
                <a:srgbClr val="002060"/>
              </a:solidFill>
              <a:latin typeface="Helvetica Neue" panose="020B0604020202020204" charset="0"/>
            </a:endParaRPr>
          </a:p>
          <a:p>
            <a:pPr>
              <a:buClr>
                <a:srgbClr val="002060"/>
              </a:buClr>
            </a:pPr>
            <a:r>
              <a:rPr lang="ru-RU" sz="1800" b="1" dirty="0">
                <a:solidFill>
                  <a:srgbClr val="002060"/>
                </a:solidFill>
                <a:latin typeface="Helvetica Neue" panose="020B0604020202020204" charset="0"/>
              </a:rPr>
              <a:t>Ложь:</a:t>
            </a:r>
          </a:p>
          <a:p>
            <a:pPr marL="342900" indent="-342900">
              <a:buClr>
                <a:srgbClr val="002060"/>
              </a:buClr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Чрезмерная хронологическая упорядоченность </a:t>
            </a:r>
          </a:p>
          <a:p>
            <a:pPr marL="342900" indent="-342900">
              <a:buClr>
                <a:srgbClr val="002060"/>
              </a:buClr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Низкая </a:t>
            </a:r>
            <a:r>
              <a:rPr lang="ru-RU" sz="1800" dirty="0" err="1">
                <a:solidFill>
                  <a:srgbClr val="002060"/>
                </a:solidFill>
                <a:latin typeface="Helvetica Neue" panose="020B0604020202020204" charset="0"/>
              </a:rPr>
              <a:t>абстрактость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 текста </a:t>
            </a:r>
          </a:p>
          <a:p>
            <a:pPr marL="342900" indent="-342900">
              <a:buClr>
                <a:srgbClr val="002060"/>
              </a:buClr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Чрезмерная детализация </a:t>
            </a:r>
          </a:p>
          <a:p>
            <a:pPr marL="342900" indent="-342900">
              <a:buClr>
                <a:srgbClr val="002060"/>
              </a:buClr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Использование обезличенных конструкций с инфинитивами </a:t>
            </a:r>
          </a:p>
          <a:p>
            <a:pPr marL="342900" indent="-342900">
              <a:buClr>
                <a:srgbClr val="002060"/>
              </a:buClr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Демонстративное подчеркивание интонацией (как оценивать, если не руками?)</a:t>
            </a:r>
          </a:p>
          <a:p>
            <a:pPr marL="342900" indent="-342900">
              <a:buClr>
                <a:srgbClr val="002060"/>
              </a:buClr>
              <a:buAutoNum type="arabicPeriod"/>
            </a:pPr>
            <a:endParaRPr lang="ru-RU" sz="1800" dirty="0">
              <a:solidFill>
                <a:srgbClr val="002060"/>
              </a:solidFill>
              <a:latin typeface="Helvetica Neue" panose="020B0604020202020204" charset="0"/>
            </a:endParaRPr>
          </a:p>
          <a:p>
            <a:pPr>
              <a:buClr>
                <a:srgbClr val="002060"/>
              </a:buClr>
            </a:pPr>
            <a:r>
              <a:rPr lang="ru-RU" sz="1800" b="1" dirty="0">
                <a:solidFill>
                  <a:srgbClr val="002060"/>
                </a:solidFill>
                <a:latin typeface="Helvetica Neue" panose="020B0604020202020204" charset="0"/>
              </a:rPr>
              <a:t>Правда:</a:t>
            </a:r>
          </a:p>
          <a:p>
            <a:pPr marL="342900" indent="-342900">
              <a:buClr>
                <a:srgbClr val="002060"/>
              </a:buClr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Воспоминания о взаимодействиях (передача диалогов) </a:t>
            </a:r>
          </a:p>
          <a:p>
            <a:pPr marL="342900" indent="-342900">
              <a:buClr>
                <a:srgbClr val="002060"/>
              </a:buClr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Описание своих ощущений и эмоций</a:t>
            </a:r>
          </a:p>
          <a:p>
            <a:pPr marL="342900" indent="-342900">
              <a:buClr>
                <a:srgbClr val="002060"/>
              </a:buClr>
              <a:buAutoNum type="arabicPeriod"/>
            </a:pPr>
            <a:r>
              <a:rPr lang="ru-RU" sz="1800" dirty="0" err="1">
                <a:solidFill>
                  <a:srgbClr val="002060"/>
                </a:solidFill>
                <a:latin typeface="Helvetica Neue" panose="020B0604020202020204" charset="0"/>
              </a:rPr>
              <a:t>Самоисправления</a:t>
            </a: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 </a:t>
            </a:r>
          </a:p>
          <a:p>
            <a:pPr marL="342900" indent="-342900">
              <a:buClr>
                <a:srgbClr val="002060"/>
              </a:buClr>
              <a:buAutoNum type="arabicPeriod"/>
            </a:pPr>
            <a:r>
              <a:rPr lang="ru-RU" sz="1800" dirty="0">
                <a:solidFill>
                  <a:srgbClr val="002060"/>
                </a:solidFill>
                <a:latin typeface="Helvetica Neue" panose="020B0604020202020204" charset="0"/>
              </a:rPr>
              <a:t>Спонтанные дополнения</a:t>
            </a:r>
          </a:p>
          <a:p>
            <a:pPr>
              <a:buClr>
                <a:srgbClr val="002060"/>
              </a:buClr>
            </a:pPr>
            <a:endParaRPr lang="ru-RU" sz="1800" b="1" dirty="0">
              <a:solidFill>
                <a:srgbClr val="002060"/>
              </a:solidFill>
              <a:latin typeface="Helvetica Neue" panose="020B0604020202020204" charset="0"/>
            </a:endParaRPr>
          </a:p>
          <a:p>
            <a:pPr>
              <a:buClr>
                <a:srgbClr val="002060"/>
              </a:buClr>
            </a:pPr>
            <a:endParaRPr lang="ru-RU" sz="1800" b="1" dirty="0">
              <a:solidFill>
                <a:srgbClr val="002060"/>
              </a:solidFill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4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9916</TotalTime>
  <Words>1132</Words>
  <Application>Microsoft Office PowerPoint</Application>
  <PresentationFormat>Широкоэкранный</PresentationFormat>
  <Paragraphs>207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Cambria Math</vt:lpstr>
      <vt:lpstr>Calibri</vt:lpstr>
      <vt:lpstr>Helvetica Neue</vt:lpstr>
      <vt:lpstr>Arial</vt:lpstr>
      <vt:lpstr>Office Theme</vt:lpstr>
      <vt:lpstr>Методика определения достоверной и недостоверной информации по мультимодальному коммуникативному материалу </vt:lpstr>
      <vt:lpstr>Презентация PowerPoint</vt:lpstr>
      <vt:lpstr>Выделенные для анализа признаки и способы их оценки. Вербальные</vt:lpstr>
      <vt:lpstr>Выделенные для анализа признаки и способы их оценки. Просодические.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определения достоверной и недостоверной информации по мультимодальному коммуникативному материалу</dc:title>
  <dc:creator>1</dc:creator>
  <cp:lastModifiedBy>Анна Хоменко</cp:lastModifiedBy>
  <cp:revision>87</cp:revision>
  <dcterms:modified xsi:type="dcterms:W3CDTF">2025-04-03T06:46:55Z</dcterms:modified>
</cp:coreProperties>
</file>