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Arial Narrow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j+p8OyShFpcgXtz+iH8nWavGnZ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3248AE-6DA5-4BEB-BF40-DB6D5B07D827}">
  <a:tblStyle styleId="{D83248AE-6DA5-4BEB-BF40-DB6D5B07D8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FC2EF93-F10C-4336-977C-C499C065225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ArialNarrow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alNarr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alNarrow-boldItalic.fntdata"/><Relationship Id="rId30" Type="http://schemas.openxmlformats.org/officeDocument/2006/relationships/font" Target="fonts/ArialNarrow-italic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7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3298c5334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43298c5334_0_3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3298c5334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343298c5334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3298c5334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43298c5334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43298c5334_0_3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343298c5334_0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3298c5334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43298c5334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3298c5334_0_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43298c5334_0_3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3298c5334_0_2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43298c5334_0_2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3298c5334_0_1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43298c5334_0_1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fea1b7ac3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3fea1b7ac3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fea1b7ac3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3fea1b7ac3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3298c533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43298c533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fea1b7a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3fea1b7ac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3208536a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43208536a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3298c5334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43298c5334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298c5334_0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43298c5334_0_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3298c5334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43298c5334_0_3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3298c5334_0_276"/>
          <p:cNvSpPr/>
          <p:nvPr/>
        </p:nvSpPr>
        <p:spPr>
          <a:xfrm>
            <a:off x="2615127" y="-18669"/>
            <a:ext cx="9609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 Light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0" name="Google Shape;90;g343298c5334_0_276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 type="tx">
  <p:cSld name="TITLE_AND_BODY"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3298c5334_0_279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горизонтально">
  <p:cSld name="Фото — горизонтально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3298c5334_0_281"/>
          <p:cNvSpPr/>
          <p:nvPr>
            <p:ph idx="2" type="pic"/>
          </p:nvPr>
        </p:nvSpPr>
        <p:spPr>
          <a:xfrm>
            <a:off x="2653605" y="446484"/>
            <a:ext cx="6876000" cy="41613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g343298c5334_0_281"/>
          <p:cNvSpPr txBox="1"/>
          <p:nvPr>
            <p:ph type="title"/>
          </p:nvPr>
        </p:nvSpPr>
        <p:spPr>
          <a:xfrm>
            <a:off x="2416968" y="4723805"/>
            <a:ext cx="73581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96" name="Google Shape;96;g343298c5334_0_281"/>
          <p:cNvSpPr txBox="1"/>
          <p:nvPr>
            <p:ph idx="1" type="body"/>
          </p:nvPr>
        </p:nvSpPr>
        <p:spPr>
          <a:xfrm>
            <a:off x="2416968" y="5759648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5pPr>
            <a:lvl6pPr indent="-2730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" name="Google Shape;97;g343298c5334_0_281"/>
          <p:cNvSpPr txBox="1"/>
          <p:nvPr>
            <p:ph idx="12" type="sldNum"/>
          </p:nvPr>
        </p:nvSpPr>
        <p:spPr>
          <a:xfrm>
            <a:off x="5967907" y="6500813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вертикально">
  <p:cSld name="Фото — вертикально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3298c5334_0_286"/>
          <p:cNvSpPr/>
          <p:nvPr>
            <p:ph idx="2" type="pic"/>
          </p:nvPr>
        </p:nvSpPr>
        <p:spPr>
          <a:xfrm>
            <a:off x="6247805" y="446484"/>
            <a:ext cx="3750600" cy="5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g343298c5334_0_286"/>
          <p:cNvSpPr txBox="1"/>
          <p:nvPr>
            <p:ph type="title"/>
          </p:nvPr>
        </p:nvSpPr>
        <p:spPr>
          <a:xfrm>
            <a:off x="2193727" y="446484"/>
            <a:ext cx="37506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101" name="Google Shape;101;g343298c5334_0_286"/>
          <p:cNvSpPr txBox="1"/>
          <p:nvPr>
            <p:ph idx="1" type="body"/>
          </p:nvPr>
        </p:nvSpPr>
        <p:spPr>
          <a:xfrm>
            <a:off x="2193727" y="3348632"/>
            <a:ext cx="37506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5pPr>
            <a:lvl6pPr indent="-2730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" name="Google Shape;102;g343298c5334_0_286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3298c5334_0_291"/>
          <p:cNvSpPr txBox="1"/>
          <p:nvPr>
            <p:ph type="title"/>
          </p:nvPr>
        </p:nvSpPr>
        <p:spPr>
          <a:xfrm>
            <a:off x="2193727" y="312539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105" name="Google Shape;105;g343298c5334_0_291"/>
          <p:cNvSpPr txBox="1"/>
          <p:nvPr>
            <p:ph idx="1" type="body"/>
          </p:nvPr>
        </p:nvSpPr>
        <p:spPr>
          <a:xfrm>
            <a:off x="2193727" y="1830585"/>
            <a:ext cx="7804500" cy="44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rmAutofit/>
          </a:bodyPr>
          <a:lstStyle>
            <a:lvl1pPr indent="-273050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g343298c5334_0_291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3298c5334_0_295"/>
          <p:cNvSpPr/>
          <p:nvPr>
            <p:ph idx="2" type="pic"/>
          </p:nvPr>
        </p:nvSpPr>
        <p:spPr>
          <a:xfrm>
            <a:off x="6247805" y="1830585"/>
            <a:ext cx="3750600" cy="44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g343298c5334_0_295"/>
          <p:cNvSpPr txBox="1"/>
          <p:nvPr>
            <p:ph type="title"/>
          </p:nvPr>
        </p:nvSpPr>
        <p:spPr>
          <a:xfrm>
            <a:off x="2193727" y="312539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110" name="Google Shape;110;g343298c5334_0_295"/>
          <p:cNvSpPr txBox="1"/>
          <p:nvPr>
            <p:ph idx="1" type="body"/>
          </p:nvPr>
        </p:nvSpPr>
        <p:spPr>
          <a:xfrm>
            <a:off x="2193727" y="1830585"/>
            <a:ext cx="3750600" cy="44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/>
            </a:lvl1pPr>
            <a:lvl2pPr indent="-317500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/>
            </a:lvl2pPr>
            <a:lvl3pPr indent="-317500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/>
            </a:lvl3pPr>
            <a:lvl4pPr indent="-317500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/>
            </a:lvl4pPr>
            <a:lvl5pPr indent="-317500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/>
            </a:lvl5pPr>
            <a:lvl6pPr indent="-2730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" name="Google Shape;111;g343298c5334_0_295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3298c5334_0_300"/>
          <p:cNvSpPr txBox="1"/>
          <p:nvPr>
            <p:ph idx="1" type="body"/>
          </p:nvPr>
        </p:nvSpPr>
        <p:spPr>
          <a:xfrm>
            <a:off x="2193727" y="892968"/>
            <a:ext cx="7804500" cy="50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rmAutofit/>
          </a:bodyPr>
          <a:lstStyle>
            <a:lvl1pPr indent="-273050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indent="-273050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indent="-273050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indent="-273050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indent="-273050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indent="-2730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" name="Google Shape;114;g343298c5334_0_300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3 шт.">
  <p:cSld name="Фото — 3 шт."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3298c5334_0_303"/>
          <p:cNvSpPr/>
          <p:nvPr>
            <p:ph idx="2" type="pic"/>
          </p:nvPr>
        </p:nvSpPr>
        <p:spPr>
          <a:xfrm>
            <a:off x="6247805" y="3580805"/>
            <a:ext cx="3750600" cy="26523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g343298c5334_0_303"/>
          <p:cNvSpPr/>
          <p:nvPr>
            <p:ph idx="3" type="pic"/>
          </p:nvPr>
        </p:nvSpPr>
        <p:spPr>
          <a:xfrm>
            <a:off x="6252177" y="625078"/>
            <a:ext cx="3750600" cy="2652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g343298c5334_0_303"/>
          <p:cNvSpPr/>
          <p:nvPr>
            <p:ph idx="4" type="pic"/>
          </p:nvPr>
        </p:nvSpPr>
        <p:spPr>
          <a:xfrm>
            <a:off x="2193727" y="625078"/>
            <a:ext cx="3750600" cy="56079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g343298c5334_0_303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3298c5334_0_308"/>
          <p:cNvSpPr/>
          <p:nvPr>
            <p:ph idx="2" type="pic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g343298c5334_0_308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3298c5334_0_311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957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3298c5334_0_272"/>
          <p:cNvSpPr txBox="1"/>
          <p:nvPr>
            <p:ph type="title"/>
          </p:nvPr>
        </p:nvSpPr>
        <p:spPr>
          <a:xfrm>
            <a:off x="2193727" y="312539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b="0" i="0" sz="5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b="0" i="0" sz="5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b="0" i="0" sz="5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b="0" i="0" sz="5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b="0" i="0" sz="5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b="0" i="0" sz="5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b="0" i="0" sz="5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b="0" i="0" sz="5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b="0" i="0" sz="5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6" name="Google Shape;86;g343298c5334_0_272"/>
          <p:cNvSpPr txBox="1"/>
          <p:nvPr>
            <p:ph idx="1" type="body"/>
          </p:nvPr>
        </p:nvSpPr>
        <p:spPr>
          <a:xfrm>
            <a:off x="2193727" y="1830585"/>
            <a:ext cx="7804500" cy="44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rmAutofit/>
          </a:bodyPr>
          <a:lstStyle>
            <a:lvl1pPr indent="-349250" lvl="0" marL="4572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9250" lvl="1" marL="9144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49250" lvl="2" marL="13716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9250" lvl="3" marL="18288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9250" lvl="4" marL="22860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9250" lvl="5" marL="27432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49250" lvl="6" marL="32004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49250" lvl="7" marL="36576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49250" lvl="8" marL="41148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7" name="Google Shape;87;g343298c5334_0_272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hyperlink" Target="https://www.universalinternetlibrary.ru/book/65537/chitat_knigu.shtml?ysclid=m3nfaicc1n43695124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"/>
          <p:cNvPicPr preferRelativeResize="0"/>
          <p:nvPr/>
        </p:nvPicPr>
        <p:blipFill rotWithShape="1">
          <a:blip r:embed="rId3">
            <a:alphaModFix/>
          </a:blip>
          <a:srcRect b="-1" l="0" r="887" t="0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/>
          <p:nvPr/>
        </p:nvSpPr>
        <p:spPr>
          <a:xfrm>
            <a:off x="3203007" y="269525"/>
            <a:ext cx="85713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НИУ ВШЭ Нижний Новгород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Факультет гуманитарных наук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Бакалаврская программа «Фундаментальная и прикладная лингвистика»  </a:t>
            </a:r>
            <a:endParaRPr/>
          </a:p>
        </p:txBody>
      </p:sp>
      <p:sp>
        <p:nvSpPr>
          <p:cNvPr id="131" name="Google Shape;131;p1"/>
          <p:cNvSpPr txBox="1"/>
          <p:nvPr/>
        </p:nvSpPr>
        <p:spPr>
          <a:xfrm>
            <a:off x="3203000" y="1369113"/>
            <a:ext cx="8571300" cy="2620200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253957"/>
                </a:solidFill>
                <a:latin typeface="Calibri"/>
                <a:ea typeface="Calibri"/>
                <a:cs typeface="Calibri"/>
                <a:sym typeface="Calibri"/>
              </a:rPr>
              <a:t>Средства выражения субъективной модальности в почтовой переписке (на материале корпуса почтовых открыток "Пишу тебе") </a:t>
            </a:r>
            <a:endParaRPr b="1" sz="3400">
              <a:solidFill>
                <a:srgbClr val="2539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25395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600">
              <a:solidFill>
                <a:srgbClr val="2539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 txBox="1"/>
          <p:nvPr/>
        </p:nvSpPr>
        <p:spPr>
          <a:xfrm>
            <a:off x="3203000" y="3659725"/>
            <a:ext cx="67029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253957"/>
                </a:solidFill>
                <a:latin typeface="Calibri"/>
                <a:ea typeface="Calibri"/>
                <a:cs typeface="Calibri"/>
                <a:sym typeface="Calibri"/>
              </a:rPr>
              <a:t>Подготовила: Мокина Марина Сергеевна 22ФПЛ</a:t>
            </a:r>
            <a:r>
              <a:rPr lang="ru-RU" sz="2000">
                <a:solidFill>
                  <a:srgbClr val="253957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rgbClr val="2539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lang="ru-RU" sz="2000">
                <a:solidFill>
                  <a:srgbClr val="253957"/>
                </a:solidFill>
                <a:latin typeface="Calibri"/>
                <a:ea typeface="Calibri"/>
                <a:cs typeface="Calibri"/>
                <a:sym typeface="Calibri"/>
              </a:rPr>
              <a:t>Научный руководитель: В.А. Куликова</a:t>
            </a:r>
            <a:r>
              <a:rPr lang="ru-RU" sz="2400">
                <a:solidFill>
                  <a:srgbClr val="25395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2539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t/>
            </a:r>
            <a:endParaRPr sz="2400">
              <a:solidFill>
                <a:srgbClr val="2539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539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4832721" y="6407865"/>
            <a:ext cx="3652685" cy="359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253957"/>
                </a:solidFill>
                <a:latin typeface="Calibri"/>
                <a:ea typeface="Calibri"/>
                <a:cs typeface="Calibri"/>
                <a:sym typeface="Calibri"/>
              </a:rPr>
              <a:t>Нижний Новгород, 202</a:t>
            </a:r>
            <a:r>
              <a:rPr lang="ru-RU">
                <a:solidFill>
                  <a:srgbClr val="253957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2539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3203000" y="4582300"/>
            <a:ext cx="857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53957"/>
                </a:solidFill>
                <a:latin typeface="Calibri"/>
                <a:ea typeface="Calibri"/>
                <a:cs typeface="Calibri"/>
                <a:sym typeface="Calibri"/>
              </a:rPr>
              <a:t>Доклад подготовлен в ходе проведения исследования (проект № 24-00-004 «Динамика коммуникативных практик в почтовой переписке (на материале корпуса «Пишу тебе»)») в рамках Программы «Научный фонд Национального исследовательского университета «Высшая школа экономики» (НИУ ВШЭ)</a:t>
            </a:r>
            <a:endParaRPr sz="2400">
              <a:solidFill>
                <a:srgbClr val="2539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343298c5334_0_3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43298c5334_0_3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7" name="Google Shape;217;g343298c5334_0_359"/>
          <p:cNvSpPr txBox="1"/>
          <p:nvPr/>
        </p:nvSpPr>
        <p:spPr>
          <a:xfrm>
            <a:off x="1307750" y="295050"/>
            <a:ext cx="8021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Повторы слов и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их семантика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343298c5334_0_359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5" y="1491200"/>
            <a:ext cx="5893108" cy="306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43298c5334_0_359" title="Диаграмма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2975" y="1514975"/>
            <a:ext cx="6173401" cy="29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43298c5334_0_359"/>
          <p:cNvSpPr txBox="1"/>
          <p:nvPr/>
        </p:nvSpPr>
        <p:spPr>
          <a:xfrm>
            <a:off x="926775" y="4889175"/>
            <a:ext cx="1019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Различия: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почтовой переписке повторы используются для передачи </a:t>
            </a:r>
            <a:r>
              <a:rPr lang="ru-RU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полноты признака</a:t>
            </a: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(92.3%): </a:t>
            </a:r>
            <a:r>
              <a:rPr i="1"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Пей самый </a:t>
            </a:r>
            <a:r>
              <a:rPr b="1" i="1"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самый вкусный</a:t>
            </a:r>
            <a:r>
              <a:rPr i="1"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чай.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текстах социальных сетей – для передачи </a:t>
            </a:r>
            <a:r>
              <a:rPr lang="ru-RU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значения множественности</a:t>
            </a: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(42.2%):  </a:t>
            </a:r>
            <a:r>
              <a:rPr i="1"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 Вы - живете, любите, рожаете детей ... чтоб </a:t>
            </a:r>
            <a:r>
              <a:rPr b="1" i="1"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ДЕНЬГИ-ДЕНЬГИ-ДЕНЬГИ</a:t>
            </a:r>
            <a:r>
              <a:rPr i="1"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были</a:t>
            </a: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343298c5334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43298c5334_0_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7" name="Google Shape;227;g343298c5334_0_29"/>
          <p:cNvSpPr txBox="1"/>
          <p:nvPr/>
        </p:nvSpPr>
        <p:spPr>
          <a:xfrm>
            <a:off x="1307750" y="295050"/>
            <a:ext cx="8021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Типичные речевые акты с частицами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g343298c5334_0_29"/>
          <p:cNvGraphicFramePr/>
          <p:nvPr/>
        </p:nvGraphicFramePr>
        <p:xfrm>
          <a:off x="773325" y="140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{D83248AE-6DA5-4BEB-BF40-DB6D5B07D827}</a:tableStyleId>
              </a:tblPr>
              <a:tblGrid>
                <a:gridCol w="3548450"/>
                <a:gridCol w="3548450"/>
                <a:gridCol w="354845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языковая единица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8F7">
                        <a:alpha val="4177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олько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8F7">
                        <a:alpha val="41770"/>
                      </a:srgbClr>
                    </a:solidFill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корпус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почтовой переписки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социальных сетей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речевой акт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Пожелание</a:t>
                      </a:r>
                      <a:endParaRPr b="1" i="1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Эмоционально-экспрессивное высказывание</a:t>
                      </a:r>
                      <a:endParaRPr b="1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коллокаты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пусть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(29.823)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 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(143.904),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просто 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(116.928),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ну 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(96.600),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даже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(70.963),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ведь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(34.840),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вот 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(27.049)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Пусть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будет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только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чистое небо надо головой!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Вот только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России центристская ниша…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229" name="Google Shape;229;g343298c5334_0_29"/>
          <p:cNvGraphicFramePr/>
          <p:nvPr/>
        </p:nvGraphicFramePr>
        <p:xfrm>
          <a:off x="773325" y="4204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{D83248AE-6DA5-4BEB-BF40-DB6D5B07D827}</a:tableStyleId>
              </a:tblPr>
              <a:tblGrid>
                <a:gridCol w="3548450"/>
                <a:gridCol w="3548450"/>
                <a:gridCol w="354845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языковая единица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7D8F7">
                        <a:alpha val="4177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7D8F7">
                        <a:alpha val="41770"/>
                      </a:srgbClr>
                    </a:solidFill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корпус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почтовой переписки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социальных сетей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речевой акт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Подведение итога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коллокаты, n-граммы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новости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(19.305)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вот и все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вот так вот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вот как то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Вот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главные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новости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наши.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Вот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все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дела!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343298c5334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43298c5334_0_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6" name="Google Shape;236;g343298c5334_0_41"/>
          <p:cNvSpPr txBox="1"/>
          <p:nvPr/>
        </p:nvSpPr>
        <p:spPr>
          <a:xfrm>
            <a:off x="1307750" y="295050"/>
            <a:ext cx="8021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Типичные речевые акты с вводными словами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7" name="Google Shape;237;g343298c5334_0_41"/>
          <p:cNvGraphicFramePr/>
          <p:nvPr/>
        </p:nvGraphicFramePr>
        <p:xfrm>
          <a:off x="569088" y="164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{D83248AE-6DA5-4BEB-BF40-DB6D5B07D827}</a:tableStyleId>
              </a:tblPr>
              <a:tblGrid>
                <a:gridCol w="3449300"/>
                <a:gridCol w="3667700"/>
                <a:gridCol w="3667700"/>
              </a:tblGrid>
              <a:tr h="3126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языковая единица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7D8F7">
                        <a:alpha val="4177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Надеюсь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7D8F7">
                        <a:alpha val="41770"/>
                      </a:srgbClr>
                    </a:solidFill>
                  </a:tcPr>
                </a:tc>
                <a:tc hMerge="1"/>
              </a:tr>
              <a:tr h="3126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корпус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почтовой переписки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социальных сетей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6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речевой акт 1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Надежда на то, что получатель будет рад открытке</a:t>
                      </a:r>
                      <a:endParaRPr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Обращение к собеседнику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065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коллокаты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понравится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(144.355),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понравятся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(18.195),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открытка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(130.536),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порадует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(27.309),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порадуют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(16.349)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(40.751), 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понимаете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(24.365)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086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Надеюсь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тебе понравится эта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открытка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Надеюсь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Костя,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 понимаете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мою реакцию.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6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речевой акт 2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Ожидание встречи </a:t>
                      </a:r>
                      <a:endParaRPr b="1" i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коллокаты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увидимся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(27.309)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292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Надеюсь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мы еще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увидимся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позже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343298c5334_0_313"/>
          <p:cNvPicPr preferRelativeResize="0"/>
          <p:nvPr/>
        </p:nvPicPr>
        <p:blipFill rotWithShape="1">
          <a:blip r:embed="rId3">
            <a:alphaModFix/>
          </a:blip>
          <a:srcRect b="-2100" l="0" r="0" t="210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43298c5334_0_3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4" name="Google Shape;244;g343298c5334_0_313"/>
          <p:cNvSpPr txBox="1"/>
          <p:nvPr/>
        </p:nvSpPr>
        <p:spPr>
          <a:xfrm>
            <a:off x="1307750" y="295050"/>
            <a:ext cx="8021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Типичные речевые акты с вводными словами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5" name="Google Shape;245;g343298c5334_0_313"/>
          <p:cNvGraphicFramePr/>
          <p:nvPr/>
        </p:nvGraphicFramePr>
        <p:xfrm>
          <a:off x="348063" y="111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{0FC2EF93-F10C-4336-977C-C499C065225B}</a:tableStyleId>
              </a:tblPr>
              <a:tblGrid>
                <a:gridCol w="3801625"/>
                <a:gridCol w="3704350"/>
                <a:gridCol w="3777775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языковое средство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8F7">
                        <a:alpha val="4177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Главное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8F7">
                        <a:alpha val="41770"/>
                      </a:srgbClr>
                    </a:solidFill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корпус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почтовой переписки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социальных сетей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речевой акт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Пожелание</a:t>
                      </a:r>
                      <a:endParaRPr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Используется в разных речевых ситуациях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коллокаты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здоровья</a:t>
                      </a:r>
                      <a:r>
                        <a:rPr lang="ru-RU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(49.808), </a:t>
                      </a:r>
                      <a:r>
                        <a:rPr i="1" lang="ru-RU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любви</a:t>
                      </a:r>
                      <a:r>
                        <a:rPr lang="ru-RU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(14.879), </a:t>
                      </a:r>
                      <a:r>
                        <a:rPr i="1" lang="ru-RU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всего</a:t>
                      </a:r>
                      <a:r>
                        <a:rPr lang="ru-RU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(27.489), </a:t>
                      </a:r>
                      <a:r>
                        <a:rPr i="1" lang="ru-RU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самого</a:t>
                      </a:r>
                      <a:r>
                        <a:rPr lang="ru-RU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(17.339)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 С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ам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главное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обсуждает и пытается решить наболевшие проблемы.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этот негатив можно объяснить … а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главное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-элементарного образования и культуры.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Желаю вам всего самого хорошего, а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главное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здоровья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vMerge="1"/>
              </a:tr>
            </a:tbl>
          </a:graphicData>
        </a:graphic>
      </p:graphicFrame>
      <p:graphicFrame>
        <p:nvGraphicFramePr>
          <p:cNvPr id="246" name="Google Shape;246;g343298c5334_0_313"/>
          <p:cNvGraphicFramePr/>
          <p:nvPr/>
        </p:nvGraphicFramePr>
        <p:xfrm>
          <a:off x="348075" y="365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{0FC2EF93-F10C-4336-977C-C499C065225B}</a:tableStyleId>
              </a:tblPr>
              <a:tblGrid>
                <a:gridCol w="3801625"/>
                <a:gridCol w="3704350"/>
                <a:gridCol w="377775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языковое средство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7D8F7">
                        <a:alpha val="4177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Конечно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7D8F7">
                        <a:alpha val="41770"/>
                      </a:srgbClr>
                    </a:solidFill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корпус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почтовой переписки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социальных сетей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речевой акт</a:t>
                      </a:r>
                      <a:endParaRPr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Пожелание</a:t>
                      </a:r>
                      <a:endParaRPr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Используется в разных речевых ситуациях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6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n-граммы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конечно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море новых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конечно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доброго здоровья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конечно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же здоровья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конечно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же улыбок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конечно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здоровья и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конечно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мира в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А боксер он,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конечно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,выдающийся.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Насчет Пикассо -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конечно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же, в курсе.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Ну и,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конечно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b="1"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море новых</a:t>
                      </a:r>
                      <a:r>
                        <a:rPr i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удивительных путешествий и приключений.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343298c5334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43298c5334_0_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3" name="Google Shape;253;g343298c5334_0_57"/>
          <p:cNvSpPr txBox="1"/>
          <p:nvPr/>
        </p:nvSpPr>
        <p:spPr>
          <a:xfrm>
            <a:off x="1307750" y="295050"/>
            <a:ext cx="8021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Типичные речевые акты с повторами слов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4" name="Google Shape;254;g343298c5334_0_57"/>
          <p:cNvGraphicFramePr/>
          <p:nvPr/>
        </p:nvGraphicFramePr>
        <p:xfrm>
          <a:off x="454125" y="143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{0FC2EF93-F10C-4336-977C-C499C065225B}</a:tableStyleId>
              </a:tblPr>
              <a:tblGrid>
                <a:gridCol w="3801625"/>
                <a:gridCol w="3704350"/>
                <a:gridCol w="3777775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средство выражения субъективной модальности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8F7">
                        <a:alpha val="4177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Повтор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8F7">
                        <a:alpha val="41770"/>
                      </a:srgbClr>
                    </a:solidFill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корпус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почтовой переписки</a:t>
                      </a:r>
                      <a:endParaRPr sz="15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социальных сетей</a:t>
                      </a:r>
                      <a:endParaRPr sz="15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речевой акт 1</a:t>
                      </a:r>
                      <a:endParaRPr sz="15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Пожелание</a:t>
                      </a:r>
                      <a:endParaRPr b="1" i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Эмоционально-экспрессивное высказывание</a:t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9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пример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Желаю крепкого здоровья счастья, бодрости на </a:t>
                      </a:r>
                      <a:r>
                        <a:rPr b="1"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долгие долгие</a:t>
                      </a:r>
                      <a:r>
                        <a:rPr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годы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пока, </a:t>
                      </a:r>
                      <a:r>
                        <a:rPr b="1"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ОЧЕНЬ И ОЧЕНЬ</a:t>
                      </a:r>
                      <a:r>
                        <a:rPr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рано…</a:t>
                      </a:r>
                      <a:r>
                        <a:rPr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 также другие простые граждане: врачи, повара и </a:t>
                      </a:r>
                      <a:r>
                        <a:rPr b="1"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многие, многие, многие</a:t>
                      </a:r>
                      <a:r>
                        <a:rPr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другие…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речевой акт 2 </a:t>
                      </a:r>
                      <a:endParaRPr sz="15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Приветственная и заключительная фраза открытки</a:t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пример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Привет - Привет</a:t>
                      </a:r>
                      <a:r>
                        <a:rPr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из снежной Сибири</a:t>
                      </a:r>
                      <a:r>
                        <a:rPr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</a:t>
                      </a:r>
                      <a:r>
                        <a:rPr b="1"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Целую, целую, целую</a:t>
                      </a:r>
                      <a:r>
                        <a:rPr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тебя, бабушка Нина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речевой акт 3</a:t>
                      </a:r>
                      <a:endParaRPr sz="15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Обращение к нескольким людям</a:t>
                      </a:r>
                      <a:endParaRPr b="1"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пример 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Коля, Женя и ваши дети </a:t>
                      </a:r>
                      <a:r>
                        <a:rPr b="1" i="1" lang="ru-RU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 все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343298c5334_0_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43298c5334_0_378"/>
          <p:cNvSpPr txBox="1"/>
          <p:nvPr>
            <p:ph idx="1" type="body"/>
          </p:nvPr>
        </p:nvSpPr>
        <p:spPr>
          <a:xfrm>
            <a:off x="621950" y="1558250"/>
            <a:ext cx="10560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944"/>
              <a:buFont typeface="Arial"/>
              <a:buNone/>
            </a:pPr>
            <a:r>
              <a:rPr b="1" lang="ru-RU" sz="2117"/>
              <a:t> </a:t>
            </a:r>
            <a:endParaRPr sz="2117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highlight>
                  <a:srgbClr val="FFFFFF"/>
                </a:highlight>
              </a:rPr>
              <a:t> </a:t>
            </a:r>
            <a:endParaRPr sz="1600">
              <a:highlight>
                <a:srgbClr val="FFFFFF"/>
              </a:highlight>
            </a:endParaRPr>
          </a:p>
          <a:p>
            <a:pPr indent="-3647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4853"/>
              <a:buFont typeface="Calibri"/>
              <a:buChar char="●"/>
            </a:pPr>
            <a:r>
              <a:rPr lang="ru-RU" sz="1600">
                <a:highlight>
                  <a:srgbClr val="FFFFFF"/>
                </a:highlight>
              </a:rPr>
              <a:t>Модальные частицы и вводные конструкции - самые </a:t>
            </a:r>
            <a:r>
              <a:rPr lang="ru-RU" sz="1600">
                <a:highlight>
                  <a:srgbClr val="FFFFFF"/>
                </a:highlight>
              </a:rPr>
              <a:t>употребительные</a:t>
            </a:r>
            <a:r>
              <a:rPr lang="ru-RU" sz="1600">
                <a:highlight>
                  <a:srgbClr val="FFFFFF"/>
                </a:highlight>
              </a:rPr>
              <a:t> средства </a:t>
            </a:r>
            <a:r>
              <a:rPr lang="ru-RU" sz="1600">
                <a:highlight>
                  <a:srgbClr val="FFFFFF"/>
                </a:highlight>
              </a:rPr>
              <a:t>выражения</a:t>
            </a:r>
            <a:r>
              <a:rPr lang="ru-RU" sz="1600">
                <a:highlight>
                  <a:srgbClr val="FFFFFF"/>
                </a:highlight>
              </a:rPr>
              <a:t> субъективной модальности в письменной неформальной речи.</a:t>
            </a:r>
            <a:endParaRPr sz="1600">
              <a:highlight>
                <a:srgbClr val="FFFFFF"/>
              </a:highlight>
            </a:endParaRPr>
          </a:p>
          <a:p>
            <a:pPr indent="-3647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4853"/>
              <a:buFont typeface="Calibri"/>
              <a:buChar char="●"/>
            </a:pPr>
            <a:r>
              <a:rPr lang="ru-RU" sz="1600">
                <a:highlight>
                  <a:srgbClr val="FFFFFF"/>
                </a:highlight>
              </a:rPr>
              <a:t>Семантика и языковые единицы средств выражения субъективной </a:t>
            </a:r>
            <a:r>
              <a:rPr lang="ru-RU" sz="1600">
                <a:highlight>
                  <a:srgbClr val="FFFFFF"/>
                </a:highlight>
              </a:rPr>
              <a:t>модальности</a:t>
            </a:r>
            <a:r>
              <a:rPr lang="ru-RU" sz="1600">
                <a:highlight>
                  <a:srgbClr val="FFFFFF"/>
                </a:highlight>
              </a:rPr>
              <a:t> разнообразнее в социальных сетях, однако тексты почтовых открыток более устойчивые. </a:t>
            </a:r>
            <a:r>
              <a:rPr lang="ru-RU" sz="1600">
                <a:highlight>
                  <a:srgbClr val="FFFFFF"/>
                </a:highlight>
              </a:rPr>
              <a:t>Общение по почтовой открытке сохраняет более устоявшуюся структуру, если говорящий хочет выразить свое отношение к высказыванию</a:t>
            </a:r>
            <a:endParaRPr sz="1600">
              <a:highlight>
                <a:srgbClr val="FFFFFF"/>
              </a:highlight>
            </a:endParaRPr>
          </a:p>
          <a:p>
            <a:pPr indent="-364732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4853"/>
              <a:buFont typeface="Calibri"/>
              <a:buChar char="●"/>
            </a:pPr>
            <a:r>
              <a:rPr lang="ru-RU" sz="1600">
                <a:highlight>
                  <a:srgbClr val="FFFFFF"/>
                </a:highlight>
              </a:rPr>
              <a:t>В почтовой переписке выделяются типичные речевые акты. Частица только часто сочетается с пусть в пожеланиях, а вводное слово надеюсь выражает ожидание радости от получения открытки и желание продолжить общение. Повторы слов используются в речевом жанре пожелания, в приветственной и в заключительной фразе в открытке. </a:t>
            </a:r>
            <a:endParaRPr sz="2117"/>
          </a:p>
          <a:p>
            <a:pPr indent="-50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61" name="Google Shape;261;g343298c5334_0_3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2" name="Google Shape;262;g343298c5334_0_378"/>
          <p:cNvSpPr txBox="1"/>
          <p:nvPr/>
        </p:nvSpPr>
        <p:spPr>
          <a:xfrm>
            <a:off x="1706725" y="295050"/>
            <a:ext cx="70773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Заключение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3298c5334_0_267"/>
          <p:cNvSpPr txBox="1"/>
          <p:nvPr/>
        </p:nvSpPr>
        <p:spPr>
          <a:xfrm>
            <a:off x="3559951" y="2000240"/>
            <a:ext cx="8145600" cy="21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500"/>
              <a:buFont typeface="Arial Narrow"/>
              <a:buNone/>
            </a:pPr>
            <a:r>
              <a:rPr b="1" lang="ru-RU" sz="3500">
                <a:solidFill>
                  <a:srgbClr val="253957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" id="268" name="Google Shape;268;g343298c5334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985" y="665370"/>
            <a:ext cx="1368059" cy="132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Google Shape;273;g343298c5334_0_168"/>
          <p:cNvCxnSpPr/>
          <p:nvPr/>
        </p:nvCxnSpPr>
        <p:spPr>
          <a:xfrm>
            <a:off x="600532" y="1107281"/>
            <a:ext cx="10753200" cy="0"/>
          </a:xfrm>
          <a:prstGeom prst="straightConnector1">
            <a:avLst/>
          </a:prstGeom>
          <a:noFill/>
          <a:ln cap="flat" cmpd="sng" w="635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Изображение" id="274" name="Google Shape;274;g343298c5334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303" y="293090"/>
            <a:ext cx="599790" cy="59979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43298c5334_0_168"/>
          <p:cNvSpPr txBox="1"/>
          <p:nvPr/>
        </p:nvSpPr>
        <p:spPr>
          <a:xfrm>
            <a:off x="5735960" y="504840"/>
            <a:ext cx="77769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Helvetica Neue Light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«Фундаментальная и прикладная лингвистика»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 Light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6" name="Google Shape;276;g343298c5334_0_168"/>
          <p:cNvSpPr txBox="1"/>
          <p:nvPr>
            <p:ph idx="12" type="sldNum"/>
          </p:nvPr>
        </p:nvSpPr>
        <p:spPr>
          <a:xfrm>
            <a:off x="5967907" y="6505277"/>
            <a:ext cx="247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7" name="Google Shape;277;g343298c5334_0_168"/>
          <p:cNvSpPr txBox="1"/>
          <p:nvPr/>
        </p:nvSpPr>
        <p:spPr>
          <a:xfrm>
            <a:off x="1765425" y="340850"/>
            <a:ext cx="59301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200"/>
              <a:buFont typeface="Arial Narrow"/>
              <a:buNone/>
            </a:pPr>
            <a:r>
              <a:rPr lang="ru-RU" sz="3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Список литературы</a:t>
            </a:r>
            <a:endParaRPr b="0" i="0" sz="32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8" name="Google Shape;278;g343298c5334_0_168"/>
          <p:cNvSpPr txBox="1"/>
          <p:nvPr/>
        </p:nvSpPr>
        <p:spPr>
          <a:xfrm>
            <a:off x="613300" y="1266350"/>
            <a:ext cx="11108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sp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Бондарко А. В. Проблемы грамматической семантики и русской аспектологии. СПб., 1996., – 218 с.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Русская грамматика : [в 2 т.] / Акад. наук СССР, Ин-т рус. яз.; гл. ред. Н. Ю. Шведова. - Москва : Наука, 1980 - . - Текст : непосредственный. Том 2 : Синтаксис. - 1980. - 709 с.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Солганик Г. Я. Модальный синтаксис. М.: МГУ, 2009. URL: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Очерки модального синтаксиса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33fea1b7ac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3fea1b7ac3_0_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1" name="Google Shape;141;g33fea1b7ac3_0_6"/>
          <p:cNvSpPr txBox="1"/>
          <p:nvPr/>
        </p:nvSpPr>
        <p:spPr>
          <a:xfrm>
            <a:off x="1706725" y="295050"/>
            <a:ext cx="70773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Объект, предмет, материал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33fea1b7ac3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200" y="3812175"/>
            <a:ext cx="7106286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3fea1b7ac3_0_6"/>
          <p:cNvSpPr txBox="1"/>
          <p:nvPr/>
        </p:nvSpPr>
        <p:spPr>
          <a:xfrm>
            <a:off x="1173900" y="1462225"/>
            <a:ext cx="97824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 – 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субъективная модальность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текстах почтовых открыток.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редмет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средства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ее 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выражения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текстах почтовых открыток.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атериал -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корпус почтовой переписки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«Пишу тебе» (1450 постсоветских открыток, 59008 слов), 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подкорпус текстов социальных сетей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из Таежного корпуса (689623 слова)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33fea1b7ac3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3388" y="4921400"/>
            <a:ext cx="715327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3fea1b7ac3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3fea1b7ac3_0_12"/>
          <p:cNvSpPr txBox="1"/>
          <p:nvPr>
            <p:ph idx="1" type="body"/>
          </p:nvPr>
        </p:nvSpPr>
        <p:spPr>
          <a:xfrm>
            <a:off x="1783500" y="1405250"/>
            <a:ext cx="86250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/>
              <a:t>Цель</a:t>
            </a:r>
            <a:r>
              <a:rPr lang="ru-RU" sz="1800"/>
              <a:t> —  определить средства выражения субъективной модальности в почтовой переписке.</a:t>
            </a:r>
            <a:endParaRPr sz="18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800"/>
          </a:p>
        </p:txBody>
      </p:sp>
      <p:sp>
        <p:nvSpPr>
          <p:cNvPr id="151" name="Google Shape;151;g33fea1b7ac3_0_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2" name="Google Shape;152;g33fea1b7ac3_0_12"/>
          <p:cNvSpPr txBox="1"/>
          <p:nvPr/>
        </p:nvSpPr>
        <p:spPr>
          <a:xfrm>
            <a:off x="1706725" y="295050"/>
            <a:ext cx="70773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 и методы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3fea1b7ac3_0_12"/>
          <p:cNvSpPr txBox="1"/>
          <p:nvPr/>
        </p:nvSpPr>
        <p:spPr>
          <a:xfrm>
            <a:off x="1215075" y="2533250"/>
            <a:ext cx="5982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Актуальность: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изучение средств выражения субъективной модальности в междисциплинарном аспекте; расширение базы материала для изучения субъективной модальности, в т. ч. в неформальной письменной речи; изучение средств выражения субъективной модальности в синхронии и выявление особенностей их использования.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3fea1b7ac3_0_12"/>
          <p:cNvSpPr txBox="1"/>
          <p:nvPr/>
        </p:nvSpPr>
        <p:spPr>
          <a:xfrm>
            <a:off x="8044200" y="2533250"/>
            <a:ext cx="3097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Методы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программный метод;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корпусный анализ;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контекстуальный анализ;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дискурс-анализ;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описательный метод;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количественный анализ.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43298c533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43298c5334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1" name="Google Shape;161;g343298c5334_0_0"/>
          <p:cNvSpPr txBox="1"/>
          <p:nvPr/>
        </p:nvSpPr>
        <p:spPr>
          <a:xfrm>
            <a:off x="1706725" y="295050"/>
            <a:ext cx="70773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Инструменты и задачи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43298c5334_0_0"/>
          <p:cNvSpPr txBox="1"/>
          <p:nvPr/>
        </p:nvSpPr>
        <p:spPr>
          <a:xfrm>
            <a:off x="6065100" y="2081825"/>
            <a:ext cx="5416500" cy="3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17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Задачи</a:t>
            </a:r>
            <a:r>
              <a:rPr lang="ru-RU" sz="1817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sz="1817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1542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8"/>
              <a:buFont typeface="Calibri"/>
              <a:buChar char="●"/>
            </a:pPr>
            <a:r>
              <a:rPr lang="ru-RU" sz="1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определить понятие модальности и средства выражения субъективной модальности;</a:t>
            </a:r>
            <a:endParaRPr sz="18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542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8"/>
              <a:buFont typeface="Calibri"/>
              <a:buChar char="●"/>
            </a:pPr>
            <a:r>
              <a:rPr lang="ru-RU" sz="1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отобрать материал;</a:t>
            </a:r>
            <a:endParaRPr sz="18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542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8"/>
              <a:buFont typeface="Calibri"/>
              <a:buChar char="●"/>
            </a:pPr>
            <a:r>
              <a:rPr lang="ru-RU" sz="1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выявить и проанализировать средства выражения субъективной модальности в корпусах с точки зрения средств выражения и семантики;</a:t>
            </a:r>
            <a:endParaRPr sz="18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542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8"/>
              <a:buFont typeface="Calibri"/>
              <a:buChar char="●"/>
            </a:pPr>
            <a:r>
              <a:rPr lang="ru-RU" sz="1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выявить и проанализировать их частотность;</a:t>
            </a:r>
            <a:endParaRPr sz="18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542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8"/>
              <a:buChar char="●"/>
            </a:pPr>
            <a:r>
              <a:rPr lang="ru-RU" sz="1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сравнить корпуса.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g343298c5334_0_0"/>
          <p:cNvSpPr txBox="1"/>
          <p:nvPr/>
        </p:nvSpPr>
        <p:spPr>
          <a:xfrm>
            <a:off x="990613" y="2081825"/>
            <a:ext cx="4296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Инструменты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библиотеки: stanza, pymorphy 3, conllu;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корпусный менеджер: AntConc;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мера ассоциативности: likelihood ratio.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343298c5334_0_0"/>
          <p:cNvPicPr preferRelativeResize="0"/>
          <p:nvPr/>
        </p:nvPicPr>
        <p:blipFill rotWithShape="1">
          <a:blip r:embed="rId4">
            <a:alphaModFix/>
          </a:blip>
          <a:srcRect b="0" l="0" r="6916" t="0"/>
          <a:stretch/>
        </p:blipFill>
        <p:spPr>
          <a:xfrm>
            <a:off x="2084200" y="4489400"/>
            <a:ext cx="16668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43298c533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4200" y="4088600"/>
            <a:ext cx="1666800" cy="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43298c5334_0_0"/>
          <p:cNvSpPr txBox="1"/>
          <p:nvPr/>
        </p:nvSpPr>
        <p:spPr>
          <a:xfrm>
            <a:off x="2243275" y="4088600"/>
            <a:ext cx="179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222222"/>
                </a:solidFill>
                <a:highlight>
                  <a:srgbClr val="FFFFFF"/>
                </a:highlight>
              </a:rPr>
              <a:t>AntConc</a:t>
            </a:r>
            <a:endParaRPr sz="2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3fea1b7ac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3fea1b7ac3_0_0"/>
          <p:cNvSpPr txBox="1"/>
          <p:nvPr>
            <p:ph idx="1" type="body"/>
          </p:nvPr>
        </p:nvSpPr>
        <p:spPr>
          <a:xfrm>
            <a:off x="632275" y="1310750"/>
            <a:ext cx="10515600" cy="52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ru-RU" sz="1700">
                <a:highlight>
                  <a:srgbClr val="FFFFFF"/>
                </a:highlight>
              </a:rPr>
              <a:t>Субъективная модальность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lang="ru-RU" sz="11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1700">
                <a:highlight>
                  <a:srgbClr val="FFFFFF"/>
                </a:highlight>
              </a:rPr>
              <a:t>«грамматико-семантический признак, выражающий </a:t>
            </a:r>
            <a:r>
              <a:rPr b="1" lang="ru-RU" sz="1700">
                <a:highlight>
                  <a:srgbClr val="FFFFFF"/>
                </a:highlight>
              </a:rPr>
              <a:t>отношение говорящего</a:t>
            </a:r>
            <a:r>
              <a:rPr lang="ru-RU" sz="1700">
                <a:highlight>
                  <a:srgbClr val="FFFFFF"/>
                </a:highlight>
              </a:rPr>
              <a:t> к содержанию высказывания» [</a:t>
            </a:r>
            <a:r>
              <a:rPr lang="ru-RU" sz="1700">
                <a:highlight>
                  <a:schemeClr val="lt1"/>
                </a:highlight>
              </a:rPr>
              <a:t>Солганик 2009</a:t>
            </a:r>
            <a:r>
              <a:rPr lang="ru-RU" sz="1700">
                <a:highlight>
                  <a:srgbClr val="FFFFFF"/>
                </a:highlight>
              </a:rPr>
              <a:t>].  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700" u="sng">
                <a:highlight>
                  <a:srgbClr val="FFFFFF"/>
                </a:highlight>
              </a:rPr>
              <a:t>Г. Я. Солганик</a:t>
            </a:r>
            <a:r>
              <a:rPr lang="ru-RU" sz="1700">
                <a:highlight>
                  <a:srgbClr val="FFFFFF"/>
                </a:highlight>
              </a:rPr>
              <a:t>: субъективная модальность в высказывании выражена в личном местоимении </a:t>
            </a:r>
            <a:r>
              <a:rPr lang="ru-RU" sz="1700" u="sng">
                <a:highlight>
                  <a:srgbClr val="FFFFFF"/>
                </a:highlight>
              </a:rPr>
              <a:t>«я»</a:t>
            </a:r>
            <a:r>
              <a:rPr lang="ru-RU" sz="1700">
                <a:highlight>
                  <a:srgbClr val="FFFFFF"/>
                </a:highlight>
              </a:rPr>
              <a:t>. «Я – это изначальный центр любого высказывания, его основа даже тогда, когда Я открыто не выражено» [Солганик 2009].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 u="sng">
                <a:highlight>
                  <a:srgbClr val="FFFFFF"/>
                </a:highlight>
              </a:rPr>
              <a:t>А. В. Бондарко</a:t>
            </a:r>
            <a:r>
              <a:rPr lang="ru-RU" sz="1700">
                <a:highlight>
                  <a:srgbClr val="FFFFFF"/>
                </a:highlight>
              </a:rPr>
              <a:t>: субъективная модальность может выражаться </a:t>
            </a:r>
            <a:r>
              <a:rPr lang="ru-RU" sz="1700" u="sng">
                <a:highlight>
                  <a:srgbClr val="FFFFFF"/>
                </a:highlight>
              </a:rPr>
              <a:t>лексически</a:t>
            </a:r>
            <a:r>
              <a:rPr lang="ru-RU" sz="1700">
                <a:highlight>
                  <a:srgbClr val="FFFFFF"/>
                </a:highlight>
              </a:rPr>
              <a:t>, «однако речь может идти лишь о периферии модальности, где специфические признаки данной категории «размываются» [Бондарко 1996, с. 40].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 u="sng">
                <a:highlight>
                  <a:srgbClr val="FFFFFF"/>
                </a:highlight>
              </a:rPr>
              <a:t>Русская грамматика</a:t>
            </a:r>
            <a:r>
              <a:rPr lang="ru-RU" sz="1700">
                <a:highlight>
                  <a:srgbClr val="FFFFFF"/>
                </a:highlight>
              </a:rPr>
              <a:t>: субъективная модальность может передаваться только через </a:t>
            </a:r>
            <a:r>
              <a:rPr lang="ru-RU" sz="1700" u="sng">
                <a:highlight>
                  <a:srgbClr val="FFFFFF"/>
                </a:highlight>
              </a:rPr>
              <a:t>грамматические средства</a:t>
            </a:r>
            <a:r>
              <a:rPr lang="ru-RU" sz="1700">
                <a:highlight>
                  <a:srgbClr val="FFFFFF"/>
                </a:highlight>
              </a:rPr>
              <a:t>, и автор высказывания «может никак не выражать своего отношения к сообщаемому» [Русская грамматика 1980, с. 214].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</p:txBody>
      </p:sp>
      <p:sp>
        <p:nvSpPr>
          <p:cNvPr id="173" name="Google Shape;173;g33fea1b7ac3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4" name="Google Shape;174;g33fea1b7ac3_0_0"/>
          <p:cNvSpPr txBox="1"/>
          <p:nvPr/>
        </p:nvSpPr>
        <p:spPr>
          <a:xfrm>
            <a:off x="1706725" y="295050"/>
            <a:ext cx="70773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Проблемное поле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343208536a0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43208536a0_0_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highlight>
                  <a:srgbClr val="FFFFFF"/>
                </a:highlight>
              </a:rPr>
              <a:t>1) </a:t>
            </a:r>
            <a:r>
              <a:rPr b="1" lang="ru-RU" sz="1700">
                <a:highlight>
                  <a:srgbClr val="FFFFFF"/>
                </a:highlight>
              </a:rPr>
              <a:t>Вводные конструкции</a:t>
            </a:r>
            <a:r>
              <a:rPr lang="ru-RU" sz="1700">
                <a:highlight>
                  <a:srgbClr val="FFFFFF"/>
                </a:highlight>
              </a:rPr>
              <a:t> (</a:t>
            </a:r>
            <a:r>
              <a:rPr i="1" lang="ru-RU" sz="1700">
                <a:highlight>
                  <a:srgbClr val="FFFFFF"/>
                </a:highlight>
              </a:rPr>
              <a:t>главное, к счастью,  </a:t>
            </a:r>
            <a:r>
              <a:rPr i="1" lang="ru-RU" sz="1700"/>
              <a:t>действительно</a:t>
            </a:r>
            <a:r>
              <a:rPr lang="ru-RU" sz="1700">
                <a:highlight>
                  <a:srgbClr val="FFFFFF"/>
                </a:highlight>
              </a:rPr>
              <a:t>, </a:t>
            </a:r>
            <a:r>
              <a:rPr i="1" lang="ru-RU" sz="1700"/>
              <a:t>иначе говоря</a:t>
            </a:r>
            <a:r>
              <a:rPr lang="ru-RU" sz="1700"/>
              <a:t>);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highlight>
                  <a:srgbClr val="FFFFFF"/>
                </a:highlight>
              </a:rPr>
              <a:t>2) </a:t>
            </a:r>
            <a:r>
              <a:rPr b="1" lang="ru-RU" sz="1700">
                <a:highlight>
                  <a:srgbClr val="FFFFFF"/>
                </a:highlight>
              </a:rPr>
              <a:t>Модальные частицы</a:t>
            </a:r>
            <a:r>
              <a:rPr lang="ru-RU" sz="1700">
                <a:highlight>
                  <a:srgbClr val="FFFFFF"/>
                </a:highlight>
              </a:rPr>
              <a:t> («</a:t>
            </a:r>
            <a:r>
              <a:rPr i="1" lang="ru-RU" sz="1700"/>
              <a:t>же</a:t>
            </a:r>
            <a:r>
              <a:rPr i="1" lang="ru-RU" sz="1700">
                <a:highlight>
                  <a:srgbClr val="FFFFFF"/>
                </a:highlight>
              </a:rPr>
              <a:t>, </a:t>
            </a:r>
            <a:r>
              <a:rPr i="1" lang="ru-RU" sz="1700"/>
              <a:t>то ли дело</a:t>
            </a:r>
            <a:r>
              <a:rPr i="1" lang="ru-RU" sz="1700">
                <a:highlight>
                  <a:srgbClr val="FFFFFF"/>
                </a:highlight>
              </a:rPr>
              <a:t>, </a:t>
            </a:r>
            <a:r>
              <a:rPr i="1" lang="ru-RU" sz="1700"/>
              <a:t>вот еще</a:t>
            </a:r>
            <a:r>
              <a:rPr i="1" lang="ru-RU" sz="1700">
                <a:highlight>
                  <a:srgbClr val="FFFFFF"/>
                </a:highlight>
              </a:rPr>
              <a:t>, </a:t>
            </a:r>
            <a:r>
              <a:rPr i="1" lang="ru-RU" sz="1700"/>
              <a:t>что ни на есть</a:t>
            </a:r>
            <a:r>
              <a:rPr lang="ru-RU" sz="1700">
                <a:highlight>
                  <a:srgbClr val="FFFFFF"/>
                </a:highlight>
              </a:rPr>
              <a:t>»)</a:t>
            </a:r>
            <a:r>
              <a:rPr lang="ru-RU" sz="1700"/>
              <a:t>;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highlight>
                  <a:srgbClr val="FFFFFF"/>
                </a:highlight>
              </a:rPr>
              <a:t>3) </a:t>
            </a:r>
            <a:r>
              <a:rPr b="1" lang="ru-RU" sz="1700">
                <a:highlight>
                  <a:srgbClr val="FFFFFF"/>
                </a:highlight>
              </a:rPr>
              <a:t>Междометия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lang="ru-RU" sz="1700"/>
              <a:t>(</a:t>
            </a:r>
            <a:r>
              <a:rPr lang="ru-RU" sz="1700">
                <a:highlight>
                  <a:srgbClr val="FFFFFF"/>
                </a:highlight>
              </a:rPr>
              <a:t>«</a:t>
            </a:r>
            <a:r>
              <a:rPr i="1" lang="ru-RU" sz="1700"/>
              <a:t>эх, ах, ох</a:t>
            </a:r>
            <a:r>
              <a:rPr lang="ru-RU" sz="1700">
                <a:highlight>
                  <a:srgbClr val="FFFFFF"/>
                </a:highlight>
              </a:rPr>
              <a:t>, </a:t>
            </a:r>
            <a:r>
              <a:rPr i="1" lang="ru-RU" sz="1700"/>
              <a:t>ух, эх</a:t>
            </a:r>
            <a:r>
              <a:rPr lang="ru-RU" sz="1700">
                <a:highlight>
                  <a:srgbClr val="FFFFFF"/>
                </a:highlight>
              </a:rPr>
              <a:t>»</a:t>
            </a:r>
            <a:r>
              <a:rPr lang="ru-RU" sz="1700"/>
              <a:t>); 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highlight>
                  <a:srgbClr val="FFFFFF"/>
                </a:highlight>
              </a:rPr>
              <a:t>4) </a:t>
            </a:r>
            <a:r>
              <a:rPr b="1" lang="ru-RU" sz="1700">
                <a:highlight>
                  <a:srgbClr val="FFFFFF"/>
                </a:highlight>
              </a:rPr>
              <a:t>Интонация для акцентирования</a:t>
            </a:r>
            <a:r>
              <a:rPr lang="ru-RU" sz="1700"/>
              <a:t>;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highlight>
                  <a:srgbClr val="FFFFFF"/>
                </a:highlight>
              </a:rPr>
              <a:t>5) </a:t>
            </a:r>
            <a:r>
              <a:rPr b="1" lang="ru-RU" sz="1700">
                <a:highlight>
                  <a:srgbClr val="FFFFFF"/>
                </a:highlight>
              </a:rPr>
              <a:t>Порядок слов</a:t>
            </a:r>
            <a:r>
              <a:rPr lang="ru-RU" sz="1700">
                <a:highlight>
                  <a:srgbClr val="FFFFFF"/>
                </a:highlight>
              </a:rPr>
              <a:t> (</a:t>
            </a:r>
            <a:r>
              <a:rPr lang="ru-RU" sz="1700">
                <a:highlight>
                  <a:schemeClr val="lt1"/>
                </a:highlight>
              </a:rPr>
              <a:t>«</a:t>
            </a:r>
            <a:r>
              <a:rPr i="1" lang="ru-RU" sz="1700">
                <a:highlight>
                  <a:srgbClr val="FFFFFF"/>
                </a:highlight>
              </a:rPr>
              <a:t>Бегом</a:t>
            </a:r>
            <a:r>
              <a:rPr lang="ru-RU" sz="1700">
                <a:highlight>
                  <a:srgbClr val="FFFFFF"/>
                </a:highlight>
              </a:rPr>
              <a:t> - </a:t>
            </a:r>
            <a:r>
              <a:rPr i="1" lang="ru-RU" sz="1700">
                <a:highlight>
                  <a:srgbClr val="FFFFFF"/>
                </a:highlight>
              </a:rPr>
              <a:t>и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то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не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успеешь, Сапер да не сумеет (чтоб не сумел, да чтоб не сумел), Лет ей около тридцати</a:t>
            </a:r>
            <a:r>
              <a:rPr lang="ru-RU" sz="1700">
                <a:highlight>
                  <a:schemeClr val="lt1"/>
                </a:highlight>
              </a:rPr>
              <a:t>»</a:t>
            </a:r>
            <a:r>
              <a:rPr lang="ru-RU" sz="1700">
                <a:highlight>
                  <a:srgbClr val="FFFFFF"/>
                </a:highlight>
              </a:rPr>
              <a:t>)</a:t>
            </a:r>
            <a:r>
              <a:rPr lang="ru-RU" sz="1700"/>
              <a:t>;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highlight>
                  <a:srgbClr val="FFFFFF"/>
                </a:highlight>
              </a:rPr>
              <a:t>6) Специальные конструкции: </a:t>
            </a:r>
            <a:endParaRPr sz="1700">
              <a:highlight>
                <a:srgbClr val="FFFFFF"/>
              </a:highlight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ru-RU" sz="1700">
                <a:highlight>
                  <a:srgbClr val="FFFFFF"/>
                </a:highlight>
              </a:rPr>
              <a:t>Синтаксические фразеологизмы</a:t>
            </a:r>
            <a:r>
              <a:rPr lang="ru-RU" sz="1700">
                <a:highlight>
                  <a:srgbClr val="FFFFFF"/>
                </a:highlight>
              </a:rPr>
              <a:t> (</a:t>
            </a:r>
            <a:r>
              <a:rPr lang="ru-RU" sz="1700">
                <a:highlight>
                  <a:schemeClr val="lt1"/>
                </a:highlight>
              </a:rPr>
              <a:t>«</a:t>
            </a:r>
            <a:r>
              <a:rPr i="1" lang="ru-RU" sz="1700">
                <a:highlight>
                  <a:srgbClr val="FFFFFF"/>
                </a:highlight>
              </a:rPr>
              <a:t>Дом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как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дом</a:t>
            </a:r>
            <a:r>
              <a:rPr lang="ru-RU" sz="1700">
                <a:highlight>
                  <a:srgbClr val="FFFFFF"/>
                </a:highlight>
              </a:rPr>
              <a:t>, </a:t>
            </a:r>
            <a:r>
              <a:rPr i="1" lang="ru-RU" sz="1700">
                <a:highlight>
                  <a:srgbClr val="FFFFFF"/>
                </a:highlight>
              </a:rPr>
              <a:t>Праздник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не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в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праздник</a:t>
            </a:r>
            <a:r>
              <a:rPr lang="ru-RU" sz="1700">
                <a:highlight>
                  <a:srgbClr val="FFFFFF"/>
                </a:highlight>
              </a:rPr>
              <a:t>, </a:t>
            </a:r>
            <a:r>
              <a:rPr i="1" lang="ru-RU" sz="1700">
                <a:highlight>
                  <a:srgbClr val="FFFFFF"/>
                </a:highlight>
              </a:rPr>
              <a:t>Нет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бы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помолчать</a:t>
            </a:r>
            <a:r>
              <a:rPr lang="ru-RU" sz="1700">
                <a:highlight>
                  <a:schemeClr val="lt1"/>
                </a:highlight>
              </a:rPr>
              <a:t>»</a:t>
            </a:r>
            <a:r>
              <a:rPr lang="ru-RU" sz="1700">
                <a:highlight>
                  <a:srgbClr val="FFFFFF"/>
                </a:highlight>
              </a:rPr>
              <a:t>)</a:t>
            </a:r>
            <a:r>
              <a:rPr lang="ru-RU" sz="1700"/>
              <a:t>;</a:t>
            </a:r>
            <a:endParaRPr sz="1700">
              <a:highlight>
                <a:srgbClr val="FFFFFF"/>
              </a:highlight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ru-RU" sz="1700">
                <a:highlight>
                  <a:srgbClr val="FFFFFF"/>
                </a:highlight>
              </a:rPr>
              <a:t>Соединения словоформ</a:t>
            </a:r>
            <a:r>
              <a:rPr lang="ru-RU" sz="1700">
                <a:highlight>
                  <a:srgbClr val="FFFFFF"/>
                </a:highlight>
              </a:rPr>
              <a:t> (</a:t>
            </a:r>
            <a:r>
              <a:rPr lang="ru-RU" sz="1700">
                <a:highlight>
                  <a:schemeClr val="lt1"/>
                </a:highlight>
              </a:rPr>
              <a:t>«</a:t>
            </a:r>
            <a:r>
              <a:rPr i="1" lang="ru-RU" sz="1700">
                <a:highlight>
                  <a:srgbClr val="FFFFFF"/>
                </a:highlight>
              </a:rPr>
              <a:t>рад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не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рад</a:t>
            </a:r>
            <a:r>
              <a:rPr lang="ru-RU" sz="1700">
                <a:highlight>
                  <a:srgbClr val="FFFFFF"/>
                </a:highlight>
              </a:rPr>
              <a:t>, </a:t>
            </a:r>
            <a:r>
              <a:rPr i="1" lang="ru-RU" sz="1700">
                <a:highlight>
                  <a:srgbClr val="FFFFFF"/>
                </a:highlight>
              </a:rPr>
              <a:t>из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чудаков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чудак</a:t>
            </a:r>
            <a:r>
              <a:rPr lang="ru-RU" sz="1700">
                <a:highlight>
                  <a:srgbClr val="FFFFFF"/>
                </a:highlight>
              </a:rPr>
              <a:t>, </a:t>
            </a:r>
            <a:r>
              <a:rPr i="1" lang="ru-RU" sz="1700">
                <a:highlight>
                  <a:srgbClr val="FFFFFF"/>
                </a:highlight>
              </a:rPr>
              <a:t>ждет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не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дождется</a:t>
            </a:r>
            <a:r>
              <a:rPr lang="ru-RU" sz="1700">
                <a:highlight>
                  <a:srgbClr val="FFFFFF"/>
                </a:highlight>
              </a:rPr>
              <a:t>, </a:t>
            </a:r>
            <a:r>
              <a:rPr i="1" lang="ru-RU" sz="1700">
                <a:highlight>
                  <a:srgbClr val="FFFFFF"/>
                </a:highlight>
              </a:rPr>
              <a:t>Только золото оно и золото</a:t>
            </a:r>
            <a:r>
              <a:rPr lang="ru-RU" sz="1700">
                <a:highlight>
                  <a:srgbClr val="FFFFFF"/>
                </a:highlight>
              </a:rPr>
              <a:t>, </a:t>
            </a:r>
            <a:r>
              <a:rPr i="1" lang="ru-RU" sz="1700">
                <a:highlight>
                  <a:srgbClr val="FFFFFF"/>
                </a:highlight>
              </a:rPr>
              <a:t>С дедушкой они только и делали, что играли в шашки</a:t>
            </a:r>
            <a:r>
              <a:rPr lang="ru-RU" sz="1700">
                <a:highlight>
                  <a:srgbClr val="FFFFFF"/>
                </a:highlight>
              </a:rPr>
              <a:t>»)</a:t>
            </a:r>
            <a:r>
              <a:rPr lang="ru-RU" sz="1700"/>
              <a:t>;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highlight>
                  <a:srgbClr val="FFFFFF"/>
                </a:highlight>
              </a:rPr>
              <a:t>7) </a:t>
            </a:r>
            <a:r>
              <a:rPr b="1" lang="ru-RU" sz="1700">
                <a:highlight>
                  <a:srgbClr val="FFFFFF"/>
                </a:highlight>
              </a:rPr>
              <a:t>Повторы</a:t>
            </a:r>
            <a:r>
              <a:rPr lang="ru-RU" sz="1700">
                <a:highlight>
                  <a:srgbClr val="FFFFFF"/>
                </a:highlight>
              </a:rPr>
              <a:t> (</a:t>
            </a:r>
            <a:r>
              <a:rPr lang="ru-RU" sz="1700">
                <a:highlight>
                  <a:schemeClr val="lt1"/>
                </a:highlight>
              </a:rPr>
              <a:t>«</a:t>
            </a:r>
            <a:r>
              <a:rPr i="1" lang="ru-RU" sz="1700">
                <a:highlight>
                  <a:srgbClr val="FFFFFF"/>
                </a:highlight>
              </a:rPr>
              <a:t>Наверху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туман</a:t>
            </a:r>
            <a:r>
              <a:rPr lang="ru-RU" sz="1700">
                <a:highlight>
                  <a:srgbClr val="FFFFFF"/>
                </a:highlight>
              </a:rPr>
              <a:t>, </a:t>
            </a:r>
            <a:r>
              <a:rPr i="1" lang="ru-RU" sz="1700">
                <a:highlight>
                  <a:srgbClr val="FFFFFF"/>
                </a:highlight>
              </a:rPr>
              <a:t>туман</a:t>
            </a:r>
            <a:r>
              <a:rPr lang="ru-RU" sz="1700">
                <a:highlight>
                  <a:srgbClr val="FFFFFF"/>
                </a:highlight>
              </a:rPr>
              <a:t>, </a:t>
            </a:r>
            <a:r>
              <a:rPr i="1" lang="ru-RU" sz="1700">
                <a:highlight>
                  <a:srgbClr val="FFFFFF"/>
                </a:highlight>
              </a:rPr>
              <a:t>туман</a:t>
            </a:r>
            <a:r>
              <a:rPr lang="ru-RU" sz="1700">
                <a:highlight>
                  <a:srgbClr val="FFFFFF"/>
                </a:highlight>
              </a:rPr>
              <a:t>; </a:t>
            </a:r>
            <a:r>
              <a:rPr i="1" lang="ru-RU" sz="1700">
                <a:highlight>
                  <a:srgbClr val="FFFFFF"/>
                </a:highlight>
              </a:rPr>
              <a:t>Постоял</a:t>
            </a:r>
            <a:r>
              <a:rPr lang="ru-RU" sz="1700">
                <a:highlight>
                  <a:srgbClr val="FFFFFF"/>
                </a:highlight>
              </a:rPr>
              <a:t>-</a:t>
            </a:r>
            <a:r>
              <a:rPr i="1" lang="ru-RU" sz="1700">
                <a:highlight>
                  <a:srgbClr val="FFFFFF"/>
                </a:highlight>
              </a:rPr>
              <a:t>постоял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и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пошел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Пули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летели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и</a:t>
            </a:r>
            <a:r>
              <a:rPr lang="ru-RU" sz="1700">
                <a:highlight>
                  <a:srgbClr val="FFFFFF"/>
                </a:highlight>
              </a:rPr>
              <a:t> </a:t>
            </a:r>
            <a:r>
              <a:rPr i="1" lang="ru-RU" sz="1700">
                <a:highlight>
                  <a:srgbClr val="FFFFFF"/>
                </a:highlight>
              </a:rPr>
              <a:t>летели</a:t>
            </a:r>
            <a:r>
              <a:rPr lang="ru-RU" sz="1700">
                <a:highlight>
                  <a:schemeClr val="lt1"/>
                </a:highlight>
              </a:rPr>
              <a:t>»</a:t>
            </a:r>
            <a:r>
              <a:rPr lang="ru-RU" sz="1700">
                <a:highlight>
                  <a:srgbClr val="FFFFFF"/>
                </a:highlight>
              </a:rPr>
              <a:t>).</a:t>
            </a:r>
            <a:endParaRPr sz="3100"/>
          </a:p>
        </p:txBody>
      </p:sp>
      <p:sp>
        <p:nvSpPr>
          <p:cNvPr id="181" name="Google Shape;181;g343208536a0_0_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2" name="Google Shape;182;g343208536a0_0_12"/>
          <p:cNvSpPr txBox="1"/>
          <p:nvPr/>
        </p:nvSpPr>
        <p:spPr>
          <a:xfrm>
            <a:off x="1307750" y="295050"/>
            <a:ext cx="8021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Средства выражения субъективной модальности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343298c5334_0_17"/>
          <p:cNvPicPr preferRelativeResize="0"/>
          <p:nvPr/>
        </p:nvPicPr>
        <p:blipFill rotWithShape="1">
          <a:blip r:embed="rId3">
            <a:alphaModFix/>
          </a:blip>
          <a:srcRect b="-2850" l="0" r="0" t="285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43298c5334_0_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9" name="Google Shape;189;g343298c5334_0_17"/>
          <p:cNvSpPr txBox="1"/>
          <p:nvPr/>
        </p:nvSpPr>
        <p:spPr>
          <a:xfrm>
            <a:off x="1235675" y="202400"/>
            <a:ext cx="8021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редства выражения субъективной модальности в двух корпусах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343298c5334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8567" y="1264250"/>
            <a:ext cx="6130433" cy="3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43298c5334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0" y="1264250"/>
            <a:ext cx="6130401" cy="31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43298c5334_0_17"/>
          <p:cNvSpPr txBox="1"/>
          <p:nvPr/>
        </p:nvSpPr>
        <p:spPr>
          <a:xfrm>
            <a:off x="914400" y="4533450"/>
            <a:ext cx="11153700" cy="20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Сходства: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обоих дискурсах преобладают </a:t>
            </a:r>
            <a:r>
              <a:rPr lang="ru-RU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модальные частицы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вводные конструкции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Различия: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корпусе социальных сетей частотность </a:t>
            </a:r>
            <a:r>
              <a:rPr lang="ru-RU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модальных частиц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выше, при этом употребление остальных средств выражения субъективной модальности снижается.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текстах социальных сетей появляются </a:t>
            </a:r>
            <a:r>
              <a:rPr lang="ru-RU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соединения словоформ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343298c5334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-13655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43298c5334_0_3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9" name="Google Shape;199;g343298c5334_0_332"/>
          <p:cNvSpPr txBox="1"/>
          <p:nvPr/>
        </p:nvSpPr>
        <p:spPr>
          <a:xfrm>
            <a:off x="1307750" y="295050"/>
            <a:ext cx="8021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Модальные частицы и их семантика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343298c5334_0_332"/>
          <p:cNvSpPr txBox="1"/>
          <p:nvPr/>
        </p:nvSpPr>
        <p:spPr>
          <a:xfrm>
            <a:off x="786025" y="4033725"/>
            <a:ext cx="108738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Сходства: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eriod"/>
            </a:pP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обоих корпусах преобладает семантика </a:t>
            </a:r>
            <a:r>
              <a:rPr lang="ru-RU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эмоционально окрашенного подчеркивания и усиления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(53,2% – в почтовой переписке, 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61,5% – в текстах социальных сетей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r>
              <a:rPr i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Вот</a:t>
            </a:r>
            <a:r>
              <a:rPr i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как нас теперь много!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Вот</a:t>
            </a:r>
            <a:r>
              <a:rPr i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его так у нас не хватает!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Различия: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eriod"/>
            </a:pP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корпусе 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социальных сетей есть семантика </a:t>
            </a:r>
            <a:r>
              <a:rPr lang="ru-RU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опасения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(1.9%) (</a:t>
            </a:r>
            <a:r>
              <a:rPr i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 </a:t>
            </a:r>
            <a:r>
              <a:rPr b="1" i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 и</a:t>
            </a:r>
            <a:r>
              <a:rPr i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хочет развязать то, что всеми силами Многие умные люди хотят избежать.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ru-RU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подчеркнутого отрицания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(1,4%) (</a:t>
            </a:r>
            <a:r>
              <a:rPr b="1" i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какое там</a:t>
            </a:r>
            <a:r>
              <a:rPr i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ИГИЛ без российской поддержки Сказки для школьников...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343298c5334_0_332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525" y="1124400"/>
            <a:ext cx="6213147" cy="27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343298c5334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" y="0"/>
            <a:ext cx="121722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43298c5334_0_3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8" name="Google Shape;208;g343298c5334_0_322"/>
          <p:cNvSpPr txBox="1"/>
          <p:nvPr/>
        </p:nvSpPr>
        <p:spPr>
          <a:xfrm>
            <a:off x="1307750" y="295050"/>
            <a:ext cx="8021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Вводные конструкции и семантика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43298c5334_0_322"/>
          <p:cNvSpPr txBox="1"/>
          <p:nvPr/>
        </p:nvSpPr>
        <p:spPr>
          <a:xfrm>
            <a:off x="6220325" y="1286100"/>
            <a:ext cx="54681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Сходства: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ценка сообщаемого с точки зрения достоверности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самая распространенная семантика (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60,19% – в корпусе почтовых открыток, 40,46% – в корпусе социальных сетей): </a:t>
            </a:r>
            <a:r>
              <a:rPr i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</a:t>
            </a:r>
            <a:r>
              <a:rPr b="1" i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действительно</a:t>
            </a:r>
            <a:r>
              <a:rPr i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волшебная страна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Люди </a:t>
            </a:r>
            <a:r>
              <a:rPr b="1" i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действительно</a:t>
            </a:r>
            <a:r>
              <a:rPr i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могут так подумать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Различия: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</a:t>
            </a:r>
            <a:r>
              <a:rPr lang="ru-RU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казание на источник или автора речи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чаще встречается в социальных сетях (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1,85% – в почтовой переписке, 5,45% - в социальных сетях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b="1" i="1" lang="ru-RU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Как говорят</a:t>
            </a:r>
            <a:r>
              <a:rPr i="1" lang="ru-RU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на Руси, тише едешь - дальше будешь, </a:t>
            </a:r>
            <a:r>
              <a:rPr b="1" i="1" lang="ru-RU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Как пишут</a:t>
            </a:r>
            <a:r>
              <a:rPr i="1" lang="ru-RU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это самый вероятный кандидат в президенты, </a:t>
            </a:r>
            <a:r>
              <a:rPr b="1" i="1" lang="ru-RU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По мнению историка</a:t>
            </a:r>
            <a:r>
              <a:rPr i="1" lang="ru-RU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это результат антиармянской пропаганды</a:t>
            </a: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343298c5334_0_322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46" y="1850535"/>
            <a:ext cx="5958351" cy="34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2021-05-11T20:44:35Z</dcterms:created>
  <dc:creator>Ольга Петрова</dc:creator>
</cp:coreProperties>
</file>