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8" r:id="rId6"/>
    <p:sldId id="285" r:id="rId7"/>
    <p:sldId id="269" r:id="rId8"/>
    <p:sldId id="286" r:id="rId9"/>
    <p:sldId id="271" r:id="rId10"/>
    <p:sldId id="274" r:id="rId11"/>
    <p:sldId id="282" r:id="rId12"/>
    <p:sldId id="283" r:id="rId13"/>
    <p:sldId id="281" r:id="rId14"/>
    <p:sldId id="26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3952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382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45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495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559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273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095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009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217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4cab515f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f4cab515fc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1f4cab515fc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28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13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70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79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672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81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" name="Google Shape;127;p1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1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1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1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1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1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1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1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1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5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1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1288386" y="1866828"/>
            <a:ext cx="9942067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ru-RU" sz="3400" dirty="0"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3400" dirty="0" err="1">
                <a:latin typeface="Helvetica Neue" panose="020B0604020202020204" charset="0"/>
              </a:rPr>
              <a:t>мультимодальному</a:t>
            </a:r>
            <a:r>
              <a:rPr lang="ru-RU" sz="3400" dirty="0">
                <a:latin typeface="Helvetica Neue" panose="020B0604020202020204" charset="0"/>
              </a:rPr>
              <a:t> коммуникативному материалу </a:t>
            </a:r>
            <a:endParaRPr sz="3400" dirty="0">
              <a:latin typeface="Helvetica Neue" panose="020B0604020202020204" charset="0"/>
            </a:endParaRPr>
          </a:p>
        </p:txBody>
      </p:sp>
      <p:sp>
        <p:nvSpPr>
          <p:cNvPr id="184" name="Google Shape;184;p14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Факультет гуманитарных наук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10"/>
              <a:buFont typeface="Arial"/>
              <a:buNone/>
            </a:pPr>
            <a:r>
              <a:rPr lang="ru-RU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Нижний Новгород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0857" y="3951772"/>
            <a:ext cx="79221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599"/>
            </a:pPr>
            <a:r>
              <a:rPr lang="ru-RU" sz="1600" dirty="0">
                <a:solidFill>
                  <a:srgbClr val="0E2D69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Выполнила:</a:t>
            </a:r>
          </a:p>
          <a:p>
            <a:pPr>
              <a:buSzPts val="1599"/>
            </a:pPr>
            <a:r>
              <a:rPr lang="ru-RU" sz="1600" dirty="0" err="1">
                <a:solidFill>
                  <a:srgbClr val="0E2D69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Торгашева</a:t>
            </a:r>
            <a:r>
              <a:rPr lang="ru-RU" sz="1600" dirty="0">
                <a:solidFill>
                  <a:srgbClr val="0E2D69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К. Н., 3 курс гр. 22ФПЛ-2</a:t>
            </a:r>
          </a:p>
          <a:p>
            <a:pPr>
              <a:buSzPts val="1599"/>
            </a:pPr>
            <a:endParaRPr lang="ru-RU" sz="1600" dirty="0">
              <a:solidFill>
                <a:srgbClr val="0E2D69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Научный руководитель:</a:t>
            </a: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к. </a:t>
            </a:r>
            <a:r>
              <a:rPr lang="ru-RU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филол</a:t>
            </a: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н.,</a:t>
            </a: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старший научный сотрудник</a:t>
            </a: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Центра языка и мозга</a:t>
            </a: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Хоменко А.Ю</a:t>
            </a:r>
          </a:p>
          <a:p>
            <a:pPr>
              <a:buSzPts val="1599"/>
            </a:pPr>
            <a:endParaRPr lang="ru-RU" sz="1600" dirty="0">
              <a:solidFill>
                <a:srgbClr val="0E2D69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>
              <a:buSzPts val="1600"/>
            </a:pPr>
            <a:endParaRPr lang="ru-RU" sz="1600" dirty="0">
              <a:solidFill>
                <a:srgbClr val="0E2D69"/>
              </a:solidFill>
              <a:latin typeface="Helvetica Neue" panose="020B0604020202020204" charset="0"/>
            </a:endParaRPr>
          </a:p>
          <a:p>
            <a:pPr lvl="0">
              <a:buClr>
                <a:srgbClr val="0E2D69"/>
              </a:buClr>
              <a:buSzPts val="1600"/>
            </a:pPr>
            <a:endParaRPr lang="ru-RU" sz="1600" dirty="0">
              <a:solidFill>
                <a:srgbClr val="0E2D69"/>
              </a:solidFill>
              <a:latin typeface="Helvetica Neue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21397"/>
              </p:ext>
            </p:extLst>
          </p:nvPr>
        </p:nvGraphicFramePr>
        <p:xfrm>
          <a:off x="390281" y="1592387"/>
          <a:ext cx="11569701" cy="482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46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Признак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</a:t>
                      </a:r>
                      <a:r>
                        <a:rPr lang="ru-RU" sz="1600" b="1" i="0" u="none" strike="noStrike" cap="none" baseline="0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для проверки статистической значимости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Helvetica Neue" panose="020B0604020202020204" charset="0"/>
                        </a:rPr>
                        <a:t>Обобщённость, размытость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Процент неопределенных слов: парный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Т-тест;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Средний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TF-IDF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: парный Т-тест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Процент неопределенных слов: p = 1.00000 → Нет значимого различия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Helvetica Neu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Средний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TF-IDF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: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1.00000 → Нет значимого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Процент ЭДЕ </a:t>
                      </a:r>
                      <a:r>
                        <a:rPr lang="ru-RU" sz="1600" baseline="0" dirty="0">
                          <a:latin typeface="Helvetica Neue" panose="020B0604020202020204" charset="0"/>
                        </a:rPr>
                        <a:t>с позитивной коннотацией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Т-тест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0.91187 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br>
                        <a:rPr lang="de-DE" sz="1600" dirty="0">
                          <a:latin typeface="Helvetica Neue" panose="020B0604020202020204" charset="0"/>
                        </a:rPr>
                      </a:b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Helvetica Neue" panose="020B0604020202020204" charset="0"/>
                        </a:rPr>
                        <a:t>Процент ЭДЕ с негативной коннотацией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Т-тест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0.46097 → Нет значимого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Helvetica Neue" panose="020B0604020202020204" charset="0"/>
                        </a:rPr>
                        <a:t>Процент местоимений 1-го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0.01729 → Значимое различие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Уровень структурированности 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Средняя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когезия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: t-тест; </a:t>
                      </a: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Средняя когерентность: t-тест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Средняя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когезия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: p = 1.00000 → Нет значимого различия 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Helvetica Neu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Средняя когерентность: p = 1.00000 → Нет значимого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5900" y="1130722"/>
            <a:ext cx="9422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F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Статистическая значимость. Вербальные признаки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38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26513"/>
              </p:ext>
            </p:extLst>
          </p:nvPr>
        </p:nvGraphicFramePr>
        <p:xfrm>
          <a:off x="530982" y="2021476"/>
          <a:ext cx="10873619" cy="390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1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46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Признак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</a:t>
                      </a:r>
                      <a:r>
                        <a:rPr lang="ru-RU" sz="1600" b="1" i="0" u="none" strike="noStrike" cap="none" baseline="0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для проверки статистической значимости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Helvetica Neue" panose="020B0604020202020204" charset="0"/>
                        </a:rPr>
                        <a:t>Частота основного тона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Средний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F0 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Гц):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Тест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Уилкоксона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Helvetica Neue" panose="020B0604020202020204" charset="0"/>
                        </a:rPr>
                        <a:t>1.000000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→ Нет значимого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Паузы, частые заминки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Процент пауз в речи (%):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Парный Т-тест</a:t>
                      </a:r>
                    </a:p>
                    <a:p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Процент пауз в речи (%):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Helvetica Neue" panose="020B0604020202020204" charset="0"/>
                        </a:rPr>
                        <a:t>1.000000</a:t>
                      </a:r>
                      <a:r>
                        <a:rPr lang="ru-RU" sz="1600" baseline="0" dirty="0">
                          <a:solidFill>
                            <a:srgbClr val="1F1F1F"/>
                          </a:solidFill>
                          <a:latin typeface="Helvetica Neue" panose="020B0604020202020204" charset="0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br>
                        <a:rPr lang="de-DE" sz="1600" dirty="0">
                          <a:latin typeface="Helvetica Neue" panose="020B0604020202020204" charset="0"/>
                        </a:rPr>
                      </a:b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Дрожь</a:t>
                      </a:r>
                      <a:r>
                        <a:rPr lang="ru-RU" sz="1600" baseline="0" dirty="0">
                          <a:latin typeface="Helvetica Neue" panose="020B0604020202020204" charset="0"/>
                        </a:rPr>
                        <a:t> в голосе</a:t>
                      </a:r>
                      <a:r>
                        <a:rPr lang="en-US" sz="1600" baseline="0" dirty="0">
                          <a:latin typeface="Helvetica Neue" panose="020B0604020202020204" charset="0"/>
                        </a:rPr>
                        <a:t> (Jitter)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Jitter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Дрожь в голосе, %):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Тест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Уилкоксона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1.000000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→ Нет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з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Helvetica Neue" panose="020B0604020202020204" charset="0"/>
                        </a:rPr>
                        <a:t>Скорость</a:t>
                      </a:r>
                      <a:r>
                        <a:rPr lang="ru-RU" sz="1600" b="0" baseline="0" dirty="0">
                          <a:latin typeface="Helvetica Neue" panose="020B0604020202020204" charset="0"/>
                        </a:rPr>
                        <a:t> и </a:t>
                      </a:r>
                      <a:r>
                        <a:rPr lang="ru-RU" sz="1600" b="0" dirty="0">
                          <a:latin typeface="Helvetica Neue" panose="020B0604020202020204" charset="0"/>
                        </a:rPr>
                        <a:t>темп речи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Скорость речи: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Т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тест;</a:t>
                      </a:r>
                    </a:p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Темп речи: Т-тест.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Скорость речи: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=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0.278580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→ Нет значимого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Темп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речи: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=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0.766941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→ Нет значимого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5900" y="1130722"/>
            <a:ext cx="9422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F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Статистическая значимость. Просодические признаки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47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03107"/>
              </p:ext>
            </p:extLst>
          </p:nvPr>
        </p:nvGraphicFramePr>
        <p:xfrm>
          <a:off x="736601" y="1792876"/>
          <a:ext cx="10045700" cy="41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5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46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Признак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</a:t>
                      </a:r>
                      <a:r>
                        <a:rPr lang="ru-RU" sz="1600" b="1" i="0" u="none" strike="noStrike" cap="none" baseline="0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для проверки статистической значимости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Helvetica Neue" panose="020B0604020202020204" charset="0"/>
                        </a:rPr>
                        <a:t>Жесты-</a:t>
                      </a:r>
                      <a:r>
                        <a:rPr lang="ru-RU" sz="1600" dirty="0" err="1">
                          <a:latin typeface="Helvetica Neue" panose="020B0604020202020204" charset="0"/>
                        </a:rPr>
                        <a:t>адапторы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1.0000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Helvetica Neue" panose="020B0604020202020204" charset="0"/>
                        </a:rPr>
                        <a:t>Жесты-иллюстраторы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0.0444 → Значимое различие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Движение</a:t>
                      </a:r>
                      <a:r>
                        <a:rPr lang="ru-RU" sz="1600" baseline="0" dirty="0">
                          <a:latin typeface="Helvetica Neue" panose="020B0604020202020204" charset="0"/>
                        </a:rPr>
                        <a:t> плечами или корпусом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1.0000 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Helvetica Neu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Движение</a:t>
                      </a:r>
                      <a:r>
                        <a:rPr lang="ru-RU" sz="1600" baseline="0" dirty="0">
                          <a:latin typeface="Helvetica Neue" panose="020B0604020202020204" charset="0"/>
                        </a:rPr>
                        <a:t> головой</a:t>
                      </a:r>
                      <a:r>
                        <a:rPr lang="ru-RU" sz="1600" dirty="0">
                          <a:latin typeface="Helvetica Neue" panose="020B060402020202020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1.0000 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Helvetica Neu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Прерывание</a:t>
                      </a:r>
                      <a:r>
                        <a:rPr lang="ru-RU" sz="1600" baseline="0" dirty="0">
                          <a:latin typeface="Helvetica Neue" panose="020B0604020202020204" charset="0"/>
                        </a:rPr>
                        <a:t> зрительного контакта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1.0000 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5900" y="1130722"/>
            <a:ext cx="9422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F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Статистическая значимость. Визуальные признаки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15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Заключение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200" y="1558135"/>
            <a:ext cx="1133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</a:rPr>
              <a:t>Ограничения исследования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Небольшая выборка данных → ограниченная </a:t>
            </a:r>
            <a:r>
              <a:rPr lang="ru-RU" sz="1600" dirty="0" err="1">
                <a:solidFill>
                  <a:srgbClr val="002060"/>
                </a:solidFill>
                <a:latin typeface="Helvetica Neue" panose="020B0604020202020204" charset="0"/>
              </a:rPr>
              <a:t>обобщаемость</a:t>
            </a: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Сильные различия в  длительности высказываний →  искажения при сравнении просодических и визуальных характеристик.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5432" y="3225902"/>
            <a:ext cx="1133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</a:rPr>
              <a:t>Перспективы дальнейшего исследования</a:t>
            </a:r>
          </a:p>
          <a:p>
            <a:pPr>
              <a:buClr>
                <a:srgbClr val="002060"/>
              </a:buClr>
            </a:pPr>
            <a:endParaRPr lang="ru-RU" sz="1600" b="1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Увеличение выборки (возраст, пол, культура);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Внедрение шкалы оценивания каждого признака на основе; 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Внедрение многоэтапного процесса разметки данных; 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Оптимизация методики: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Внедрение компьютерного зрения.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73104" y="476163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Исключение неинформативных признаков,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2060"/>
                </a:solidFill>
                <a:latin typeface="Helvetica Neue" panose="020B0604020202020204" charset="0"/>
              </a:rPr>
              <a:t>Улучшение алгоритмов обработки речи;</a:t>
            </a:r>
          </a:p>
        </p:txBody>
      </p:sp>
    </p:spTree>
    <p:extLst>
      <p:ext uri="{BB962C8B-B14F-4D97-AF65-F5344CB8AC3E}">
        <p14:creationId xmlns:p14="http://schemas.microsoft.com/office/powerpoint/2010/main" val="348524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/>
        </p:nvSpPr>
        <p:spPr>
          <a:xfrm>
            <a:off x="2724300" y="4337375"/>
            <a:ext cx="67434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Спасибо за внимание!</a:t>
            </a:r>
            <a:endParaRPr sz="5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 dirty="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515950" y="1478664"/>
            <a:ext cx="11383200" cy="4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indent="0" algn="just">
              <a:lnSpc>
                <a:spcPct val="115000"/>
              </a:lnSpc>
            </a:pPr>
            <a:endParaRPr lang="ru-RU" sz="2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>
              <a:lnSpc>
                <a:spcPct val="115000"/>
              </a:lnSpc>
            </a:pPr>
            <a:r>
              <a:rPr lang="ru-RU" sz="2000" b="1" dirty="0">
                <a:latin typeface="Helvetica Neue"/>
                <a:ea typeface="Helvetica Neue"/>
                <a:cs typeface="Helvetica Neue"/>
                <a:sym typeface="Helvetica Neue"/>
              </a:rPr>
              <a:t>Актуальность</a:t>
            </a:r>
            <a:r>
              <a:rPr lang="en-US" sz="2000" b="1" dirty="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ru-RU" sz="2000" dirty="0"/>
              <a:t>Сегодня люди общаются в </a:t>
            </a:r>
            <a:r>
              <a:rPr lang="ru-RU" sz="2000" dirty="0" err="1"/>
              <a:t>мультимодальном</a:t>
            </a:r>
            <a:r>
              <a:rPr lang="ru-RU" sz="2000" dirty="0"/>
              <a:t> формате – через видео, аудио и текстовые сообщения. Однако методы анализа достоверности информации по </a:t>
            </a:r>
            <a:r>
              <a:rPr lang="ru-RU" sz="2000" dirty="0" err="1"/>
              <a:t>мультимодальному</a:t>
            </a:r>
            <a:r>
              <a:rPr lang="ru-RU" sz="2000" dirty="0"/>
              <a:t> контенту пока недостаточно развиты. </a:t>
            </a:r>
          </a:p>
          <a:p>
            <a:pPr marL="0" indent="0" algn="just">
              <a:lnSpc>
                <a:spcPct val="115000"/>
              </a:lnSpc>
            </a:pPr>
            <a:endParaRPr lang="ru-RU" sz="2000" dirty="0"/>
          </a:p>
          <a:p>
            <a:pPr marL="0" indent="0" algn="just">
              <a:lnSpc>
                <a:spcPct val="115000"/>
              </a:lnSpc>
            </a:pPr>
            <a:endParaRPr lang="ru-RU" sz="2000" dirty="0"/>
          </a:p>
          <a:p>
            <a:pPr marL="0" indent="0" algn="just">
              <a:lnSpc>
                <a:spcPct val="115000"/>
              </a:lnSpc>
            </a:pPr>
            <a:endParaRPr lang="ru-RU" sz="2000" dirty="0"/>
          </a:p>
          <a:p>
            <a:pPr marL="0" indent="0" algn="just">
              <a:lnSpc>
                <a:spcPct val="115000"/>
              </a:lnSpc>
            </a:pPr>
            <a:r>
              <a:rPr lang="ru-RU" sz="2000" dirty="0"/>
              <a:t>Исследование было сделано в рамках НУГ </a:t>
            </a:r>
            <a:r>
              <a:rPr lang="ru-RU" sz="2000" b="1" dirty="0"/>
              <a:t>«Правда или ложь? Определение достоверности / недостоверности информации по </a:t>
            </a:r>
            <a:r>
              <a:rPr lang="ru-RU" sz="2000" b="1" dirty="0" err="1"/>
              <a:t>мультимодальному</a:t>
            </a:r>
            <a:r>
              <a:rPr lang="ru-RU" sz="2000" b="1" dirty="0"/>
              <a:t> тексту?»</a:t>
            </a:r>
            <a:r>
              <a:rPr lang="ru-RU" sz="2000" dirty="0"/>
              <a:t>.</a:t>
            </a:r>
            <a:endParaRPr lang="ru-RU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7550" y="462171"/>
            <a:ext cx="4594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4323" y="594915"/>
            <a:ext cx="994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E2D69"/>
              </a:buClr>
              <a:buSzPts val="1000"/>
            </a:pPr>
            <a:r>
              <a:rPr lang="ru-RU" dirty="0">
                <a:solidFill>
                  <a:srgbClr val="0E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Введение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Введение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1"/>
          </p:nvPr>
        </p:nvSpPr>
        <p:spPr>
          <a:xfrm>
            <a:off x="502303" y="1602900"/>
            <a:ext cx="11334000" cy="5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</a:pPr>
            <a:r>
              <a:rPr lang="ru-RU" sz="2000" b="1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Цель исследования: </a:t>
            </a:r>
            <a:r>
              <a:rPr lang="ru-RU" sz="20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разработка методики выявления признаков достоверной и недостоверной информации в речи человека на основе </a:t>
            </a:r>
            <a:r>
              <a:rPr lang="ru-RU" sz="2000" dirty="0" err="1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мультимодального</a:t>
            </a:r>
            <a:r>
              <a:rPr lang="ru-RU" sz="2000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коммуникативного материала.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FF000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2000" b="1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Задачи:</a:t>
            </a:r>
            <a:endParaRPr sz="2000" b="1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Helvetica Neue" panose="020B0604020202020204" charset="0"/>
              </a:rPr>
              <a:t>выделить вербальные признаки достоверной и недостоверной информации на основе существующих исследований;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Helvetica Neue" panose="020B0604020202020204" charset="0"/>
              </a:rPr>
              <a:t>исследовать просодические особенности правдивой и ложной речи (темп речи, частота основного тона, количества пауз и др.);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Helvetica Neue" panose="020B0604020202020204" charset="0"/>
              </a:rPr>
              <a:t>проанализировать невербальное поведение говорящих (жесты, изменения положения тела и др.);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Helvetica Neue" panose="020B0604020202020204" charset="0"/>
              </a:rPr>
              <a:t>оценить статистическую значимость выделенных признаков на основе собранных данных и выявить различия между правдивыми и ложными высказываниями. </a:t>
            </a:r>
            <a:endParaRPr sz="20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6168" y="481175"/>
            <a:ext cx="3885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>
                <a:latin typeface="Helvetica Neue"/>
                <a:ea typeface="Helvetica Neue"/>
                <a:cs typeface="Helvetica Neue"/>
                <a:sym typeface="Helvetica Neue"/>
              </a:rPr>
              <a:t>Введение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32394" y="380835"/>
            <a:ext cx="458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911" y="1395367"/>
            <a:ext cx="11054686" cy="512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4000"/>
              </a:lnSpc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Материал исследования: 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видеозаписи, собранные в рамках НУГ «Правда или ложь? Определение достоверности / недостоверности информации по 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 </a:t>
            </a:r>
            <a:r>
              <a:rPr lang="ru-RU" sz="1800">
                <a:solidFill>
                  <a:srgbClr val="002060"/>
                </a:solidFill>
                <a:latin typeface="Helvetica Neue" panose="020B0604020202020204" charset="0"/>
              </a:rPr>
              <a:t>тексту?». 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Было проанализировано 40 видеофрагментов. Общая продолжительность всего материала составила 92 минуты 18 секунд. </a:t>
            </a:r>
            <a:endParaRPr lang="ru-RU" sz="1800" dirty="0">
              <a:solidFill>
                <a:srgbClr val="00206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 algn="just">
              <a:lnSpc>
                <a:spcPct val="114000"/>
              </a:lnSpc>
            </a:pPr>
            <a:endParaRPr lang="ru-RU" sz="1800" dirty="0">
              <a:solidFill>
                <a:srgbClr val="00206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 algn="just">
              <a:lnSpc>
                <a:spcPct val="114000"/>
              </a:lnSpc>
              <a:buSzPts val="1000"/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Методы: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автоматизированная обработка данных: применение программ на 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</a:rPr>
              <a:t>Python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 для транскрибирования аудиозаписей, подсчета количества слов;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лингвистический анализ (анализ тональности текста);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автоматизированный лингвистический анализ (анализ лексико-грамматических признаков, анализ 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</a:rPr>
              <a:t>когезии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 и когерентности текста);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просодический анализ (анализ акустических характеристик речи, таких как темп, паузы, дрожь в голосе, частота основного тона);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анализ 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</a:rPr>
              <a:t>кинесики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;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статистический анализ: проверка значимости выявленных признаков с использованием теста Шапиро-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</a:rPr>
              <a:t>Уилка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, парного Т-теста, критерия хи-квадрат и тест 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</a:rPr>
              <a:t>Уилкоксона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>
                <a:latin typeface="Helvetica Neue"/>
                <a:ea typeface="Helvetica Neue"/>
                <a:cs typeface="Helvetica Neue"/>
                <a:sym typeface="Helvetica Neue"/>
              </a:rPr>
              <a:t>Теоретическая база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445" y="1374170"/>
            <a:ext cx="11189455" cy="451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4000"/>
              </a:lnSpc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Недостоверная информация (ложь) 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– информация, которая не соответствует действительности, при этом говорящий осознает её недостоверность и намеренно вводит собеседника в заблуждение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. (Знаков, 1999)</a:t>
            </a:r>
            <a:endParaRPr lang="ru-RU" sz="1800" dirty="0">
              <a:solidFill>
                <a:srgbClr val="00206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 algn="just">
              <a:lnSpc>
                <a:spcPct val="114000"/>
              </a:lnSpc>
            </a:pPr>
            <a:endParaRPr lang="ru-RU" sz="1800" dirty="0">
              <a:solidFill>
                <a:srgbClr val="00206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 algn="just">
              <a:lnSpc>
                <a:spcPct val="114000"/>
              </a:lnSpc>
              <a:buSzPts val="1000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А. А. 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Кибрик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выделяет 3 типа информационных каналов:</a:t>
            </a:r>
          </a:p>
          <a:p>
            <a:pPr marL="285750" lvl="0" indent="-285750" algn="just">
              <a:lnSpc>
                <a:spcPct val="114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Сегментный (вербальный) канал: 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Это основной канал, который передает информацию через слова и предложения. Вербальный канал несет основную смысловую нагрузку в коммуникации. Вклад канала – 39%.</a:t>
            </a:r>
            <a:endParaRPr lang="ru-RU" sz="1800" b="1" dirty="0">
              <a:solidFill>
                <a:srgbClr val="00206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285750" lvl="0" indent="-285750" algn="just">
              <a:lnSpc>
                <a:spcPct val="114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Просодический канал: 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Этот канал связан с тембром, тоном, ритмом и другими просодическими особенностями речи. Просодия играет важную роль в передаче эмоциональной информации и сегментации речи. Вклад канала составляет 28%.</a:t>
            </a:r>
            <a:endParaRPr lang="ru-RU" sz="1800" b="1" dirty="0">
              <a:solidFill>
                <a:srgbClr val="00206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285750" lvl="0" indent="-285750" algn="just">
              <a:lnSpc>
                <a:spcPct val="114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Визуальный канал: 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Включает жесты, мимику, направление взгляда и другие невербальные визуальные сигналы. Может включать несколько подканалов, таких как жестикуляция и поза. Вклад канала – 33%.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</p:spTree>
    <p:extLst>
      <p:ext uri="{BB962C8B-B14F-4D97-AF65-F5344CB8AC3E}">
        <p14:creationId xmlns:p14="http://schemas.microsoft.com/office/powerpoint/2010/main" val="270855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>
                <a:latin typeface="Helvetica Neue"/>
                <a:ea typeface="Helvetica Neue"/>
                <a:cs typeface="Helvetica Neue"/>
                <a:sym typeface="Helvetica Neue"/>
              </a:rPr>
              <a:t>Теоретическая база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72475" y="1237602"/>
                <a:ext cx="11805314" cy="5666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 algn="just">
                  <a:lnSpc>
                    <a:spcPct val="115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Helvetica Neue" panose="020B0604020202020204" charset="0"/>
                  </a:rPr>
                  <a:t>Элементарная дискурсивная единица (ЭДЕ) 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</a:rPr>
                  <a:t>– элементарная дискурсивная единица, которая представляет собой минимальную единицу устной речи, несущую определенное смысловое значение. ЭДЕ часто соответствует одной клаузе или предикации и характеризуется просодической целостностью (А. А. </a:t>
                </a:r>
                <a:r>
                  <a:rPr lang="ru-RU" sz="1800" dirty="0" err="1">
                    <a:solidFill>
                      <a:srgbClr val="002060"/>
                    </a:solidFill>
                    <a:latin typeface="Helvetica Neue" panose="020B0604020202020204" charset="0"/>
                  </a:rPr>
                  <a:t>Кибрик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</a:rPr>
                  <a:t>, 2007).</a:t>
                </a:r>
              </a:p>
              <a:p>
                <a:pPr marL="0" lvl="0" indent="0" algn="just">
                  <a:lnSpc>
                    <a:spcPct val="115000"/>
                  </a:lnSpc>
                </a:pPr>
                <a:endParaRPr lang="ru-RU" sz="1800" dirty="0">
                  <a:solidFill>
                    <a:srgbClr val="002060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endParaRPr>
              </a:p>
              <a:p>
                <a:pPr marL="0" lvl="0" indent="0" algn="just">
                  <a:lnSpc>
                    <a:spcPct val="115000"/>
                  </a:lnSpc>
                </a:pPr>
                <a:r>
                  <a:rPr lang="ru-RU" sz="1800" b="1" dirty="0" err="1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Когезия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 – это грамматическая и лексическая связность текста, обеспечивающая его структурную целостность (Т. В. </a:t>
                </a:r>
                <a:r>
                  <a:rPr lang="ru-RU" sz="1800" dirty="0" err="1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Милевская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, 2003). </a:t>
                </a:r>
              </a:p>
              <a:p>
                <a:pPr marL="0" lvl="0" indent="0" algn="just">
                  <a:lnSpc>
                    <a:spcPct val="115000"/>
                  </a:lnSpc>
                </a:pPr>
                <a:endParaRPr lang="ru-RU" sz="1800" dirty="0">
                  <a:solidFill>
                    <a:srgbClr val="002060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Когерентность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 – это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</a:rPr>
                  <a:t> целостность текста на уровне смысла, достигаемая через логико-семантическую, грамматическую и стилистическую взаимозависимость элементов. 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(Т. В. </a:t>
                </a:r>
                <a:r>
                  <a:rPr lang="ru-RU" sz="1800" dirty="0" err="1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Милевская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, 2003).</a:t>
                </a:r>
              </a:p>
              <a:p>
                <a:pPr algn="just">
                  <a:lnSpc>
                    <a:spcPct val="115000"/>
                  </a:lnSpc>
                </a:pPr>
                <a:endParaRPr lang="ru-RU" sz="1800" dirty="0">
                  <a:solidFill>
                    <a:srgbClr val="002060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endParaRPr>
              </a:p>
              <a:p>
                <a:pPr marL="0" lvl="0" indent="0" algn="just">
                  <a:lnSpc>
                    <a:spcPct val="115000"/>
                  </a:lnSpc>
                </a:pPr>
                <a:r>
                  <a:rPr lang="en-US" sz="1800" b="1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TF-IDF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 (</a:t>
                </a:r>
                <a:r>
                  <a:rPr lang="ru-RU" sz="1800" dirty="0" err="1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Term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 </a:t>
                </a:r>
                <a:r>
                  <a:rPr lang="ru-RU" sz="1800" dirty="0" err="1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Frequency-Inverse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 </a:t>
                </a:r>
                <a:r>
                  <a:rPr lang="ru-RU" sz="1800" dirty="0" err="1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Document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 </a:t>
                </a:r>
                <a:r>
                  <a:rPr lang="ru-RU" sz="1800" dirty="0" err="1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Frequency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)</a:t>
                </a:r>
                <a:r>
                  <a:rPr lang="en-US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 – 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это статистическая мера, используемая для оценки важности слов в тексте относительно корпуса документов, где</a:t>
                </a:r>
              </a:p>
              <a:p>
                <a:pPr marL="0" lvl="0" indent="0" algn="just">
                  <a:lnSpc>
                    <a:spcPct val="115000"/>
                  </a:lnSpc>
                </a:pP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Helvetica Neue"/>
                    <a:cs typeface="Helvetica Neue"/>
                    <a:sym typeface="Helvetica Neue"/>
                  </a:rPr>
                  <a:t>  ​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TF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t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d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)</m:t>
                    </m:r>
                    <m:r>
                      <a:rPr lang="de-DE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=</m:t>
                    </m:r>
                    <m:f>
                      <m:fPr>
                        <m:ctrlPr>
                          <a:rPr lang="de-DE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кол−во вхождений слова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 в тексте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𝑑</m:t>
                        </m:r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 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общее кол−во слов в документе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𝑑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"/>
                    <a:sym typeface="Helvetica Neue"/>
                  </a:rPr>
                  <a:t>,          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"/>
                    <a:sym typeface="Helvetica Neue"/>
                  </a:rPr>
                  <a:t>IDF(t)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=</m:t>
                    </m:r>
                    <m:func>
                      <m:funcPr>
                        <m:ctrlPr>
                          <a:rPr lang="de-DE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/>
                            <a:sym typeface="Helvetica Neu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/>
                            <a:sym typeface="Helvetica Neue"/>
                          </a:rPr>
                          <m:t>log</m:t>
                        </m:r>
                      </m:fName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/>
                            <a:sym typeface="Helvetica Neue"/>
                          </a:rPr>
                          <m:t>(</m:t>
                        </m:r>
                        <m:f>
                          <m:fPr>
                            <m:ctrlPr>
                              <a:rPr lang="de-DE" sz="20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lang="ru-RU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Neue"/>
                              </a:rPr>
                              <m:t>общеее кол−во текстов </m:t>
                            </m:r>
                          </m:num>
                          <m:den>
                            <m:r>
                              <a:rPr lang="ru-RU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Neue"/>
                              </a:rPr>
                              <m:t>кол−во текстов, в которых встречается слово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  <m:r>
                              <a:rPr lang="ru-RU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Neue"/>
                              </a:rPr>
                              <m:t> </m:t>
                            </m:r>
                          </m:den>
                        </m:f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e>
                    </m:func>
                    <m:r>
                      <a:rPr lang="ru-RU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  <a:sym typeface="Helvetica Neue"/>
                      </a:rPr>
                      <m:t>,  </m:t>
                    </m:r>
                  </m:oMath>
                </a14:m>
                <a:endParaRPr lang="ru-RU" sz="2000" b="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Helvetica Neue"/>
                  <a:sym typeface="Helvetica Neue"/>
                </a:endParaRPr>
              </a:p>
              <a:p>
                <a:endParaRPr lang="ru-RU" sz="1800" dirty="0">
                  <a:solidFill>
                    <a:srgbClr val="002060"/>
                  </a:solidFill>
                  <a:latin typeface="Helvetica Neue" panose="020B0604020202020204" charset="0"/>
                  <a:ea typeface="Cambria Math" panose="02040503050406030204" pitchFamily="18" charset="0"/>
                  <a:sym typeface="Helvetica Neue"/>
                </a:endParaRPr>
              </a:p>
              <a:p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Cambria Math" panose="02040503050406030204" pitchFamily="18" charset="0"/>
                    <a:sym typeface="Helvetica Neue"/>
                  </a:rPr>
                  <a:t>п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</a:rPr>
                  <a:t>омогает определить, насколько важным является слово в конкретном тексте 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Cambria Math" panose="02040503050406030204" pitchFamily="18" charset="0"/>
                    <a:cs typeface="Helvetica Neue"/>
                    <a:sym typeface="Helvetica Neue"/>
                  </a:rPr>
                  <a:t>(А. Б. </a:t>
                </a:r>
                <a:r>
                  <a:rPr lang="ru-RU" sz="1800" dirty="0" err="1">
                    <a:solidFill>
                      <a:srgbClr val="002060"/>
                    </a:solidFill>
                    <a:latin typeface="Helvetica Neue" panose="020B0604020202020204" charset="0"/>
                    <a:ea typeface="Cambria Math" panose="02040503050406030204" pitchFamily="18" charset="0"/>
                    <a:cs typeface="Helvetica Neue"/>
                    <a:sym typeface="Helvetica Neue"/>
                  </a:rPr>
                  <a:t>Антопольский</a:t>
                </a:r>
                <a:r>
                  <a:rPr lang="ru-RU" sz="1800" dirty="0">
                    <a:solidFill>
                      <a:srgbClr val="002060"/>
                    </a:solidFill>
                    <a:latin typeface="Helvetica Neue" panose="020B0604020202020204" charset="0"/>
                    <a:ea typeface="Cambria Math" panose="02040503050406030204" pitchFamily="18" charset="0"/>
                    <a:cs typeface="Helvetica Neue"/>
                    <a:sym typeface="Helvetica Neue"/>
                  </a:rPr>
                  <a:t>, 2023).</a:t>
                </a:r>
                <a:endParaRPr lang="ru-RU" sz="1800" dirty="0">
                  <a:solidFill>
                    <a:srgbClr val="002060"/>
                  </a:solidFill>
                  <a:latin typeface="Helvetica Neue" panose="020B0604020202020204" charset="0"/>
                </a:endParaRPr>
              </a:p>
              <a:p>
                <a:pPr marL="0" lvl="0" indent="0" algn="just">
                  <a:lnSpc>
                    <a:spcPct val="115000"/>
                  </a:lnSpc>
                </a:pPr>
                <a:endParaRPr lang="ru-RU" sz="1800" dirty="0">
                  <a:solidFill>
                    <a:srgbClr val="002060"/>
                  </a:solidFill>
                  <a:latin typeface="Helvetica Neue" panose="020B0604020202020204" charset="0"/>
                  <a:ea typeface="Cambria Math" panose="02040503050406030204" pitchFamily="18" charset="0"/>
                  <a:cs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5" y="1237602"/>
                <a:ext cx="11805314" cy="5666038"/>
              </a:xfrm>
              <a:prstGeom prst="rect">
                <a:avLst/>
              </a:prstGeom>
              <a:blipFill rotWithShape="0">
                <a:blip r:embed="rId3"/>
                <a:stretch>
                  <a:fillRect l="-465" t="-215" r="-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</p:spTree>
    <p:extLst>
      <p:ext uri="{BB962C8B-B14F-4D97-AF65-F5344CB8AC3E}">
        <p14:creationId xmlns:p14="http://schemas.microsoft.com/office/powerpoint/2010/main" val="341131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304799" y="1087423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dirty="0">
                <a:latin typeface="Helvetica Neue"/>
                <a:ea typeface="Helvetica Neue"/>
                <a:cs typeface="Helvetica Neue"/>
                <a:sym typeface="Helvetica Neue"/>
              </a:rPr>
              <a:t>Выделенные для анализа признаки и способы их оценки. Вербальные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973190"/>
                  </p:ext>
                </p:extLst>
              </p:nvPr>
            </p:nvGraphicFramePr>
            <p:xfrm>
              <a:off x="711200" y="1549088"/>
              <a:ext cx="10782300" cy="4827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81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681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60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Источник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Обобщённость, размытость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Енгалычев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(2016),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(2008), </a:t>
                          </a:r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Подсчитывался процент размытых слов. Оценивался средний </a:t>
                          </a:r>
                          <a:r>
                            <a:rPr lang="ru-RU" sz="1600" b="1" dirty="0">
                              <a:latin typeface="Helvetica Neue" panose="020B0604020202020204" charset="0"/>
                            </a:rPr>
                            <a:t>TF-IDF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для текста: более низкий показатель указывал на общие формулировки.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Процент</a:t>
                          </a:r>
                          <a:r>
                            <a:rPr lang="en-US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ЭДЕ</a:t>
                          </a:r>
                          <a:r>
                            <a:rPr lang="en-US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с позитивной коннотацией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(2000), </a:t>
                          </a:r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Каждая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ЭДЕ: с негативной, нейтральная, положительная коннотацией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 Затем рассчитывался процент позитивных ЭДЕ от общего количества.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Процент ЭДЕ 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с негативной коннотацией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(2000), </a:t>
                          </a:r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Каждая</a:t>
                          </a:r>
                          <a:r>
                            <a:rPr lang="ru-RU" sz="1600" baseline="0" dirty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 ЭДЕ: 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с негативной, нейтральная, положительная коннотацией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 Затем рассчитывался процент негативных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ЭДЕ от общего количества.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Процент местоимений 1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лица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600" dirty="0">
                              <a:latin typeface="Helvetica Neue" panose="020B0604020202020204" charset="0"/>
                            </a:rPr>
                            <a:t>Sarzynska-Wawer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кол−во местоимений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кол−во слов</m:t>
                                  </m:r>
                                </m:den>
                              </m:f>
                              <m:r>
                                <a:rPr lang="de-DE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ru-RU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  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Уровень структурированности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Енгалычев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(2016)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Анализировалась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когезия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и когерентность текста с помощью модели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SentenceTransformer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(</a:t>
                          </a:r>
                          <a:r>
                            <a:rPr lang="ru-RU" sz="1600" b="1" dirty="0">
                              <a:latin typeface="Helvetica Neue" panose="020B0604020202020204" charset="0"/>
                            </a:rPr>
                            <a:t>BERT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).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973190"/>
                  </p:ext>
                </p:extLst>
              </p:nvPr>
            </p:nvGraphicFramePr>
            <p:xfrm>
              <a:off x="711200" y="1549088"/>
              <a:ext cx="10782300" cy="4827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8135"/>
                    <a:gridCol w="3068135"/>
                    <a:gridCol w="4646030"/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Источник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Обобщённость, размытость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Енгалычев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(2016),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(2008), </a:t>
                          </a:r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Подсчитывался процент размытых слов. Оценивался средний </a:t>
                          </a:r>
                          <a:r>
                            <a:rPr lang="ru-RU" sz="1600" b="1" dirty="0" smtClean="0">
                              <a:latin typeface="Helvetica Neue" panose="020B0604020202020204" charset="0"/>
                            </a:rPr>
                            <a:t>TF-IDF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для текста: более низкий показатель указывал на общие формулировки.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Процент</a:t>
                          </a:r>
                          <a:r>
                            <a:rPr lang="en-US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ЭДЕ</a:t>
                          </a:r>
                          <a:r>
                            <a:rPr lang="en-US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с позитивной коннотацией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(2000), </a:t>
                          </a:r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Каждая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ЭДЕ: с негативной, нейтральная, положительная коннотацией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 Затем рассчитывался процент позитивных ЭДЕ от общего количества.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Процент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ЭДЕ 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с негативной коннотацией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(2000), </a:t>
                          </a:r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Каждая</a:t>
                          </a:r>
                          <a:r>
                            <a:rPr lang="ru-RU" sz="1600" baseline="0" dirty="0" smtClean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 ЭДЕ: 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с негативной, нейтральная, положительная коннотацией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 Затем рассчитывался процент негативных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ЭДЕ от общего количества.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445135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Процент местоимений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1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лица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600" dirty="0" smtClean="0">
                              <a:latin typeface="Helvetica Neue" panose="020B0604020202020204" charset="0"/>
                            </a:rPr>
                            <a:t>Sarzynska-Wawer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2110" t="-805479" r="-524" b="-20137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Уровень структурированности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Енгалычев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(2016)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Анализировалась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когезия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и когерентность текста с помощью модели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SentenceTransformer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(</a:t>
                          </a:r>
                          <a:r>
                            <a:rPr lang="ru-RU" sz="1600" b="1" dirty="0" smtClean="0">
                              <a:latin typeface="Helvetica Neue" panose="020B0604020202020204" charset="0"/>
                            </a:rPr>
                            <a:t>BERT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).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000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304799" y="1236297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dirty="0">
                <a:latin typeface="Helvetica Neue"/>
                <a:ea typeface="Helvetica Neue"/>
                <a:cs typeface="Helvetica Neue"/>
                <a:sym typeface="Helvetica Neue"/>
              </a:rPr>
              <a:t>Выделенные для анализа признаки и способы их оценки. Просодические.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00193"/>
                  </p:ext>
                </p:extLst>
              </p:nvPr>
            </p:nvGraphicFramePr>
            <p:xfrm>
              <a:off x="1143689" y="1913027"/>
              <a:ext cx="9994211" cy="4092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38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33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0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latin typeface="Helvetica Neue" panose="020B0604020202020204" charset="0"/>
                            </a:rPr>
                            <a:t>Источник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Частота основного тона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  <a:p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Частота F0 измерялась с помощью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Parselmouth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 Сравнивались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средние значения для правдивых и ложных высказываний.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Паузы, частые заминки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Анализировались количество пауз и их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длительность с использованием библиотеки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librosa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 Высчитывалось содержание пауз речи в процентах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Дрожь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в голосе</a:t>
                          </a:r>
                          <a:r>
                            <a:rPr lang="en-US" sz="1600" baseline="0" dirty="0">
                              <a:latin typeface="Helvetica Neue" panose="020B0604020202020204" charset="0"/>
                            </a:rPr>
                            <a:t> (Jitter)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Определялась как средняя относительная разница между соседними значениями F0 в процентах.</a:t>
                          </a:r>
                          <a:endParaRPr lang="en-US" sz="1600" b="0" i="1" dirty="0">
                            <a:latin typeface="Helvetica Neue" panose="020B060402020202020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𝐽𝑖𝑡𝑡𝑒𝑟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pt-B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sz="1600" b="0" i="1" baseline="-2500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600" b="0" i="1" baseline="-25000" smtClean="0">
                                                <a:latin typeface="Cambria Math" panose="02040503050406030204" pitchFamily="18" charset="0"/>
                                              </a:rPr>
                                              <m:t>+1 −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sz="1600" b="0" i="1" baseline="-2500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sz="1600" b="0" i="1" baseline="-2500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Скорость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и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темп речи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Рассчитывались скорость (слов в минуту) и темп речи (слогов в минуту) с помощью библиотеки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pyphen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00193"/>
                  </p:ext>
                </p:extLst>
              </p:nvPr>
            </p:nvGraphicFramePr>
            <p:xfrm>
              <a:off x="1143689" y="1913027"/>
              <a:ext cx="9994211" cy="4092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3882"/>
                    <a:gridCol w="1943329"/>
                    <a:gridCol w="5207000"/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smtClean="0">
                              <a:latin typeface="Helvetica Neue" panose="020B0604020202020204" charset="0"/>
                            </a:rPr>
                            <a:t>Источник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Частота основного тона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 smtClean="0">
                            <a:latin typeface="Helvetica Neue" panose="020B0604020202020204" charset="0"/>
                          </a:endParaRPr>
                        </a:p>
                        <a:p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Частота F0 измерялась с помощью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Parselmouth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 Сравнивались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средние значения для правдивых и ложных высказываний.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Паузы, частые заминки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 smtClean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Анализировались количество пауз и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их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длительность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с использованием библиотеки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librosa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 Высчитывалось содержание пауз речи в процентах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264984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Дрожь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в голосе</a:t>
                          </a:r>
                          <a:r>
                            <a:rPr lang="en-US" sz="1600" baseline="0" dirty="0" smtClean="0">
                              <a:latin typeface="Helvetica Neue" panose="020B0604020202020204" charset="0"/>
                            </a:rPr>
                            <a:t> (Jitter)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2047" t="-159615" r="-468" b="-7067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Скорость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и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темп речи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Рассчитывались скорость (слов в минуту) и темп речи (слогов в минуту) с помощью библиотеки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pyphen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265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2691465"/>
                  </p:ext>
                </p:extLst>
              </p:nvPr>
            </p:nvGraphicFramePr>
            <p:xfrm>
              <a:off x="767442" y="1791136"/>
              <a:ext cx="10377715" cy="4427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89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315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Источники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Жесты-адаптеры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Романова, 2008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Фиксировалось общее количество жестов-адаптеров (самокасания, сжатие предметов и т. д.). Данные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приводились к единой шкале по формуле: </a:t>
                          </a:r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кол−во жестов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кол−во слов</m:t>
                                  </m:r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×длительность в минутах</m:t>
                                  </m:r>
                                </m:den>
                              </m:f>
                              <m: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Жесты-иллюстраторы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Романова,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2008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Подсчитывалось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кол-во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жестов-иллюстраторов.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Значения нормализовались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по формуле, приведенной выше.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Движение плечами или корпусом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Brennen</a:t>
                          </a:r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, 2020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Фиксировалось количество смен положений и подергиваний плечами. Данные нормализовались по формуле выше.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Движение головой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Li,</a:t>
                          </a:r>
                          <a:r>
                            <a:rPr lang="de-DE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2024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Подсчитывалось количество смены положения головы.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Значения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нормализовывалась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по формуле.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Прерывание зрительного контакта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Романова,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2008</a:t>
                          </a:r>
                          <a:r>
                            <a:rPr lang="en-US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.</a:t>
                          </a:r>
                          <a:endParaRPr lang="ru-RU" sz="1600" b="0" i="0" u="none" strike="noStrike" cap="none" dirty="0">
                            <a:solidFill>
                              <a:schemeClr val="dk1"/>
                            </a:solidFill>
                            <a:effectLst/>
                            <a:latin typeface="Helvetica Neue" panose="020B060402020202020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Подсчитывалось, сколько раз человек прерывал зрительный контакт. Получившиеся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значения </a:t>
                          </a:r>
                          <a:r>
                            <a:rPr lang="ru-RU" sz="1600" baseline="0" dirty="0" err="1">
                              <a:latin typeface="Helvetica Neue" panose="020B0604020202020204" charset="0"/>
                            </a:rPr>
                            <a:t>нормализовывались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по формуле.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2691465"/>
                  </p:ext>
                </p:extLst>
              </p:nvPr>
            </p:nvGraphicFramePr>
            <p:xfrm>
              <a:off x="767442" y="1791136"/>
              <a:ext cx="10377715" cy="4427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7200"/>
                    <a:gridCol w="1818972"/>
                    <a:gridCol w="6831543"/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Источники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26473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Жесты-адаптеры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Романова, 2008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1961" t="-29327" r="-357" b="-227404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Жесты-иллюстраторы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Романова,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2008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Подсчитывалось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кол-во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жестов-иллюстраторов.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Значения нормализовались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по формуле, приведенной выше. </a:t>
                          </a:r>
                          <a:endParaRPr lang="ru-RU" sz="1600" dirty="0" smtClean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Движение плечами или корпусом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Brennen</a:t>
                          </a:r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, 2020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Фиксировалось количество смен положений и подергиваний плечами. Данные нормализовались по формуле выше.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Движение головой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Li,</a:t>
                          </a:r>
                          <a:r>
                            <a:rPr lang="de-DE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2024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Подсчитывалось количество смены положения головы.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Значения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нормализовывалась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по формуле.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Прерывание зрительного контакта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Романова,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2008</a:t>
                          </a:r>
                          <a:r>
                            <a:rPr lang="en-US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.</a:t>
                          </a:r>
                          <a:endParaRPr lang="ru-RU" sz="1600" b="0" i="0" u="none" strike="noStrike" cap="none" dirty="0">
                            <a:solidFill>
                              <a:schemeClr val="dk1"/>
                            </a:solidFill>
                            <a:effectLst/>
                            <a:latin typeface="Helvetica Neue" panose="020B060402020202020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Подсчитывалось, сколько раз человек прерывал зрительный контакт. Получившиеся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значения </a:t>
                          </a:r>
                          <a:r>
                            <a:rPr lang="ru-RU" sz="1600" baseline="0" dirty="0" err="1" smtClean="0">
                              <a:latin typeface="Helvetica Neue" panose="020B0604020202020204" charset="0"/>
                            </a:rPr>
                            <a:t>нормализовывались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по формуле.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/>
          <p:cNvSpPr/>
          <p:nvPr/>
        </p:nvSpPr>
        <p:spPr>
          <a:xfrm>
            <a:off x="495300" y="1190757"/>
            <a:ext cx="1092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F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Выделенные для анализа признаки и способы их оценки. Визуальные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0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10016</TotalTime>
  <Words>1594</Words>
  <Application>Microsoft Office PowerPoint</Application>
  <PresentationFormat>Широкоэкранный</PresentationFormat>
  <Paragraphs>239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Courier New</vt:lpstr>
      <vt:lpstr>Cambria Math</vt:lpstr>
      <vt:lpstr>Calibri</vt:lpstr>
      <vt:lpstr>Helvetica Neue</vt:lpstr>
      <vt:lpstr>Office Theme</vt:lpstr>
      <vt:lpstr>Методика определения достоверной и недостоверной информации по мультимодальному коммуникативному материалу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Выделенные для анализа признаки и способы их оценки. Вербальные</vt:lpstr>
      <vt:lpstr>Выделенные для анализа признаки и способы их оценки. Просодические.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определения достоверной и недостоверной информации по мультимодальному коммуникативному материалу</dc:title>
  <dc:creator>Анна Хоменко</dc:creator>
  <cp:lastModifiedBy>Анна Хоменко</cp:lastModifiedBy>
  <cp:revision>88</cp:revision>
  <dcterms:modified xsi:type="dcterms:W3CDTF">2025-04-29T12:22:36Z</dcterms:modified>
</cp:coreProperties>
</file>