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</p:sldMasterIdLst>
  <p:notesMasterIdLst>
    <p:notesMasterId r:id="rId16"/>
  </p:notesMasterIdLst>
  <p:sldIdLst>
    <p:sldId id="256" r:id="rId2"/>
    <p:sldId id="257" r:id="rId3"/>
    <p:sldId id="326" r:id="rId4"/>
    <p:sldId id="318" r:id="rId5"/>
    <p:sldId id="319" r:id="rId6"/>
    <p:sldId id="323" r:id="rId7"/>
    <p:sldId id="322" r:id="rId8"/>
    <p:sldId id="324" r:id="rId9"/>
    <p:sldId id="320" r:id="rId10"/>
    <p:sldId id="321" r:id="rId11"/>
    <p:sldId id="316" r:id="rId12"/>
    <p:sldId id="317" r:id="rId13"/>
    <p:sldId id="325" r:id="rId14"/>
    <p:sldId id="315" r:id="rId15"/>
  </p:sldIdLst>
  <p:sldSz cx="9144000" cy="5143500" type="screen16x9"/>
  <p:notesSz cx="6858000" cy="9144000"/>
  <p:embeddedFontLst>
    <p:embeddedFont>
      <p:font typeface="Josefin Sans" panose="020B060402020202020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E878A3-E622-4CB9-BEF0-73C4B52C0006}">
  <a:tblStyle styleId="{F1E878A3-E622-4CB9-BEF0-73C4B52C00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gb347e33ac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0" name="Google Shape;2270;gb347e33ac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15400" y="1407838"/>
            <a:ext cx="7513200" cy="19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15400" y="3353163"/>
            <a:ext cx="75132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1867025" y="1013175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229260" y="3396805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236345" y="4475012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6110254" y="2527892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744675" y="-169359"/>
            <a:ext cx="3627772" cy="186929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7292455" y="-348495"/>
            <a:ext cx="2087045" cy="98416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2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67"/>
          <p:cNvSpPr/>
          <p:nvPr/>
        </p:nvSpPr>
        <p:spPr>
          <a:xfrm rot="-5911893" flipH="1">
            <a:off x="-358275" y="-757650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67"/>
          <p:cNvSpPr/>
          <p:nvPr/>
        </p:nvSpPr>
        <p:spPr>
          <a:xfrm rot="-515846" flipH="1">
            <a:off x="-1764995" y="-321140"/>
            <a:ext cx="4858752" cy="984749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67"/>
          <p:cNvSpPr/>
          <p:nvPr/>
        </p:nvSpPr>
        <p:spPr>
          <a:xfrm flipH="1">
            <a:off x="-1788061" y="-312190"/>
            <a:ext cx="4906095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67"/>
          <p:cNvSpPr/>
          <p:nvPr/>
        </p:nvSpPr>
        <p:spPr>
          <a:xfrm rot="4888107" flipH="1">
            <a:off x="1137128" y="4138487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67"/>
          <p:cNvSpPr/>
          <p:nvPr/>
        </p:nvSpPr>
        <p:spPr>
          <a:xfrm rot="-9922098" flipH="1">
            <a:off x="-1214868" y="4347472"/>
            <a:ext cx="4858620" cy="984751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67"/>
          <p:cNvSpPr/>
          <p:nvPr/>
        </p:nvSpPr>
        <p:spPr>
          <a:xfrm rot="-10346708" flipH="1">
            <a:off x="-752392" y="4478612"/>
            <a:ext cx="4905724" cy="106005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7"/>
          <p:cNvSpPr/>
          <p:nvPr/>
        </p:nvSpPr>
        <p:spPr>
          <a:xfrm rot="5400000">
            <a:off x="1196981" y="844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67"/>
          <p:cNvSpPr/>
          <p:nvPr/>
        </p:nvSpPr>
        <p:spPr>
          <a:xfrm rot="5400000">
            <a:off x="1196219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7"/>
          <p:cNvSpPr/>
          <p:nvPr/>
        </p:nvSpPr>
        <p:spPr>
          <a:xfrm rot="-5400000">
            <a:off x="540156" y="691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67"/>
          <p:cNvSpPr/>
          <p:nvPr/>
        </p:nvSpPr>
        <p:spPr>
          <a:xfrm rot="5400000">
            <a:off x="540006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3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68"/>
          <p:cNvSpPr/>
          <p:nvPr/>
        </p:nvSpPr>
        <p:spPr>
          <a:xfrm rot="10800000">
            <a:off x="3937512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68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68"/>
          <p:cNvSpPr/>
          <p:nvPr/>
        </p:nvSpPr>
        <p:spPr>
          <a:xfrm rot="10800000" flipH="1">
            <a:off x="4720014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8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8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8"/>
          <p:cNvSpPr/>
          <p:nvPr/>
        </p:nvSpPr>
        <p:spPr>
          <a:xfrm rot="10800000">
            <a:off x="5220582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8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68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8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68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18675" y="1028700"/>
            <a:ext cx="77064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 flipH="1">
            <a:off x="-129749" y="-116300"/>
            <a:ext cx="2684034" cy="1738163"/>
            <a:chOff x="6654501" y="-116300"/>
            <a:chExt cx="2684034" cy="1738163"/>
          </a:xfrm>
        </p:grpSpPr>
        <p:sp>
          <p:nvSpPr>
            <p:cNvPr id="48" name="Google Shape;48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6806901" y="-116300"/>
            <a:ext cx="2684034" cy="1738163"/>
            <a:chOff x="6654501" y="-116300"/>
            <a:chExt cx="2684034" cy="1738163"/>
          </a:xfrm>
        </p:grpSpPr>
        <p:sp>
          <p:nvSpPr>
            <p:cNvPr id="55" name="Google Shape;55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4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 hasCustomPrompt="1"/>
          </p:nvPr>
        </p:nvSpPr>
        <p:spPr>
          <a:xfrm>
            <a:off x="2515413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title" idx="2" hasCustomPrompt="1"/>
          </p:nvPr>
        </p:nvSpPr>
        <p:spPr>
          <a:xfrm>
            <a:off x="5033788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14"/>
          <p:cNvSpPr txBox="1">
            <a:spLocks noGrp="1"/>
          </p:cNvSpPr>
          <p:nvPr>
            <p:ph type="subTitle" idx="1"/>
          </p:nvPr>
        </p:nvSpPr>
        <p:spPr>
          <a:xfrm>
            <a:off x="7188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3"/>
          </p:nvPr>
        </p:nvSpPr>
        <p:spPr>
          <a:xfrm>
            <a:off x="8725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4"/>
          </p:nvPr>
        </p:nvSpPr>
        <p:spPr>
          <a:xfrm>
            <a:off x="323715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subTitle" idx="5"/>
          </p:nvPr>
        </p:nvSpPr>
        <p:spPr>
          <a:xfrm>
            <a:off x="3390900" y="21566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6"/>
          </p:nvPr>
        </p:nvSpPr>
        <p:spPr>
          <a:xfrm>
            <a:off x="57555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7"/>
          </p:nvPr>
        </p:nvSpPr>
        <p:spPr>
          <a:xfrm>
            <a:off x="58884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8"/>
          </p:nvPr>
        </p:nvSpPr>
        <p:spPr>
          <a:xfrm>
            <a:off x="1766775" y="3105100"/>
            <a:ext cx="30921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9"/>
          </p:nvPr>
        </p:nvSpPr>
        <p:spPr>
          <a:xfrm>
            <a:off x="2131725" y="36201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3"/>
          </p:nvPr>
        </p:nvSpPr>
        <p:spPr>
          <a:xfrm>
            <a:off x="4496350" y="31051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4"/>
          </p:nvPr>
        </p:nvSpPr>
        <p:spPr>
          <a:xfrm>
            <a:off x="4650100" y="36201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15" hasCustomPrompt="1"/>
          </p:nvPr>
        </p:nvSpPr>
        <p:spPr>
          <a:xfrm>
            <a:off x="125622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4"/>
          <p:cNvSpPr txBox="1">
            <a:spLocks noGrp="1"/>
          </p:cNvSpPr>
          <p:nvPr>
            <p:ph type="title" idx="16" hasCustomPrompt="1"/>
          </p:nvPr>
        </p:nvSpPr>
        <p:spPr>
          <a:xfrm>
            <a:off x="3774600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9" name="Google Shape;209;p14"/>
          <p:cNvSpPr txBox="1">
            <a:spLocks noGrp="1"/>
          </p:cNvSpPr>
          <p:nvPr>
            <p:ph type="title" idx="17" hasCustomPrompt="1"/>
          </p:nvPr>
        </p:nvSpPr>
        <p:spPr>
          <a:xfrm>
            <a:off x="629297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4"/>
          <p:cNvSpPr/>
          <p:nvPr/>
        </p:nvSpPr>
        <p:spPr>
          <a:xfrm rot="10800000" flipH="1">
            <a:off x="37927" y="4374834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 rot="10800000">
            <a:off x="6142736" y="4490064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 rot="10800000" flipH="1">
            <a:off x="6632383" y="4238575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 rot="10800000">
            <a:off x="6962402" y="4352337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title" idx="18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"/>
          <p:cNvSpPr/>
          <p:nvPr/>
        </p:nvSpPr>
        <p:spPr>
          <a:xfrm rot="5400000">
            <a:off x="8655556" y="414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4"/>
          <p:cNvSpPr/>
          <p:nvPr/>
        </p:nvSpPr>
        <p:spPr>
          <a:xfrm rot="-5400000">
            <a:off x="7367731" y="44490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 rot="5400000">
            <a:off x="5923156" y="48443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61"/>
          <p:cNvSpPr txBox="1">
            <a:spLocks noGrp="1"/>
          </p:cNvSpPr>
          <p:nvPr>
            <p:ph type="title"/>
          </p:nvPr>
        </p:nvSpPr>
        <p:spPr>
          <a:xfrm>
            <a:off x="2372500" y="760675"/>
            <a:ext cx="4398900" cy="9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12" name="Google Shape;912;p61"/>
          <p:cNvSpPr txBox="1">
            <a:spLocks noGrp="1"/>
          </p:cNvSpPr>
          <p:nvPr>
            <p:ph type="subTitle" idx="1"/>
          </p:nvPr>
        </p:nvSpPr>
        <p:spPr>
          <a:xfrm>
            <a:off x="2377611" y="1693425"/>
            <a:ext cx="43989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3" name="Google Shape;913;p61"/>
          <p:cNvSpPr txBox="1">
            <a:spLocks noGrp="1"/>
          </p:cNvSpPr>
          <p:nvPr>
            <p:ph type="subTitle" idx="2"/>
          </p:nvPr>
        </p:nvSpPr>
        <p:spPr>
          <a:xfrm>
            <a:off x="2676890" y="3952700"/>
            <a:ext cx="3790200" cy="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4" name="Google Shape;914;p61"/>
          <p:cNvSpPr txBox="1"/>
          <p:nvPr/>
        </p:nvSpPr>
        <p:spPr>
          <a:xfrm>
            <a:off x="2924390" y="3270788"/>
            <a:ext cx="32952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This presentation template was created by</a:t>
            </a:r>
            <a:r>
              <a:rPr lang="en" sz="1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icons,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5" name="Google Shape;915;p61"/>
          <p:cNvSpPr/>
          <p:nvPr/>
        </p:nvSpPr>
        <p:spPr>
          <a:xfrm rot="-5538951">
            <a:off x="-2574537" y="1029968"/>
            <a:ext cx="6383009" cy="1326004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61"/>
          <p:cNvSpPr/>
          <p:nvPr/>
        </p:nvSpPr>
        <p:spPr>
          <a:xfrm rot="5400000" flipH="1">
            <a:off x="-1065756" y="2741763"/>
            <a:ext cx="3598025" cy="1537331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61"/>
          <p:cNvSpPr/>
          <p:nvPr/>
        </p:nvSpPr>
        <p:spPr>
          <a:xfrm rot="5400000" flipH="1">
            <a:off x="-627512" y="3888154"/>
            <a:ext cx="2023800" cy="1071475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61"/>
          <p:cNvSpPr/>
          <p:nvPr/>
        </p:nvSpPr>
        <p:spPr>
          <a:xfrm>
            <a:off x="771800" y="27575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61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61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61"/>
          <p:cNvSpPr/>
          <p:nvPr/>
        </p:nvSpPr>
        <p:spPr>
          <a:xfrm>
            <a:off x="1169650" y="35512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61"/>
          <p:cNvSpPr/>
          <p:nvPr/>
        </p:nvSpPr>
        <p:spPr>
          <a:xfrm>
            <a:off x="37648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3" name="Google Shape;923;p61"/>
          <p:cNvGrpSpPr/>
          <p:nvPr/>
        </p:nvGrpSpPr>
        <p:grpSpPr>
          <a:xfrm rot="10800000">
            <a:off x="7695844" y="-223188"/>
            <a:ext cx="1676378" cy="6958517"/>
            <a:chOff x="-174456" y="-1522725"/>
            <a:chExt cx="1676378" cy="6958517"/>
          </a:xfrm>
        </p:grpSpPr>
        <p:sp>
          <p:nvSpPr>
            <p:cNvPr id="924" name="Google Shape;924;p61"/>
            <p:cNvSpPr/>
            <p:nvPr/>
          </p:nvSpPr>
          <p:spPr>
            <a:xfrm rot="-5538951">
              <a:off x="-2574537" y="1029968"/>
              <a:ext cx="6383009" cy="1326004"/>
            </a:xfrm>
            <a:custGeom>
              <a:avLst/>
              <a:gdLst/>
              <a:ahLst/>
              <a:cxnLst/>
              <a:rect l="l" t="t" r="r" b="b"/>
              <a:pathLst>
                <a:path w="79484" h="14785" extrusionOk="0">
                  <a:moveTo>
                    <a:pt x="64823" y="0"/>
                  </a:moveTo>
                  <a:cubicBezTo>
                    <a:pt x="56730" y="0"/>
                    <a:pt x="48629" y="357"/>
                    <a:pt x="40537" y="566"/>
                  </a:cubicBezTo>
                  <a:cubicBezTo>
                    <a:pt x="32882" y="767"/>
                    <a:pt x="25204" y="856"/>
                    <a:pt x="17548" y="856"/>
                  </a:cubicBezTo>
                  <a:lnTo>
                    <a:pt x="6188" y="856"/>
                  </a:lnTo>
                  <a:cubicBezTo>
                    <a:pt x="5806" y="856"/>
                    <a:pt x="5327" y="841"/>
                    <a:pt x="4808" y="841"/>
                  </a:cubicBezTo>
                  <a:cubicBezTo>
                    <a:pt x="2720" y="841"/>
                    <a:pt x="0" y="1085"/>
                    <a:pt x="519" y="3534"/>
                  </a:cubicBezTo>
                  <a:cubicBezTo>
                    <a:pt x="1166" y="6614"/>
                    <a:pt x="4269" y="9560"/>
                    <a:pt x="6746" y="11190"/>
                  </a:cubicBezTo>
                  <a:cubicBezTo>
                    <a:pt x="10540" y="13712"/>
                    <a:pt x="15160" y="14738"/>
                    <a:pt x="19713" y="14783"/>
                  </a:cubicBezTo>
                  <a:cubicBezTo>
                    <a:pt x="19807" y="14784"/>
                    <a:pt x="19901" y="14784"/>
                    <a:pt x="19995" y="14784"/>
                  </a:cubicBezTo>
                  <a:cubicBezTo>
                    <a:pt x="22334" y="14784"/>
                    <a:pt x="24671" y="14518"/>
                    <a:pt x="26967" y="14024"/>
                  </a:cubicBezTo>
                  <a:cubicBezTo>
                    <a:pt x="29891" y="13377"/>
                    <a:pt x="32703" y="12350"/>
                    <a:pt x="35515" y="11324"/>
                  </a:cubicBezTo>
                  <a:cubicBezTo>
                    <a:pt x="42724" y="8712"/>
                    <a:pt x="50045" y="6235"/>
                    <a:pt x="57633" y="5141"/>
                  </a:cubicBezTo>
                  <a:cubicBezTo>
                    <a:pt x="61727" y="4546"/>
                    <a:pt x="65864" y="4360"/>
                    <a:pt x="70011" y="4360"/>
                  </a:cubicBezTo>
                  <a:cubicBezTo>
                    <a:pt x="73167" y="4360"/>
                    <a:pt x="76330" y="4468"/>
                    <a:pt x="79484" y="4583"/>
                  </a:cubicBezTo>
                  <a:cubicBezTo>
                    <a:pt x="79461" y="3222"/>
                    <a:pt x="79439" y="1860"/>
                    <a:pt x="79439" y="499"/>
                  </a:cubicBezTo>
                  <a:cubicBezTo>
                    <a:pt x="74572" y="130"/>
                    <a:pt x="69699" y="0"/>
                    <a:pt x="64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1"/>
            <p:cNvSpPr/>
            <p:nvPr/>
          </p:nvSpPr>
          <p:spPr>
            <a:xfrm rot="5400000" flipH="1">
              <a:off x="-1065756" y="2741763"/>
              <a:ext cx="3598025" cy="1537331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1"/>
            <p:cNvSpPr/>
            <p:nvPr/>
          </p:nvSpPr>
          <p:spPr>
            <a:xfrm rot="5400000" flipH="1">
              <a:off x="-627512" y="3888154"/>
              <a:ext cx="2023800" cy="1071475"/>
            </a:xfrm>
            <a:custGeom>
              <a:avLst/>
              <a:gdLst/>
              <a:ahLst/>
              <a:cxnLst/>
              <a:rect l="l" t="t" r="r" b="b"/>
              <a:pathLst>
                <a:path w="80952" h="42859" extrusionOk="0">
                  <a:moveTo>
                    <a:pt x="7027" y="1"/>
                  </a:moveTo>
                  <a:cubicBezTo>
                    <a:pt x="6872" y="1"/>
                    <a:pt x="6717" y="3"/>
                    <a:pt x="6562" y="7"/>
                  </a:cubicBezTo>
                  <a:cubicBezTo>
                    <a:pt x="4866" y="30"/>
                    <a:pt x="3192" y="387"/>
                    <a:pt x="1629" y="1056"/>
                  </a:cubicBezTo>
                  <a:cubicBezTo>
                    <a:pt x="0" y="1793"/>
                    <a:pt x="89" y="2418"/>
                    <a:pt x="335" y="4114"/>
                  </a:cubicBezTo>
                  <a:cubicBezTo>
                    <a:pt x="982" y="8332"/>
                    <a:pt x="1652" y="12528"/>
                    <a:pt x="2321" y="16724"/>
                  </a:cubicBezTo>
                  <a:lnTo>
                    <a:pt x="4241" y="29022"/>
                  </a:lnTo>
                  <a:cubicBezTo>
                    <a:pt x="4866" y="32972"/>
                    <a:pt x="6160" y="37347"/>
                    <a:pt x="6160" y="41342"/>
                  </a:cubicBezTo>
                  <a:cubicBezTo>
                    <a:pt x="6227" y="41676"/>
                    <a:pt x="6294" y="42056"/>
                    <a:pt x="6562" y="42257"/>
                  </a:cubicBezTo>
                  <a:cubicBezTo>
                    <a:pt x="6776" y="42374"/>
                    <a:pt x="7008" y="42440"/>
                    <a:pt x="7256" y="42440"/>
                  </a:cubicBezTo>
                  <a:cubicBezTo>
                    <a:pt x="7292" y="42440"/>
                    <a:pt x="7328" y="42438"/>
                    <a:pt x="7365" y="42435"/>
                  </a:cubicBezTo>
                  <a:cubicBezTo>
                    <a:pt x="18275" y="42693"/>
                    <a:pt x="29189" y="42859"/>
                    <a:pt x="40102" y="42859"/>
                  </a:cubicBezTo>
                  <a:cubicBezTo>
                    <a:pt x="53724" y="42859"/>
                    <a:pt x="67345" y="42601"/>
                    <a:pt x="80951" y="41944"/>
                  </a:cubicBezTo>
                  <a:cubicBezTo>
                    <a:pt x="71220" y="38596"/>
                    <a:pt x="61154" y="36409"/>
                    <a:pt x="50910" y="35450"/>
                  </a:cubicBezTo>
                  <a:cubicBezTo>
                    <a:pt x="46357" y="35003"/>
                    <a:pt x="41513" y="34735"/>
                    <a:pt x="37741" y="32124"/>
                  </a:cubicBezTo>
                  <a:cubicBezTo>
                    <a:pt x="33880" y="29423"/>
                    <a:pt x="31939" y="24781"/>
                    <a:pt x="30443" y="20317"/>
                  </a:cubicBezTo>
                  <a:cubicBezTo>
                    <a:pt x="28948" y="15854"/>
                    <a:pt x="27609" y="11144"/>
                    <a:pt x="24439" y="7663"/>
                  </a:cubicBezTo>
                  <a:cubicBezTo>
                    <a:pt x="22676" y="5743"/>
                    <a:pt x="20422" y="4315"/>
                    <a:pt x="18123" y="3087"/>
                  </a:cubicBezTo>
                  <a:cubicBezTo>
                    <a:pt x="14732" y="1327"/>
                    <a:pt x="10908" y="1"/>
                    <a:pt x="7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7" name="Google Shape;927;p61"/>
          <p:cNvSpPr/>
          <p:nvPr/>
        </p:nvSpPr>
        <p:spPr>
          <a:xfrm rot="10800000" flipH="1">
            <a:off x="7981650" y="28604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61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61"/>
          <p:cNvSpPr/>
          <p:nvPr/>
        </p:nvSpPr>
        <p:spPr>
          <a:xfrm rot="10800000" flipH="1">
            <a:off x="7932450" y="4287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61"/>
          <p:cNvSpPr/>
          <p:nvPr/>
        </p:nvSpPr>
        <p:spPr>
          <a:xfrm rot="10800000" flipH="1">
            <a:off x="7695850" y="17277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61"/>
          <p:cNvSpPr/>
          <p:nvPr/>
        </p:nvSpPr>
        <p:spPr>
          <a:xfrm rot="10800000" flipH="1">
            <a:off x="829948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_1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6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34" name="Google Shape;934;p62"/>
          <p:cNvSpPr txBox="1">
            <a:spLocks noGrp="1"/>
          </p:cNvSpPr>
          <p:nvPr>
            <p:ph type="subTitle" idx="1"/>
          </p:nvPr>
        </p:nvSpPr>
        <p:spPr>
          <a:xfrm>
            <a:off x="2115575" y="1535450"/>
            <a:ext cx="20079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935" name="Google Shape;935;p62"/>
          <p:cNvSpPr txBox="1">
            <a:spLocks noGrp="1"/>
          </p:cNvSpPr>
          <p:nvPr>
            <p:ph type="subTitle" idx="2"/>
          </p:nvPr>
        </p:nvSpPr>
        <p:spPr>
          <a:xfrm>
            <a:off x="2016350" y="2145400"/>
            <a:ext cx="5111400" cy="17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6" name="Google Shape;936;p62"/>
          <p:cNvSpPr/>
          <p:nvPr/>
        </p:nvSpPr>
        <p:spPr>
          <a:xfrm flipH="1">
            <a:off x="-178543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62"/>
          <p:cNvSpPr/>
          <p:nvPr/>
        </p:nvSpPr>
        <p:spPr>
          <a:xfrm rot="10800000" flipH="1">
            <a:off x="-278322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62"/>
          <p:cNvSpPr/>
          <p:nvPr/>
        </p:nvSpPr>
        <p:spPr>
          <a:xfrm rot="-10484947">
            <a:off x="-734940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62"/>
          <p:cNvSpPr/>
          <p:nvPr/>
        </p:nvSpPr>
        <p:spPr>
          <a:xfrm rot="10800000" flipH="1">
            <a:off x="17222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62"/>
          <p:cNvSpPr/>
          <p:nvPr/>
        </p:nvSpPr>
        <p:spPr>
          <a:xfrm rot="10800000" flipH="1">
            <a:off x="832326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62"/>
          <p:cNvSpPr/>
          <p:nvPr/>
        </p:nvSpPr>
        <p:spPr>
          <a:xfrm rot="10800000" flipH="1">
            <a:off x="61551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9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64"/>
          <p:cNvSpPr/>
          <p:nvPr/>
        </p:nvSpPr>
        <p:spPr>
          <a:xfrm rot="10800000">
            <a:off x="2251306" y="-128"/>
            <a:ext cx="4462873" cy="1059925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64"/>
          <p:cNvSpPr/>
          <p:nvPr/>
        </p:nvSpPr>
        <p:spPr>
          <a:xfrm rot="10799504" flipH="1">
            <a:off x="-6750" y="531"/>
            <a:ext cx="9154265" cy="81230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64"/>
          <p:cNvSpPr/>
          <p:nvPr/>
        </p:nvSpPr>
        <p:spPr>
          <a:xfrm rot="-10799504">
            <a:off x="236" y="485"/>
            <a:ext cx="9154265" cy="865690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4"/>
          <p:cNvSpPr/>
          <p:nvPr/>
        </p:nvSpPr>
        <p:spPr>
          <a:xfrm rot="-4555973" flipH="1">
            <a:off x="4908829" y="2657012"/>
            <a:ext cx="1457076" cy="4557441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64"/>
          <p:cNvSpPr/>
          <p:nvPr/>
        </p:nvSpPr>
        <p:spPr>
          <a:xfrm rot="10800000" flipH="1">
            <a:off x="1" y="4443074"/>
            <a:ext cx="9154264" cy="836745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64"/>
          <p:cNvSpPr/>
          <p:nvPr/>
        </p:nvSpPr>
        <p:spPr>
          <a:xfrm rot="10800000" flipH="1">
            <a:off x="-6750" y="4366693"/>
            <a:ext cx="9161260" cy="9175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64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64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4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64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64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64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0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65"/>
          <p:cNvSpPr/>
          <p:nvPr/>
        </p:nvSpPr>
        <p:spPr>
          <a:xfrm rot="10800000" flipH="1">
            <a:off x="1206036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65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65"/>
          <p:cNvSpPr/>
          <p:nvPr/>
        </p:nvSpPr>
        <p:spPr>
          <a:xfrm rot="10800000">
            <a:off x="-1374513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5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5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5"/>
          <p:cNvSpPr/>
          <p:nvPr/>
        </p:nvSpPr>
        <p:spPr>
          <a:xfrm rot="10800000" flipH="1">
            <a:off x="-77156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65"/>
          <p:cNvSpPr/>
          <p:nvPr/>
        </p:nvSpPr>
        <p:spPr>
          <a:xfrm>
            <a:off x="1958250" y="40720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65"/>
          <p:cNvSpPr/>
          <p:nvPr/>
        </p:nvSpPr>
        <p:spPr>
          <a:xfrm>
            <a:off x="285300" y="38556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65"/>
          <p:cNvSpPr/>
          <p:nvPr/>
        </p:nvSpPr>
        <p:spPr>
          <a:xfrm>
            <a:off x="4522800" y="48927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65"/>
          <p:cNvSpPr/>
          <p:nvPr/>
        </p:nvSpPr>
        <p:spPr>
          <a:xfrm rot="10800000" flipH="1">
            <a:off x="6363775" y="11325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65"/>
          <p:cNvSpPr/>
          <p:nvPr/>
        </p:nvSpPr>
        <p:spPr>
          <a:xfrm rot="10800000" flipH="1">
            <a:off x="8271400" y="13415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65"/>
          <p:cNvSpPr/>
          <p:nvPr/>
        </p:nvSpPr>
        <p:spPr>
          <a:xfrm rot="10800000" flipH="1">
            <a:off x="4360525" y="3233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1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66"/>
          <p:cNvSpPr/>
          <p:nvPr/>
        </p:nvSpPr>
        <p:spPr>
          <a:xfrm rot="-5400000" flipH="1">
            <a:off x="7050252" y="2575411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66"/>
          <p:cNvSpPr/>
          <p:nvPr/>
        </p:nvSpPr>
        <p:spPr>
          <a:xfrm rot="-5399497">
            <a:off x="6325430" y="1701197"/>
            <a:ext cx="4515337" cy="1121168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66"/>
          <p:cNvSpPr/>
          <p:nvPr/>
        </p:nvSpPr>
        <p:spPr>
          <a:xfrm rot="-5400440" flipH="1">
            <a:off x="5965428" y="1974301"/>
            <a:ext cx="5161707" cy="1194801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6"/>
          <p:cNvSpPr/>
          <p:nvPr/>
        </p:nvSpPr>
        <p:spPr>
          <a:xfrm rot="-5400000">
            <a:off x="-1791843" y="1811847"/>
            <a:ext cx="5127422" cy="1543736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6"/>
          <p:cNvSpPr/>
          <p:nvPr/>
        </p:nvSpPr>
        <p:spPr>
          <a:xfrm rot="-5400000">
            <a:off x="-1926425" y="1930649"/>
            <a:ext cx="5143202" cy="1290352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6"/>
          <p:cNvSpPr/>
          <p:nvPr/>
        </p:nvSpPr>
        <p:spPr>
          <a:xfrm rot="-5400000" flipH="1">
            <a:off x="-1877527" y="1881640"/>
            <a:ext cx="5143337" cy="13882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6"/>
          <p:cNvSpPr/>
          <p:nvPr/>
        </p:nvSpPr>
        <p:spPr>
          <a:xfrm>
            <a:off x="1104550" y="27103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6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66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6"/>
          <p:cNvSpPr/>
          <p:nvPr/>
        </p:nvSpPr>
        <p:spPr>
          <a:xfrm>
            <a:off x="1169650" y="4168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66"/>
          <p:cNvSpPr/>
          <p:nvPr/>
        </p:nvSpPr>
        <p:spPr>
          <a:xfrm>
            <a:off x="152073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66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66"/>
          <p:cNvSpPr/>
          <p:nvPr/>
        </p:nvSpPr>
        <p:spPr>
          <a:xfrm rot="10800000" flipH="1">
            <a:off x="7695850" y="10064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66"/>
          <p:cNvSpPr/>
          <p:nvPr/>
        </p:nvSpPr>
        <p:spPr>
          <a:xfrm rot="10800000" flipH="1">
            <a:off x="779423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0" r:id="rId4"/>
    <p:sldLayoutId id="2147483707" r:id="rId5"/>
    <p:sldLayoutId id="2147483708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vpermyakova@edu.hse.r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meshok.net/item/73656001_&#1042;&#1099;&#1073;&#1086;&#1088;&#1075;_&#1054;&#1090;&#1077;&#1083;&#1100;_&#1043;&#1086;&#1089;&#1090;&#1080;&#1085;&#1080;&#1094;&#1072;_&#1048;&#1079;&#1076;_&#1048;_&#1043;_&#1057;_&#1048;_&#1057;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74"/>
          <p:cNvSpPr txBox="1">
            <a:spLocks noGrp="1"/>
          </p:cNvSpPr>
          <p:nvPr>
            <p:ph type="ctrTitle"/>
          </p:nvPr>
        </p:nvSpPr>
        <p:spPr>
          <a:xfrm>
            <a:off x="190500" y="1290075"/>
            <a:ext cx="8763000" cy="19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 dirty="0" smtClean="0">
                <a:solidFill>
                  <a:schemeClr val="bg2"/>
                </a:solidFill>
              </a:rPr>
              <a:t>МЕЖДУ ВИЗУАЛЬНЫМ И ТЕКСТОВЫМ: </a:t>
            </a:r>
            <a:br>
              <a:rPr lang="ru-RU" sz="3200" i="1" dirty="0" smtClean="0">
                <a:solidFill>
                  <a:schemeClr val="bg2"/>
                </a:solidFill>
              </a:rPr>
            </a:br>
            <a:r>
              <a:rPr lang="ru-RU" sz="2400" dirty="0" smtClean="0"/>
              <a:t>образ Выборга в почтовых открытках начала </a:t>
            </a:r>
            <a:r>
              <a:rPr lang="en-GB" sz="2400" dirty="0" smtClean="0"/>
              <a:t>XX </a:t>
            </a:r>
            <a:r>
              <a:rPr lang="ru-RU" sz="2400" dirty="0" smtClean="0"/>
              <a:t>века</a:t>
            </a:r>
            <a:endParaRPr sz="2400" dirty="0"/>
          </a:p>
        </p:txBody>
      </p:sp>
      <p:sp>
        <p:nvSpPr>
          <p:cNvPr id="1033" name="Google Shape;1033;p74"/>
          <p:cNvSpPr txBox="1">
            <a:spLocks noGrp="1"/>
          </p:cNvSpPr>
          <p:nvPr>
            <p:ph type="subTitle" idx="1"/>
          </p:nvPr>
        </p:nvSpPr>
        <p:spPr>
          <a:xfrm>
            <a:off x="815400" y="3353163"/>
            <a:ext cx="75132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Полина </a:t>
            </a:r>
            <a:r>
              <a:rPr lang="ru-RU" dirty="0" err="1" smtClean="0"/>
              <a:t>Пермякова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НИУ ВШЭ в Санкт-Петербурге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3853551"/>
            <a:ext cx="31657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Доклад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 подготовлен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в ходе проведения исследования (проект № 24-00-004 «Динамика коммуникативных практик в почтовой переписке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(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на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материале корпуса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“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Пишу тебе”)»)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в рамках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Программы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«Научный фонд Национального исследовательского университета 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“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Высшая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школа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экономики”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(НИУ ВШЭ)»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6" y="161948"/>
            <a:ext cx="810388" cy="810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5" y="885285"/>
            <a:ext cx="809580" cy="809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27030" y="964054"/>
            <a:ext cx="4616970" cy="3215390"/>
          </a:xfrm>
        </p:spPr>
        <p:txBody>
          <a:bodyPr/>
          <a:lstStyle/>
          <a:p>
            <a:pPr marL="3238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«…Отправились </a:t>
            </a:r>
            <a:r>
              <a:rPr lang="ru-RU" dirty="0"/>
              <a:t>гулять и гуляли до 10 часов, и поужинав легли спать, </a:t>
            </a:r>
            <a:r>
              <a:rPr lang="ru-RU" dirty="0">
                <a:solidFill>
                  <a:schemeClr val="bg2"/>
                </a:solidFill>
              </a:rPr>
              <a:t>а завтра на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пароход </a:t>
            </a:r>
            <a:r>
              <a:rPr lang="ru-RU" dirty="0">
                <a:solidFill>
                  <a:schemeClr val="bg2"/>
                </a:solidFill>
              </a:rPr>
              <a:t>2 часа на </a:t>
            </a:r>
            <a:r>
              <a:rPr lang="ru-RU" dirty="0" err="1" smtClean="0">
                <a:solidFill>
                  <a:schemeClr val="bg2"/>
                </a:solidFill>
              </a:rPr>
              <a:t>Иматру</a:t>
            </a:r>
            <a:r>
              <a:rPr lang="ru-RU" dirty="0">
                <a:solidFill>
                  <a:schemeClr val="bg2"/>
                </a:solidFill>
              </a:rPr>
              <a:t>…</a:t>
            </a:r>
            <a:r>
              <a:rPr lang="ru-RU" dirty="0"/>
              <a:t>» </a:t>
            </a:r>
            <a:r>
              <a:rPr lang="ru-RU" dirty="0" smtClean="0"/>
              <a:t>(354774)</a:t>
            </a:r>
            <a:endParaRPr lang="en-GB" dirty="0" smtClean="0"/>
          </a:p>
          <a:p>
            <a:pPr marL="152400" indent="0">
              <a:lnSpc>
                <a:spcPct val="150000"/>
              </a:lnSpc>
              <a:buNone/>
            </a:pPr>
            <a:endParaRPr lang="ru-RU" dirty="0"/>
          </a:p>
          <a:p>
            <a:pPr marL="3238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«... </a:t>
            </a:r>
            <a:r>
              <a:rPr lang="ru-RU" dirty="0"/>
              <a:t>В Выборг прибыли в 7ч. 50 м. вечера.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Сейчас идем на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Иматру</a:t>
            </a:r>
            <a:r>
              <a:rPr lang="ru-RU" dirty="0" smtClean="0"/>
              <a:t>…» (101547)</a:t>
            </a:r>
            <a:endParaRPr lang="en-GB" dirty="0" smtClean="0"/>
          </a:p>
          <a:p>
            <a:pPr marL="152400" indent="0">
              <a:lnSpc>
                <a:spcPct val="150000"/>
              </a:lnSpc>
              <a:buNone/>
            </a:pPr>
            <a:endParaRPr lang="ru-RU" dirty="0" smtClean="0"/>
          </a:p>
          <a:p>
            <a:pPr marL="3238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«…Привет </a:t>
            </a:r>
            <a:r>
              <a:rPr lang="ru-RU" dirty="0"/>
              <a:t>из Выборга!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Котку не пошли, боясь опоздать сегодня же хотим идти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обратно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одно время отстаивались в шхерах ввиду штормовых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ветров</a:t>
            </a:r>
            <a:r>
              <a:rPr lang="ru-RU" dirty="0" smtClean="0"/>
              <a:t>…» </a:t>
            </a:r>
            <a:r>
              <a:rPr lang="en-GB" dirty="0" smtClean="0"/>
              <a:t>(</a:t>
            </a:r>
            <a:r>
              <a:rPr lang="ru-RU" dirty="0" smtClean="0"/>
              <a:t>219111</a:t>
            </a:r>
            <a:r>
              <a:rPr lang="en-GB" dirty="0" smtClean="0"/>
              <a:t>)</a:t>
            </a:r>
          </a:p>
          <a:p>
            <a:pPr marL="152400" indent="0">
              <a:lnSpc>
                <a:spcPct val="150000"/>
              </a:lnSpc>
              <a:buNone/>
            </a:pPr>
            <a:endParaRPr lang="ru-RU" dirty="0"/>
          </a:p>
        </p:txBody>
      </p:sp>
      <p:pic>
        <p:nvPicPr>
          <p:cNvPr id="1026" name="Picture 2" descr="https://pishutebe.ru/wp-content/uploads/2023/04/postcard_97404_pic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" r="3384"/>
          <a:stretch/>
        </p:blipFill>
        <p:spPr bwMode="auto">
          <a:xfrm>
            <a:off x="372933" y="1284586"/>
            <a:ext cx="4049166" cy="25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26052" y="3858913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ПТ-225418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526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71;p68"/>
          <p:cNvSpPr txBox="1">
            <a:spLocks/>
          </p:cNvSpPr>
          <p:nvPr/>
        </p:nvSpPr>
        <p:spPr>
          <a:xfrm>
            <a:off x="1103729" y="1677638"/>
            <a:ext cx="1498200" cy="11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7200" dirty="0" smtClean="0">
                <a:solidFill>
                  <a:schemeClr val="accent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03</a:t>
            </a:r>
            <a:endParaRPr lang="en" sz="7200" dirty="0">
              <a:solidFill>
                <a:schemeClr val="accent6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Google Shape;670;p68"/>
          <p:cNvSpPr txBox="1">
            <a:spLocks/>
          </p:cNvSpPr>
          <p:nvPr/>
        </p:nvSpPr>
        <p:spPr>
          <a:xfrm>
            <a:off x="2601929" y="1188961"/>
            <a:ext cx="5752362" cy="21008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 smtClean="0">
                <a:solidFill>
                  <a:schemeClr val="accent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ВЫБОРГ КАК </a:t>
            </a:r>
            <a:r>
              <a:rPr lang="ru-RU" sz="4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ПРОМЕЖУТОЧНЫЙ ПУНКТ</a:t>
            </a:r>
            <a:endParaRPr lang="ru-RU" sz="3200" dirty="0">
              <a:solidFill>
                <a:schemeClr val="accent6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77539">
            <a:off x="3846875" y="2909077"/>
            <a:ext cx="3543857" cy="237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5621718">
            <a:off x="3292322" y="4696623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ПТ-354774</a:t>
            </a:r>
            <a:endParaRPr lang="ru-RU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571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683925"/>
            <a:ext cx="7540052" cy="4347149"/>
          </a:xfrm>
        </p:spPr>
        <p:txBody>
          <a:bodyPr/>
          <a:lstStyle/>
          <a:p>
            <a:pPr marL="3238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/>
              <a:t>«Дорогие наши бабушка и мама! Выехали мы из Питера в 4 ч. 30 м. и приехали в Выборг в 7 часов и тотчас оставили наш багаж в </a:t>
            </a:r>
            <a:r>
              <a:rPr lang="ru-RU" dirty="0" err="1"/>
              <a:t>гостиннице</a:t>
            </a:r>
            <a:r>
              <a:rPr lang="ru-RU" dirty="0"/>
              <a:t> </a:t>
            </a:r>
            <a:r>
              <a:rPr lang="ru-RU" dirty="0" err="1"/>
              <a:t>Континенталь</a:t>
            </a:r>
            <a:r>
              <a:rPr lang="ru-RU" dirty="0"/>
              <a:t>. Отправились гулять и гуляли до 10 часов, и поужинав легли спать,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 завтра на пароход 2 часа на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Иматру</a:t>
            </a:r>
            <a:r>
              <a:rPr lang="ru-RU" dirty="0"/>
              <a:t>…» </a:t>
            </a:r>
            <a:r>
              <a:rPr lang="ru-RU" dirty="0" smtClean="0"/>
              <a:t>(354774)</a:t>
            </a:r>
            <a:endParaRPr lang="en-GB" dirty="0" smtClean="0"/>
          </a:p>
          <a:p>
            <a:pPr marL="152400" indent="0">
              <a:lnSpc>
                <a:spcPct val="150000"/>
              </a:lnSpc>
              <a:buNone/>
            </a:pPr>
            <a:endParaRPr lang="ru-RU" dirty="0"/>
          </a:p>
          <a:p>
            <a:pPr marL="3238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«Милый </a:t>
            </a:r>
            <a:r>
              <a:rPr lang="ru-RU" dirty="0"/>
              <a:t>мой </a:t>
            </a:r>
            <a:r>
              <a:rPr lang="ru-RU" dirty="0" smtClean="0"/>
              <a:t>[</a:t>
            </a:r>
            <a:r>
              <a:rPr lang="ru-RU" dirty="0" err="1" smtClean="0"/>
              <a:t>нрзб</a:t>
            </a:r>
            <a:r>
              <a:rPr lang="ru-RU" dirty="0" smtClean="0"/>
              <a:t>.]! </a:t>
            </a:r>
            <a:r>
              <a:rPr lang="ru-RU" dirty="0"/>
              <a:t>Выехали мы не в II, а в I ч. ночи. Спать не пришлось. В Выборг прибыли в 7ч. 50 м. вечера.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Сейчас идем на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Иматру</a:t>
            </a:r>
            <a:r>
              <a:rPr lang="ru-RU" dirty="0" smtClean="0"/>
              <a:t>…» (101547)</a:t>
            </a:r>
            <a:endParaRPr lang="en-GB" dirty="0" smtClean="0"/>
          </a:p>
          <a:p>
            <a:pPr marL="152400" indent="0">
              <a:lnSpc>
                <a:spcPct val="150000"/>
              </a:lnSpc>
              <a:buNone/>
            </a:pPr>
            <a:endParaRPr lang="ru-RU" dirty="0" smtClean="0"/>
          </a:p>
          <a:p>
            <a:pPr marL="3238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«…Привет </a:t>
            </a:r>
            <a:r>
              <a:rPr lang="ru-RU" dirty="0"/>
              <a:t>из Выборга!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Котку не пошли, боясь опоздать сегодня же хотим идти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обратно </a:t>
            </a:r>
            <a:r>
              <a:rPr lang="ru-RU" dirty="0"/>
              <a:t>одно время отстаивались в шхерах ввиду штормовых </a:t>
            </a:r>
            <a:r>
              <a:rPr lang="ru-RU" dirty="0" smtClean="0"/>
              <a:t>ветров…» </a:t>
            </a:r>
            <a:r>
              <a:rPr lang="en-GB" dirty="0" smtClean="0"/>
              <a:t>(</a:t>
            </a:r>
            <a:r>
              <a:rPr lang="ru-RU" dirty="0" smtClean="0"/>
              <a:t>219111</a:t>
            </a:r>
            <a:r>
              <a:rPr lang="en-GB" dirty="0" smtClean="0"/>
              <a:t>)</a:t>
            </a:r>
          </a:p>
          <a:p>
            <a:pPr marL="152400" indent="0">
              <a:lnSpc>
                <a:spcPct val="150000"/>
              </a:lnSpc>
              <a:buNone/>
            </a:pPr>
            <a:endParaRPr lang="ru-RU" dirty="0"/>
          </a:p>
          <a:p>
            <a:pPr marL="3238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«…Вчера </a:t>
            </a:r>
            <a:r>
              <a:rPr lang="ru-RU" dirty="0"/>
              <a:t>вернулся я из небольшой поездки в Финляндию: совершенно неожиданно предложили мне экскурсионный билет в 2 р. втор.[ого] класса до </a:t>
            </a:r>
            <a:r>
              <a:rPr lang="ru-RU" dirty="0" err="1"/>
              <a:t>Иматры</a:t>
            </a:r>
            <a:r>
              <a:rPr lang="ru-RU" dirty="0"/>
              <a:t> и я воспользовался дешевкой и двумя праздничными днями и побывал в живописном уголке Финляндии. </a:t>
            </a:r>
            <a:r>
              <a:rPr lang="en-GB" dirty="0" smtClean="0"/>
              <a:t>&lt;…&gt;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дороге останавливался на несколько часов в Выборге</a:t>
            </a:r>
            <a:r>
              <a:rPr lang="ru-RU" dirty="0"/>
              <a:t> и успел там осмотреть {не только чистенький городок, но и живописные </a:t>
            </a:r>
            <a:r>
              <a:rPr lang="ru-RU" dirty="0" smtClean="0"/>
              <a:t>округи…}» </a:t>
            </a:r>
            <a:r>
              <a:rPr lang="en-GB" dirty="0" smtClean="0"/>
              <a:t>(</a:t>
            </a:r>
            <a:r>
              <a:rPr lang="ru-RU" dirty="0" smtClean="0"/>
              <a:t>216454</a:t>
            </a:r>
            <a:r>
              <a:rPr lang="en-GB" dirty="0" smtClean="0"/>
              <a:t>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4175">
            <a:off x="7298962" y="659778"/>
            <a:ext cx="1592580" cy="10677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2808">
            <a:off x="8084610" y="1625560"/>
            <a:ext cx="988124" cy="1592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669" y="2797884"/>
            <a:ext cx="1456849" cy="9247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5948">
            <a:off x="7927758" y="3582470"/>
            <a:ext cx="913924" cy="14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По «тематическим линиям» открытки распределя</a:t>
            </a:r>
            <a:r>
              <a:rPr lang="ru-RU" dirty="0" smtClean="0"/>
              <a:t>ются нечётко, одна и та же карточка может относиться к нескольким группам одновременно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В </a:t>
            </a:r>
            <a:r>
              <a:rPr lang="ru-RU" dirty="0" smtClean="0"/>
              <a:t>докладе были отмечены общие наблюдения для периода 1900–1917 гг. Образ города динамичен и способен реагировать на определённые исторические события (-</a:t>
            </a:r>
            <a:r>
              <a:rPr lang="en-GB" dirty="0" smtClean="0"/>
              <a:t>&gt; </a:t>
            </a:r>
            <a:r>
              <a:rPr lang="ru-RU" dirty="0" smtClean="0"/>
              <a:t>Первая мировая война).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Все открытки, использованные в докладе, написаны на русском языке, что формирует особую оптику </a:t>
            </a:r>
            <a:r>
              <a:rPr lang="ru-RU" i="1" dirty="0" smtClean="0"/>
              <a:t>(И. Лапин)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/>
              <a:t>Визуальное и текстовое в почтовой открытке могут как </a:t>
            </a:r>
            <a:r>
              <a:rPr lang="ru-RU" dirty="0" smtClean="0"/>
              <a:t>взаимодействовать / напрямую пересекаться, </a:t>
            </a:r>
            <a:r>
              <a:rPr lang="ru-RU" dirty="0"/>
              <a:t>так и не быть связаны друг с другом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/>
              <a:t>Перспектива исследования — рассмотрение связи визуальных черт образа Выборга на лицевой стороне открыток с издателем (открытки с видами Выборга далеко не всегда издавались в Выборге).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25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133"/>
          <p:cNvSpPr txBox="1">
            <a:spLocks noGrp="1"/>
          </p:cNvSpPr>
          <p:nvPr>
            <p:ph type="title"/>
          </p:nvPr>
        </p:nvSpPr>
        <p:spPr>
          <a:xfrm>
            <a:off x="2372500" y="760675"/>
            <a:ext cx="4398900" cy="9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Спасибо</a:t>
            </a:r>
            <a:r>
              <a:rPr lang="fr-FR" dirty="0" smtClean="0"/>
              <a:t>!</a:t>
            </a:r>
            <a:r>
              <a:rPr lang="en-GB" dirty="0" smtClean="0"/>
              <a:t>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273" name="Google Shape;2273;p133"/>
          <p:cNvSpPr txBox="1">
            <a:spLocks noGrp="1"/>
          </p:cNvSpPr>
          <p:nvPr>
            <p:ph type="subTitle" idx="1"/>
          </p:nvPr>
        </p:nvSpPr>
        <p:spPr>
          <a:xfrm>
            <a:off x="2377611" y="1693425"/>
            <a:ext cx="43989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hlinkClick r:id="rId3"/>
              </a:rPr>
              <a:t>pvpermyakova@edu.hse.ru</a:t>
            </a:r>
            <a:r>
              <a:rPr lang="en-GB" dirty="0" smtClean="0"/>
              <a:t>  </a:t>
            </a:r>
            <a:endParaRPr dirty="0"/>
          </a:p>
        </p:txBody>
      </p:sp>
      <p:sp>
        <p:nvSpPr>
          <p:cNvPr id="2274" name="Google Shape;2274;p133"/>
          <p:cNvSpPr txBox="1">
            <a:spLocks noGrp="1"/>
          </p:cNvSpPr>
          <p:nvPr>
            <p:ph type="subTitle" idx="2"/>
          </p:nvPr>
        </p:nvSpPr>
        <p:spPr>
          <a:xfrm>
            <a:off x="2676890" y="3952700"/>
            <a:ext cx="3790200" cy="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Please keep this slide for attribution</a:t>
            </a:r>
            <a:endParaRPr/>
          </a:p>
        </p:txBody>
      </p:sp>
      <p:sp>
        <p:nvSpPr>
          <p:cNvPr id="5" name="Google Shape;1563;p116"/>
          <p:cNvSpPr/>
          <p:nvPr/>
        </p:nvSpPr>
        <p:spPr>
          <a:xfrm>
            <a:off x="4177995" y="2446644"/>
            <a:ext cx="787910" cy="567612"/>
          </a:xfrm>
          <a:custGeom>
            <a:avLst/>
            <a:gdLst/>
            <a:ahLst/>
            <a:cxnLst/>
            <a:rect l="l" t="t" r="r" b="b"/>
            <a:pathLst>
              <a:path w="18827" h="13563" extrusionOk="0">
                <a:moveTo>
                  <a:pt x="7161" y="0"/>
                </a:moveTo>
                <a:cubicBezTo>
                  <a:pt x="6367" y="0"/>
                  <a:pt x="5745" y="97"/>
                  <a:pt x="5462" y="302"/>
                </a:cubicBezTo>
                <a:cubicBezTo>
                  <a:pt x="5439" y="302"/>
                  <a:pt x="5416" y="302"/>
                  <a:pt x="5393" y="302"/>
                </a:cubicBezTo>
                <a:cubicBezTo>
                  <a:pt x="1116" y="302"/>
                  <a:pt x="1" y="5785"/>
                  <a:pt x="370" y="9035"/>
                </a:cubicBezTo>
                <a:cubicBezTo>
                  <a:pt x="734" y="12239"/>
                  <a:pt x="5348" y="13486"/>
                  <a:pt x="7931" y="13560"/>
                </a:cubicBezTo>
                <a:cubicBezTo>
                  <a:pt x="7975" y="13562"/>
                  <a:pt x="8020" y="13562"/>
                  <a:pt x="8064" y="13562"/>
                </a:cubicBezTo>
                <a:cubicBezTo>
                  <a:pt x="13120" y="13562"/>
                  <a:pt x="18826" y="5169"/>
                  <a:pt x="13911" y="1714"/>
                </a:cubicBezTo>
                <a:cubicBezTo>
                  <a:pt x="12377" y="637"/>
                  <a:pt x="9200" y="0"/>
                  <a:pt x="7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093;p139"/>
          <p:cNvSpPr/>
          <p:nvPr/>
        </p:nvSpPr>
        <p:spPr>
          <a:xfrm>
            <a:off x="4300250" y="2581896"/>
            <a:ext cx="414408" cy="297108"/>
          </a:xfrm>
          <a:custGeom>
            <a:avLst/>
            <a:gdLst/>
            <a:ahLst/>
            <a:cxnLst/>
            <a:rect l="l" t="t" r="r" b="b"/>
            <a:pathLst>
              <a:path w="11658" h="8192" extrusionOk="0">
                <a:moveTo>
                  <a:pt x="10429" y="662"/>
                </a:moveTo>
                <a:cubicBezTo>
                  <a:pt x="10114" y="1008"/>
                  <a:pt x="6207" y="4915"/>
                  <a:pt x="6081" y="5072"/>
                </a:cubicBezTo>
                <a:cubicBezTo>
                  <a:pt x="6018" y="5135"/>
                  <a:pt x="5916" y="5167"/>
                  <a:pt x="5813" y="5167"/>
                </a:cubicBezTo>
                <a:cubicBezTo>
                  <a:pt x="5711" y="5167"/>
                  <a:pt x="5608" y="5135"/>
                  <a:pt x="5545" y="5072"/>
                </a:cubicBezTo>
                <a:lnTo>
                  <a:pt x="1135" y="662"/>
                </a:lnTo>
                <a:close/>
                <a:moveTo>
                  <a:pt x="662" y="1134"/>
                </a:moveTo>
                <a:lnTo>
                  <a:pt x="3624" y="4096"/>
                </a:lnTo>
                <a:lnTo>
                  <a:pt x="662" y="7057"/>
                </a:lnTo>
                <a:lnTo>
                  <a:pt x="662" y="1134"/>
                </a:lnTo>
                <a:close/>
                <a:moveTo>
                  <a:pt x="10996" y="1134"/>
                </a:moveTo>
                <a:lnTo>
                  <a:pt x="10996" y="7057"/>
                </a:lnTo>
                <a:lnTo>
                  <a:pt x="8034" y="4096"/>
                </a:lnTo>
                <a:lnTo>
                  <a:pt x="10996" y="1134"/>
                </a:lnTo>
                <a:close/>
                <a:moveTo>
                  <a:pt x="7562" y="4568"/>
                </a:moveTo>
                <a:lnTo>
                  <a:pt x="10492" y="7530"/>
                </a:lnTo>
                <a:lnTo>
                  <a:pt x="1198" y="7530"/>
                </a:lnTo>
                <a:lnTo>
                  <a:pt x="4096" y="4568"/>
                </a:lnTo>
                <a:lnTo>
                  <a:pt x="5073" y="5545"/>
                </a:lnTo>
                <a:cubicBezTo>
                  <a:pt x="5278" y="5750"/>
                  <a:pt x="5553" y="5852"/>
                  <a:pt x="5829" y="5852"/>
                </a:cubicBezTo>
                <a:cubicBezTo>
                  <a:pt x="6105" y="5852"/>
                  <a:pt x="6380" y="5750"/>
                  <a:pt x="6585" y="5545"/>
                </a:cubicBezTo>
                <a:lnTo>
                  <a:pt x="7562" y="4568"/>
                </a:lnTo>
                <a:close/>
                <a:moveTo>
                  <a:pt x="1009" y="0"/>
                </a:moveTo>
                <a:cubicBezTo>
                  <a:pt x="473" y="0"/>
                  <a:pt x="1" y="473"/>
                  <a:pt x="1" y="1008"/>
                </a:cubicBezTo>
                <a:lnTo>
                  <a:pt x="1" y="7152"/>
                </a:lnTo>
                <a:cubicBezTo>
                  <a:pt x="1" y="7719"/>
                  <a:pt x="473" y="8191"/>
                  <a:pt x="1009" y="8191"/>
                </a:cubicBezTo>
                <a:lnTo>
                  <a:pt x="10618" y="8191"/>
                </a:lnTo>
                <a:cubicBezTo>
                  <a:pt x="11185" y="8191"/>
                  <a:pt x="11657" y="7719"/>
                  <a:pt x="11657" y="7152"/>
                </a:cubicBezTo>
                <a:lnTo>
                  <a:pt x="11657" y="1008"/>
                </a:lnTo>
                <a:cubicBezTo>
                  <a:pt x="11657" y="441"/>
                  <a:pt x="11185" y="0"/>
                  <a:pt x="1061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5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ИСТОЧНИКОВАЯ БАЗА</a:t>
            </a:r>
            <a:endParaRPr dirty="0"/>
          </a:p>
        </p:txBody>
      </p:sp>
      <p:sp>
        <p:nvSpPr>
          <p:cNvPr id="1039" name="Google Shape;1039;p75"/>
          <p:cNvSpPr txBox="1">
            <a:spLocks noGrp="1"/>
          </p:cNvSpPr>
          <p:nvPr>
            <p:ph type="body" idx="1"/>
          </p:nvPr>
        </p:nvSpPr>
        <p:spPr>
          <a:xfrm>
            <a:off x="718800" y="1028700"/>
            <a:ext cx="770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400" b="1" dirty="0" smtClean="0"/>
              <a:t>Цифровой корпус почтовых открыток «Пишу тебе»: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ru-RU" sz="1400" dirty="0" smtClean="0"/>
              <a:t> дореволюционных открыток с упоминанием Выборга в тексте (1 установлена по орфографии)</a:t>
            </a:r>
            <a:endParaRPr lang="ru-RU" sz="1400" dirty="0"/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400" dirty="0" smtClean="0"/>
              <a:t>18 (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1400" dirty="0" smtClean="0"/>
              <a:t> впервые) дореволюционных открыток -</a:t>
            </a:r>
            <a:r>
              <a:rPr lang="en-GB" sz="1400" dirty="0" smtClean="0"/>
              <a:t>&gt; </a:t>
            </a:r>
            <a:r>
              <a:rPr lang="ru-RU" sz="1400" dirty="0" smtClean="0"/>
              <a:t>«Выборг» в поле «Адрес отправителя»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400" dirty="0" smtClean="0"/>
              <a:t>28 (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1400" dirty="0" smtClean="0"/>
              <a:t> впервые) дореволюционных открыток -</a:t>
            </a:r>
            <a:r>
              <a:rPr lang="en-GB" sz="1400" dirty="0" smtClean="0"/>
              <a:t>&gt; </a:t>
            </a:r>
            <a:r>
              <a:rPr lang="ru-RU" sz="1400" dirty="0" smtClean="0"/>
              <a:t>Выборг в поле «Населённый пункт (откуда)»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400" dirty="0" smtClean="0"/>
              <a:t>3 (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1400" dirty="0" smtClean="0"/>
              <a:t> впервые) дореволюционные открытки -</a:t>
            </a:r>
            <a:r>
              <a:rPr lang="en-GB" sz="1400" dirty="0" smtClean="0"/>
              <a:t>&gt; </a:t>
            </a:r>
            <a:r>
              <a:rPr lang="ru-RU" sz="1400" dirty="0" smtClean="0"/>
              <a:t>Выборг в поле «Описание изображения»</a:t>
            </a:r>
            <a:endParaRPr lang="en-GB" sz="1400" dirty="0" smtClean="0"/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dirty="0" smtClean="0"/>
              <a:t>17 (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GB" sz="1400" dirty="0" smtClean="0"/>
              <a:t> </a:t>
            </a:r>
            <a:r>
              <a:rPr lang="ru-RU" sz="1400" dirty="0" smtClean="0"/>
              <a:t>впервые) дореволюционных открыток -</a:t>
            </a:r>
            <a:r>
              <a:rPr lang="en-GB" sz="1400" dirty="0" smtClean="0"/>
              <a:t>&gt; </a:t>
            </a:r>
            <a:r>
              <a:rPr lang="en-GB" sz="1400" dirty="0" err="1" smtClean="0"/>
              <a:t>Wiborg</a:t>
            </a:r>
            <a:r>
              <a:rPr lang="en-GB" sz="1400" dirty="0" smtClean="0"/>
              <a:t> </a:t>
            </a:r>
            <a:r>
              <a:rPr lang="ru-RU" sz="1400" dirty="0" smtClean="0"/>
              <a:t>в поле «Описание изображения» </a:t>
            </a:r>
            <a:endParaRPr lang="en-GB" sz="1400" smtClean="0"/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400" smtClean="0"/>
              <a:t>Итого</a:t>
            </a:r>
            <a:r>
              <a:rPr lang="ru-RU" sz="1400" dirty="0" smtClean="0"/>
              <a:t>: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ru-RU" sz="1400" dirty="0" smtClean="0"/>
              <a:t> открыток</a:t>
            </a:r>
          </a:p>
        </p:txBody>
      </p:sp>
      <p:pic>
        <p:nvPicPr>
          <p:cNvPr id="5" name="Picture 2" descr="https://lh7-us.googleusercontent.com/fUFSIY4-CiOqey2WK-roG01ZjslSMA_-YdPvtUaAlLani7ZVdWJ_XuS669DO53ujQWxhnHvmk0tPU2G6LNwrl050WylYOXFqixCUmIYETZ1X29BBGKX0YLmd1qWHYNPuX9B5Z8WE4afr6UCR6ZTlUyJVSQ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484" y="363275"/>
            <a:ext cx="1167320" cy="111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71;p68"/>
          <p:cNvSpPr txBox="1">
            <a:spLocks/>
          </p:cNvSpPr>
          <p:nvPr/>
        </p:nvSpPr>
        <p:spPr>
          <a:xfrm>
            <a:off x="1103729" y="1677638"/>
            <a:ext cx="1498200" cy="11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200" dirty="0" smtClean="0">
                <a:solidFill>
                  <a:schemeClr val="accent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0</a:t>
            </a:r>
            <a:r>
              <a:rPr lang="ru-RU" sz="7200" dirty="0" smtClean="0">
                <a:solidFill>
                  <a:schemeClr val="accent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0</a:t>
            </a:r>
            <a:endParaRPr lang="en" sz="7200" dirty="0">
              <a:solidFill>
                <a:schemeClr val="accent6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Google Shape;670;p68"/>
          <p:cNvSpPr txBox="1">
            <a:spLocks/>
          </p:cNvSpPr>
          <p:nvPr/>
        </p:nvSpPr>
        <p:spPr>
          <a:xfrm>
            <a:off x="2601929" y="1529163"/>
            <a:ext cx="6147216" cy="14204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 smtClean="0">
                <a:solidFill>
                  <a:schemeClr val="accent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ВЫБОРГ </a:t>
            </a:r>
            <a:r>
              <a:rPr lang="ru-RU" sz="4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ПОЛИКУЛЬТУРНЫЙ</a:t>
            </a:r>
            <a:endParaRPr lang="ru-RU" sz="3200" dirty="0">
              <a:solidFill>
                <a:schemeClr val="accent6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5277901">
            <a:off x="3284057" y="4688240"/>
            <a:ext cx="11594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ПТ-229995</a:t>
            </a:r>
            <a:endParaRPr lang="ru-RU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4261">
            <a:off x="3869195" y="3121664"/>
            <a:ext cx="3400827" cy="22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463085" y="503332"/>
            <a:ext cx="8064000" cy="572700"/>
          </a:xfrm>
        </p:spPr>
        <p:txBody>
          <a:bodyPr/>
          <a:lstStyle/>
          <a:p>
            <a:r>
              <a:rPr lang="ru-RU" dirty="0" smtClean="0"/>
              <a:t>ВЫБОРГ (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en-GB" dirty="0" smtClean="0"/>
              <a:t>IIPURI,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en-GB" dirty="0" smtClean="0"/>
              <a:t>IBORG)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2"/>
          </p:nvPr>
        </p:nvSpPr>
        <p:spPr>
          <a:xfrm>
            <a:off x="-70476" y="1090291"/>
            <a:ext cx="2560891" cy="4388614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Сегодня — в составе Ленинградской области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В начале </a:t>
            </a:r>
            <a:r>
              <a:rPr lang="en-GB" dirty="0" smtClean="0"/>
              <a:t>XX </a:t>
            </a:r>
            <a:r>
              <a:rPr lang="ru-RU" dirty="0" smtClean="0"/>
              <a:t>в. — Великое княжество Финляндское (3 языка, своя почтовая система, марки, особые штемпели, другой календарь)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Туристический центр</a:t>
            </a:r>
            <a:endParaRPr lang="ru-RU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14300" indent="0">
              <a:lnSpc>
                <a:spcPct val="150000"/>
              </a:lnSpc>
              <a:buNone/>
            </a:pPr>
            <a:endParaRPr lang="ru-RU" sz="800" dirty="0">
              <a:solidFill>
                <a:schemeClr val="bg1">
                  <a:lumMod val="50000"/>
                </a:schemeClr>
              </a:solidFill>
            </a:endParaRPr>
          </a:p>
          <a:p>
            <a:pPr marL="114300" indent="0">
              <a:lnSpc>
                <a:spcPct val="150000"/>
              </a:lnSpc>
              <a:buNone/>
            </a:pPr>
            <a:r>
              <a:rPr lang="ru-RU" sz="700" dirty="0" err="1" smtClean="0">
                <a:solidFill>
                  <a:schemeClr val="bg1">
                    <a:lumMod val="50000"/>
                  </a:schemeClr>
                </a:solidFill>
              </a:rPr>
              <a:t>Пермякова</a:t>
            </a:r>
            <a:r>
              <a:rPr lang="ru-RU" sz="7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</a:rPr>
              <a:t>П.В., </a:t>
            </a:r>
            <a:r>
              <a:rPr lang="ru-RU" sz="700" dirty="0" err="1">
                <a:solidFill>
                  <a:schemeClr val="bg1">
                    <a:lumMod val="50000"/>
                  </a:schemeClr>
                </a:solidFill>
              </a:rPr>
              <a:t>Хусяинов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</a:rPr>
              <a:t> Т.М. Почтовая открытка как источник по изучению истории Выборга и его жителей начала XX века: по материалам цифрового корпуса «Пишу тебе» // Страницы Выборгской истории. Книга восьмая. Выборг: Выборгский объединенный </a:t>
            </a:r>
            <a:r>
              <a:rPr lang="ru-RU" sz="700" dirty="0" smtClean="0">
                <a:solidFill>
                  <a:schemeClr val="bg1">
                    <a:lumMod val="50000"/>
                  </a:schemeClr>
                </a:solidFill>
              </a:rPr>
              <a:t>музей-заповедник, 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</a:rPr>
              <a:t>2024. С. </a:t>
            </a:r>
            <a:r>
              <a:rPr lang="ru-RU" sz="700" dirty="0" smtClean="0">
                <a:solidFill>
                  <a:schemeClr val="bg1">
                    <a:lumMod val="50000"/>
                  </a:schemeClr>
                </a:solidFill>
              </a:rPr>
              <a:t>154–163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ru-RU" sz="7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050371">
            <a:off x="7422753" y="707935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ПТ-211736</a:t>
            </a:r>
            <a:endParaRPr lang="ru-RU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7019" y="4928056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ПТ-220357</a:t>
            </a:r>
            <a:endParaRPr lang="ru-RU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702" y="1061773"/>
            <a:ext cx="8006334" cy="37711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481" y="3015531"/>
            <a:ext cx="2320004" cy="1912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4134">
            <a:off x="6220743" y="993034"/>
            <a:ext cx="2760345" cy="1738503"/>
          </a:xfrm>
          <a:prstGeom prst="rect">
            <a:avLst/>
          </a:prstGeom>
          <a:ln w="158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440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71;p68"/>
          <p:cNvSpPr txBox="1">
            <a:spLocks/>
          </p:cNvSpPr>
          <p:nvPr/>
        </p:nvSpPr>
        <p:spPr>
          <a:xfrm>
            <a:off x="1103729" y="1677638"/>
            <a:ext cx="1498200" cy="11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200" dirty="0" smtClean="0">
                <a:solidFill>
                  <a:schemeClr val="accent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01</a:t>
            </a:r>
            <a:endParaRPr lang="en" sz="7200" dirty="0">
              <a:solidFill>
                <a:schemeClr val="accent6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Google Shape;670;p68"/>
          <p:cNvSpPr txBox="1">
            <a:spLocks/>
          </p:cNvSpPr>
          <p:nvPr/>
        </p:nvSpPr>
        <p:spPr>
          <a:xfrm>
            <a:off x="2601929" y="1529163"/>
            <a:ext cx="6147216" cy="14204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 smtClean="0">
                <a:solidFill>
                  <a:schemeClr val="accent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ВЫБОРГ </a:t>
            </a:r>
            <a:r>
              <a:rPr lang="ru-RU" sz="4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ТУРИСТИЧЕСКИЙ</a:t>
            </a:r>
            <a:endParaRPr lang="ru-RU" sz="3200" dirty="0">
              <a:solidFill>
                <a:schemeClr val="accent6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5621718">
            <a:off x="3292322" y="4696623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ПТ-209138</a:t>
            </a:r>
            <a:endParaRPr lang="ru-RU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4932">
            <a:off x="4046096" y="3069957"/>
            <a:ext cx="3604260" cy="23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695268" y="2522527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</a:t>
            </a:r>
            <a:r>
              <a:rPr lang="en-GB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-220357</a:t>
            </a:r>
            <a:endParaRPr lang="ru-RU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6417" y="956721"/>
            <a:ext cx="3203550" cy="757152"/>
          </a:xfrm>
          <a:noFill/>
        </p:spPr>
        <p:txBody>
          <a:bodyPr/>
          <a:lstStyle/>
          <a:p>
            <a:pPr algn="l"/>
            <a:r>
              <a:rPr lang="ru-RU" sz="2400" dirty="0" smtClean="0"/>
              <a:t>ИНФРАСТРУКТУРА: </a:t>
            </a:r>
            <a:br>
              <a:rPr lang="ru-RU" sz="2400" dirty="0" smtClean="0"/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ТРАНСПОРТ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5703" y="4330997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ПТ-22</a:t>
            </a:r>
            <a:r>
              <a:rPr lang="en-GB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4915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84821" y="875923"/>
            <a:ext cx="50591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«…Дорогой </a:t>
            </a:r>
            <a:r>
              <a:rPr lang="ru-RU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Павлик! Шлю </a:t>
            </a:r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тебе сердечный привет </a:t>
            </a:r>
            <a:r>
              <a:rPr lang="ru-RU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из </a:t>
            </a:r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Финляндии, </a:t>
            </a:r>
            <a:r>
              <a:rPr lang="ru-RU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куда меня забросили </a:t>
            </a:r>
            <a:r>
              <a:rPr lang="en-GB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[?</a:t>
            </a:r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дела</a:t>
            </a:r>
            <a:r>
              <a:rPr lang="en-GB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]</a:t>
            </a:r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службы.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Сейчас сижу на вокзале </a:t>
            </a:r>
            <a:r>
              <a:rPr lang="ru-RU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(изображенном на обороте сего) и,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 ожидании поезда</a:t>
            </a:r>
            <a:r>
              <a:rPr lang="ru-RU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пью </a:t>
            </a:r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финский </a:t>
            </a:r>
            <a:r>
              <a:rPr lang="ru-RU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коф</a:t>
            </a:r>
            <a:r>
              <a:rPr lang="en-GB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[?</a:t>
            </a:r>
            <a:r>
              <a:rPr lang="ru-RU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ий</a:t>
            </a:r>
            <a:r>
              <a:rPr lang="en-GB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]</a:t>
            </a:r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…» (243798)</a:t>
            </a:r>
            <a:endParaRPr lang="ru-RU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2050" name="Picture 2" descr="https://pishutebe.ru/wp-content/uploads/2023/04/postcard_96935_pic_1-632x4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2714" r="2481" b="2277"/>
          <a:stretch/>
        </p:blipFill>
        <p:spPr bwMode="auto">
          <a:xfrm>
            <a:off x="0" y="1912037"/>
            <a:ext cx="3774335" cy="24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396" t="8673" r="3949" b="5426"/>
          <a:stretch/>
        </p:blipFill>
        <p:spPr>
          <a:xfrm>
            <a:off x="5379564" y="2737971"/>
            <a:ext cx="3764436" cy="240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-10401"/>
            <a:ext cx="3771900" cy="24131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2969" y="2419867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ПТ-209138</a:t>
            </a:r>
            <a:endParaRPr lang="ru-RU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17761" y="364610"/>
            <a:ext cx="2820033" cy="757152"/>
          </a:xfrm>
          <a:noFill/>
        </p:spPr>
        <p:txBody>
          <a:bodyPr/>
          <a:lstStyle/>
          <a:p>
            <a:r>
              <a:rPr lang="ru-RU" sz="2000" dirty="0" smtClean="0"/>
              <a:t>ИНФРАСТРУКТУРА: </a:t>
            </a:r>
            <a:br>
              <a:rPr lang="ru-RU" sz="2000" dirty="0" smtClean="0"/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ОТЕЛИ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И МАГАЗИНЫ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46" y="1397499"/>
            <a:ext cx="3738086" cy="24174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74833" y="3790493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</a:t>
            </a:r>
            <a:r>
              <a:rPr lang="ru-RU" sz="800" dirty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229995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866" y="2713944"/>
            <a:ext cx="3739134" cy="24136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6200000">
            <a:off x="3986110" y="3667382"/>
            <a:ext cx="240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Мешок (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  <a:latin typeface="Open Sans Light"/>
                <a:hlinkClick r:id="rId5"/>
              </a:rPr>
              <a:t>https://meshok.net/item/73656001_</a:t>
            </a:r>
            <a:r>
              <a:rPr lang="ru-RU" sz="800" dirty="0" err="1" smtClean="0">
                <a:solidFill>
                  <a:schemeClr val="bg1">
                    <a:lumMod val="50000"/>
                  </a:schemeClr>
                </a:solidFill>
                <a:latin typeface="Open Sans Light"/>
                <a:hlinkClick r:id="rId5"/>
              </a:rPr>
              <a:t>Выборг_Отель_Гостиница_Изд_И_Г_С_И_С</a:t>
            </a:r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)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189393"/>
            <a:ext cx="5014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«…Выехали </a:t>
            </a:r>
            <a:r>
              <a:rPr lang="ru-RU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мы из Питера в 4 ч. 30 м. и приехали в Выборг в 7 часов и тотчас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оставив наш багаж в гостинице "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Континентал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"</a:t>
            </a:r>
            <a:r>
              <a:rPr lang="ru-RU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отправились гулять и гуляли до 10 </a:t>
            </a:r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часов…» (205643)</a:t>
            </a:r>
            <a:endParaRPr lang="ru-RU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222052" y="2415477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ПТ-238746</a:t>
            </a:r>
            <a:endParaRPr lang="ru-RU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6240" y="528204"/>
            <a:ext cx="3768758" cy="757152"/>
          </a:xfrm>
          <a:noFill/>
        </p:spPr>
        <p:txBody>
          <a:bodyPr/>
          <a:lstStyle/>
          <a:p>
            <a:pPr algn="l"/>
            <a:r>
              <a:rPr lang="ru-RU" sz="2000" dirty="0" smtClean="0"/>
              <a:t>«ИНФРАСТРУКТУРА»: </a:t>
            </a:r>
            <a:br>
              <a:rPr lang="ru-RU" sz="2000" dirty="0" smtClean="0"/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ДОСТОПРИМЕЧАТЕЛЬНОСТИ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4833" y="3790493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ПТ-354774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189393"/>
            <a:ext cx="5014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«…По </a:t>
            </a:r>
            <a:r>
              <a:rPr lang="ru-RU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дороге останавливался на несколько часов в Выборге 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успел там осмотреть {не только чистенький городок</a:t>
            </a:r>
            <a:r>
              <a:rPr lang="ru-RU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но и живописные округи.…» </a:t>
            </a:r>
            <a:r>
              <a:rPr lang="ru-RU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(216454)</a:t>
            </a:r>
            <a:endParaRPr lang="ru-RU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93" t="3007" r="2440" b="3634"/>
          <a:stretch/>
        </p:blipFill>
        <p:spPr>
          <a:xfrm>
            <a:off x="-5299" y="1285356"/>
            <a:ext cx="3692507" cy="2413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826" t="13674" r="13338" b="11376"/>
          <a:stretch/>
        </p:blipFill>
        <p:spPr>
          <a:xfrm>
            <a:off x="5222052" y="0"/>
            <a:ext cx="3921948" cy="2415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681" t="5525" r="4486" b="5286"/>
          <a:stretch/>
        </p:blipFill>
        <p:spPr>
          <a:xfrm>
            <a:off x="5295279" y="2780496"/>
            <a:ext cx="3848721" cy="24508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01072" y="2565052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ПТ-314108</a:t>
            </a:r>
            <a:endParaRPr lang="ru-RU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244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71;p68"/>
          <p:cNvSpPr txBox="1">
            <a:spLocks/>
          </p:cNvSpPr>
          <p:nvPr/>
        </p:nvSpPr>
        <p:spPr>
          <a:xfrm>
            <a:off x="1103729" y="1677638"/>
            <a:ext cx="1498200" cy="11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200" dirty="0" smtClean="0">
                <a:solidFill>
                  <a:schemeClr val="accent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0</a:t>
            </a:r>
            <a:r>
              <a:rPr lang="ru-RU" sz="7200" dirty="0" smtClean="0">
                <a:solidFill>
                  <a:schemeClr val="accent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</a:t>
            </a:r>
            <a:endParaRPr lang="en" sz="7200" dirty="0">
              <a:solidFill>
                <a:schemeClr val="accent6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Google Shape;670;p68"/>
          <p:cNvSpPr txBox="1">
            <a:spLocks/>
          </p:cNvSpPr>
          <p:nvPr/>
        </p:nvSpPr>
        <p:spPr>
          <a:xfrm>
            <a:off x="2601929" y="1899186"/>
            <a:ext cx="5752362" cy="6804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 smtClean="0">
                <a:solidFill>
                  <a:schemeClr val="accent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ВЫБОРГ </a:t>
            </a:r>
            <a:r>
              <a:rPr lang="ru-RU" sz="4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МОРСКОЙ</a:t>
            </a:r>
            <a:endParaRPr lang="ru-RU" sz="3200" dirty="0">
              <a:solidFill>
                <a:schemeClr val="accent6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77539">
            <a:off x="3846875" y="2909077"/>
            <a:ext cx="3543857" cy="237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5621718">
            <a:off x="3292322" y="4696623"/>
            <a:ext cx="1142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</a:rPr>
              <a:t>ПТ-354774</a:t>
            </a:r>
            <a:endParaRPr lang="ru-RU" dirty="0">
              <a:solidFill>
                <a:schemeClr val="bg1">
                  <a:lumMod val="50000"/>
                </a:schemeClr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4346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quatic and Physical Therapy Center XL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797</Words>
  <Application>Microsoft Office PowerPoint</Application>
  <PresentationFormat>Экран (16:9)</PresentationFormat>
  <Paragraphs>68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Josefin Sans</vt:lpstr>
      <vt:lpstr>Wingdings</vt:lpstr>
      <vt:lpstr>Anaheim</vt:lpstr>
      <vt:lpstr>Open Sans</vt:lpstr>
      <vt:lpstr>Roboto Condensed Light</vt:lpstr>
      <vt:lpstr>Arial</vt:lpstr>
      <vt:lpstr>Open Sans Light</vt:lpstr>
      <vt:lpstr>Aquatic and Physical Therapy Center XL by Slidesgo</vt:lpstr>
      <vt:lpstr>МЕЖДУ ВИЗУАЛЬНЫМ И ТЕКСТОВЫМ:  образ Выборга в почтовых открытках начала XX века</vt:lpstr>
      <vt:lpstr>ИСТОЧНИКОВАЯ БАЗА</vt:lpstr>
      <vt:lpstr>Презентация PowerPoint</vt:lpstr>
      <vt:lpstr>ВЫБОРГ (VIIPURI, VIBORG)</vt:lpstr>
      <vt:lpstr>Презентация PowerPoint</vt:lpstr>
      <vt:lpstr>ИНФРАСТРУКТУРА:  ТРАНСПОРТ</vt:lpstr>
      <vt:lpstr>ИНФРАСТРУКТУРА:  ОТЕЛИ И МАГАЗИНЫ</vt:lpstr>
      <vt:lpstr>«ИНФРАСТРУКТУРА»:  ДОСТОПРИМЕЧАТЕЛЬНОСТИ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</vt:lpstr>
      <vt:lpstr>Спасибо!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ЭСТОНСКАЯ ЛИТЕРАТУРА</dc:title>
  <dc:creator>user</dc:creator>
  <cp:lastModifiedBy>user</cp:lastModifiedBy>
  <cp:revision>65</cp:revision>
  <dcterms:modified xsi:type="dcterms:W3CDTF">2025-05-15T05:01:18Z</dcterms:modified>
</cp:coreProperties>
</file>