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3" r:id="rId7"/>
    <p:sldId id="265" r:id="rId8"/>
    <p:sldId id="266" r:id="rId9"/>
    <p:sldId id="269" r:id="rId10"/>
    <p:sldId id="272" r:id="rId11"/>
    <p:sldId id="264" r:id="rId12"/>
    <p:sldId id="267" r:id="rId13"/>
    <p:sldId id="273" r:id="rId14"/>
    <p:sldId id="274" r:id="rId15"/>
    <p:sldId id="275" r:id="rId16"/>
    <p:sldId id="271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/>
  <p:cmAuthor id="2" name="Анна Хоменко" initials="АХ" lastIdx="4" clrIdx="1">
    <p:extLst>
      <p:ext uri="{19B8F6BF-5375-455C-9EA6-DF929625EA0E}">
        <p15:presenceInfo xmlns:p15="http://schemas.microsoft.com/office/powerpoint/2012/main" userId="284f70ef5c84db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96628C"/>
    <a:srgbClr val="CD5A5A"/>
    <a:srgbClr val="EB681F"/>
    <a:srgbClr val="029C63"/>
    <a:srgbClr val="FFD746"/>
    <a:srgbClr val="11A0D7"/>
    <a:srgbClr val="E61F3D"/>
    <a:srgbClr val="234A9B"/>
    <a:srgbClr val="7D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5"/>
    <p:restoredTop sz="95097" autoAdjust="0"/>
  </p:normalViewPr>
  <p:slideViewPr>
    <p:cSldViewPr snapToGrid="0" snapToObjects="1">
      <p:cViewPr varScale="1">
        <p:scale>
          <a:sx n="68" d="100"/>
          <a:sy n="68" d="100"/>
        </p:scale>
        <p:origin x="1099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451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495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87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70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2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647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579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598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412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55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7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05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19.06.2025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7303309" y="1008353"/>
            <a:ext cx="0" cy="1200329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0938904" y="999117"/>
            <a:ext cx="0" cy="120956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7462983" y="1031325"/>
            <a:ext cx="324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НИУ ВШЭ – НН</a:t>
            </a:r>
          </a:p>
          <a:p>
            <a:r>
              <a:rPr lang="ru-RU" dirty="0"/>
              <a:t>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30B45-1E55-AAF1-6821-D16E679E6D80}"/>
              </a:ext>
            </a:extLst>
          </p:cNvPr>
          <p:cNvSpPr txBox="1"/>
          <p:nvPr/>
        </p:nvSpPr>
        <p:spPr>
          <a:xfrm>
            <a:off x="6978370" y="4600170"/>
            <a:ext cx="4317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Докладчики: </a:t>
            </a:r>
          </a:p>
          <a:p>
            <a:r>
              <a:rPr lang="ru-RU" dirty="0"/>
              <a:t>Патракова Ева</a:t>
            </a:r>
            <a:r>
              <a:rPr lang="en-US" dirty="0"/>
              <a:t> </a:t>
            </a:r>
            <a:r>
              <a:rPr lang="ru-RU" dirty="0"/>
              <a:t>Павловна, e</a:t>
            </a:r>
            <a:r>
              <a:rPr lang="en-US" dirty="0"/>
              <a:t>p</a:t>
            </a:r>
            <a:r>
              <a:rPr lang="ru-RU" dirty="0" err="1"/>
              <a:t>patrakova</a:t>
            </a:r>
            <a:r>
              <a:rPr lang="ru-RU" dirty="0"/>
              <a:t>@</a:t>
            </a:r>
            <a:r>
              <a:rPr lang="en-US" dirty="0"/>
              <a:t>edu.hse.ru</a:t>
            </a:r>
            <a:endParaRPr lang="ru-RU" dirty="0"/>
          </a:p>
          <a:p>
            <a:r>
              <a:rPr lang="ru-RU" dirty="0" err="1"/>
              <a:t>Микулинский</a:t>
            </a:r>
            <a:r>
              <a:rPr lang="ru-RU" dirty="0"/>
              <a:t> Артем Денисович,</a:t>
            </a:r>
          </a:p>
          <a:p>
            <a:r>
              <a:rPr lang="ru-RU" dirty="0"/>
              <a:t>amikulinskii@hse.ru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E40E237-CD50-D62C-B51A-D86111EEC0EE}"/>
              </a:ext>
            </a:extLst>
          </p:cNvPr>
          <p:cNvSpPr txBox="1">
            <a:spLocks/>
          </p:cNvSpPr>
          <p:nvPr/>
        </p:nvSpPr>
        <p:spPr>
          <a:xfrm>
            <a:off x="1754221" y="1603899"/>
            <a:ext cx="8451054" cy="236475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600" spc="-114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br>
              <a:rPr lang="ru-RU" sz="3600" b="1" spc="-114" dirty="0">
                <a:latin typeface="+mn-lt"/>
                <a:cs typeface="Trebuchet MS"/>
              </a:rPr>
            </a:br>
            <a:r>
              <a:rPr lang="ru-RU" sz="4000" b="1" spc="-114" dirty="0">
                <a:latin typeface="+mn-lt"/>
                <a:cs typeface="Trebuchet MS"/>
              </a:rPr>
              <a:t>Значимые признаки диагностирования недостоверной информации в речи</a:t>
            </a:r>
            <a:endParaRPr lang="ru-RU" sz="4000" dirty="0">
              <a:latin typeface="+mn-lt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1866A-D7B0-77CE-D298-6A061BA9F627}"/>
              </a:ext>
            </a:extLst>
          </p:cNvPr>
          <p:cNvSpPr txBox="1"/>
          <p:nvPr/>
        </p:nvSpPr>
        <p:spPr>
          <a:xfrm>
            <a:off x="1043709" y="4544296"/>
            <a:ext cx="405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Научный руководитель:</a:t>
            </a:r>
          </a:p>
          <a:p>
            <a:r>
              <a:rPr lang="ru-RU" dirty="0"/>
              <a:t>Хоменко Анна Юрьевна, </a:t>
            </a:r>
          </a:p>
          <a:p>
            <a:r>
              <a:rPr lang="ru-RU" dirty="0"/>
              <a:t>К. ф. н., старший науч. сотрудник Центра языка и мозга</a:t>
            </a:r>
          </a:p>
        </p:txBody>
      </p:sp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872798" y="487057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Анализ значимости признаков</a:t>
            </a:r>
            <a:endParaRPr lang="ru-RU" sz="40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270" y="1877616"/>
            <a:ext cx="115274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RandomForest</a:t>
            </a:r>
            <a:r>
              <a:rPr lang="en-US" sz="2500" dirty="0"/>
              <a:t> – </a:t>
            </a:r>
            <a:r>
              <a:rPr lang="ru-RU" sz="2500" dirty="0"/>
              <a:t>ансамблевый алгоритм машинного обучения, который способен оценивать «важность» признаков для решения прикладной задачи.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Прикладная задача</a:t>
            </a:r>
            <a:r>
              <a:rPr lang="en-US" sz="2500" dirty="0"/>
              <a:t> </a:t>
            </a:r>
            <a:r>
              <a:rPr lang="ru-RU" sz="2500" dirty="0"/>
              <a:t>— предсказать ложь или правду.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Признаки: лексические, просодические, визуальные...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Идея </a:t>
            </a:r>
            <a:r>
              <a:rPr lang="en-US" sz="2500" i="1" dirty="0"/>
              <a:t>feature_importances_ </a:t>
            </a:r>
            <a:r>
              <a:rPr lang="ru-RU" sz="2500" dirty="0"/>
              <a:t>в алгоритме </a:t>
            </a:r>
            <a:r>
              <a:rPr lang="en-US" sz="2500" dirty="0"/>
              <a:t>Random Forest</a:t>
            </a:r>
            <a:r>
              <a:rPr lang="ru-RU" sz="2500" dirty="0"/>
              <a:t> — присвоить каждому признаку некоторое число, которое укажет на его важность.</a:t>
            </a:r>
          </a:p>
        </p:txBody>
      </p:sp>
    </p:spTree>
    <p:extLst>
      <p:ext uri="{BB962C8B-B14F-4D97-AF65-F5344CB8AC3E}">
        <p14:creationId xmlns:p14="http://schemas.microsoft.com/office/powerpoint/2010/main" val="425238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82745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872798" y="487057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Анализ значимости признаков</a:t>
            </a:r>
            <a:endParaRPr lang="ru-RU" sz="40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272" y="1366158"/>
            <a:ext cx="115274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Impurity decrease </a:t>
            </a:r>
            <a:r>
              <a:rPr lang="en-US" sz="2800" dirty="0"/>
              <a:t>– </a:t>
            </a:r>
            <a:r>
              <a:rPr lang="ru-RU" sz="2800" dirty="0"/>
              <a:t>«функция потерь» в дереве решений</a:t>
            </a:r>
            <a:r>
              <a:rPr lang="en-US" sz="2800" dirty="0"/>
              <a:t> aka </a:t>
            </a:r>
            <a:r>
              <a:rPr lang="ru-RU" sz="2800" dirty="0"/>
              <a:t>составной части ансамбля </a:t>
            </a:r>
            <a:r>
              <a:rPr lang="en-US" sz="2800" dirty="0"/>
              <a:t>RandomForest.</a:t>
            </a:r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000" b="1" dirty="0"/>
              <a:t>Численная оценка </a:t>
            </a:r>
            <a:r>
              <a:rPr lang="ru-RU" sz="2000" dirty="0"/>
              <a:t>того, насколько информация от какого-либо признака (например, «количество жестов»), приближает нас к разделению «лживых» и «правдивых» текстов.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Оценки важности (числа)</a:t>
            </a:r>
            <a:r>
              <a:rPr lang="en-US" sz="2800" b="1" dirty="0"/>
              <a:t> </a:t>
            </a:r>
            <a:r>
              <a:rPr lang="en-US" sz="2800" dirty="0"/>
              <a:t>–</a:t>
            </a:r>
            <a:r>
              <a:rPr lang="ru-RU" sz="2800" dirty="0"/>
              <a:t> нормализованные суммы </a:t>
            </a:r>
            <a:r>
              <a:rPr lang="en-US" sz="2800" dirty="0"/>
              <a:t>impurity decrease</a:t>
            </a:r>
            <a:r>
              <a:rPr lang="ru-RU" sz="2800" dirty="0"/>
              <a:t> по каждому признаку по 100</a:t>
            </a:r>
            <a:r>
              <a:rPr lang="en-US" sz="2800" dirty="0"/>
              <a:t> </a:t>
            </a:r>
            <a:r>
              <a:rPr lang="ru-RU" sz="2800" dirty="0"/>
              <a:t>деревьям в ансамбле.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5" y="4113642"/>
            <a:ext cx="4607681" cy="2203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25" y="4912150"/>
            <a:ext cx="6176564" cy="9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3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590857" y="392310"/>
            <a:ext cx="10566401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Анализ значимости признаков: результат</a:t>
            </a:r>
            <a:endParaRPr lang="ru-RU" sz="3200" spc="250" dirty="0">
              <a:latin typeface="+mn-l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286917" y="1164737"/>
            <a:ext cx="99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spc="190" dirty="0">
                <a:ea typeface="+mj-ea"/>
                <a:cs typeface="+mj-cs"/>
              </a:rPr>
              <a:t>Подготовленная речь: самые важные признаки</a:t>
            </a:r>
            <a:endParaRPr lang="en-US" sz="2400" b="1" spc="190" dirty="0">
              <a:ea typeface="+mj-ea"/>
              <a:cs typeface="+mj-cs"/>
            </a:endParaRPr>
          </a:p>
        </p:txBody>
      </p:sp>
      <p:pic>
        <p:nvPicPr>
          <p:cNvPr id="2052" name="Picture 4" descr="https://lh7-rt.googleusercontent.com/slidesz/AGV_vUdat0RaTWCidw-8k3cL-4QNQT5guLpIJgxYimh3r4hzEvcKWWPJYz19sxK8Kk7qwc2lOXpcVhpWBQi0BmNluQdDd5KqqA7Sr_-XNeeX18KEc9ERpEVYuZLe428XhQ2K6c00GuKUWA=s2048?key=IbXmWmkxKhZJDQOGpjYJ1OQ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" y="1772763"/>
            <a:ext cx="8545917" cy="15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286918" y="3508745"/>
            <a:ext cx="99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spc="190" dirty="0">
                <a:ea typeface="+mj-ea"/>
                <a:cs typeface="+mj-cs"/>
              </a:rPr>
              <a:t>Неподготовленная речь: самые важные признаки</a:t>
            </a:r>
            <a:endParaRPr lang="en-US" sz="2400" b="1" spc="190" dirty="0">
              <a:ea typeface="+mj-ea"/>
              <a:cs typeface="+mj-cs"/>
            </a:endParaRPr>
          </a:p>
        </p:txBody>
      </p:sp>
      <p:pic>
        <p:nvPicPr>
          <p:cNvPr id="2054" name="Picture 6" descr="https://lh7-rt.googleusercontent.com/slidesz/AGV_vUcKwrxKwVuieKeAZCkEFX_IHOqQcxIVUD631LJjx25rKttxJfaz8HBEJqrEBzs4HFNHZFIRB7WWAK81MgVoS5DA84jIojnPFnQEWnN9ZjYS3CEup1YqMPI_snOAa0XMBubHkLEatg=s2048?key=IbXmWmkxKhZJDQOGpjYJ1OQ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5" y="4284393"/>
            <a:ext cx="8493430" cy="21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797359" y="1155628"/>
            <a:ext cx="3261960" cy="261392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Точность предсказания на тренировочной выборке от 90% до 92%</a:t>
            </a:r>
          </a:p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 завис. от типа речи)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53697" y="4204474"/>
            <a:ext cx="2784170" cy="203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Ограничение: </a:t>
            </a:r>
          </a:p>
          <a:p>
            <a:pPr algn="ctr"/>
            <a:r>
              <a:rPr lang="ru-RU" b="1" dirty="0"/>
              <a:t>размер выборки!</a:t>
            </a:r>
          </a:p>
          <a:p>
            <a:pPr algn="ctr"/>
            <a:endParaRPr lang="ru-RU" b="1" dirty="0"/>
          </a:p>
          <a:p>
            <a:pPr algn="ctr"/>
            <a:r>
              <a:rPr lang="ru-RU" sz="1600" b="1" dirty="0"/>
              <a:t>По 40 объектов</a:t>
            </a:r>
          </a:p>
          <a:p>
            <a:pPr algn="ctr"/>
            <a:r>
              <a:rPr lang="ru-RU" sz="1600" b="1" dirty="0"/>
              <a:t> на каждый тип речи.</a:t>
            </a:r>
          </a:p>
          <a:p>
            <a:pPr algn="ctr"/>
            <a:r>
              <a:rPr lang="ru-RU" sz="1600" b="1" dirty="0"/>
              <a:t>Всего 20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8723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86804" y="987261"/>
            <a:ext cx="8892885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Выводы</a:t>
            </a:r>
            <a:endParaRPr lang="ru-RU" sz="3600" spc="25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8503E-ECE2-9024-3C35-6F6D38CE520D}"/>
              </a:ext>
            </a:extLst>
          </p:cNvPr>
          <p:cNvSpPr txBox="1"/>
          <p:nvPr/>
        </p:nvSpPr>
        <p:spPr>
          <a:xfrm>
            <a:off x="741337" y="1957473"/>
            <a:ext cx="109025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Модель показала свою надёжность при обнаружении лжи, так как благодаря выявленным признакам лжи и их подсчётам было успешно подтверждено или опровергнуто наличие ложной информации в речи 19 респондентов из 20 (точность модели </a:t>
            </a:r>
            <a:r>
              <a:rPr lang="en-US" sz="2100" spc="-5" dirty="0">
                <a:cs typeface="Microsoft Sans Serif"/>
              </a:rPr>
              <a:t>RandomForest </a:t>
            </a:r>
            <a:r>
              <a:rPr lang="ru-RU" sz="2100" spc="-5" dirty="0">
                <a:cs typeface="Microsoft Sans Serif"/>
              </a:rPr>
              <a:t>на тренировочной выборке </a:t>
            </a:r>
            <a:r>
              <a:rPr lang="en-US" sz="2100" spc="-5" dirty="0">
                <a:cs typeface="Microsoft Sans Serif"/>
              </a:rPr>
              <a:t>– </a:t>
            </a:r>
            <a:r>
              <a:rPr lang="ru-RU" sz="2100" spc="-5" dirty="0">
                <a:cs typeface="Microsoft Sans Serif"/>
              </a:rPr>
              <a:t>до 92%);</a:t>
            </a:r>
          </a:p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Для определения достоверности или недостоверности сказанного необходимо учитывать не только вербальные и невербальные составляющие речи по отдельности, но и использовать комплексный подход к определению лжи;</a:t>
            </a:r>
          </a:p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Важность или неважность каких-либо признаков не умаляет значимости комплексного подхода к определению лжи, позволяя, однако, задуматься о разработке более упрощенной модели диагностирования.</a:t>
            </a:r>
            <a:endParaRPr lang="en-US" sz="2100" spc="-5" dirty="0">
              <a:cs typeface="Microsoft Sans Serif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br>
              <a:rPr lang="en-US" sz="2100" dirty="0"/>
            </a:b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4776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5037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r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5929345A-28A6-9FC3-B9A8-D20518E5ABA0}"/>
              </a:ext>
            </a:extLst>
          </p:cNvPr>
          <p:cNvSpPr txBox="1">
            <a:spLocks/>
          </p:cNvSpPr>
          <p:nvPr/>
        </p:nvSpPr>
        <p:spPr>
          <a:xfrm>
            <a:off x="1030555" y="856093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Актуальность исследования</a:t>
            </a:r>
            <a:endParaRPr lang="ru-RU" sz="4000" spc="25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608A1-429F-9B66-B1E2-C21EB80082F7}"/>
              </a:ext>
            </a:extLst>
          </p:cNvPr>
          <p:cNvSpPr txBox="1"/>
          <p:nvPr/>
        </p:nvSpPr>
        <p:spPr>
          <a:xfrm>
            <a:off x="665137" y="1732192"/>
            <a:ext cx="111458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spc="190" dirty="0">
                <a:ea typeface="+mj-ea"/>
                <a:cs typeface="+mj-cs"/>
              </a:rPr>
              <a:t>Подходы к пониманию спонтанности и подготовленности речи характеризуются высокой степенью многообразия.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spc="190" dirty="0">
                <a:ea typeface="+mj-ea"/>
                <a:cs typeface="+mj-cs"/>
              </a:rPr>
              <a:t>Единая система анализа речи, потенциально содержащей недостоверную информацию, до сих пор отсутствует.</a:t>
            </a:r>
            <a:endParaRPr lang="en-US" sz="2200" spc="190" dirty="0">
              <a:ea typeface="+mj-ea"/>
              <a:cs typeface="+mj-cs"/>
            </a:endParaRPr>
          </a:p>
          <a:p>
            <a:endParaRPr lang="en-US" sz="2900" spc="-5" dirty="0">
              <a:latin typeface="Microsoft Sans Serif"/>
              <a:cs typeface="Microsoft Sans Serif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7E362DA-E9BB-3542-121E-7C5A6587AF77}"/>
              </a:ext>
            </a:extLst>
          </p:cNvPr>
          <p:cNvCxnSpPr>
            <a:cxnSpLocks/>
          </p:cNvCxnSpPr>
          <p:nvPr/>
        </p:nvCxnSpPr>
        <p:spPr>
          <a:xfrm>
            <a:off x="665137" y="1563500"/>
            <a:ext cx="0" cy="1966473"/>
          </a:xfrm>
          <a:prstGeom prst="line">
            <a:avLst/>
          </a:prstGeom>
          <a:ln>
            <a:solidFill>
              <a:srgbClr val="75B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292532-BB1F-4A27-EDAD-EC547D69A27F}"/>
              </a:ext>
            </a:extLst>
          </p:cNvPr>
          <p:cNvSpPr txBox="1"/>
          <p:nvPr/>
        </p:nvSpPr>
        <p:spPr>
          <a:xfrm>
            <a:off x="3080113" y="3621076"/>
            <a:ext cx="6112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90" dirty="0">
                <a:ea typeface="+mj-ea"/>
                <a:cs typeface="+mj-cs"/>
              </a:rPr>
              <a:t>Базовые методики:</a:t>
            </a:r>
            <a:endParaRPr lang="en-US" spc="190" dirty="0"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>
                <a:ea typeface="+mj-ea"/>
                <a:cs typeface="+mj-cs"/>
              </a:rPr>
              <a:t>«Судебная психологическая экспертиза по выявлению признаков достоверности/недостоверности информации, сообщаемой участниками уголовного судопроизводства» - монография В. Ф. </a:t>
            </a:r>
            <a:r>
              <a:rPr lang="ru-RU" spc="190" dirty="0" err="1">
                <a:ea typeface="+mj-ea"/>
                <a:cs typeface="+mj-cs"/>
              </a:rPr>
              <a:t>Енгалычева</a:t>
            </a:r>
            <a:r>
              <a:rPr lang="ru-RU" spc="190" dirty="0">
                <a:ea typeface="+mj-ea"/>
                <a:cs typeface="+mj-cs"/>
              </a:rPr>
              <a:t>, Г. К. Кравцовой и </a:t>
            </a:r>
            <a:br>
              <a:rPr lang="ru-RU" spc="190" dirty="0">
                <a:ea typeface="+mj-ea"/>
                <a:cs typeface="+mj-cs"/>
              </a:rPr>
            </a:br>
            <a:r>
              <a:rPr lang="ru-RU" spc="190" dirty="0">
                <a:ea typeface="+mj-ea"/>
                <a:cs typeface="+mj-cs"/>
              </a:rPr>
              <a:t>Е. Н. Холоповой </a:t>
            </a:r>
            <a:r>
              <a:rPr lang="en-US" spc="190" dirty="0">
                <a:ea typeface="+mj-ea"/>
                <a:cs typeface="+mj-cs"/>
              </a:rPr>
              <a:t>(2016)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>
                <a:ea typeface="+mj-ea"/>
                <a:cs typeface="+mj-cs"/>
              </a:rPr>
              <a:t>«Методологические основы судебного </a:t>
            </a:r>
            <a:r>
              <a:rPr lang="ru-RU" spc="190" dirty="0" err="1">
                <a:ea typeface="+mj-ea"/>
                <a:cs typeface="+mj-cs"/>
              </a:rPr>
              <a:t>речеведения</a:t>
            </a:r>
            <a:r>
              <a:rPr lang="ru-RU" spc="190" dirty="0">
                <a:ea typeface="+mj-ea"/>
                <a:cs typeface="+mj-cs"/>
              </a:rPr>
              <a:t>», автор Е. И. </a:t>
            </a:r>
            <a:r>
              <a:rPr lang="ru-RU" spc="190" dirty="0" err="1">
                <a:ea typeface="+mj-ea"/>
                <a:cs typeface="+mj-cs"/>
              </a:rPr>
              <a:t>Галяшина</a:t>
            </a:r>
            <a:r>
              <a:rPr lang="ru-RU" spc="190" dirty="0">
                <a:ea typeface="+mj-ea"/>
                <a:cs typeface="+mj-cs"/>
              </a:rPr>
              <a:t> </a:t>
            </a:r>
            <a:r>
              <a:rPr lang="en-US" spc="190" dirty="0">
                <a:ea typeface="+mj-ea"/>
                <a:cs typeface="+mj-cs"/>
              </a:rPr>
              <a:t>(2003)</a:t>
            </a:r>
            <a:endParaRPr lang="ru-RU" spc="190" dirty="0">
              <a:ea typeface="+mj-ea"/>
              <a:cs typeface="+mj-cs"/>
            </a:endParaRPr>
          </a:p>
          <a:p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FF462C-B2B0-3C77-6768-AEE4C4A926EB}"/>
              </a:ext>
            </a:extLst>
          </p:cNvPr>
          <p:cNvSpPr/>
          <p:nvPr/>
        </p:nvSpPr>
        <p:spPr>
          <a:xfrm>
            <a:off x="3062280" y="3596303"/>
            <a:ext cx="6142679" cy="2992895"/>
          </a:xfrm>
          <a:prstGeom prst="rect">
            <a:avLst/>
          </a:prstGeom>
          <a:noFill/>
          <a:ln>
            <a:solidFill>
              <a:srgbClr val="75B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8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42560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83C4203C-7CDD-C4B4-3CAC-F8117F98747B}"/>
              </a:ext>
            </a:extLst>
          </p:cNvPr>
          <p:cNvSpPr txBox="1">
            <a:spLocks/>
          </p:cNvSpPr>
          <p:nvPr/>
        </p:nvSpPr>
        <p:spPr>
          <a:xfrm>
            <a:off x="1030555" y="856093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Гипотезы и цель исследования</a:t>
            </a:r>
            <a:endParaRPr lang="ru-RU" sz="4000" spc="250" dirty="0"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063026E-2AD0-4217-B8A3-C6CCD6E84D8A}"/>
              </a:ext>
            </a:extLst>
          </p:cNvPr>
          <p:cNvSpPr/>
          <p:nvPr/>
        </p:nvSpPr>
        <p:spPr>
          <a:xfrm>
            <a:off x="517198" y="4386127"/>
            <a:ext cx="10862699" cy="9486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A3462D9-74B5-45A6-947C-9A06F1963793}"/>
              </a:ext>
            </a:extLst>
          </p:cNvPr>
          <p:cNvGrpSpPr/>
          <p:nvPr/>
        </p:nvGrpSpPr>
        <p:grpSpPr>
          <a:xfrm>
            <a:off x="517199" y="1690842"/>
            <a:ext cx="10862698" cy="4887758"/>
            <a:chOff x="1793610" y="1908429"/>
            <a:chExt cx="14592935" cy="6470141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BB58F7B-E43F-78BA-D96D-FB17D0D71F45}"/>
                </a:ext>
              </a:extLst>
            </p:cNvPr>
            <p:cNvSpPr/>
            <p:nvPr/>
          </p:nvSpPr>
          <p:spPr>
            <a:xfrm>
              <a:off x="1793610" y="1908429"/>
              <a:ext cx="14592935" cy="0"/>
            </a:xfrm>
            <a:custGeom>
              <a:avLst/>
              <a:gdLst/>
              <a:ahLst/>
              <a:cxnLst/>
              <a:rect l="l" t="t" r="r" b="b"/>
              <a:pathLst>
                <a:path w="14592935">
                  <a:moveTo>
                    <a:pt x="0" y="0"/>
                  </a:moveTo>
                  <a:lnTo>
                    <a:pt x="14592444" y="0"/>
                  </a:lnTo>
                </a:path>
              </a:pathLst>
            </a:custGeom>
            <a:ln w="9524">
              <a:solidFill>
                <a:srgbClr val="75B4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38610AF-1FC2-0ABB-18E3-99D274FA43F0}"/>
                </a:ext>
              </a:extLst>
            </p:cNvPr>
            <p:cNvSpPr/>
            <p:nvPr/>
          </p:nvSpPr>
          <p:spPr>
            <a:xfrm>
              <a:off x="1793610" y="8378570"/>
              <a:ext cx="14592935" cy="0"/>
            </a:xfrm>
            <a:custGeom>
              <a:avLst/>
              <a:gdLst/>
              <a:ahLst/>
              <a:cxnLst/>
              <a:rect l="l" t="t" r="r" b="b"/>
              <a:pathLst>
                <a:path w="14592935">
                  <a:moveTo>
                    <a:pt x="0" y="0"/>
                  </a:moveTo>
                  <a:lnTo>
                    <a:pt x="14592444" y="0"/>
                  </a:lnTo>
                </a:path>
              </a:pathLst>
            </a:custGeom>
            <a:ln w="9524">
              <a:solidFill>
                <a:srgbClr val="75B4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4F3A36F6-182E-E5A8-FEC5-5EA49AF4195F}"/>
              </a:ext>
            </a:extLst>
          </p:cNvPr>
          <p:cNvSpPr txBox="1"/>
          <p:nvPr/>
        </p:nvSpPr>
        <p:spPr>
          <a:xfrm>
            <a:off x="5181600" y="4744596"/>
            <a:ext cx="6415356" cy="13539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0"/>
              </a:spcBef>
            </a:pPr>
            <a:r>
              <a:rPr lang="ru-RU" sz="2000" b="1" spc="-5" dirty="0">
                <a:cs typeface="Microsoft Sans Serif"/>
              </a:rPr>
              <a:t>Разработать</a:t>
            </a:r>
            <a:r>
              <a:rPr lang="ru-RU" sz="2000" spc="-5" dirty="0">
                <a:cs typeface="Microsoft Sans Serif"/>
              </a:rPr>
              <a:t> </a:t>
            </a:r>
            <a:r>
              <a:rPr lang="ru-RU" sz="2000" b="1" spc="-5" dirty="0">
                <a:cs typeface="Microsoft Sans Serif"/>
              </a:rPr>
              <a:t>модель</a:t>
            </a:r>
            <a:r>
              <a:rPr lang="ru-RU" sz="2000" spc="-5" dirty="0">
                <a:cs typeface="Microsoft Sans Serif"/>
              </a:rPr>
              <a:t> диагностирования признаков недостоверной информации путём компиляции имеющихся методик, а затем осуществить её </a:t>
            </a:r>
            <a:r>
              <a:rPr lang="ru-RU" sz="2000" b="1" spc="-5" dirty="0">
                <a:cs typeface="Microsoft Sans Serif"/>
              </a:rPr>
              <a:t>тестирование</a:t>
            </a:r>
            <a:r>
              <a:rPr lang="ru-RU" sz="2000" spc="-5" dirty="0">
                <a:cs typeface="Microsoft Sans Serif"/>
              </a:rPr>
              <a:t>.</a:t>
            </a:r>
            <a:endParaRPr sz="2000" spc="-5" dirty="0">
              <a:cs typeface="Microsoft Sans Serif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6E08C-8C63-DA83-2F54-63E01E5BD54C}"/>
              </a:ext>
            </a:extLst>
          </p:cNvPr>
          <p:cNvSpPr txBox="1"/>
          <p:nvPr/>
        </p:nvSpPr>
        <p:spPr>
          <a:xfrm>
            <a:off x="1030555" y="2412317"/>
            <a:ext cx="40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Гипотезы исследования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312C2-3661-D94F-EBC1-B5B1EC5C165E}"/>
              </a:ext>
            </a:extLst>
          </p:cNvPr>
          <p:cNvSpPr txBox="1"/>
          <p:nvPr/>
        </p:nvSpPr>
        <p:spPr>
          <a:xfrm>
            <a:off x="1030555" y="4986395"/>
            <a:ext cx="40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Цель исследования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0488C3D6-1B16-DEE4-47DD-B89204BDFA13}"/>
              </a:ext>
            </a:extLst>
          </p:cNvPr>
          <p:cNvSpPr txBox="1"/>
          <p:nvPr/>
        </p:nvSpPr>
        <p:spPr>
          <a:xfrm>
            <a:off x="5181600" y="2066404"/>
            <a:ext cx="6415355" cy="203158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69900" marR="5080" indent="-457200">
              <a:lnSpc>
                <a:spcPct val="108200"/>
              </a:lnSpc>
              <a:spcBef>
                <a:spcPts val="90"/>
              </a:spcBef>
              <a:buAutoNum type="arabicPeriod"/>
            </a:pPr>
            <a:r>
              <a:rPr lang="ru-RU" sz="2000" spc="-5" dirty="0">
                <a:cs typeface="Microsoft Sans Serif"/>
              </a:rPr>
              <a:t>Для точности модели определения лжи нужно осуществлять </a:t>
            </a:r>
            <a:r>
              <a:rPr lang="ru-RU" sz="2000" b="1" spc="-5" dirty="0">
                <a:cs typeface="Microsoft Sans Serif"/>
              </a:rPr>
              <a:t>комплексный анализ </a:t>
            </a:r>
            <a:r>
              <a:rPr lang="ru-RU" sz="2000" spc="-5" dirty="0">
                <a:cs typeface="Microsoft Sans Serif"/>
              </a:rPr>
              <a:t>речи</a:t>
            </a:r>
            <a:endParaRPr lang="ru-RU" sz="2000" b="1" spc="-5" dirty="0">
              <a:cs typeface="Microsoft Sans Serif"/>
            </a:endParaRPr>
          </a:p>
          <a:p>
            <a:pPr marL="469900" marR="5080" indent="-457200">
              <a:lnSpc>
                <a:spcPct val="108200"/>
              </a:lnSpc>
              <a:spcBef>
                <a:spcPts val="90"/>
              </a:spcBef>
              <a:buAutoNum type="arabicPeriod"/>
            </a:pPr>
            <a:r>
              <a:rPr lang="ru-RU" sz="2000" spc="-5" dirty="0">
                <a:cs typeface="Microsoft Sans Serif"/>
              </a:rPr>
              <a:t>Самыми значимыми признаками окажутся </a:t>
            </a:r>
            <a:r>
              <a:rPr lang="ru-RU" sz="2000" b="1" spc="-5" dirty="0">
                <a:cs typeface="Microsoft Sans Serif"/>
              </a:rPr>
              <a:t>длина речевого отрезка, высокий показатель ЧОТ </a:t>
            </a:r>
            <a:r>
              <a:rPr lang="ru-RU" sz="2000" spc="-5" dirty="0">
                <a:cs typeface="Microsoft Sans Serif"/>
              </a:rPr>
              <a:t>и</a:t>
            </a:r>
            <a:r>
              <a:rPr lang="ru-RU" sz="2000" b="1" spc="-5" dirty="0">
                <a:cs typeface="Microsoft Sans Serif"/>
              </a:rPr>
              <a:t> большее количество жестов-иллюстраций и жестов-манипуляций</a:t>
            </a:r>
            <a:endParaRPr sz="2000" b="1" spc="-5" dirty="0"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2851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405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>
            <a:extLst>
              <a:ext uri="{FF2B5EF4-FFF2-40B4-BE49-F238E27FC236}">
                <a16:creationId xmlns:a16="http://schemas.microsoft.com/office/drawing/2014/main" id="{6A14C86D-B96E-B1A0-8759-C07E8C756F1B}"/>
              </a:ext>
            </a:extLst>
          </p:cNvPr>
          <p:cNvSpPr txBox="1"/>
          <p:nvPr/>
        </p:nvSpPr>
        <p:spPr>
          <a:xfrm>
            <a:off x="655601" y="2322427"/>
            <a:ext cx="1320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0" dirty="0">
                <a:latin typeface="Trebuchet MS"/>
                <a:cs typeface="Trebuchet MS"/>
              </a:rPr>
              <a:t>1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F1BFF81-B110-503F-7139-8D7F647213EB}"/>
              </a:ext>
            </a:extLst>
          </p:cNvPr>
          <p:cNvSpPr txBox="1"/>
          <p:nvPr/>
        </p:nvSpPr>
        <p:spPr>
          <a:xfrm>
            <a:off x="595911" y="4667144"/>
            <a:ext cx="191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Trebuchet MS"/>
                <a:cs typeface="Trebuchet MS"/>
              </a:rPr>
              <a:t>2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4F0F349-ABE6-CE2A-ABAE-CA220B457FF2}"/>
              </a:ext>
            </a:extLst>
          </p:cNvPr>
          <p:cNvSpPr txBox="1"/>
          <p:nvPr/>
        </p:nvSpPr>
        <p:spPr>
          <a:xfrm>
            <a:off x="1153196" y="4099599"/>
            <a:ext cx="5107905" cy="23911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pc="190" dirty="0">
                <a:ea typeface="+mj-ea"/>
                <a:cs typeface="+mj-cs"/>
              </a:rPr>
              <a:t>изучить и сопоставить </a:t>
            </a:r>
            <a:r>
              <a:rPr lang="ru-RU" b="1" spc="190" dirty="0">
                <a:ea typeface="+mj-ea"/>
                <a:cs typeface="+mj-cs"/>
              </a:rPr>
              <a:t>методики</a:t>
            </a:r>
            <a:r>
              <a:rPr lang="ru-RU" spc="190" dirty="0">
                <a:ea typeface="+mj-ea"/>
                <a:cs typeface="+mj-cs"/>
              </a:rPr>
              <a:t> </a:t>
            </a:r>
            <a:br>
              <a:rPr lang="ru-RU" spc="190" dirty="0">
                <a:ea typeface="+mj-ea"/>
                <a:cs typeface="+mj-cs"/>
              </a:rPr>
            </a:br>
            <a:r>
              <a:rPr lang="ru-RU" spc="190" dirty="0">
                <a:ea typeface="+mj-ea"/>
                <a:cs typeface="+mj-cs"/>
              </a:rPr>
              <a:t>Е. И. </a:t>
            </a:r>
            <a:r>
              <a:rPr lang="ru-RU" spc="190" dirty="0" err="1">
                <a:ea typeface="+mj-ea"/>
                <a:cs typeface="+mj-cs"/>
              </a:rPr>
              <a:t>Галяшиной</a:t>
            </a:r>
            <a:r>
              <a:rPr lang="ru-RU" spc="190" dirty="0">
                <a:ea typeface="+mj-ea"/>
                <a:cs typeface="+mj-cs"/>
              </a:rPr>
              <a:t> и В. Ф. </a:t>
            </a:r>
            <a:r>
              <a:rPr lang="ru-RU" spc="190" dirty="0" err="1">
                <a:ea typeface="+mj-ea"/>
                <a:cs typeface="+mj-cs"/>
              </a:rPr>
              <a:t>Енгалычева</a:t>
            </a:r>
            <a:r>
              <a:rPr lang="ru-RU" spc="190" dirty="0">
                <a:ea typeface="+mj-ea"/>
                <a:cs typeface="+mj-cs"/>
              </a:rPr>
              <a:t> и других специалистов в данной области, направленные на поиск признаков недостоверной информации; полученные сведения упаковать в </a:t>
            </a:r>
            <a:r>
              <a:rPr lang="ru-RU" b="1" spc="190" dirty="0">
                <a:ea typeface="+mj-ea"/>
                <a:cs typeface="+mj-cs"/>
              </a:rPr>
              <a:t>модель диагностирования признаков недостоверной информации</a:t>
            </a:r>
            <a:r>
              <a:rPr lang="ru-RU" spc="190" dirty="0">
                <a:ea typeface="+mj-ea"/>
                <a:cs typeface="+mj-cs"/>
              </a:rPr>
              <a:t>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4B8CE27-61B3-6A85-3436-4B8A2DF28948}"/>
              </a:ext>
            </a:extLst>
          </p:cNvPr>
          <p:cNvSpPr txBox="1"/>
          <p:nvPr/>
        </p:nvSpPr>
        <p:spPr>
          <a:xfrm>
            <a:off x="6963363" y="1942644"/>
            <a:ext cx="4893904" cy="14936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pc="190" dirty="0">
                <a:ea typeface="+mj-ea"/>
                <a:cs typeface="+mj-cs"/>
              </a:rPr>
              <a:t>собрать </a:t>
            </a:r>
            <a:r>
              <a:rPr lang="ru-RU" b="1" spc="190" dirty="0">
                <a:ea typeface="+mj-ea"/>
                <a:cs typeface="+mj-cs"/>
              </a:rPr>
              <a:t>коллекцию текстов</a:t>
            </a:r>
            <a:r>
              <a:rPr lang="ru-RU" spc="190" dirty="0">
                <a:ea typeface="+mj-ea"/>
                <a:cs typeface="+mj-cs"/>
              </a:rPr>
              <a:t> подготовленной и неподготовленной речи с ложью и правдой, используя план </a:t>
            </a:r>
            <a:r>
              <a:rPr lang="en-US" spc="190" dirty="0">
                <a:ea typeface="+mj-ea"/>
                <a:cs typeface="+mj-cs"/>
              </a:rPr>
              <a:t>монолога из Russian Deception Bank corpus</a:t>
            </a:r>
            <a:r>
              <a:rPr lang="ru-RU" spc="190" dirty="0">
                <a:ea typeface="+mj-ea"/>
                <a:cs typeface="+mj-cs"/>
              </a:rPr>
              <a:t> и эксперимент.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005637AB-D88B-8B3C-4420-FA7B09277CAD}"/>
              </a:ext>
            </a:extLst>
          </p:cNvPr>
          <p:cNvSpPr txBox="1"/>
          <p:nvPr/>
        </p:nvSpPr>
        <p:spPr>
          <a:xfrm>
            <a:off x="6528925" y="2333839"/>
            <a:ext cx="203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>
                <a:latin typeface="Trebuchet MS"/>
                <a:cs typeface="Trebuchet MS"/>
              </a:rPr>
              <a:t>3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48ECD402-AFD7-9E88-B2CA-83A1AF3976C3}"/>
              </a:ext>
            </a:extLst>
          </p:cNvPr>
          <p:cNvSpPr txBox="1"/>
          <p:nvPr/>
        </p:nvSpPr>
        <p:spPr>
          <a:xfrm>
            <a:off x="6963363" y="4110994"/>
            <a:ext cx="5095956" cy="2443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b="1" spc="190" dirty="0">
                <a:ea typeface="+mj-ea"/>
                <a:cs typeface="+mj-cs"/>
              </a:rPr>
              <a:t>протестировать</a:t>
            </a:r>
            <a:r>
              <a:rPr lang="ru-RU" spc="190" dirty="0">
                <a:ea typeface="+mj-ea"/>
                <a:cs typeface="+mj-cs"/>
              </a:rPr>
              <a:t> модель: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анализ материала с использованием модели диагностирования признаков недостоверной информации;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определение значимости признаков через модель машинного обучения </a:t>
            </a:r>
            <a:r>
              <a:rPr lang="en-US" spc="190" dirty="0">
                <a:ea typeface="+mj-ea"/>
                <a:cs typeface="+mj-cs"/>
              </a:rPr>
              <a:t>RandomForest</a:t>
            </a:r>
            <a:r>
              <a:rPr lang="ru-RU" spc="190" dirty="0">
                <a:ea typeface="+mj-ea"/>
                <a:cs typeface="+mj-cs"/>
              </a:rPr>
              <a:t>;</a:t>
            </a:r>
          </a:p>
          <a:p>
            <a:pPr marL="298450" marR="5080" indent="-285750">
              <a:lnSpc>
                <a:spcPct val="107800"/>
              </a:lnSpc>
              <a:spcBef>
                <a:spcPts val="90"/>
              </a:spcBef>
              <a:buFontTx/>
              <a:buChar char="-"/>
            </a:pPr>
            <a:r>
              <a:rPr lang="ru-RU" spc="190" dirty="0">
                <a:ea typeface="+mj-ea"/>
                <a:cs typeface="+mj-cs"/>
              </a:rPr>
              <a:t>предсказание «меток» текстов.</a:t>
            </a:r>
            <a:endParaRPr spc="190" dirty="0">
              <a:ea typeface="+mj-ea"/>
              <a:cs typeface="+mj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FD42385-1612-B62F-0C91-71AEAED5B05A}"/>
              </a:ext>
            </a:extLst>
          </p:cNvPr>
          <p:cNvSpPr txBox="1"/>
          <p:nvPr/>
        </p:nvSpPr>
        <p:spPr>
          <a:xfrm>
            <a:off x="6585552" y="5187828"/>
            <a:ext cx="191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Trebuchet MS"/>
                <a:cs typeface="Trebuchet MS"/>
              </a:rPr>
              <a:t>4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0BDAD-BFE1-6410-5B5C-7958A5B43C6E}"/>
              </a:ext>
            </a:extLst>
          </p:cNvPr>
          <p:cNvSpPr txBox="1"/>
          <p:nvPr/>
        </p:nvSpPr>
        <p:spPr>
          <a:xfrm>
            <a:off x="1135414" y="1964371"/>
            <a:ext cx="5189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90" dirty="0">
                <a:ea typeface="+mj-ea"/>
                <a:cs typeface="+mj-cs"/>
              </a:rPr>
              <a:t>дать </a:t>
            </a:r>
            <a:r>
              <a:rPr lang="ru-RU" b="1" spc="190" dirty="0">
                <a:ea typeface="+mj-ea"/>
                <a:cs typeface="+mj-cs"/>
              </a:rPr>
              <a:t>определения</a:t>
            </a:r>
            <a:r>
              <a:rPr lang="ru-RU" spc="190" dirty="0">
                <a:ea typeface="+mj-ea"/>
                <a:cs typeface="+mj-cs"/>
              </a:rPr>
              <a:t> понятиям </a:t>
            </a:r>
            <a:r>
              <a:rPr lang="ru-RU" i="1" spc="190" dirty="0">
                <a:ea typeface="+mj-ea"/>
                <a:cs typeface="+mj-cs"/>
              </a:rPr>
              <a:t>модель, недостоверная информация, подготовленная и неподготовленная речь </a:t>
            </a:r>
            <a:r>
              <a:rPr lang="ru-RU" spc="190" dirty="0">
                <a:ea typeface="+mj-ea"/>
                <a:cs typeface="+mj-cs"/>
              </a:rPr>
              <a:t>на основе систематического анализа источников.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C2B1775-5F4A-9E12-F5A2-B00C3F838F69}"/>
              </a:ext>
            </a:extLst>
          </p:cNvPr>
          <p:cNvSpPr/>
          <p:nvPr/>
        </p:nvSpPr>
        <p:spPr>
          <a:xfrm>
            <a:off x="781169" y="3925065"/>
            <a:ext cx="10862699" cy="9486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43808" y="830901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Задачи</a:t>
            </a:r>
            <a:endParaRPr lang="ru-RU" sz="4000" spc="2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72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335484"/>
            <a:ext cx="10268482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Модель диагностирования признаков недостоверной информации</a:t>
            </a:r>
            <a:endParaRPr lang="ru-RU" sz="3200" spc="250" dirty="0"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2B4A83-A089-EA96-B10A-CA678B5F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17367"/>
              </p:ext>
            </p:extLst>
          </p:nvPr>
        </p:nvGraphicFramePr>
        <p:xfrm>
          <a:off x="681487" y="1429627"/>
          <a:ext cx="10712999" cy="47302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45721">
                  <a:extLst>
                    <a:ext uri="{9D8B030D-6E8A-4147-A177-3AD203B41FA5}">
                      <a16:colId xmlns:a16="http://schemas.microsoft.com/office/drawing/2014/main" val="3766438466"/>
                    </a:ext>
                  </a:extLst>
                </a:gridCol>
                <a:gridCol w="6866626">
                  <a:extLst>
                    <a:ext uri="{9D8B030D-6E8A-4147-A177-3AD203B41FA5}">
                      <a16:colId xmlns:a16="http://schemas.microsoft.com/office/drawing/2014/main" val="471979093"/>
                    </a:ext>
                  </a:extLst>
                </a:gridCol>
                <a:gridCol w="2500652">
                  <a:extLst>
                    <a:ext uri="{9D8B030D-6E8A-4147-A177-3AD203B41FA5}">
                      <a16:colId xmlns:a16="http://schemas.microsoft.com/office/drawing/2014/main" val="505635739"/>
                    </a:ext>
                  </a:extLst>
                </a:gridCol>
              </a:tblGrid>
              <a:tr h="2493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Тип признака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Лексический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Просодический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933368239"/>
                  </a:ext>
                </a:extLst>
              </a:tr>
              <a:tr h="4402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Признаки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меньший объём высказываний;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малое количество деталей либо нарочитая точность описания событий;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модальность «логичность»;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лексика, описывающая динамику;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отсутствие или малое количество лексики, описывающей канал восприятия (экспрессивной лексики); 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большое количество речевых ошибок и оговорок;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сокращение числа вводных и незнаменательных слов со значением предположения и неуверенности;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наличие неопределённых местоимений;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высокая частотность дословных повторов и дублирования реплик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более медленный темп речи; 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большее кол-во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хезитационных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 пауз;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– повышение частоты основного тона (ЧОТ)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82636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1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058362" y="216870"/>
            <a:ext cx="10268482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Модель диагностирования признаков недостоверной информации</a:t>
            </a:r>
            <a:endParaRPr lang="ru-RU" sz="3200" spc="250" dirty="0"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C03B66-9401-073A-9E11-8AF6F6E47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49438"/>
              </p:ext>
            </p:extLst>
          </p:nvPr>
        </p:nvGraphicFramePr>
        <p:xfrm>
          <a:off x="552091" y="1403205"/>
          <a:ext cx="11091776" cy="51960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28467">
                  <a:extLst>
                    <a:ext uri="{9D8B030D-6E8A-4147-A177-3AD203B41FA5}">
                      <a16:colId xmlns:a16="http://schemas.microsoft.com/office/drawing/2014/main" val="3766438466"/>
                    </a:ext>
                  </a:extLst>
                </a:gridCol>
                <a:gridCol w="4644393">
                  <a:extLst>
                    <a:ext uri="{9D8B030D-6E8A-4147-A177-3AD203B41FA5}">
                      <a16:colId xmlns:a16="http://schemas.microsoft.com/office/drawing/2014/main" val="471979093"/>
                    </a:ext>
                  </a:extLst>
                </a:gridCol>
                <a:gridCol w="5118916">
                  <a:extLst>
                    <a:ext uri="{9D8B030D-6E8A-4147-A177-3AD203B41FA5}">
                      <a16:colId xmlns:a16="http://schemas.microsoft.com/office/drawing/2014/main" val="2630818446"/>
                    </a:ext>
                  </a:extLst>
                </a:gridCol>
              </a:tblGrid>
              <a:tr h="379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Тип признака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</a:rPr>
                        <a:t>Визуальный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933368239"/>
                  </a:ext>
                </a:extLst>
              </a:tr>
              <a:tr h="4816574"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</a:rPr>
                        <a:t>Признаки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А) зрительный контакт: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избегание зрительных контактов или «упорный» взгляд;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Б) поза: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положение тела: напряженное;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частая смена поз;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головой;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плечами;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В) жесты: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притворное покашливание;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большее количество жестов-манипуляций и жестов-иллюстраций;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потирание щеки, касание или поглаживание подбородка, бровей или волос;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взгляд в сторону с почесыванием шеи, затылка;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прикрывание рта рукой;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жесты часто связаны с левой рукой;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сокрытие ладоней;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медленное потирание ладоней одна о другую;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нервное покачивание ногой;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</a:rPr>
                        <a:t>Г) мимика: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плотное сжатие губ;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почти полное отсутствие улыбки;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улыбка без моргания;</a:t>
                      </a:r>
                    </a:p>
                    <a:p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– движение лицевых мышц в области рта и носа.</a:t>
                      </a:r>
                    </a:p>
                    <a:p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77466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9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484398"/>
            <a:ext cx="10268482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Материал исследования</a:t>
            </a:r>
            <a:endParaRPr lang="ru-RU" sz="3200" spc="25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4F28C-279E-4DF9-E186-7013117ACC6F}"/>
              </a:ext>
            </a:extLst>
          </p:cNvPr>
          <p:cNvSpPr txBox="1">
            <a:spLocks/>
          </p:cNvSpPr>
          <p:nvPr/>
        </p:nvSpPr>
        <p:spPr>
          <a:xfrm>
            <a:off x="335471" y="1872949"/>
            <a:ext cx="11637993" cy="1471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spc="190" dirty="0">
                <a:ea typeface="+mj-ea"/>
                <a:cs typeface="+mj-cs"/>
              </a:rPr>
              <a:t>1) Участники ознакомились с темой и пунктами плана монолога и были проинформированы о том, что им необходимо говорить </a:t>
            </a:r>
            <a:r>
              <a:rPr lang="ru-RU" sz="1800" b="1" spc="190" dirty="0">
                <a:ea typeface="+mj-ea"/>
                <a:cs typeface="+mj-cs"/>
              </a:rPr>
              <a:t>неправду</a:t>
            </a:r>
            <a:r>
              <a:rPr lang="ru-RU" sz="1800" spc="190" dirty="0">
                <a:ea typeface="+mj-ea"/>
                <a:cs typeface="+mj-cs"/>
              </a:rPr>
              <a:t> («событие проходило на прошлой неделе»), а также о том, что после рассказа им будут заданы уточняющие вопросы.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325B2-3749-C6F9-772C-2E2FC58D757E}"/>
              </a:ext>
            </a:extLst>
          </p:cNvPr>
          <p:cNvSpPr txBox="1"/>
          <p:nvPr/>
        </p:nvSpPr>
        <p:spPr>
          <a:xfrm>
            <a:off x="335470" y="2968215"/>
            <a:ext cx="11439586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spcBef>
                <a:spcPts val="1500"/>
              </a:spcBef>
            </a:pPr>
            <a:r>
              <a:rPr lang="en-US" spc="190" dirty="0">
                <a:ea typeface="+mj-ea"/>
                <a:cs typeface="+mj-cs"/>
              </a:rPr>
              <a:t>2)</a:t>
            </a:r>
            <a:r>
              <a:rPr lang="ru-RU" spc="190" dirty="0">
                <a:ea typeface="+mj-ea"/>
                <a:cs typeface="+mj-cs"/>
              </a:rPr>
              <a:t> Участники были проинформированы о том, что им необходимо рассказать о </a:t>
            </a:r>
            <a:r>
              <a:rPr lang="ru-RU" b="1" spc="190" dirty="0">
                <a:ea typeface="+mj-ea"/>
                <a:cs typeface="+mj-cs"/>
              </a:rPr>
              <a:t>реальном</a:t>
            </a:r>
            <a:r>
              <a:rPr lang="ru-RU" spc="190" dirty="0">
                <a:ea typeface="+mj-ea"/>
                <a:cs typeface="+mj-cs"/>
              </a:rPr>
              <a:t> </a:t>
            </a:r>
            <a:r>
              <a:rPr lang="ru-RU" b="1" spc="190" dirty="0">
                <a:ea typeface="+mj-ea"/>
                <a:cs typeface="+mj-cs"/>
              </a:rPr>
              <a:t>недавно произошедшем с ними событии </a:t>
            </a:r>
            <a:r>
              <a:rPr lang="ru-RU" spc="190" dirty="0">
                <a:ea typeface="+mj-ea"/>
                <a:cs typeface="+mj-cs"/>
              </a:rPr>
              <a:t>(«событие, которое запомнилось больше остальных»), </a:t>
            </a:r>
            <a:r>
              <a:rPr lang="ru-RU" spc="190" dirty="0"/>
              <a:t>а также о том, что после рассказа им будут заданы уточняющие вопросы.</a:t>
            </a:r>
          </a:p>
          <a:p>
            <a:pPr defTabSz="1371600">
              <a:spcBef>
                <a:spcPts val="1500"/>
              </a:spcBef>
            </a:pPr>
            <a:endParaRPr lang="ru-RU" spc="190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14092-674C-274D-8051-7E7CFD090DCB}"/>
              </a:ext>
            </a:extLst>
          </p:cNvPr>
          <p:cNvSpPr txBox="1"/>
          <p:nvPr/>
        </p:nvSpPr>
        <p:spPr>
          <a:xfrm>
            <a:off x="335469" y="4088947"/>
            <a:ext cx="11308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190" dirty="0">
                <a:ea typeface="+mj-ea"/>
                <a:cs typeface="+mj-cs"/>
              </a:rPr>
              <a:t>3)</a:t>
            </a:r>
            <a:r>
              <a:rPr lang="ru-RU" spc="190" dirty="0">
                <a:ea typeface="+mj-ea"/>
                <a:cs typeface="+mj-cs"/>
              </a:rPr>
              <a:t> Участникам было предложено рассказать о любом событии – </a:t>
            </a:r>
            <a:r>
              <a:rPr lang="ru-RU" b="1" spc="190" dirty="0">
                <a:ea typeface="+mj-ea"/>
                <a:cs typeface="+mj-cs"/>
              </a:rPr>
              <a:t>или о произошедшем с участниками, или о выдуманном</a:t>
            </a:r>
            <a:r>
              <a:rPr lang="ru-RU" spc="190" dirty="0">
                <a:ea typeface="+mj-ea"/>
                <a:cs typeface="+mj-cs"/>
              </a:rPr>
              <a:t>, – чтобы исключить предвзятость при обработке данных.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741337" y="1231252"/>
            <a:ext cx="999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spc="190" dirty="0">
                <a:ea typeface="+mj-ea"/>
                <a:cs typeface="+mj-cs"/>
              </a:rPr>
              <a:t>Общая продолжительность собранного материала – </a:t>
            </a:r>
            <a:r>
              <a:rPr lang="en-US" sz="2000" b="1" spc="190" dirty="0">
                <a:ea typeface="+mj-ea"/>
                <a:cs typeface="+mj-cs"/>
              </a:rPr>
              <a:t>231 </a:t>
            </a:r>
            <a:r>
              <a:rPr lang="ru-RU" sz="2000" b="1" spc="190" dirty="0">
                <a:ea typeface="+mj-ea"/>
                <a:cs typeface="+mj-cs"/>
              </a:rPr>
              <a:t>мин</a:t>
            </a:r>
            <a:r>
              <a:rPr lang="en-US" sz="2000" b="1" spc="190" dirty="0">
                <a:ea typeface="+mj-ea"/>
                <a:cs typeface="+mj-cs"/>
              </a:rPr>
              <a:t> 37 </a:t>
            </a:r>
            <a:r>
              <a:rPr lang="ru-RU" sz="2000" b="1" spc="190" dirty="0">
                <a:ea typeface="+mj-ea"/>
                <a:cs typeface="+mj-cs"/>
              </a:rPr>
              <a:t>сек</a:t>
            </a:r>
            <a:endParaRPr lang="en-US" sz="2000" b="1" spc="190" dirty="0"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14153"/>
              </p:ext>
            </p:extLst>
          </p:nvPr>
        </p:nvGraphicFramePr>
        <p:xfrm>
          <a:off x="2061714" y="5079050"/>
          <a:ext cx="7951104" cy="1449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408">
                  <a:extLst>
                    <a:ext uri="{9D8B030D-6E8A-4147-A177-3AD203B41FA5}">
                      <a16:colId xmlns:a16="http://schemas.microsoft.com/office/drawing/2014/main" val="4285707111"/>
                    </a:ext>
                  </a:extLst>
                </a:gridCol>
                <a:gridCol w="1668408">
                  <a:extLst>
                    <a:ext uri="{9D8B030D-6E8A-4147-A177-3AD203B41FA5}">
                      <a16:colId xmlns:a16="http://schemas.microsoft.com/office/drawing/2014/main" val="31791963"/>
                    </a:ext>
                  </a:extLst>
                </a:gridCol>
                <a:gridCol w="1478888">
                  <a:extLst>
                    <a:ext uri="{9D8B030D-6E8A-4147-A177-3AD203B41FA5}">
                      <a16:colId xmlns:a16="http://schemas.microsoft.com/office/drawing/2014/main" val="104457958"/>
                    </a:ext>
                  </a:extLst>
                </a:gridCol>
                <a:gridCol w="1567700">
                  <a:extLst>
                    <a:ext uri="{9D8B030D-6E8A-4147-A177-3AD203B41FA5}">
                      <a16:colId xmlns:a16="http://schemas.microsoft.com/office/drawing/2014/main" val="618246575"/>
                    </a:ext>
                  </a:extLst>
                </a:gridCol>
                <a:gridCol w="1567700">
                  <a:extLst>
                    <a:ext uri="{9D8B030D-6E8A-4147-A177-3AD203B41FA5}">
                      <a16:colId xmlns:a16="http://schemas.microsoft.com/office/drawing/2014/main" val="678973807"/>
                    </a:ext>
                  </a:extLst>
                </a:gridCol>
              </a:tblGrid>
              <a:tr h="36246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Типы речи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Подготовленная речь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Неподготовленная речь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44637"/>
                  </a:ext>
                </a:extLst>
              </a:tr>
              <a:tr h="362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Достоверн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Недостоверн.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Достоверн.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Недостоверн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04020"/>
                  </a:ext>
                </a:extLst>
              </a:tr>
              <a:tr h="362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Муж.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165124"/>
                  </a:ext>
                </a:extLst>
              </a:tr>
              <a:tr h="362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Жен.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61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38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kern="100" dirty="0">
              <a:solidFill>
                <a:srgbClr val="21212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это произошло на моих новогодних каникулах.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 как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поезда, я сразу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всем своим друзьям. Нужно обязательно всем-всем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собраться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отметить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предстоящие новогодние праздники. Ну, я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29–30 числа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по-моему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вот так вот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сразу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хотел встретиться со всеми,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не виделись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уже. И непосредственно уже на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31-е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квартире у моего друга. Там было человек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или 7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так вот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примерно. Сначала мы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да,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не видели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друг друга, прочее, там пятое-десятое. Потом в ход пошел алкоголь, вот, и там уже ну прям такая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тусовка, весело, круто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 было. Вот, что там еще было,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по-моему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вот, да,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12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того, как мы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прослушали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речь нашего президента, вот, куранты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пробили 12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вот. И потом, я уже не помню,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игры там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начали играть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там просто вот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сходить с ума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там на улицу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выходили, кричали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 типа такого было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Вот, потом, ну в общем,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в 6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вот, потом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проснулись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такие </a:t>
            </a:r>
            <a:r>
              <a:rPr lang="ru-RU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бодренькие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заряженные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несвойственно,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состоянию на 1 января, но все-таки вот, да. Ну,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как-то так, вот.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4AE341FD-7065-9193-9F62-64D50E8E1433}"/>
              </a:ext>
            </a:extLst>
          </p:cNvPr>
          <p:cNvSpPr txBox="1">
            <a:spLocks/>
          </p:cNvSpPr>
          <p:nvPr/>
        </p:nvSpPr>
        <p:spPr>
          <a:xfrm>
            <a:off x="760443" y="483801"/>
            <a:ext cx="10566401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Анализ материала</a:t>
            </a:r>
            <a:endParaRPr lang="ru-RU" sz="3600" spc="2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0E9D7-493B-61A5-BE48-7CC96F903401}"/>
              </a:ext>
            </a:extLst>
          </p:cNvPr>
          <p:cNvSpPr txBox="1"/>
          <p:nvPr/>
        </p:nvSpPr>
        <p:spPr>
          <a:xfrm>
            <a:off x="1143808" y="1277365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190" dirty="0">
                <a:cs typeface="+mj-cs"/>
              </a:rPr>
              <a:t>Мужчина</a:t>
            </a:r>
            <a:r>
              <a:rPr lang="en-US" sz="1800" spc="190" dirty="0">
                <a:cs typeface="+mj-cs"/>
              </a:rPr>
              <a:t>, </a:t>
            </a:r>
            <a:r>
              <a:rPr lang="ru-RU" sz="1800" spc="190" dirty="0">
                <a:cs typeface="+mj-cs"/>
              </a:rPr>
              <a:t>возрастная группа </a:t>
            </a:r>
            <a:r>
              <a:rPr lang="en-US" sz="1800" spc="190" dirty="0">
                <a:cs typeface="+mj-cs"/>
              </a:rPr>
              <a:t>– 17-20</a:t>
            </a:r>
            <a:br>
              <a:rPr lang="en-US" sz="1800" spc="190" dirty="0">
                <a:cs typeface="+mj-cs"/>
              </a:rPr>
            </a:br>
            <a:r>
              <a:rPr lang="ru-RU" sz="1800" spc="190" dirty="0">
                <a:cs typeface="+mj-cs"/>
              </a:rPr>
              <a:t>подготовленная речь </a:t>
            </a:r>
            <a:br>
              <a:rPr lang="en-US" sz="1800" spc="190" dirty="0">
                <a:cs typeface="+mj-cs"/>
              </a:rPr>
            </a:br>
            <a:r>
              <a:rPr lang="ru-RU" sz="1800" spc="190" dirty="0">
                <a:cs typeface="+mj-cs"/>
              </a:rPr>
              <a:t>продолжительность</a:t>
            </a:r>
            <a:r>
              <a:rPr lang="en-US" sz="1800" spc="190" dirty="0">
                <a:cs typeface="+mj-cs"/>
              </a:rPr>
              <a:t> – 111 </a:t>
            </a:r>
            <a:r>
              <a:rPr lang="ru-RU" sz="1800" spc="190" dirty="0">
                <a:cs typeface="+mj-cs"/>
              </a:rPr>
              <a:t>сек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1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b="1" spc="190" dirty="0">
                <a:solidFill>
                  <a:schemeClr val="tx1"/>
                </a:solidFill>
                <a:ea typeface="+mj-ea"/>
                <a:cs typeface="+mj-cs"/>
              </a:rPr>
              <a:t>Анализ вербальных признаков</a:t>
            </a:r>
            <a:endParaRPr lang="en-US" sz="2000" b="1" spc="190" dirty="0">
              <a:solidFill>
                <a:schemeClr val="tx1"/>
              </a:solidFill>
              <a:ea typeface="+mj-ea"/>
              <a:cs typeface="+mj-cs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Детали: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Модальность «логичность»: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Речевые ошибки и оговорки: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Глаголы действий: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Слова, выражающие чувства: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i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Дословные повторы: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Слова со значением неуверенности: 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Неопределённые местоимения: 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67E06C-FCDE-4AED-FC75-39E3114ACF6D}"/>
              </a:ext>
            </a:extLst>
          </p:cNvPr>
          <p:cNvSpPr txBox="1"/>
          <p:nvPr/>
        </p:nvSpPr>
        <p:spPr>
          <a:xfrm>
            <a:off x="6096000" y="1674177"/>
            <a:ext cx="5547868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2000" b="1" spc="190" dirty="0">
                <a:ea typeface="+mj-ea"/>
                <a:cs typeface="+mj-cs"/>
              </a:rPr>
              <a:t>Анализ невербальных признаков лжи </a:t>
            </a:r>
            <a:r>
              <a:rPr lang="en-US" sz="2000" b="1" spc="190" dirty="0">
                <a:ea typeface="+mj-ea"/>
                <a:cs typeface="+mj-cs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Длина аудиозаписи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78,49</a:t>
            </a:r>
            <a:r>
              <a:rPr lang="en-US" b="1" dirty="0">
                <a:ea typeface="+mj-ea"/>
                <a:cs typeface="+mj-cs"/>
              </a:rPr>
              <a:t> </a:t>
            </a:r>
            <a:r>
              <a:rPr lang="ru-RU" b="1" dirty="0">
                <a:ea typeface="+mj-ea"/>
                <a:cs typeface="+mj-cs"/>
              </a:rPr>
              <a:t>сек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Количество слогов в секунду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4,02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Средний показатель ЧОТ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137 Гц (ср. с «правдивым» ЧОТ - 111 Гц)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Количество пауз </a:t>
            </a:r>
            <a:r>
              <a:rPr lang="ru-RU" dirty="0" err="1">
                <a:ea typeface="+mj-ea"/>
                <a:cs typeface="+mj-cs"/>
              </a:rPr>
              <a:t>хезитации</a:t>
            </a:r>
            <a:r>
              <a:rPr lang="ru-RU" dirty="0">
                <a:ea typeface="+mj-ea"/>
                <a:cs typeface="+mj-cs"/>
              </a:rPr>
              <a:t> в секунду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0,195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lang="ru-RU" sz="2000" spc="190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2000" b="1" spc="190" dirty="0">
                <a:ea typeface="+mj-ea"/>
                <a:cs typeface="+mj-cs"/>
              </a:rPr>
              <a:t>Анализ визуальных признаков лжи </a:t>
            </a:r>
            <a:r>
              <a:rPr lang="en-US" sz="2000" b="1" spc="190" dirty="0">
                <a:ea typeface="+mj-ea"/>
                <a:cs typeface="+mj-cs"/>
              </a:rPr>
              <a:t>:</a:t>
            </a: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поза тела напряженная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жесты часто связаны с левой рукой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касание губ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натянутая, формальная улыбка</a:t>
            </a:r>
            <a:endParaRPr lang="en-US" dirty="0"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5D05B4-0F4B-12B5-F5A3-CF6DAF18E891}"/>
              </a:ext>
            </a:extLst>
          </p:cNvPr>
          <p:cNvSpPr txBox="1">
            <a:spLocks/>
          </p:cNvSpPr>
          <p:nvPr/>
        </p:nvSpPr>
        <p:spPr>
          <a:xfrm>
            <a:off x="760443" y="537050"/>
            <a:ext cx="10566401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Анализ материала</a:t>
            </a:r>
            <a:endParaRPr lang="ru-RU" sz="3600" spc="2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90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69DF9FBF11791468EFD86FC858283CD" ma:contentTypeVersion="2" ma:contentTypeDescription="Создание документа." ma:contentTypeScope="" ma:versionID="bb700879a0a6c16e0725650821eeedda">
  <xsd:schema xmlns:xsd="http://www.w3.org/2001/XMLSchema" xmlns:xs="http://www.w3.org/2001/XMLSchema" xmlns:p="http://schemas.microsoft.com/office/2006/metadata/properties" xmlns:ns2="9ceca3e2-0362-4d50-9512-eab041dfe41f" targetNamespace="http://schemas.microsoft.com/office/2006/metadata/properties" ma:root="true" ma:fieldsID="dbe272ae85ce085152ee9156bb0dc5a2" ns2:_="">
    <xsd:import namespace="9ceca3e2-0362-4d50-9512-eab041dfe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ca3e2-0362-4d50-9512-eab041dfe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9ceca3e2-0362-4d50-9512-eab041dfe41f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44C9E5-607F-452E-8183-F8EBA0D5F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ca3e2-0362-4d50-9512-eab041dfe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6464</TotalTime>
  <Words>1393</Words>
  <Application>Microsoft Office PowerPoint</Application>
  <PresentationFormat>Широкоэкранный</PresentationFormat>
  <Paragraphs>178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Microsoft Sans Serif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Анна Хоменко</cp:lastModifiedBy>
  <cp:revision>127</cp:revision>
  <cp:lastPrinted>2021-11-11T13:08:42Z</cp:lastPrinted>
  <dcterms:created xsi:type="dcterms:W3CDTF">2021-11-11T08:52:47Z</dcterms:created>
  <dcterms:modified xsi:type="dcterms:W3CDTF">2025-06-19T07:36:30Z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0x010100069DF9FBF11791468EFD86FC858283CD</vt:lpwstr>
  </property>
</Properties>
</file>