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7560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B8C7BE-1797-4E30-9D23-8828A4A4E378}">
  <a:tblStyle styleId="{7BB8C7BE-1797-4E30-9D23-8828A4A4E37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3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3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25200" lIns="125200" spcFirstLastPara="1" rIns="125200" wrap="square" tIns="12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25200" lIns="125200" spcFirstLastPara="1" rIns="125200" wrap="square" tIns="12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400"/>
              <a:buNone/>
              <a:defRPr sz="16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87350" lvl="0" marL="45720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6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3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5200" lIns="125200" spcFirstLastPara="1" rIns="125200" wrap="square" tIns="125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25200" lIns="125200" spcFirstLastPara="1" rIns="125200" wrap="square" tIns="125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500" cy="76812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indent="-387350" lvl="0" marL="45720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900" cy="12579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5200" lIns="125200" spcFirstLastPara="1" rIns="125200" wrap="square" tIns="125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5200" lIns="125200" spcFirstLastPara="1" rIns="125200" wrap="square" tIns="125200">
            <a:normAutofit/>
          </a:bodyPr>
          <a:lstStyle>
            <a:lvl1pPr indent="-3873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5200" lIns="125200" spcFirstLastPara="1" rIns="125200" wrap="square" tIns="12520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3968663" y="6603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{7BB8C7BE-1797-4E30-9D23-8828A4A4E378}</a:tableStyleId>
              </a:tblPr>
              <a:tblGrid>
                <a:gridCol w="351325"/>
                <a:gridCol w="571375"/>
                <a:gridCol w="459425"/>
                <a:gridCol w="324300"/>
              </a:tblGrid>
              <a:tr h="332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метрика (%) /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ASR - модель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nemo-fastconformer-ru-rnnt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whisper-large-v3-turbo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gigaam-v2-rnnt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WER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11.09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16.46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6.18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4.4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9.94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2.13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17.42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20.84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9.54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WIP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82.58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79.16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90.46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5727150" y="6602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{7BB8C7BE-1797-4E30-9D23-8828A4A4E378}</a:tableStyleId>
              </a:tblPr>
              <a:tblGrid>
                <a:gridCol w="315150"/>
                <a:gridCol w="501225"/>
                <a:gridCol w="434800"/>
                <a:gridCol w="279550"/>
              </a:tblGrid>
              <a:tr h="302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метрика (%) /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ASR - модель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nemo-fastconformer-ru-rnnt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whisper-large-v3-turbo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gigaam-v2-rnnt</a:t>
                      </a:r>
                      <a:endParaRPr b="1" i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1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WER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22.48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24.77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13.18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9.11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16.63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6.28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WIL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34.47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32.11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19.53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WIP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65.53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67.89</a:t>
                      </a:r>
                      <a:endParaRPr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80.47</a:t>
                      </a:r>
                      <a:endParaRPr b="1" sz="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13"/>
          <p:cNvSpPr/>
          <p:nvPr/>
        </p:nvSpPr>
        <p:spPr>
          <a:xfrm>
            <a:off x="6978325" y="6609575"/>
            <a:ext cx="284700" cy="7545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780111" y="2883006"/>
            <a:ext cx="34542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5200" lIns="125200" spcFirstLastPara="1" rIns="125200" wrap="square" tIns="12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</a:endParaRPr>
          </a:p>
        </p:txBody>
      </p:sp>
      <p:pic>
        <p:nvPicPr>
          <p:cNvPr id="58" name="Google Shape;58;p13" title="Без названия (5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676" y="7442313"/>
            <a:ext cx="1530695" cy="101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Без названия (4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9651" y="7451544"/>
            <a:ext cx="1530698" cy="1013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незашум.png"/>
          <p:cNvPicPr preferRelativeResize="0"/>
          <p:nvPr/>
        </p:nvPicPr>
        <p:blipFill rotWithShape="1">
          <a:blip r:embed="rId5">
            <a:alphaModFix/>
          </a:blip>
          <a:srcRect b="10136" l="0" r="0" t="0"/>
          <a:stretch/>
        </p:blipFill>
        <p:spPr>
          <a:xfrm>
            <a:off x="3997525" y="8553406"/>
            <a:ext cx="1561327" cy="9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зашум.png"/>
          <p:cNvPicPr preferRelativeResize="0"/>
          <p:nvPr/>
        </p:nvPicPr>
        <p:blipFill rotWithShape="1">
          <a:blip r:embed="rId6">
            <a:alphaModFix/>
          </a:blip>
          <a:srcRect b="9288" l="0" r="0" t="0"/>
          <a:stretch/>
        </p:blipFill>
        <p:spPr>
          <a:xfrm>
            <a:off x="5680375" y="8542988"/>
            <a:ext cx="1582751" cy="9775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" name="Google Shape;62;p13"/>
          <p:cNvGraphicFramePr/>
          <p:nvPr/>
        </p:nvGraphicFramePr>
        <p:xfrm>
          <a:off x="3990025" y="9605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{7BB8C7BE-1797-4E30-9D23-8828A4A4E378}</a:tableStyleId>
              </a:tblPr>
              <a:tblGrid>
                <a:gridCol w="691675"/>
                <a:gridCol w="408875"/>
                <a:gridCol w="554100"/>
                <a:gridCol w="709525"/>
                <a:gridCol w="514900"/>
                <a:gridCol w="386525"/>
              </a:tblGrid>
              <a:tr h="262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Модель распознавания речи/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вид пропуска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Служебные части речи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Знаменательные части речи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Отдельные клаузы/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группы клауз в составе сложного предложения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Хезитационные паузы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Самоисправления</a:t>
                      </a:r>
                      <a:endParaRPr b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whisper-large-v3-turbo</a:t>
                      </a:r>
                      <a:endParaRPr b="1" i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nemo-fastconformer-ru-rnnt</a:t>
                      </a:r>
                      <a:endParaRPr b="1" i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gigaam-v2-rnnt</a:t>
                      </a:r>
                      <a:endParaRPr b="1" i="1"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✓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⨉</a:t>
                      </a:r>
                      <a:endParaRPr sz="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7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!</a:t>
                      </a:r>
                      <a:endParaRPr sz="7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" name="Google Shape;63;p13"/>
          <p:cNvSpPr txBox="1"/>
          <p:nvPr/>
        </p:nvSpPr>
        <p:spPr>
          <a:xfrm>
            <a:off x="321625" y="235025"/>
            <a:ext cx="70473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F2C68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КОРПУСА УСТНОЙ РЕЧИ ДЛЯ ДИАГНОСТИЧЕСКИХ ЦЕЛЕЙ С ИСПОЛЬЗОВАНИЕМ АВТОМАТИЧЕСКИХ АЛГОРИТМОВ РАСПОЗНАВАНИЯ РЕЧИ</a:t>
            </a:r>
            <a:endParaRPr b="1" sz="1200">
              <a:solidFill>
                <a:srgbClr val="0F2C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Жилина Полна Павловна, студентка 21ФиПЛ2, НИУ ВШЭ Нижний Новгород</a:t>
            </a:r>
            <a:endParaRPr sz="10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Исследование выполнено в рамках Программы академического фонда НИУ ВШЭ (грант №25-00-027 «Правда или ложь? Определение достоверности/недостоверности информации по мультимодальному тексту»).</a:t>
            </a:r>
            <a:endParaRPr sz="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94275" y="1497675"/>
            <a:ext cx="3454200" cy="207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очная фиксация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устной речи – основа для лингвистического и диагностического анализа. Технологии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автоматического распознавания речи (ASR)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позволяют существенно масштабировать обработку аудиоданных, а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аннотированные корпуса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становятся ключевым инструментом в изучении устной речи в научных и прикладных задачах.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Большинство русскоязычных работ ограничиваются использованием различных версий модели Whisper для автоматического траснкрибирования (Мамаев, 2023; Sherstinova и др., 2024). 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данном исследовании проводится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сравнение эффективности трёх современных ASR-моделей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</a:t>
            </a:r>
            <a:r>
              <a:rPr b="1" i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whisper-large-v3-turbo, nemo-fastconformer-ru-rnnt</a:t>
            </a:r>
            <a:r>
              <a:rPr i="1"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</a:t>
            </a:r>
            <a:r>
              <a:rPr i="1"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i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gigaam-v2-rnnt</a:t>
            </a:r>
            <a:r>
              <a:rPr i="1"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Последние две, несмотря на высокую точность распознавания русской речи (Иступаков, 2025), до сих пор редко используются в лингвистических исследованиях.</a:t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01200" y="3959425"/>
            <a:ext cx="3454200" cy="3848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Материалы: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 аудиофайлов (20 человек)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Возрастная группа: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от 17 до 67 лет;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Общая продолжительность материала: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231 минута 37 секунд;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Устные рассказы респондентов, собранные в три этапа: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○ Этап 1. Ложный рассказ: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■ Респондент по заданному плану рассказывал о вымышленном событии, заведомо зная, что должен лгать; после монолога интервьюер задавал уточняющие вопросы.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○ Этап 2. Правдивый рассказ: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■ Респондент описывал реальное событие с опорой на план. Вопросы задавались после рассказа.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○ Этап 3. Свободный выбор (ложь или правда):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■ Респондент сам решал, будет ли его рассказ правдивым или вымышленным. Интервьюер также задавал уточняющие вопросы.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Методы: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автоматического создания транскриптов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с использованием ASR-моделей </a:t>
            </a:r>
            <a:r>
              <a:rPr i="1"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whisper-large-v3-turbo, nemo-fastconformer-ru-rnnt и gigaam-v2-rnnt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ручного создания транскриптов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создания эталонных текстов;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сравнительного анализа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для сопоставление автоматически созданных и ручных транскриптов, классификация и локализация ошибок (Russell S. O. C. et al., 2024; Sherstinova T. et al., 2024);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●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дискурсивной разметки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для разработки протокола аннотирования речевых данных в корпусе (Кибрик А. А., Майсак Т. А., 2021).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Оценка производилась на аудиоданных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общей длительностью 71 минута 41 секунд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(30.95% от общего кол-ва записанного материала).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871060" y="7290398"/>
            <a:ext cx="3396900" cy="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Таблица 1. Результаты оценки качества на незашумленном аудиоматериале</a:t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956340" y="10414303"/>
            <a:ext cx="3396900" cy="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Таблица 3. Репрезентация всех категорий ошибок удаления (✓ – алгоритм допускает ошибку в данной категории пропуска, </a:t>
            </a:r>
            <a:r>
              <a:rPr b="1" lang="ru" sz="3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⨉ – </a:t>
            </a: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алгоритм не допускает ошибку в данной категории пропуска, </a:t>
            </a:r>
            <a:r>
              <a:rPr b="1" lang="ru" sz="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алгоритм полностью игнорирует данную категорию).</a:t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702650" y="1192875"/>
            <a:ext cx="35274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194275" y="8201125"/>
            <a:ext cx="3454200" cy="230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учше всего показала себя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модель </a:t>
            </a:r>
            <a:r>
              <a:rPr b="1" i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gigaam-v2-rnnt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допустив меньшее количество ошибок и сохранив больший процент исходной информации (Таблица 1, Таблица 2).</a:t>
            </a:r>
            <a:b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ходе лингвистического анализа ошибок распознавания, связанных с заменами, были выделены два типа: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формальные замены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не влияющие на лексическое значение исходного слова, и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смыслоизменяющие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– с подстановкой нерелевантной или несуществующей лексемы. 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GigaAM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показала наименьшее количество смыслоизменяющих замен и минимальное число несуществующих лексем как в чистых, так и в зашумлённых аудиозаписях (Рисунок 1).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Whisper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склонна к удалению клауз, что снижает информативность транскриптов (Рисунок 2).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GigaAM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FastConformer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более устойчивы к потерям знаменательных слов, но систематически пропускают служебные единицы (Рисунок 2).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Ни одна из моделей не фиксирует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хезитационные паузы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самоисправления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ключевые элементы для диагностики, что подчёркивает необходимость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ручной доразметки </a:t>
            </a:r>
            <a:r>
              <a:rPr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(Таблица 3).</a:t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3961175" y="1497675"/>
            <a:ext cx="3454200" cy="239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Цель: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разработка унифицированной системы аннотаций, обеспечивающей релевантность корпуса для задач диагностики правдивости/ложности устной речи.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принципы: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Разделение речевого потока на элементарные дискурсивные единицы (ЭДЕ).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Фиксация речевых сбоев как индикаторов когнитивной нагрузки и коммуникативной неуверенности.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Теоретическая база: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Исследования, выявляющие взаимосвязь речевых сбоев и восприятия лжи (Chen et al., 2020; Loy, Rohde, Corley, 2017; Solà-Sales и др., 2023; Loy, Rohde, Corley, 2018).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Работа «Самоисправления говорящего и другие типы речевых сбоев как объект аннотирования в корпусах устной речи» (Подлесская В. И., Кибрик А. А., 2007) акцентирующая внимание на значимости системной фиксации речевых сбоев для изучения когнитивных и прагматических аспектов устного дискурса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Практическая реализация: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Montserrat Medium"/>
              <a:buChar char="●"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Протокол основан на системе разметки проекта «Рассказы о сновидениях…» (Кибрик А. и др., 2009), адаптированной для автоматического анализа.</a:t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3964075" y="3931025"/>
            <a:ext cx="3454200" cy="132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Замена 7 существующих обозначений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(незаполненные и заполненные паузы, пограничные паузы, обозначение интонации многоточия, отображение удлинения в произнесение слов, специальная фиксация пересекающихся реплик, обозначение неразборчивых звуковых отрезков)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Введение 3 новых обозначения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(|E| – знак границы неполноценной ЭДЕ, |S| – знак границы незавершенного предложения, |ES| – знак границы ЭДЕ совмещенный с границей предложения)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b="1"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Замена существующих обозначений в связи с введением новых символов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(фиксации сильного фальстарта, обозначение сплита, обозначение односторонней и полной парентезы).</a:t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201200" y="1192875"/>
            <a:ext cx="3454200" cy="25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Введение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194275" y="3641900"/>
            <a:ext cx="3454200" cy="25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Материалы и методы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94275" y="7898575"/>
            <a:ext cx="3454200" cy="25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Результаты (анализ моделей)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3961175" y="1191480"/>
            <a:ext cx="3454200" cy="25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Результаты (разметка)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5350800" y="6607046"/>
            <a:ext cx="324300" cy="7545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6354200" y="9604634"/>
            <a:ext cx="901200" cy="8760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627795" y="7289633"/>
            <a:ext cx="3396900" cy="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Таблица 2. Результаты метрик оценки качества на зашумленном аудиоматериале</a:t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982029" y="8376768"/>
            <a:ext cx="3396900" cy="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Рисунок </a:t>
            </a: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1. Количество замен, произведенных каждым алгоритмом в нормальных и зашумленных условиях, распределенных по категориям.</a:t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961170" y="9430223"/>
            <a:ext cx="3396900" cy="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Рисунок  2. Количество удалений, произведенных каждым алгоритмом в нормальных и зашумленных условиях, распределенных по категориям.</a:t>
            </a:r>
            <a:endParaRPr sz="3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3961175" y="5630863"/>
            <a:ext cx="3454200" cy="91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Модель </a:t>
            </a:r>
            <a:r>
              <a:rPr b="1" i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gigaam-v2-rnnt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выбрана для финальной работы с корпусом.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Современные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ASR-системы не фиксируют паралингвистические элементы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(паузы, самоперебивы и др.) и требуют дообучения на специализированных данных (Russell и др., 2024).</a:t>
            </a:r>
            <a:endParaRPr sz="7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 </a:t>
            </a:r>
            <a:r>
              <a:rPr b="1" lang="ru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Разработан протокол аннотирования, фиксирующий речевые сбои </a:t>
            </a:r>
            <a:r>
              <a:rPr lang="ru" sz="7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как потенциальные маркеры лжи и адаптированный для автоматического анализа.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961175" y="5317346"/>
            <a:ext cx="3454200" cy="25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Montserrat SemiBold"/>
                <a:ea typeface="Montserrat SemiBold"/>
                <a:cs typeface="Montserrat SemiBold"/>
                <a:sym typeface="Montserrat SemiBold"/>
              </a:rPr>
              <a:t>Выводы</a:t>
            </a:r>
            <a:endParaRPr sz="13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