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caa9b8692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caa9b8692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caa9b8692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6caa9b8692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caa9b8692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caa9b869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caa9b8692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caa9b8692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6caa9b8692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6caa9b8692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caa9b8692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6caa9b8692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caa9b8692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caa9b8692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caa9b8692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6caa9b8692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caa9b8692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caa9b8692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caa9b8692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caa9b8692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643025" y="1232275"/>
            <a:ext cx="6357600" cy="108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Мы переводчики субтитров!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324075"/>
            <a:ext cx="8520600" cy="6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000">
                <a:solidFill>
                  <a:schemeClr val="lt1"/>
                </a:solidFill>
              </a:rPr>
              <a:t>Общие рекомендации по выполнению перевода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311700" y="976425"/>
            <a:ext cx="8607300" cy="3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</a:rPr>
              <a:t>- </a:t>
            </a:r>
            <a:r>
              <a:rPr b="1" i="1" lang="ru" sz="1600">
                <a:solidFill>
                  <a:schemeClr val="lt1"/>
                </a:solidFill>
              </a:rPr>
              <a:t>актуальное (тема-рематическое) членение предложения</a:t>
            </a:r>
            <a:r>
              <a:rPr b="1" lang="ru" sz="1600">
                <a:solidFill>
                  <a:schemeClr val="lt1"/>
                </a:solidFill>
              </a:rPr>
              <a:t>. </a:t>
            </a:r>
            <a:r>
              <a:rPr lang="ru" sz="1600">
                <a:solidFill>
                  <a:schemeClr val="lt1"/>
                </a:solidFill>
              </a:rPr>
              <a:t> В предложении принято выделять так называемую тему, под которой понимают известную или общую информацию, часть высказывания, на которой опирается дальнейшее сообщение, а также рему - новую, смысловую, акцентную часть предложения. В разных языках существуют разные способы оформления тема-рематического членения предложения, которые во многом зависят от того, какой – относительно фиксированный или свободный - порядок слов присущ тому или иному языку.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u="sng">
                <a:solidFill>
                  <a:schemeClr val="lt1"/>
                </a:solidFill>
              </a:rPr>
              <a:t>Пример:</a:t>
            </a:r>
            <a:endParaRPr sz="2000" u="sng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000">
                <a:solidFill>
                  <a:schemeClr val="lt1"/>
                </a:solidFill>
              </a:rPr>
              <a:t>A new computer</a:t>
            </a:r>
            <a:r>
              <a:rPr lang="ru" sz="2000">
                <a:solidFill>
                  <a:schemeClr val="lt1"/>
                </a:solidFill>
              </a:rPr>
              <a:t> was installed in our office yesterday.  -  Вчера на нашей кафедре установили </a:t>
            </a:r>
            <a:r>
              <a:rPr b="1" i="1" lang="ru" sz="2000">
                <a:solidFill>
                  <a:schemeClr val="lt1"/>
                </a:solidFill>
              </a:rPr>
              <a:t>новый компьютер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</a:rPr>
              <a:t>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270400" y="2224950"/>
            <a:ext cx="8520600" cy="6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4000">
                <a:solidFill>
                  <a:schemeClr val="lt1"/>
                </a:solidFill>
              </a:rPr>
              <a:t>ЖЕЛАЕМ ВАМ УСПЕХОВ!!!</a:t>
            </a:r>
            <a:endParaRPr b="1"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Виды аудиовизуального перевода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Озвучивание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Озвучивание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3108550" y="1152475"/>
            <a:ext cx="3096000" cy="77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Аудиовизуальный перевод</a:t>
            </a:r>
            <a:endParaRPr b="1" sz="2400"/>
          </a:p>
        </p:txBody>
      </p:sp>
      <p:sp>
        <p:nvSpPr>
          <p:cNvPr id="62" name="Google Shape;62;p14"/>
          <p:cNvSpPr/>
          <p:nvPr/>
        </p:nvSpPr>
        <p:spPr>
          <a:xfrm rot="-1818867">
            <a:off x="3156214" y="2055829"/>
            <a:ext cx="1130471" cy="495183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 rot="-8890701">
            <a:off x="4987178" y="2055919"/>
            <a:ext cx="1130525" cy="495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1560475" y="2677150"/>
            <a:ext cx="2250000" cy="45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/>
              <a:t>Озвучивание</a:t>
            </a:r>
            <a:endParaRPr b="1" sz="2300"/>
          </a:p>
        </p:txBody>
      </p:sp>
      <p:sp>
        <p:nvSpPr>
          <p:cNvPr id="65" name="Google Shape;65;p14"/>
          <p:cNvSpPr/>
          <p:nvPr/>
        </p:nvSpPr>
        <p:spPr>
          <a:xfrm>
            <a:off x="5541825" y="2677150"/>
            <a:ext cx="2964300" cy="45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/>
              <a:t>Субтитрирование</a:t>
            </a:r>
            <a:endParaRPr b="1" sz="2300"/>
          </a:p>
        </p:txBody>
      </p:sp>
      <p:sp>
        <p:nvSpPr>
          <p:cNvPr id="66" name="Google Shape;66;p14"/>
          <p:cNvSpPr/>
          <p:nvPr/>
        </p:nvSpPr>
        <p:spPr>
          <a:xfrm rot="9131229">
            <a:off x="1432451" y="3172466"/>
            <a:ext cx="825573" cy="49532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 rot="1981903">
            <a:off x="2922564" y="3192879"/>
            <a:ext cx="825532" cy="49552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652250" y="3709200"/>
            <a:ext cx="1857600" cy="45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/>
              <a:t>Дубляж</a:t>
            </a:r>
            <a:endParaRPr b="1" sz="2300"/>
          </a:p>
        </p:txBody>
      </p:sp>
      <p:sp>
        <p:nvSpPr>
          <p:cNvPr id="69" name="Google Shape;69;p14"/>
          <p:cNvSpPr/>
          <p:nvPr/>
        </p:nvSpPr>
        <p:spPr>
          <a:xfrm>
            <a:off x="2971950" y="3709200"/>
            <a:ext cx="3604200" cy="45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/>
              <a:t>Закадровый перевод</a:t>
            </a:r>
            <a:endParaRPr b="1"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Дублирование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11700" y="976425"/>
            <a:ext cx="86073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Представляет собой представляет собой процесс замены оригинальной звуковой дорожки в аудиовизуальном произведении на голосовое сопровождение на другом языке. 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Особенности: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- В результате этого процесса зритель слышит переведенные диалоги и звуки на языке, который он понимает, сохраняя при этом оригинальные звуки фоновой музыки и звуковые эффекты.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- Озвучивание обычно выполняется профессиональными актерами озвучивания, которые стараются передать интонации, эмоции и стиль речи оригинальных персонажей.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- Дублирование позволяет аудитории наслаждаться контентом на своем родном языке, что способствует его распространению и популярности в разных странах и культурах.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Закадровый перевод, или voice over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11700" y="976425"/>
            <a:ext cx="8607300" cy="4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lt1"/>
                </a:solidFill>
              </a:rPr>
              <a:t>Представляет собой метод аудиовизуального перевода, при котором оригинальный звуковой трек не заменяется, а дополняется голосовым комментарием на другом языке. 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lt1"/>
                </a:solidFill>
              </a:rPr>
              <a:t>Особенности: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lt1"/>
                </a:solidFill>
              </a:rPr>
              <a:t>- Позволяет зрителям одновременно слышать и оригинальные диалоги, и их перевод, обеспечивая лучшее понимание и восприятие контента. 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lt1"/>
                </a:solidFill>
              </a:rPr>
              <a:t>- Закадровый перевод используется в различных ситуациях, таких как документальные фильмы, новостные репортажи, образовательные видеоматериалы и презентации, где важно сохранить оригинальный звуковой трек для сохранения его атмосферы и авторского стиля. 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Субтитрирование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311700" y="976425"/>
            <a:ext cx="8607300" cy="3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Является способом аудиовизуального перевода, при котором текст перевода отображается на экране в виде небольших блоков текста, расположенных, как правило, под изображением. Текст субтитров должен быть синхронизирован с происходящим на экране, чтобы соответствовать длительности и содержанию диалогов или звуковых эффектов.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u="sng">
                <a:solidFill>
                  <a:schemeClr val="lt1"/>
                </a:solidFill>
              </a:rPr>
              <a:t>ПРОЕКТНАЯ ЗАДАЧА</a:t>
            </a:r>
            <a:r>
              <a:rPr lang="ru" sz="1900">
                <a:solidFill>
                  <a:schemeClr val="lt1"/>
                </a:solidFill>
              </a:rPr>
              <a:t> -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</a:rPr>
              <a:t> выполнение субтитрированного перевода аудиовизуального  материала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324075"/>
            <a:ext cx="8520600" cy="6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ru" sz="2000">
                <a:solidFill>
                  <a:schemeClr val="lt1"/>
                </a:solidFill>
              </a:rPr>
              <a:t>Базовые правила перевода субтитров и их “укладки" в видеоряд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311700" y="976425"/>
            <a:ext cx="8607300" cy="3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</a:rPr>
              <a:t>Субтитровочные программы: Aegisub, Subtitle Edit.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</a:rPr>
              <a:t>Эти программы находятся в свободном доступе и совершенно бесплатны. Они достаточно просты в использовании, к тому же в сети можно найти массу туториалов по работе с ними. У программы Subtitle Edit есть одно преимущество - опция Beautify time codes - автоподтяжка укладки под требования Netflix.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324075"/>
            <a:ext cx="8520600" cy="6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000">
                <a:solidFill>
                  <a:schemeClr val="lt1"/>
                </a:solidFill>
              </a:rPr>
              <a:t>Базовые правила перевода субтитров и их “укладки" в видеоряд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311700" y="976425"/>
            <a:ext cx="8607300" cy="3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</a:rPr>
              <a:t>Технические моменты</a:t>
            </a:r>
            <a:endParaRPr sz="20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ru" sz="1600">
                <a:solidFill>
                  <a:schemeClr val="lt1"/>
                </a:solidFill>
              </a:rPr>
              <a:t>Ограничение скорости чтения (CPS 17) - максимальное количество линий в титре - 2; при этом верхняя строка по возможности короче, а нижняя длиннее - в целях не загромождения основного изображения.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ru" sz="1600">
                <a:solidFill>
                  <a:schemeClr val="lt1"/>
                </a:solidFill>
              </a:rPr>
              <a:t>Ограничение количества символов в строке (39 для русского языка).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ru" sz="1600">
                <a:solidFill>
                  <a:schemeClr val="lt1"/>
                </a:solidFill>
              </a:rPr>
              <a:t>Интервалы между субтитрами - минимально допустимая пауза между субтитрами - 2 кадра (физическая способность человеческого глаза отделить соседние титры, заметить появление следующего).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ru" sz="1600">
                <a:solidFill>
                  <a:schemeClr val="lt1"/>
                </a:solidFill>
              </a:rPr>
              <a:t>Привязка смены субтитров к смене плана - начало и окончание показа субтитра должно по возможности соответствовать моменту звучащей речи, паузы должны учитываться, то есть важно не нарушать драматургию кадра.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ru" sz="1600">
                <a:solidFill>
                  <a:schemeClr val="lt1"/>
                </a:solidFill>
              </a:rPr>
              <a:t>Минимальная и максимальная продолжительность субтитра: длительность субтитра не может быть короче 1 секунды и длиннее 7 секунд.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ru" sz="1600">
                <a:solidFill>
                  <a:schemeClr val="lt1"/>
                </a:solidFill>
              </a:rPr>
              <a:t>Для передачи звуковых эффектов используется курсив.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324075"/>
            <a:ext cx="8520600" cy="6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000">
                <a:solidFill>
                  <a:schemeClr val="lt1"/>
                </a:solidFill>
              </a:rPr>
              <a:t>На что важно обращать внимание при переводе субтитров?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311700" y="976425"/>
            <a:ext cx="8607300" cy="3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</a:rPr>
              <a:t>Переводческие особенности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lt1"/>
                </a:solidFill>
              </a:rPr>
              <a:t>- обязательная работа переводчика не только с текстом, но и с видеоматериалом;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lt1"/>
                </a:solidFill>
              </a:rPr>
              <a:t>- передача стилистических и лексических особенностей,  соответствие используемого языкового регистра;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lt1"/>
                </a:solidFill>
              </a:rPr>
              <a:t>- использование простых синтаксических конструкций (сложные труднее воспринимать, а внимание и так сосредоточено на картинке);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lt1"/>
                </a:solidFill>
              </a:rPr>
              <a:t>- перевод значимых визуальных элементов картины (надписей, знаков, указателей и проч. - то, что отсутствует в диалогах, но присутствует на экране, и важно для понимания сюжета зрителем);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lt1"/>
                </a:solidFill>
              </a:rPr>
              <a:t>- перевод песен - там где их содержание сюжетно значимо;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324075"/>
            <a:ext cx="8520600" cy="6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000">
                <a:solidFill>
                  <a:schemeClr val="lt1"/>
                </a:solidFill>
              </a:rPr>
              <a:t>Общие рекомендации по выполнению перевода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311700" y="976425"/>
            <a:ext cx="8607300" cy="3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</a:rPr>
              <a:t>- при передаче </a:t>
            </a:r>
            <a:r>
              <a:rPr b="1" i="1" lang="ru" sz="1600">
                <a:solidFill>
                  <a:schemeClr val="lt1"/>
                </a:solidFill>
              </a:rPr>
              <a:t>имен собственных</a:t>
            </a:r>
            <a:r>
              <a:rPr i="1" lang="ru" sz="1600">
                <a:solidFill>
                  <a:schemeClr val="lt1"/>
                </a:solidFill>
              </a:rPr>
              <a:t> </a:t>
            </a:r>
            <a:r>
              <a:rPr lang="ru" sz="1600">
                <a:solidFill>
                  <a:schemeClr val="lt1"/>
                </a:solidFill>
              </a:rPr>
              <a:t>с иностранного языка на русский рекомендуется руководствоваться таким способом перевода как </a:t>
            </a:r>
            <a:r>
              <a:rPr b="1" i="1" lang="ru" sz="1600">
                <a:solidFill>
                  <a:schemeClr val="lt1"/>
                </a:solidFill>
              </a:rPr>
              <a:t>транскрипция</a:t>
            </a:r>
            <a:r>
              <a:rPr b="1" lang="ru" sz="1600">
                <a:solidFill>
                  <a:schemeClr val="lt1"/>
                </a:solidFill>
              </a:rPr>
              <a:t>.</a:t>
            </a:r>
            <a:r>
              <a:rPr lang="ru" sz="1600">
                <a:solidFill>
                  <a:schemeClr val="lt1"/>
                </a:solidFill>
              </a:rPr>
              <a:t> Но перед этим необходимо убедиться, что для данного имени собственного не имеется уже устоявшийся вариант записи на русском языке. Проверить это можно на просторах интернета;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</a:rPr>
              <a:t>- приступая к переводу, а затем и на этапе его выполнения, помните о том, что всякий текст - это не простая последовательность слов или предложений, а совокупность слов и предложений, связанных между собой по смыслу и объединенных общей темой;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</a:rPr>
              <a:t>- следует помнить также о том, что текст пишется в соответствии с принятыми в данном языке </a:t>
            </a:r>
            <a:r>
              <a:rPr b="1" i="1" lang="ru" sz="1600">
                <a:solidFill>
                  <a:schemeClr val="lt1"/>
                </a:solidFill>
              </a:rPr>
              <a:t>конвенциями и узусом</a:t>
            </a:r>
            <a:r>
              <a:rPr lang="ru" sz="1600">
                <a:solidFill>
                  <a:schemeClr val="lt1"/>
                </a:solidFill>
              </a:rPr>
              <a:t>, которые могут различаться от одного языка к другому. Проще говоря, то, что звучит естественно на английском или французском языках, может звучать странно, а порой и вовсе недопустимо на языке русском. Ваша задача - создать на русском языке текст, сохраняя узус и нормы русского языка;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</a:rPr>
              <a:t>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