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70" r:id="rId2"/>
    <p:sldId id="309" r:id="rId3"/>
    <p:sldId id="305" r:id="rId4"/>
    <p:sldId id="304" r:id="rId5"/>
    <p:sldId id="325" r:id="rId6"/>
    <p:sldId id="326" r:id="rId7"/>
    <p:sldId id="327" r:id="rId8"/>
    <p:sldId id="330" r:id="rId9"/>
    <p:sldId id="332" r:id="rId10"/>
    <p:sldId id="333" r:id="rId11"/>
    <p:sldId id="334" r:id="rId12"/>
    <p:sldId id="339" r:id="rId13"/>
    <p:sldId id="340" r:id="rId14"/>
    <p:sldId id="344" r:id="rId15"/>
    <p:sldId id="345" r:id="rId16"/>
    <p:sldId id="347" r:id="rId17"/>
    <p:sldId id="320" r:id="rId18"/>
    <p:sldId id="348" r:id="rId19"/>
    <p:sldId id="321" r:id="rId20"/>
    <p:sldId id="308" r:id="rId21"/>
    <p:sldId id="310" r:id="rId22"/>
    <p:sldId id="311" r:id="rId23"/>
    <p:sldId id="312" r:id="rId24"/>
    <p:sldId id="313" r:id="rId25"/>
    <p:sldId id="314" r:id="rId26"/>
    <p:sldId id="315" r:id="rId27"/>
    <p:sldId id="316" r:id="rId28"/>
    <p:sldId id="317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144" autoAdjust="0"/>
    <p:restoredTop sz="94717" autoAdjust="0"/>
  </p:normalViewPr>
  <p:slideViewPr>
    <p:cSldViewPr>
      <p:cViewPr varScale="1">
        <p:scale>
          <a:sx n="95" d="100"/>
          <a:sy n="95" d="100"/>
        </p:scale>
        <p:origin x="-114" y="-4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02EB1F-1CFF-48B2-9A1C-9DF595B03295}" type="datetimeFigureOut">
              <a:rPr lang="ru-RU" smtClean="0"/>
              <a:pPr/>
              <a:t>10.10.2018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AF5137-9848-4839-BBAE-FFC987C9578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15275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90D2E-877F-4CD9-B22A-86505F94996E}" type="datetimeFigureOut">
              <a:rPr lang="ru-RU" smtClean="0"/>
              <a:pPr/>
              <a:t>10.10.2018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B0334-306B-4F61-9C78-1B66FA98FD8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90D2E-877F-4CD9-B22A-86505F94996E}" type="datetimeFigureOut">
              <a:rPr lang="ru-RU" smtClean="0"/>
              <a:pPr/>
              <a:t>10.10.2018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B0334-306B-4F61-9C78-1B66FA98FD8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90D2E-877F-4CD9-B22A-86505F94996E}" type="datetimeFigureOut">
              <a:rPr lang="ru-RU" smtClean="0"/>
              <a:pPr/>
              <a:t>10.10.2018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B0334-306B-4F61-9C78-1B66FA98FD8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90D2E-877F-4CD9-B22A-86505F94996E}" type="datetimeFigureOut">
              <a:rPr lang="ru-RU" smtClean="0"/>
              <a:pPr/>
              <a:t>10.10.2018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B0334-306B-4F61-9C78-1B66FA98FD8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90D2E-877F-4CD9-B22A-86505F94996E}" type="datetimeFigureOut">
              <a:rPr lang="ru-RU" smtClean="0"/>
              <a:pPr/>
              <a:t>10.10.2018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B0334-306B-4F61-9C78-1B66FA98FD8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90D2E-877F-4CD9-B22A-86505F94996E}" type="datetimeFigureOut">
              <a:rPr lang="ru-RU" smtClean="0"/>
              <a:pPr/>
              <a:t>10.10.2018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B0334-306B-4F61-9C78-1B66FA98FD8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90D2E-877F-4CD9-B22A-86505F94996E}" type="datetimeFigureOut">
              <a:rPr lang="ru-RU" smtClean="0"/>
              <a:pPr/>
              <a:t>10.10.2018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B0334-306B-4F61-9C78-1B66FA98FD8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90D2E-877F-4CD9-B22A-86505F94996E}" type="datetimeFigureOut">
              <a:rPr lang="ru-RU" smtClean="0"/>
              <a:pPr/>
              <a:t>10.10.2018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B0334-306B-4F61-9C78-1B66FA98FD8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90D2E-877F-4CD9-B22A-86505F94996E}" type="datetimeFigureOut">
              <a:rPr lang="ru-RU" smtClean="0"/>
              <a:pPr/>
              <a:t>10.10.2018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B0334-306B-4F61-9C78-1B66FA98FD8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90D2E-877F-4CD9-B22A-86505F94996E}" type="datetimeFigureOut">
              <a:rPr lang="ru-RU" smtClean="0"/>
              <a:pPr/>
              <a:t>10.10.2018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B0334-306B-4F61-9C78-1B66FA98FD8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90D2E-877F-4CD9-B22A-86505F94996E}" type="datetimeFigureOut">
              <a:rPr lang="ru-RU" smtClean="0"/>
              <a:pPr/>
              <a:t>10.10.2018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B0334-306B-4F61-9C78-1B66FA98FD8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690D2E-877F-4CD9-B22A-86505F94996E}" type="datetimeFigureOut">
              <a:rPr lang="ru-RU" smtClean="0"/>
              <a:pPr/>
              <a:t>10.10.2018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0B0334-306B-4F61-9C78-1B66FA98FD8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77D10D7B-2323-4061-92F4-6960A3F1A7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xmlns="" id="{41E95FBB-7F0C-4B35-8788-7092063A6783}"/>
              </a:ext>
            </a:extLst>
          </p:cNvPr>
          <p:cNvSpPr txBox="1">
            <a:spLocks/>
          </p:cNvSpPr>
          <p:nvPr/>
        </p:nvSpPr>
        <p:spPr>
          <a:xfrm>
            <a:off x="3290200" y="260648"/>
            <a:ext cx="5688632" cy="164653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</a:t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«ИННОВАЦИОННАЯ ЭНЕРГОСБЕРЕГАЮЩАЯ ЛЕДОКОЛЬНАЯ ПЛАТФОРМА НА ВОЗДУШНОЙ ПОДУШКЕ ДЛЯ РАЗРУШЕНИЯ ЛЬДА И ПРОДЛЕНИЯ НАВИГАЦИИ»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1BB3BECF-F11E-4AEF-A045-6431E87207DA}"/>
              </a:ext>
            </a:extLst>
          </p:cNvPr>
          <p:cNvSpPr/>
          <p:nvPr/>
        </p:nvSpPr>
        <p:spPr>
          <a:xfrm>
            <a:off x="323528" y="-27384"/>
            <a:ext cx="85832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Нижегородский государственный технический университет им. Р.Е. Алексеева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3D0FE1B7-D101-402C-87CD-F45A9DD56AE1}"/>
              </a:ext>
            </a:extLst>
          </p:cNvPr>
          <p:cNvSpPr/>
          <p:nvPr/>
        </p:nvSpPr>
        <p:spPr>
          <a:xfrm>
            <a:off x="3523526" y="6322673"/>
            <a:ext cx="26799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Нижний Новгород, 2018</a:t>
            </a:r>
          </a:p>
        </p:txBody>
      </p:sp>
    </p:spTree>
    <p:extLst>
      <p:ext uri="{BB962C8B-B14F-4D97-AF65-F5344CB8AC3E}">
        <p14:creationId xmlns:p14="http://schemas.microsoft.com/office/powerpoint/2010/main" val="2684399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404664"/>
            <a:ext cx="8784976" cy="432048"/>
          </a:xfrm>
        </p:spPr>
        <p:txBody>
          <a:bodyPr>
            <a:normAutofit fontScale="90000"/>
          </a:bodyPr>
          <a:lstStyle/>
          <a:p>
            <a:r>
              <a:rPr lang="ru-RU" sz="2800" b="1" dirty="0">
                <a:solidFill>
                  <a:srgbClr val="000099"/>
                </a:solidFill>
                <a:latin typeface="+mn-lt"/>
              </a:rPr>
              <a:t>Средства, повышающие эффективность ледоколов</a:t>
            </a:r>
            <a:endParaRPr lang="ru-RU" sz="2800" dirty="0">
              <a:latin typeface="+mn-lt"/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52736"/>
            <a:ext cx="3786213" cy="25003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637" y="1266263"/>
            <a:ext cx="4889500" cy="207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4891" y="3676382"/>
            <a:ext cx="40853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Схема </a:t>
            </a:r>
            <a:r>
              <a:rPr lang="ru-RU" b="1" dirty="0" err="1"/>
              <a:t>гидроомывающего</a:t>
            </a:r>
            <a:r>
              <a:rPr lang="ru-RU" b="1" dirty="0"/>
              <a:t> устройства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165387" y="356034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/>
              <a:t>Схема действия </a:t>
            </a:r>
            <a:r>
              <a:rPr lang="ru-RU" b="1" dirty="0" err="1"/>
              <a:t>пневмоомывающего</a:t>
            </a:r>
            <a:r>
              <a:rPr lang="ru-RU" b="1" dirty="0"/>
              <a:t> устройства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4034137"/>
            <a:ext cx="2232248" cy="2347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872629" y="6381328"/>
            <a:ext cx="37196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Схема раскачивающей установки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4177714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428604"/>
            <a:ext cx="8858280" cy="480116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rgbClr val="000099"/>
                </a:solidFill>
                <a:latin typeface="+mn-lt"/>
              </a:rPr>
              <a:t>Средства, повышающие эффективность ледоколов</a:t>
            </a:r>
            <a:endParaRPr lang="ru-RU" sz="2800" b="1" dirty="0">
              <a:solidFill>
                <a:srgbClr val="000099"/>
              </a:solidFill>
              <a:latin typeface="+mn-lt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071546"/>
            <a:ext cx="2786082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0" y="3192301"/>
            <a:ext cx="38920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Толкаемая ледокольная приставка с раскачивающим устройством</a:t>
            </a:r>
            <a:endParaRPr lang="ru-RU" b="1" dirty="0"/>
          </a:p>
        </p:txBody>
      </p:sp>
      <p:pic>
        <p:nvPicPr>
          <p:cNvPr id="5" name="Рисунок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03540" y="1178703"/>
            <a:ext cx="4500594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3898816" y="3055934"/>
            <a:ext cx="51023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Ледокольная приставка для </a:t>
            </a:r>
            <a:r>
              <a:rPr lang="ru-RU" b="1" dirty="0" err="1" smtClean="0"/>
              <a:t>взламывания</a:t>
            </a:r>
            <a:r>
              <a:rPr lang="ru-RU" b="1" dirty="0" smtClean="0"/>
              <a:t> льда снизу</a:t>
            </a:r>
            <a:endParaRPr lang="ru-RU" b="1" dirty="0"/>
          </a:p>
        </p:txBody>
      </p:sp>
      <p:pic>
        <p:nvPicPr>
          <p:cNvPr id="7" name="Рисунок 6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9706" y="4060110"/>
            <a:ext cx="4071966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6731" y="607220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/>
              <a:t>Схема разрушения льда воздушным пузырем подводного газового выхлопа</a:t>
            </a:r>
            <a:endParaRPr lang="ru-RU" b="1" dirty="0"/>
          </a:p>
        </p:txBody>
      </p:sp>
      <p:pic>
        <p:nvPicPr>
          <p:cNvPr id="9" name="Рисунок 8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9124" y="3882006"/>
            <a:ext cx="4572000" cy="2106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4572000" y="6085253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/>
              <a:t>Ледорезное устройство для образования канала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860599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42844" y="500042"/>
            <a:ext cx="885828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b="1" dirty="0" smtClean="0">
                <a:solidFill>
                  <a:srgbClr val="000099"/>
                </a:solidFill>
                <a:ea typeface="+mj-ea"/>
                <a:cs typeface="+mj-cs"/>
              </a:rPr>
              <a:t>Ледокольная платформа на воздушной подушке (ЛПВП)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917" y="1372464"/>
            <a:ext cx="7641484" cy="4288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111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428604"/>
            <a:ext cx="8572528" cy="836712"/>
          </a:xfrm>
        </p:spPr>
        <p:txBody>
          <a:bodyPr>
            <a:noAutofit/>
          </a:bodyPr>
          <a:lstStyle/>
          <a:p>
            <a:pPr algn="ctr"/>
            <a:r>
              <a:rPr lang="ru-RU" sz="3000" b="1" dirty="0" smtClean="0">
                <a:solidFill>
                  <a:srgbClr val="000099"/>
                </a:solidFill>
                <a:latin typeface="+mn-lt"/>
              </a:rPr>
              <a:t>Ледокольные суда на воздушной подушке. Способ разрушения льда</a:t>
            </a:r>
            <a:endParaRPr lang="ru-RU" sz="3000" b="1" dirty="0">
              <a:solidFill>
                <a:srgbClr val="000099"/>
              </a:solidFill>
              <a:latin typeface="+mn-lt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413" y="2060848"/>
            <a:ext cx="3705225" cy="2380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-27452" y="4653136"/>
            <a:ext cx="423616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 smtClean="0"/>
              <a:t>Схема разрушения льда способом давления</a:t>
            </a:r>
            <a:endParaRPr lang="ru-RU" sz="1600" b="1" dirty="0"/>
          </a:p>
        </p:txBody>
      </p:sp>
      <p:pic>
        <p:nvPicPr>
          <p:cNvPr id="5" name="Рисунок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146" y="2240323"/>
            <a:ext cx="4867275" cy="2022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4409262" y="4653136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b="1" dirty="0" smtClean="0"/>
              <a:t>Схема разрушения льда резонансным способом</a:t>
            </a:r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3590393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332656"/>
            <a:ext cx="6781800" cy="504056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rgbClr val="000099"/>
                </a:solidFill>
                <a:latin typeface="+mn-lt"/>
              </a:rPr>
              <a:t>Применение ЛПВП</a:t>
            </a:r>
            <a:endParaRPr lang="ru-RU" sz="2800" b="1" dirty="0">
              <a:solidFill>
                <a:srgbClr val="000099"/>
              </a:solidFill>
              <a:latin typeface="+mn-l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51" y="1124744"/>
            <a:ext cx="8177360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293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043608" y="188640"/>
            <a:ext cx="6781800" cy="1071570"/>
          </a:xfrm>
        </p:spPr>
        <p:txBody>
          <a:bodyPr>
            <a:noAutofit/>
          </a:bodyPr>
          <a:lstStyle/>
          <a:p>
            <a:pPr algn="ctr"/>
            <a:r>
              <a:rPr lang="ru-RU" sz="2600" b="1" dirty="0" smtClean="0">
                <a:solidFill>
                  <a:srgbClr val="000099"/>
                </a:solidFill>
                <a:latin typeface="+mn-lt"/>
              </a:rPr>
              <a:t>Параметры ледовой ходкости ледокольных средств</a:t>
            </a:r>
            <a:r>
              <a:rPr lang="ru-RU" sz="2800" dirty="0" smtClean="0"/>
              <a:t/>
            </a:r>
            <a:br>
              <a:rPr lang="ru-RU" sz="2800" dirty="0" smtClean="0"/>
            </a:br>
            <a:endParaRPr lang="ru-RU" sz="2600" b="1" dirty="0">
              <a:solidFill>
                <a:srgbClr val="000099"/>
              </a:solidFill>
              <a:latin typeface="+mn-lt"/>
            </a:endParaRPr>
          </a:p>
        </p:txBody>
      </p:sp>
      <p:pic>
        <p:nvPicPr>
          <p:cNvPr id="4" name="Рисунок 3"/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7039" t="36101" r="24639" b="33590"/>
          <a:stretch/>
        </p:blipFill>
        <p:spPr bwMode="auto">
          <a:xfrm>
            <a:off x="107504" y="1340768"/>
            <a:ext cx="8928992" cy="338437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Прямоугольник 1"/>
              <p:cNvSpPr/>
              <p:nvPr/>
            </p:nvSpPr>
            <p:spPr>
              <a:xfrm>
                <a:off x="395536" y="4581128"/>
                <a:ext cx="7056784" cy="227286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i="1">
                          <a:latin typeface="Cambria Math"/>
                        </a:rPr>
                        <m:t>𝐾</m:t>
                      </m:r>
                      <m:r>
                        <a:rPr lang="ru-RU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ru-RU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ru-RU" i="1">
                              <a:latin typeface="Cambria Math"/>
                            </a:rPr>
                            <m:t>𝑁</m:t>
                          </m:r>
                        </m:num>
                        <m:den>
                          <m:r>
                            <a:rPr lang="ru-RU" i="1">
                              <a:latin typeface="Cambria Math"/>
                            </a:rPr>
                            <m:t>𝐵</m:t>
                          </m:r>
                          <m:r>
                            <a:rPr lang="ru-RU" i="1">
                              <a:latin typeface="Cambria Math"/>
                            </a:rPr>
                            <m:t>∙</m:t>
                          </m:r>
                          <m:r>
                            <a:rPr lang="ru-RU" i="1">
                              <a:latin typeface="Cambria Math"/>
                            </a:rPr>
                            <m:t>𝜐</m:t>
                          </m:r>
                          <m:r>
                            <a:rPr lang="ru-RU" i="1">
                              <a:latin typeface="Cambria Math"/>
                            </a:rPr>
                            <m:t>∙</m:t>
                          </m:r>
                          <m:r>
                            <a:rPr lang="ru-RU" i="1">
                              <a:latin typeface="Cambria Math"/>
                            </a:rPr>
                            <m:t>h</m:t>
                          </m:r>
                        </m:den>
                      </m:f>
                      <m:r>
                        <a:rPr lang="ru-RU" i="1">
                          <a:latin typeface="Cambria Math"/>
                        </a:rPr>
                        <m:t>,    </m:t>
                      </m:r>
                    </m:oMath>
                  </m:oMathPara>
                </a14:m>
                <a:endParaRPr lang="ru-RU" dirty="0"/>
              </a:p>
              <a:p>
                <a:r>
                  <a:rPr lang="ru-RU" dirty="0"/>
                  <a:t>где </a:t>
                </a:r>
                <a:r>
                  <a:rPr lang="ru-RU" dirty="0" smtClean="0"/>
                  <a:t> К- энергетические </a:t>
                </a:r>
                <a:r>
                  <a:rPr lang="ru-RU" dirty="0"/>
                  <a:t>затраты на разрушение единицы объема льда в единицу </a:t>
                </a:r>
                <a:r>
                  <a:rPr lang="ru-RU" dirty="0" smtClean="0"/>
                  <a:t>времени</a:t>
                </a:r>
              </a:p>
              <a:p>
                <a:r>
                  <a:rPr lang="en-US" dirty="0" smtClean="0"/>
                  <a:t>N</a:t>
                </a:r>
                <a:r>
                  <a:rPr lang="ru-RU" dirty="0" smtClean="0"/>
                  <a:t> </a:t>
                </a:r>
                <a:r>
                  <a:rPr lang="ru-RU" dirty="0"/>
                  <a:t>– энергетические затраты, кВт;</a:t>
                </a:r>
              </a:p>
              <a:p>
                <a:r>
                  <a:rPr lang="en-US" dirty="0"/>
                  <a:t>B</a:t>
                </a:r>
                <a:r>
                  <a:rPr lang="ru-RU" dirty="0"/>
                  <a:t> – ширина канала разрушенного льда, м;</a:t>
                </a:r>
              </a:p>
              <a:p>
                <a:r>
                  <a:rPr lang="en-US" dirty="0"/>
                  <a:t>h</a:t>
                </a:r>
                <a:r>
                  <a:rPr lang="ru-RU" dirty="0"/>
                  <a:t> – толщина льда, м;</a:t>
                </a:r>
              </a:p>
              <a:p>
                <a14:m>
                  <m:oMath xmlns:m="http://schemas.openxmlformats.org/officeDocument/2006/math">
                    <m:r>
                      <a:rPr lang="ru-RU" i="1">
                        <a:latin typeface="Cambria Math"/>
                      </a:rPr>
                      <m:t>𝜐</m:t>
                    </m:r>
                    <m:r>
                      <a:rPr lang="ru-RU" i="1">
                        <a:latin typeface="Cambria Math"/>
                      </a:rPr>
                      <m:t>−</m:t>
                    </m:r>
                  </m:oMath>
                </a14:m>
                <a:r>
                  <a:rPr lang="ru-RU" dirty="0"/>
                  <a:t> скорость движения, м/с.</a:t>
                </a:r>
              </a:p>
            </p:txBody>
          </p:sp>
        </mc:Choice>
        <mc:Fallback xmlns="">
          <p:sp>
            <p:nvSpPr>
              <p:cNvPr id="2" name="Прямоугольник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536" y="4581128"/>
                <a:ext cx="7056784" cy="2272866"/>
              </a:xfrm>
              <a:prstGeom prst="rect">
                <a:avLst/>
              </a:prstGeom>
              <a:blipFill rotWithShape="0">
                <a:blip r:embed="rId4" cstate="print"/>
                <a:stretch>
                  <a:fillRect l="-778" r="-951" b="-321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982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38070" y="1124744"/>
            <a:ext cx="7822818" cy="388620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endParaRPr lang="ru-RU" b="1" dirty="0" smtClean="0"/>
          </a:p>
          <a:p>
            <a:pPr marL="0" indent="0" algn="just">
              <a:buNone/>
            </a:pPr>
            <a:r>
              <a:rPr lang="ru-RU" b="1" dirty="0" smtClean="0"/>
              <a:t>С точки зрения практической реализации, так и экономической выгодности, наиболее перспективным средством продления навигации в Обско-</a:t>
            </a:r>
            <a:r>
              <a:rPr lang="ru-RU" b="1" dirty="0" err="1" smtClean="0"/>
              <a:t>Тазовской</a:t>
            </a:r>
            <a:r>
              <a:rPr lang="ru-RU" b="1" dirty="0" smtClean="0"/>
              <a:t> губе  является несамоходная ЛПВП с толкающим ее ледокольным буксиром. </a:t>
            </a:r>
          </a:p>
          <a:p>
            <a:pPr marL="0" indent="0" algn="just">
              <a:buNone/>
            </a:pPr>
            <a:endParaRPr lang="ru-RU" b="1" dirty="0" smtClean="0"/>
          </a:p>
          <a:p>
            <a:pPr marL="0" indent="0" algn="just">
              <a:buNone/>
            </a:pPr>
            <a:r>
              <a:rPr lang="ru-RU" b="1" dirty="0" smtClean="0"/>
              <a:t>Технические характеристики ЛПВП должны быть следующие: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b="1" dirty="0" smtClean="0"/>
              <a:t>ширина прокладываемого канала 25 м;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b="1" dirty="0" smtClean="0"/>
              <a:t>расчетная толщина разрушаемого льда 1,3 м;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b="1" dirty="0" smtClean="0"/>
              <a:t>расчетная температура воздуха  - 40</a:t>
            </a:r>
            <a:r>
              <a:rPr lang="ru-RU" b="1" baseline="30000" dirty="0" smtClean="0"/>
              <a:t>0</a:t>
            </a:r>
            <a:r>
              <a:rPr lang="ru-RU" b="1" dirty="0" smtClean="0"/>
              <a:t>С;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b="1" dirty="0" smtClean="0"/>
              <a:t>Класс К         </a:t>
            </a:r>
            <a:r>
              <a:rPr lang="en-US" b="1" dirty="0" smtClean="0"/>
              <a:t>R</a:t>
            </a:r>
            <a:r>
              <a:rPr lang="ru-RU" b="1" dirty="0"/>
              <a:t>3-</a:t>
            </a:r>
            <a:r>
              <a:rPr lang="en-US" b="1" dirty="0"/>
              <a:t>RSN </a:t>
            </a:r>
            <a:r>
              <a:rPr lang="ru-RU" b="1" dirty="0" smtClean="0"/>
              <a:t>.</a:t>
            </a:r>
          </a:p>
          <a:p>
            <a:pPr lvl="0"/>
            <a:endParaRPr lang="ru-RU" dirty="0" smtClean="0"/>
          </a:p>
          <a:p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3635896" y="333232"/>
            <a:ext cx="182716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 smtClean="0">
                <a:solidFill>
                  <a:srgbClr val="000099"/>
                </a:solidFill>
              </a:rPr>
              <a:t>ВЫВОД</a:t>
            </a:r>
            <a:endParaRPr lang="ru-RU" sz="3600" dirty="0">
              <a:solidFill>
                <a:srgbClr val="000099"/>
              </a:solidFill>
            </a:endParaRPr>
          </a:p>
        </p:txBody>
      </p:sp>
      <p:pic>
        <p:nvPicPr>
          <p:cNvPr id="4" name="Рисунок 3" descr="http://www.vympel-rybinsk.ru/wp-content/uploads/Zvezda.png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-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9310" y="4581128"/>
            <a:ext cx="220517" cy="216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2545" y="4563515"/>
            <a:ext cx="233306" cy="216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8880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6C217AF-0F4A-4FD8-8725-67349FEEE4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 ЛЛПВП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16F73D9-D07F-4197-84E2-6A7F13BAA9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1641574"/>
            <a:ext cx="8784976" cy="5027786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данном этапе проектирования рассчитаны: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Главные размерения и основные характеристики: </a:t>
            </a:r>
          </a:p>
          <a:p>
            <a:pPr marL="0" indent="534988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Длина по воздушной подушке……………..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=32,0 м; </a:t>
            </a:r>
          </a:p>
          <a:p>
            <a:pPr marL="0" indent="534988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Ширина по воздушной подушке…………..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=26,0 м; </a:t>
            </a:r>
          </a:p>
          <a:p>
            <a:pPr marL="0" indent="534988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Высота корпуса……………………………..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ru-RU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=3,0 м; </a:t>
            </a:r>
          </a:p>
          <a:p>
            <a:pPr marL="0" indent="534988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Высота гибкого ограждения…………….....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ru-RU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=2,0 м;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534988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Площадь воздушной подушки…………….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ru-RU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вп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=832 м</a:t>
            </a:r>
            <a:r>
              <a:rPr lang="ru-RU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0" indent="534988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Мощность двигателя……………………….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=4х630 кВт; </a:t>
            </a:r>
          </a:p>
          <a:p>
            <a:pPr marL="0" indent="534988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Давление в воздушной подушке………......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ru-RU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вп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=13,2 кПа;</a:t>
            </a:r>
          </a:p>
          <a:p>
            <a:pPr marL="0" indent="534988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 воздуха из ВП……………………....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ru-RU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вп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=160 м</a:t>
            </a:r>
            <a:r>
              <a:rPr lang="ru-RU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/с.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Нагрузка масс ЛПВП, в результате чего судно имеет:</a:t>
            </a:r>
          </a:p>
          <a:p>
            <a:pPr marL="0" indent="534988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Водоизмещение порожнём………………...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ru-RU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=769 т;</a:t>
            </a:r>
          </a:p>
          <a:p>
            <a:pPr marL="0" indent="534988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Полное водоизмещение…………………….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=975 т;</a:t>
            </a: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5028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6C217AF-0F4A-4FD8-8725-67349FEEE4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199807"/>
            <a:ext cx="8229600" cy="1143000"/>
          </a:xfrm>
        </p:spPr>
        <p:txBody>
          <a:bodyPr>
            <a:norm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Гибкое ограждение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16F73D9-D07F-4197-84E2-6A7F13BAA9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86525" y="1844824"/>
            <a:ext cx="3024336" cy="435009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Характеристики ГО:</a:t>
            </a: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Тип: Сегментное ГО;</a:t>
            </a: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Высота ГО:</a:t>
            </a:r>
          </a:p>
          <a:p>
            <a:pPr marL="0" indent="0">
              <a:buNone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ru-RU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h+ h</a:t>
            </a:r>
            <a:r>
              <a:rPr lang="ru-RU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тор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=1,3+0,7=2,0 м;</a:t>
            </a: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Высота колена ГО:</a:t>
            </a:r>
          </a:p>
          <a:p>
            <a:pPr marL="0" indent="0">
              <a:buNone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ru-RU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=3,8 м;</a:t>
            </a: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Угол развала: α=50</a:t>
            </a:r>
            <a:r>
              <a:rPr lang="ru-RU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Угол завала : γ=40</a:t>
            </a:r>
            <a:r>
              <a:rPr lang="ru-RU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498F85EC-DA7B-4FF9-9B00-61A0976E8766}"/>
              </a:ext>
            </a:extLst>
          </p:cNvPr>
          <p:cNvSpPr/>
          <p:nvPr/>
        </p:nvSpPr>
        <p:spPr>
          <a:xfrm>
            <a:off x="251520" y="5733256"/>
            <a:ext cx="51240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Рисунок 3 – Схема ГО ЛПВП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565AFF2C-EA3C-4E5C-93BD-C39A3525F6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844824"/>
            <a:ext cx="5764084" cy="374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29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6C217AF-0F4A-4FD8-8725-67349FEEE4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199807"/>
            <a:ext cx="8229600" cy="996945"/>
          </a:xfrm>
        </p:spPr>
        <p:txBody>
          <a:bodyPr>
            <a:normAutofit fontScale="9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Подбор нагнетательного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комплекса и его привода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xmlns="" id="{F16F73D9-D07F-4197-84E2-6A7F13BAA9A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7504" y="1484784"/>
                <a:ext cx="4608512" cy="2808312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ru-RU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Давление </a:t>
                </a:r>
                <a:r>
                  <a:rPr lang="ru-RU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и </a:t>
                </a:r>
                <a:r>
                  <a:rPr lang="ru-RU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расход </a:t>
                </a:r>
                <a:r>
                  <a:rPr lang="ru-RU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воздуха из ВП: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P</m:t>
                    </m:r>
                    <m:r>
                      <m:rPr>
                        <m:nor/>
                      </m:rPr>
                      <a:rPr lang="ru-RU" sz="2400" baseline="-25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вп</m:t>
                    </m:r>
                    <m:r>
                      <a:rPr lang="ru-RU" sz="240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ru-RU" sz="2400" i="1"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ru-RU" sz="2400">
                            <a:latin typeface="Cambria Math" panose="02040503050406030204" pitchFamily="18" charset="0"/>
                          </a:rPr>
                          <m:t>k</m:t>
                        </m:r>
                        <m:r>
                          <a:rPr lang="ru-RU" sz="2400">
                            <a:latin typeface="Cambria Math" panose="02040503050406030204" pitchFamily="18" charset="0"/>
                          </a:rPr>
                          <m:t>∙</m:t>
                        </m:r>
                        <m:sSup>
                          <m:sSupPr>
                            <m:ctrlPr>
                              <a:rPr lang="ru-RU" sz="24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ru-RU" sz="2400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p>
                            <m:r>
                              <a:rPr lang="ru-RU" sz="240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ru-RU" sz="24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ru-RU" sz="2400">
                                <a:latin typeface="Cambria Math" panose="02040503050406030204" pitchFamily="18" charset="0"/>
                              </a:rPr>
                              <m:t>r</m:t>
                            </m:r>
                          </m:e>
                          <m:sup>
                            <m:r>
                              <a:rPr lang="ru-RU" sz="240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ru-RU" sz="2400">
                        <a:latin typeface="Cambria Math" panose="02040503050406030204" pitchFamily="18" charset="0"/>
                      </a:rPr>
                      <m:t>∙</m:t>
                    </m:r>
                    <m:d>
                      <m:dPr>
                        <m:ctrlPr>
                          <a:rPr lang="ru-RU" sz="2400" i="1">
                            <a:latin typeface="Cambria Math"/>
                          </a:rPr>
                        </m:ctrlPr>
                      </m:dPr>
                      <m:e>
                        <m:r>
                          <a:rPr lang="ru-RU" sz="2400">
                            <a:latin typeface="Cambria Math" panose="02040503050406030204" pitchFamily="18" charset="0"/>
                          </a:rPr>
                          <m:t>1+</m:t>
                        </m:r>
                        <m:f>
                          <m:fPr>
                            <m:ctrlPr>
                              <a:rPr lang="ru-RU" sz="2400" i="1">
                                <a:latin typeface="Cambria Math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ru-RU" sz="2400" i="1"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ru-RU" sz="2400">
                                    <a:latin typeface="Cambria Math" panose="02040503050406030204" pitchFamily="18" charset="0"/>
                                  </a:rPr>
                                  <m:t>r</m:t>
                                </m:r>
                              </m:e>
                              <m:sup>
                                <m:r>
                                  <a:rPr lang="ru-RU" sz="240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m:rPr>
                                <m:sty m:val="p"/>
                              </m:rPr>
                              <a:rPr lang="ru-RU" sz="2400">
                                <a:latin typeface="Cambria Math" panose="02040503050406030204" pitchFamily="18" charset="0"/>
                              </a:rPr>
                              <m:t>S</m:t>
                            </m:r>
                            <m:r>
                              <a:rPr lang="ru-RU" sz="2400" i="1">
                                <a:latin typeface="Cambria Math" panose="02040503050406030204" pitchFamily="18" charset="0"/>
                              </a:rPr>
                              <m:t>вп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ru-RU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11,5кПа;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ru-RU" sz="24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ru-RU" sz="2400" i="1">
                            <a:latin typeface="Cambria Math" panose="02040503050406030204" pitchFamily="18" charset="0"/>
                          </a:rPr>
                          <m:t>вп</m:t>
                        </m:r>
                      </m:sub>
                    </m:sSub>
                    <m:r>
                      <a:rPr lang="ru-RU" sz="24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ru-RU" sz="2400" i="1">
                            <a:latin typeface="Cambria Math"/>
                          </a:rPr>
                        </m:ctrlPr>
                      </m:sSubPr>
                      <m:e>
                        <m:r>
                          <a:rPr lang="ru-RU" sz="2400" i="1">
                            <a:latin typeface="Cambria Math" panose="02040503050406030204" pitchFamily="18" charset="0"/>
                          </a:rPr>
                          <m:t>П</m:t>
                        </m:r>
                      </m:e>
                      <m:sub>
                        <m:r>
                          <a:rPr lang="ru-RU" sz="2400" i="1">
                            <a:latin typeface="Cambria Math" panose="02040503050406030204" pitchFamily="18" charset="0"/>
                          </a:rPr>
                          <m:t>вп</m:t>
                        </m:r>
                      </m:sub>
                    </m:sSub>
                    <m:sSub>
                      <m:sSubPr>
                        <m:ctrlPr>
                          <a:rPr lang="ru-RU" sz="24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ru-RU" sz="2400" i="1">
                            <a:latin typeface="Cambria Math" panose="02040503050406030204" pitchFamily="18" charset="0"/>
                          </a:rPr>
                          <m:t>э</m:t>
                        </m:r>
                      </m:sub>
                    </m:sSub>
                    <m:rad>
                      <m:radPr>
                        <m:degHide m:val="on"/>
                        <m:ctrlPr>
                          <a:rPr lang="ru-RU" sz="2400" i="1">
                            <a:latin typeface="Cambria Math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ru-RU" sz="2400" i="1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sSub>
                              <m:sSubPr>
                                <m:ctrlPr>
                                  <a:rPr lang="ru-RU" sz="2400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ru-RU" sz="2400" i="1">
                                    <a:latin typeface="Cambria Math" panose="02040503050406030204" pitchFamily="18" charset="0"/>
                                  </a:rPr>
                                  <m:t>вп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ru-RU" sz="2400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𝜌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возд</m:t>
                                </m:r>
                              </m:sub>
                            </m:sSub>
                          </m:den>
                        </m:f>
                      </m:e>
                    </m:rad>
                  </m:oMath>
                </a14:m>
                <a:r>
                  <a:rPr lang="ru-RU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=120 м</a:t>
                </a:r>
                <a:r>
                  <a:rPr lang="ru-RU" sz="24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ru-RU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/с.</a:t>
                </a:r>
              </a:p>
              <a:p>
                <a:pPr marL="0" indent="0">
                  <a:buNone/>
                </a:pPr>
                <a:endParaRPr lang="ru-RU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F16F73D9-D07F-4197-84E2-6A7F13BAA9A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7504" y="1484784"/>
                <a:ext cx="4608512" cy="2808312"/>
              </a:xfrm>
              <a:blipFill rotWithShape="1">
                <a:blip r:embed="rId2"/>
                <a:stretch>
                  <a:fillRect l="-2116" t="-173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Прямоугольник 3"/>
          <p:cNvSpPr/>
          <p:nvPr/>
        </p:nvSpPr>
        <p:spPr>
          <a:xfrm>
            <a:off x="178154" y="4434368"/>
            <a:ext cx="396179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4 вентилятора </a:t>
            </a:r>
            <a:r>
              <a:rPr lang="ru-RU" sz="2400" dirty="0" smtClean="0"/>
              <a:t>ВМ-20А</a:t>
            </a:r>
          </a:p>
          <a:p>
            <a:r>
              <a:rPr lang="ru-RU" sz="2400" dirty="0" smtClean="0"/>
              <a:t>С характеристиками:</a:t>
            </a:r>
            <a:endParaRPr lang="ru-RU" sz="2400" dirty="0"/>
          </a:p>
          <a:p>
            <a:r>
              <a:rPr lang="ru-RU" sz="2400" dirty="0"/>
              <a:t>  </a:t>
            </a:r>
            <a:r>
              <a:rPr lang="ru-RU" sz="2400" dirty="0" err="1"/>
              <a:t>Pвп</a:t>
            </a:r>
            <a:r>
              <a:rPr lang="ru-RU" sz="2400" dirty="0"/>
              <a:t>=13,2 кПа;</a:t>
            </a:r>
          </a:p>
          <a:p>
            <a:r>
              <a:rPr lang="ru-RU" sz="2400" dirty="0"/>
              <a:t>- Расход воздуха: </a:t>
            </a:r>
          </a:p>
          <a:p>
            <a:r>
              <a:rPr lang="ru-RU" sz="2400" dirty="0"/>
              <a:t>  </a:t>
            </a:r>
            <a:r>
              <a:rPr lang="ru-RU" sz="2400" dirty="0" err="1"/>
              <a:t>Qвп</a:t>
            </a:r>
            <a:r>
              <a:rPr lang="ru-RU" sz="2400" dirty="0"/>
              <a:t> 4х40=160 м3/с.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499992" y="16288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Мощность  </a:t>
            </a:r>
            <a:r>
              <a:rPr lang="ru-RU" dirty="0"/>
              <a:t>привода нагнетателя </a:t>
            </a:r>
            <a:r>
              <a:rPr lang="ru-RU" dirty="0" smtClean="0"/>
              <a:t>:</a:t>
            </a:r>
            <a:endParaRPr lang="ru-RU" dirty="0"/>
          </a:p>
          <a:p>
            <a:r>
              <a:rPr lang="ru-RU" dirty="0"/>
              <a:t>𝑁=((</a:t>
            </a:r>
            <a:r>
              <a:rPr lang="ru-RU" dirty="0" smtClean="0"/>
              <a:t>𝑃</a:t>
            </a:r>
            <a:r>
              <a:rPr lang="ru-RU" dirty="0" err="1" smtClean="0"/>
              <a:t>вп</a:t>
            </a:r>
            <a:r>
              <a:rPr lang="ru-RU" dirty="0"/>
              <a:t>+∆𝑃) </a:t>
            </a:r>
            <a:r>
              <a:rPr lang="ru-RU" dirty="0" smtClean="0"/>
              <a:t>𝑄</a:t>
            </a:r>
            <a:r>
              <a:rPr lang="ru-RU" dirty="0" err="1" smtClean="0"/>
              <a:t>вп</a:t>
            </a:r>
            <a:r>
              <a:rPr lang="ru-RU" dirty="0"/>
              <a:t>)/𝜂 = 2400 кВт;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610524" y="2564904"/>
            <a:ext cx="42034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Дизельный двигатель </a:t>
            </a:r>
            <a:r>
              <a:rPr lang="ru-RU" dirty="0" smtClean="0"/>
              <a:t>12ЧН18/20  -  4 шт.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499992" y="2996952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Характеристики двигателя:</a:t>
            </a:r>
          </a:p>
          <a:p>
            <a:r>
              <a:rPr lang="ru-RU" dirty="0" smtClean="0"/>
              <a:t>  </a:t>
            </a:r>
            <a:r>
              <a:rPr lang="ru-RU" dirty="0"/>
              <a:t>N=630 кВт</a:t>
            </a:r>
            <a:r>
              <a:rPr lang="ru-RU" dirty="0" smtClean="0"/>
              <a:t>;   </a:t>
            </a:r>
            <a:r>
              <a:rPr lang="ru-RU" dirty="0"/>
              <a:t>n=1500 об/мин;</a:t>
            </a:r>
          </a:p>
          <a:p>
            <a:r>
              <a:rPr lang="ru-RU" dirty="0" err="1" smtClean="0"/>
              <a:t>LхBхH</a:t>
            </a:r>
            <a:r>
              <a:rPr lang="ru-RU" dirty="0"/>
              <a:t>, мм</a:t>
            </a:r>
            <a:r>
              <a:rPr lang="ru-RU" dirty="0" smtClean="0"/>
              <a:t>:   </a:t>
            </a:r>
            <a:r>
              <a:rPr lang="ru-RU" dirty="0"/>
              <a:t>2420х1220х1600;</a:t>
            </a:r>
          </a:p>
          <a:p>
            <a:r>
              <a:rPr lang="ru-RU" dirty="0"/>
              <a:t>- Удельный расход топлива:</a:t>
            </a:r>
          </a:p>
          <a:p>
            <a:r>
              <a:rPr lang="ru-RU" dirty="0"/>
              <a:t>  q=222 г/</a:t>
            </a:r>
            <a:r>
              <a:rPr lang="ru-RU" dirty="0" err="1"/>
              <a:t>кВт·ч</a:t>
            </a:r>
            <a:r>
              <a:rPr lang="ru-RU" dirty="0" smtClean="0"/>
              <a:t>;</a:t>
            </a:r>
            <a:endParaRPr lang="ru-RU" dirty="0"/>
          </a:p>
          <a:p>
            <a:r>
              <a:rPr lang="ru-RU" dirty="0" smtClean="0"/>
              <a:t>суммарная мощность:  N=4х630=2520 </a:t>
            </a:r>
            <a:r>
              <a:rPr lang="ru-RU" dirty="0"/>
              <a:t>кВт.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790460"/>
            <a:ext cx="2912938" cy="2067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1936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68BBB7E-713B-4D55-B2B0-562DE442D1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Ключевые участники мероприятия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3C414D6D-E2D1-456B-8F95-D34369DA8B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10820"/>
            <a:ext cx="8229600" cy="5328592"/>
          </a:xfrm>
        </p:spPr>
        <p:txBody>
          <a:bodyPr>
            <a:normAutofit fontScale="92500" lnSpcReduction="10000"/>
          </a:bodyPr>
          <a:lstStyle/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 проекта: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61950" indent="0">
              <a:buNone/>
              <a:tabLst>
                <a:tab pos="0" algn="l"/>
              </a:tabLst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Зуев Валерий Андреевич, д.т.н., профессор, заведующий кафедрой «Кораблестроение и авиационная техника» НГТУ.</a:t>
            </a: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Проектирование осуществляется: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проектными командами 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1950" indent="0"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магистрами 2 года обучения, обучающихся по направлению подготовки: 26.03.02 образовательная программа «Кораблестроение»;</a:t>
            </a:r>
          </a:p>
          <a:p>
            <a:pPr marL="361950" indent="0"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бакалаврами 4 курса ИТС, обучающихся по направлению подготовки: 26.04.02 по программе «Проектирование судов и морских сооружений, эксплуатирующихся в ледовых условиях».</a:t>
            </a: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Консультанты проекта: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61950" indent="0"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кафедры «Кораблестроение и авиационная техника» НГТУ: </a:t>
            </a:r>
          </a:p>
          <a:p>
            <a:pPr marL="361950" indent="0"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Двойченко Ю.А., к.т.н., доцент; </a:t>
            </a:r>
          </a:p>
          <a:p>
            <a:pPr marL="361950" indent="0"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Калинина Н.В., к.т.н., доцент; </a:t>
            </a:r>
          </a:p>
          <a:p>
            <a:pPr marL="361950" indent="0"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Князьков В.В., к.т.н., доцент; </a:t>
            </a:r>
          </a:p>
          <a:p>
            <a:pPr marL="361950" indent="0"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Ларин А.Г., к.т.н., ст. преподаватель; </a:t>
            </a:r>
          </a:p>
          <a:p>
            <a:pPr marL="361950" indent="0"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индустриального партнера:</a:t>
            </a:r>
          </a:p>
          <a:p>
            <a:pPr marL="361950" indent="0"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Посадов Д.А., технический директор АО Конструкторское бюро по проектированию судов «Вымпел».</a:t>
            </a: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Внешние участники мероприятия (заказчик проекта): </a:t>
            </a:r>
          </a:p>
          <a:p>
            <a:pPr marL="361950" indent="0"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Предприятие-партнер АО Конструкторское бюро по проектированию судов «Вымпел», </a:t>
            </a:r>
          </a:p>
          <a:p>
            <a:pPr marL="361950" indent="0"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Шаталов Вячеслав Валентинович, ген. директор. </a:t>
            </a:r>
          </a:p>
        </p:txBody>
      </p:sp>
    </p:spTree>
    <p:extLst>
      <p:ext uri="{BB962C8B-B14F-4D97-AF65-F5344CB8AC3E}">
        <p14:creationId xmlns:p14="http://schemas.microsoft.com/office/powerpoint/2010/main" val="2643152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E9420F1-9143-4264-9293-F3EACF557D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Модельные испытания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5EB80D8C-E903-4004-9935-68BFDAD2730C}"/>
              </a:ext>
            </a:extLst>
          </p:cNvPr>
          <p:cNvSpPr/>
          <p:nvPr/>
        </p:nvSpPr>
        <p:spPr>
          <a:xfrm>
            <a:off x="942993" y="6322060"/>
            <a:ext cx="72580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Рисунок 4 – Общий вид ледового опытового бассейна</a:t>
            </a:r>
          </a:p>
        </p:txBody>
      </p:sp>
      <p:pic>
        <p:nvPicPr>
          <p:cNvPr id="13" name="Рисунок 12" descr="https://pp.userapi.com/c845421/v845421625/ec907/tXytZaHlg8w.jpg">
            <a:extLst>
              <a:ext uri="{FF2B5EF4-FFF2-40B4-BE49-F238E27FC236}">
                <a16:creationId xmlns:a16="http://schemas.microsoft.com/office/drawing/2014/main" xmlns="" id="{C02AB090-DE2E-43F0-904E-F6E4DB128D2B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62" t="39472"/>
          <a:stretch/>
        </p:blipFill>
        <p:spPr bwMode="auto">
          <a:xfrm>
            <a:off x="169168" y="1484784"/>
            <a:ext cx="4186808" cy="485230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6" name="Содержимое 2">
            <a:extLst>
              <a:ext uri="{FF2B5EF4-FFF2-40B4-BE49-F238E27FC236}">
                <a16:creationId xmlns:a16="http://schemas.microsoft.com/office/drawing/2014/main" xmlns="" id="{722D690D-F5EF-436D-9EF8-A101D8A44CD2}"/>
              </a:ext>
            </a:extLst>
          </p:cNvPr>
          <p:cNvSpPr txBox="1">
            <a:spLocks/>
          </p:cNvSpPr>
          <p:nvPr/>
        </p:nvSpPr>
        <p:spPr>
          <a:xfrm>
            <a:off x="4572000" y="1366115"/>
            <a:ext cx="3507103" cy="1603269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Характеристики:</a:t>
            </a:r>
            <a:endParaRPr lang="en-US" sz="20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Длина бассейна 16,5 м;</a:t>
            </a: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Ширина бассейна 1,6 м;</a:t>
            </a: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Глубина бассейна 0,85 м;</a:t>
            </a:r>
          </a:p>
          <a:p>
            <a:pPr marL="0" indent="0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Рисунок 16" descr="C:\Users\Мария\Desktop\IMG_20180828_092132.jpg">
            <a:extLst>
              <a:ext uri="{FF2B5EF4-FFF2-40B4-BE49-F238E27FC236}">
                <a16:creationId xmlns:a16="http://schemas.microsoft.com/office/drawing/2014/main" xmlns="" id="{43C05185-6A5C-4CE0-9E6F-9C197B43F4D5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5" t="12826"/>
          <a:stretch/>
        </p:blipFill>
        <p:spPr bwMode="auto">
          <a:xfrm>
            <a:off x="4572000" y="2852936"/>
            <a:ext cx="4379487" cy="3484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36096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BC163CC-9AAE-4256-B63B-366FD95D54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Модельные испытания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4FF76FF-F74F-4EF2-A72F-6E69EE70B1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556792"/>
            <a:ext cx="4752528" cy="3936708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0E791B98-3575-4DE4-8032-5C3F4BE36966}"/>
              </a:ext>
            </a:extLst>
          </p:cNvPr>
          <p:cNvSpPr/>
          <p:nvPr/>
        </p:nvSpPr>
        <p:spPr>
          <a:xfrm>
            <a:off x="385117" y="5632654"/>
            <a:ext cx="43413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Рисунок 5 – Модель ЛПВП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9BE13CA9-8618-4C70-B772-EFA140C954D3}"/>
              </a:ext>
            </a:extLst>
          </p:cNvPr>
          <p:cNvSpPr/>
          <p:nvPr/>
        </p:nvSpPr>
        <p:spPr>
          <a:xfrm>
            <a:off x="4932040" y="1417638"/>
            <a:ext cx="4176464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Характеристики модели:</a:t>
            </a:r>
          </a:p>
          <a:p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Длина расчетная - 900 мм;</a:t>
            </a:r>
          </a:p>
          <a:p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Ширина расчетная - 800 мм;</a:t>
            </a:r>
          </a:p>
          <a:p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Высота корпуса - 132 мм;</a:t>
            </a:r>
          </a:p>
          <a:p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Длина по воздушной подушке - 740 мм;</a:t>
            </a:r>
          </a:p>
          <a:p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Ширина по воздушной подушке - 640 мм;</a:t>
            </a:r>
          </a:p>
          <a:p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Высота гибкого ограждения - 175 мм;</a:t>
            </a:r>
          </a:p>
          <a:p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Форма гибкого ограждения – сегментная;</a:t>
            </a:r>
          </a:p>
          <a:p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Масса модели варьировалась от 21,0 кг до 22,85 кг;</a:t>
            </a:r>
          </a:p>
          <a:p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Вентилятор – центробежный;</a:t>
            </a:r>
          </a:p>
          <a:p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Электродвигатель постоянного тока Д-400П;</a:t>
            </a:r>
          </a:p>
          <a:p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Мощность двигателя 400 Вт.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9495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BDD1EB6-5FAF-4C2D-9712-3F04894D8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Модельные испытания</a:t>
            </a:r>
            <a:endParaRPr lang="ru-RU" dirty="0"/>
          </a:p>
        </p:txBody>
      </p:sp>
      <p:pic>
        <p:nvPicPr>
          <p:cNvPr id="4" name="Чистая вода">
            <a:hlinkClick r:id="" action="ppaction://media"/>
            <a:extLst>
              <a:ext uri="{FF2B5EF4-FFF2-40B4-BE49-F238E27FC236}">
                <a16:creationId xmlns:a16="http://schemas.microsoft.com/office/drawing/2014/main" xmlns="" id="{03048123-783A-4BD7-A829-F55AC416DF7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</p:spTree>
    <p:extLst>
      <p:ext uri="{BB962C8B-B14F-4D97-AF65-F5344CB8AC3E}">
        <p14:creationId xmlns:p14="http://schemas.microsoft.com/office/powerpoint/2010/main" val="249050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3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01CBE52-B6EF-4B8A-A443-D05909E74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Модельные испытания</a:t>
            </a:r>
            <a:endParaRPr lang="ru-RU" dirty="0"/>
          </a:p>
        </p:txBody>
      </p:sp>
      <p:pic>
        <p:nvPicPr>
          <p:cNvPr id="4" name="Плитки">
            <a:hlinkClick r:id="" action="ppaction://media"/>
            <a:extLst>
              <a:ext uri="{FF2B5EF4-FFF2-40B4-BE49-F238E27FC236}">
                <a16:creationId xmlns:a16="http://schemas.microsoft.com/office/drawing/2014/main" xmlns="" id="{4C57A1AC-A82B-44D3-881F-F7A52EFDC9A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</p:spTree>
    <p:extLst>
      <p:ext uri="{BB962C8B-B14F-4D97-AF65-F5344CB8AC3E}">
        <p14:creationId xmlns:p14="http://schemas.microsoft.com/office/powerpoint/2010/main" val="2524574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9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01CBE52-B6EF-4B8A-A443-D05909E74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Модельные испытания</a:t>
            </a:r>
            <a:endParaRPr lang="ru-RU" dirty="0"/>
          </a:p>
        </p:txBody>
      </p:sp>
      <p:pic>
        <p:nvPicPr>
          <p:cNvPr id="4" name="Гранулы">
            <a:hlinkClick r:id="" action="ppaction://media"/>
            <a:extLst>
              <a:ext uri="{FF2B5EF4-FFF2-40B4-BE49-F238E27FC236}">
                <a16:creationId xmlns:a16="http://schemas.microsoft.com/office/drawing/2014/main" xmlns="" id="{8A8A1DA7-EB03-4AAE-B0AD-0C49F95C532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</p:spTree>
    <p:extLst>
      <p:ext uri="{BB962C8B-B14F-4D97-AF65-F5344CB8AC3E}">
        <p14:creationId xmlns:p14="http://schemas.microsoft.com/office/powerpoint/2010/main" val="64659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B924212-40F1-4803-BAB0-FAF9E2375F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Модельные испытания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0F556284-9BB1-4A24-8A8C-DD6D2CFB1E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9630" y="1340768"/>
            <a:ext cx="8640960" cy="4525963"/>
          </a:xfrm>
        </p:spPr>
        <p:txBody>
          <a:bodyPr>
            <a:normAutofit/>
          </a:bodyPr>
          <a:lstStyle/>
          <a:p>
            <a:pPr marL="0" indent="36195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испытаний модели ЛПВП в ледовом опытовом бассейне представлены в виде графиков зависимости сопротивления от скорости хода: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FEAAA44-7F29-4DC2-9CB8-7FB095388181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702" y="1988840"/>
            <a:ext cx="7344816" cy="4248472"/>
          </a:xfrm>
          <a:prstGeom prst="rect">
            <a:avLst/>
          </a:prstGeom>
          <a:noFill/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F035DC1F-A934-4F36-990E-406C828350C0}"/>
              </a:ext>
            </a:extLst>
          </p:cNvPr>
          <p:cNvSpPr/>
          <p:nvPr/>
        </p:nvSpPr>
        <p:spPr>
          <a:xfrm>
            <a:off x="683568" y="6211669"/>
            <a:ext cx="80857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Рисунок 6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Графики зависимостей сопротивления ЛПВП от скорости хода при напряжениях 25В/35В на чистой воде и в битом льду</a:t>
            </a:r>
          </a:p>
        </p:txBody>
      </p:sp>
    </p:spTree>
    <p:extLst>
      <p:ext uri="{BB962C8B-B14F-4D97-AF65-F5344CB8AC3E}">
        <p14:creationId xmlns:p14="http://schemas.microsoft.com/office/powerpoint/2010/main" val="3262716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451CF3D-3C5A-4601-92CB-CB6387262C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Модельные испытания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xmlns="" id="{5F2A66CD-54DB-48C9-A736-D60C7C265AD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484784"/>
                <a:ext cx="8229600" cy="5256584"/>
              </a:xfrm>
            </p:spPr>
            <p:txBody>
              <a:bodyPr>
                <a:normAutofit fontScale="70000" lnSpcReduction="20000"/>
              </a:bodyPr>
              <a:lstStyle/>
              <a:p>
                <a:pPr marL="0" indent="0">
                  <a:buNone/>
                </a:pPr>
                <a:r>
                  <a:rPr lang="ru-RU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Пересчет результатов на натуру производится по следующим формулам: </a:t>
                </a: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н</m:t>
                          </m:r>
                        </m:sub>
                      </m:sSub>
                      <m:r>
                        <a:rPr lang="ru-RU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ru-RU">
                          <a:latin typeface="Cambria Math" panose="02040503050406030204" pitchFamily="18" charset="0"/>
                        </a:rPr>
                        <m:t>λ</m:t>
                      </m:r>
                      <m:r>
                        <a:rPr lang="ru-RU">
                          <a:latin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ru-RU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м</m:t>
                          </m:r>
                        </m:sub>
                      </m:sSub>
                      <m:r>
                        <a:rPr lang="ru-RU" b="0" i="1" smtClean="0">
                          <a:latin typeface="Cambria Math" panose="02040503050406030204" pitchFamily="18" charset="0"/>
                        </a:rPr>
                        <m:t>;</m:t>
                      </m:r>
                    </m:oMath>
                  </m:oMathPara>
                </a14:m>
                <a:endParaRPr lang="ru-RU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н</m:t>
                          </m:r>
                        </m:sub>
                      </m:sSub>
                      <m:r>
                        <a:rPr lang="ru-RU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ru-RU">
                          <a:latin typeface="Cambria Math" panose="02040503050406030204" pitchFamily="18" charset="0"/>
                        </a:rPr>
                        <m:t>λ</m:t>
                      </m:r>
                      <m:r>
                        <a:rPr lang="ru-RU">
                          <a:latin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ru-RU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м</m:t>
                          </m:r>
                        </m:sub>
                      </m:sSub>
                      <m:r>
                        <a:rPr lang="ru-RU" b="0" i="1" smtClean="0">
                          <a:latin typeface="Cambria Math" panose="02040503050406030204" pitchFamily="18" charset="0"/>
                        </a:rPr>
                        <m:t>;</m:t>
                      </m:r>
                    </m:oMath>
                  </m:oMathPara>
                </a14:m>
                <a:endParaRPr lang="ru-RU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н</m:t>
                          </m:r>
                        </m:sub>
                      </m:sSub>
                      <m:r>
                        <a:rPr lang="ru-RU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ru-RU" i="1">
                              <a:latin typeface="Cambria Math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ru-RU"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  <m:sup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ru-RU">
                          <a:latin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ru-RU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м</m:t>
                          </m:r>
                        </m:sub>
                      </m:sSub>
                      <m:r>
                        <a:rPr lang="ru-RU" b="0" i="1" smtClean="0">
                          <a:latin typeface="Cambria Math" panose="02040503050406030204" pitchFamily="18" charset="0"/>
                        </a:rPr>
                        <m:t>;</m:t>
                      </m:r>
                    </m:oMath>
                  </m:oMathPara>
                </a14:m>
                <a:endParaRPr lang="ru-RU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ru-RU" i="1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вп</m:t>
                          </m:r>
                        </m:sub>
                        <m:sup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н</m:t>
                          </m:r>
                        </m:sup>
                      </m:sSubSup>
                      <m:r>
                        <a:rPr lang="ru-RU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ru-RU">
                          <a:latin typeface="Cambria Math" panose="02040503050406030204" pitchFamily="18" charset="0"/>
                        </a:rPr>
                        <m:t>λ</m:t>
                      </m:r>
                      <m:r>
                        <a:rPr lang="ru-RU">
                          <a:latin typeface="Cambria Math" panose="02040503050406030204" pitchFamily="18" charset="0"/>
                        </a:rPr>
                        <m:t>∙</m:t>
                      </m:r>
                      <m:sSubSup>
                        <m:sSubSupPr>
                          <m:ctrlPr>
                            <a:rPr lang="ru-RU" i="1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вп</m:t>
                          </m:r>
                        </m:sub>
                        <m:sup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м</m:t>
                          </m:r>
                        </m:sup>
                      </m:sSubSup>
                      <m:r>
                        <a:rPr lang="ru-RU" b="0" i="1" smtClean="0">
                          <a:latin typeface="Cambria Math" panose="02040503050406030204" pitchFamily="18" charset="0"/>
                        </a:rPr>
                        <m:t>;</m:t>
                      </m:r>
                    </m:oMath>
                  </m:oMathPara>
                </a14:m>
                <a:endParaRPr lang="ru-RU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ru-RU" i="1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вп</m:t>
                          </m:r>
                        </m:sub>
                        <m:sup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н</m:t>
                          </m:r>
                        </m:sup>
                      </m:sSubSup>
                      <m:r>
                        <a:rPr lang="ru-RU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ru-RU" i="1">
                              <a:latin typeface="Cambria Math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ru-RU"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  <m:sup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5/2</m:t>
                          </m:r>
                        </m:sup>
                      </m:sSup>
                      <m:r>
                        <a:rPr lang="ru-RU">
                          <a:latin typeface="Cambria Math" panose="02040503050406030204" pitchFamily="18" charset="0"/>
                        </a:rPr>
                        <m:t>∙</m:t>
                      </m:r>
                      <m:sSubSup>
                        <m:sSubSupPr>
                          <m:ctrlPr>
                            <a:rPr lang="ru-RU" i="1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вп</m:t>
                          </m:r>
                        </m:sub>
                        <m:sup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м</m:t>
                          </m:r>
                        </m:sup>
                      </m:sSubSup>
                      <m:r>
                        <a:rPr lang="ru-RU" b="0" i="1" smtClean="0">
                          <a:latin typeface="Cambria Math" panose="02040503050406030204" pitchFamily="18" charset="0"/>
                        </a:rPr>
                        <m:t>;</m:t>
                      </m:r>
                    </m:oMath>
                  </m:oMathPara>
                </a14:m>
                <a:endParaRPr lang="ru-RU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н</m:t>
                          </m:r>
                        </m:sub>
                      </m:sSub>
                      <m:r>
                        <a:rPr lang="ru-RU" i="1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ru-RU" i="1">
                              <a:latin typeface="Cambria Math"/>
                            </a:rPr>
                          </m:ctrlPr>
                        </m:radPr>
                        <m:deg/>
                        <m:e>
                          <m:r>
                            <m:rPr>
                              <m:sty m:val="p"/>
                            </m:rPr>
                            <a:rPr lang="ru-RU"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</m:rad>
                      <m:r>
                        <a:rPr lang="ru-RU">
                          <a:latin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ru-RU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м</m:t>
                          </m:r>
                        </m:sub>
                      </m:sSub>
                      <m:r>
                        <a:rPr lang="ru-RU" b="0" i="1" smtClean="0">
                          <a:latin typeface="Cambria Math" panose="02040503050406030204" pitchFamily="18" charset="0"/>
                        </a:rPr>
                        <m:t>;</m:t>
                      </m:r>
                    </m:oMath>
                  </m:oMathPara>
                </a14:m>
                <a:endParaRPr lang="ru-RU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н</m:t>
                          </m:r>
                        </m:sub>
                      </m:sSub>
                      <m:r>
                        <a:rPr lang="ru-RU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ru-RU" i="1">
                              <a:latin typeface="Cambria Math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ru-RU"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  <m:sup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ru-RU">
                          <a:latin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ru-RU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м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ru-RU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r>
                  <a:rPr lang="ru-RU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где λ - масштаб модели по ширине: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ru-RU">
                          <a:latin typeface="Cambria Math" panose="02040503050406030204" pitchFamily="18" charset="0"/>
                        </a:rPr>
                        <m:t>λ</m:t>
                      </m:r>
                      <m:r>
                        <a:rPr lang="ru-RU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ru-RU" i="1"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ru-RU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ru-RU" i="1">
                                  <a:latin typeface="Cambria Math" panose="02040503050406030204" pitchFamily="18" charset="0"/>
                                </a:rPr>
                                <m:t>н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ru-RU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ru-RU" i="1">
                                  <a:latin typeface="Cambria Math" panose="02040503050406030204" pitchFamily="18" charset="0"/>
                                </a:rPr>
                                <m:t>м</m:t>
                              </m:r>
                            </m:sub>
                          </m:sSub>
                        </m:den>
                      </m:f>
                      <m:r>
                        <a:rPr lang="ru-RU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ru-RU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26,0</m:t>
                          </m:r>
                        </m:num>
                        <m:den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0,8</m:t>
                          </m:r>
                        </m:den>
                      </m:f>
                      <m:r>
                        <a:rPr lang="ru-RU" i="1">
                          <a:latin typeface="Cambria Math" panose="02040503050406030204" pitchFamily="18" charset="0"/>
                        </a:rPr>
                        <m:t>=32,5</m:t>
                      </m:r>
                    </m:oMath>
                  </m:oMathPara>
                </a14:m>
                <a:endParaRPr lang="ru-RU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r>
                  <a:rPr lang="ru-RU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Полученные результаты представлены в виде графиков зависимости сопротивления от скорости хода (рисунок </a:t>
                </a:r>
                <a:r>
                  <a:rPr lang="ru-RU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7).</a:t>
                </a:r>
                <a:endParaRPr lang="ru-RU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5F2A66CD-54DB-48C9-A736-D60C7C265AD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484784"/>
                <a:ext cx="8229600" cy="5256584"/>
              </a:xfrm>
              <a:blipFill rotWithShape="1">
                <a:blip r:embed="rId2"/>
                <a:stretch>
                  <a:fillRect l="-889" t="-197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45390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B924212-40F1-4803-BAB0-FAF9E2375F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Модельные испытания</a:t>
            </a:r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F035DC1F-A934-4F36-990E-406C828350C0}"/>
              </a:ext>
            </a:extLst>
          </p:cNvPr>
          <p:cNvSpPr/>
          <p:nvPr/>
        </p:nvSpPr>
        <p:spPr>
          <a:xfrm>
            <a:off x="529148" y="6165304"/>
            <a:ext cx="80857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Рисунок 7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Графики зависимостей сопротивления ЛПВП от скорости хода при напряжениях 25В/35В на чистой воде и в битом льду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9A9AF66C-CD8E-447E-BD1F-58D780B3C75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714400" y="1464040"/>
            <a:ext cx="7715200" cy="4747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731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9F71342-8DF4-4A6D-9475-60AAD5E31B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 работы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A511E9B-732A-4D3C-BBCA-FFD766FFFD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1600200"/>
            <a:ext cx="8856984" cy="5141168"/>
          </a:xfrm>
        </p:spPr>
        <p:txBody>
          <a:bodyPr>
            <a:normAutofit fontScale="85000" lnSpcReduction="20000"/>
          </a:bodyPr>
          <a:lstStyle/>
          <a:p>
            <a:pPr marL="0" indent="534988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данный момент времени продолжается разработка эскизного проекта (прочность и конструкция корпуса; элементы судовых систем; системы энергетической установки; выбор судовых устройств); </a:t>
            </a:r>
          </a:p>
          <a:p>
            <a:pPr marL="0" indent="534988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Далее будут выполнены: </a:t>
            </a:r>
          </a:p>
          <a:p>
            <a:pPr marL="0" indent="534988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проектирование счального устройства;</a:t>
            </a:r>
          </a:p>
          <a:p>
            <a:pPr marL="0" indent="534988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расчет экономической эффективности разрушения льда и создания ледового канала с использованием ЛПВП;</a:t>
            </a:r>
          </a:p>
          <a:p>
            <a:pPr marL="0" indent="534988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рассмотрение этапов жизненного цикла ЛПВП от проектирования до утилизации;</a:t>
            </a:r>
          </a:p>
          <a:p>
            <a:pPr marL="0" indent="534988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и оформление технической документации.</a:t>
            </a:r>
          </a:p>
          <a:p>
            <a:pPr marL="0" indent="534988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Окончательное время проектирования назначено на май 2019 года.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85409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02586" y="404664"/>
            <a:ext cx="5184576" cy="582960"/>
          </a:xfrm>
        </p:spPr>
        <p:txBody>
          <a:bodyPr>
            <a:noAutofit/>
          </a:bodyPr>
          <a:lstStyle/>
          <a:p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Требования к проекту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Объект 5"/>
              <p:cNvSpPr>
                <a:spLocks noGrp="1"/>
              </p:cNvSpPr>
              <p:nvPr>
                <p:ph idx="1"/>
              </p:nvPr>
            </p:nvSpPr>
            <p:spPr>
              <a:xfrm>
                <a:off x="143000" y="1700808"/>
                <a:ext cx="9001000" cy="4536504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ru-RU" sz="2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Назначение ЛПВП – проведение ледовых работ при температурах воздуха до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ru-RU" sz="2600" i="1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ru-RU" sz="2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−40</m:t>
                        </m:r>
                      </m:e>
                      <m:sup>
                        <m:r>
                          <a:rPr lang="ru-RU" sz="2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ru-RU" sz="2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С с разрушением сплошного ледяного покрова толщиной до 1,</a:t>
                </a:r>
                <a:r>
                  <a:rPr lang="en-US" sz="2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ru-RU" sz="2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метр</a:t>
                </a:r>
                <a:r>
                  <a:rPr lang="ru-RU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а</a:t>
                </a:r>
                <a:r>
                  <a:rPr lang="ru-RU" sz="2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r>
                  <a:rPr lang="ru-RU" sz="2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ЛПВП – несамоходное судно, должно быть спроектировано применительно к классу  К        R3-RSN с обеспечением мореходных и эксплуатационных качеств,  эксплуатация которого осуществляется методом толкания ледокольным буксиром или грузовым судном, приспособленным для плавания в битых льдах. </a:t>
                </a:r>
              </a:p>
              <a:p>
                <a:r>
                  <a:rPr lang="ru-RU" sz="2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Автономность плавания по запасам топлива – 5 суток. </a:t>
                </a:r>
              </a:p>
              <a:p>
                <a:r>
                  <a:rPr lang="ru-RU" sz="2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Экипаж - 3 чел. </a:t>
                </a:r>
              </a:p>
              <a:p>
                <a:endParaRPr lang="ru-RU" dirty="0"/>
              </a:p>
            </p:txBody>
          </p:sp>
        </mc:Choice>
        <mc:Fallback xmlns="">
          <p:sp>
            <p:nvSpPr>
              <p:cNvPr id="6" name="Объект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43000" y="1700808"/>
                <a:ext cx="9001000" cy="4536504"/>
              </a:xfrm>
              <a:blipFill>
                <a:blip r:embed="rId2"/>
                <a:stretch>
                  <a:fillRect l="-1016" t="-2016" r="-142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xmlns="" id="{F1966D3F-61B8-43C2-B680-087B6B70F8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4429035"/>
              </p:ext>
            </p:extLst>
          </p:nvPr>
        </p:nvGraphicFramePr>
        <p:xfrm>
          <a:off x="4716016" y="3284984"/>
          <a:ext cx="309174" cy="335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9174">
                  <a:extLst>
                    <a:ext uri="{9D8B030D-6E8A-4147-A177-3AD203B41FA5}">
                      <a16:colId xmlns:a16="http://schemas.microsoft.com/office/drawing/2014/main" xmlns="" val="731267834"/>
                    </a:ext>
                  </a:extLst>
                </a:gridCol>
              </a:tblGrid>
              <a:tr h="272415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006248169"/>
                  </a:ext>
                </a:extLst>
              </a:tr>
            </a:tbl>
          </a:graphicData>
        </a:graphic>
      </p:graphicFrame>
      <p:pic>
        <p:nvPicPr>
          <p:cNvPr id="8" name="Рисунок 7" descr="star">
            <a:extLst>
              <a:ext uri="{FF2B5EF4-FFF2-40B4-BE49-F238E27FC236}">
                <a16:creationId xmlns:a16="http://schemas.microsoft.com/office/drawing/2014/main" xmlns="" id="{A56F0FF6-13FE-43A8-927A-04C9E16F13EA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0834" y="3284984"/>
            <a:ext cx="273174" cy="2724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53221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28879" y="617240"/>
            <a:ext cx="3331990" cy="582960"/>
          </a:xfrm>
        </p:spPr>
        <p:txBody>
          <a:bodyPr>
            <a:noAutofit/>
          </a:bodyPr>
          <a:lstStyle/>
          <a:p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проекта: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6392" y="1340768"/>
            <a:ext cx="8676964" cy="144016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проекта инновационной энергосберегающей ледокольной платформы на воздушной подушке  (ЛПВП) для разрушения льда и продления навигации в Западной Сибири.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805990" y="2854677"/>
            <a:ext cx="358784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проекта: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5221" y="3501008"/>
            <a:ext cx="925930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исследовать особенности гидрометеорологических и ледовых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условий и технических средств разрушения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ледяного покрова;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спроектировать ЛПВП;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провести испытания модели ЛПВП в битом льду;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определить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технико-экономическую эффективность разрушения льда и создания ледового канала с использованием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ЛПВП.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56632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809" y="403569"/>
            <a:ext cx="8928992" cy="1296144"/>
          </a:xfrm>
        </p:spPr>
        <p:txBody>
          <a:bodyPr>
            <a:noAutofit/>
          </a:bodyPr>
          <a:lstStyle/>
          <a:p>
            <a:pPr algn="ctr"/>
            <a:r>
              <a:rPr lang="ru-RU" sz="3000" b="1" dirty="0">
                <a:solidFill>
                  <a:srgbClr val="000099"/>
                </a:solidFill>
                <a:latin typeface="+mn-lt"/>
              </a:rPr>
              <a:t>Актуальность использования ЛПВП для обеспечения условий плавания в заданных гидрометеорологических и ледовых условиях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699713"/>
            <a:ext cx="7575459" cy="5179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3798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726" y="188640"/>
            <a:ext cx="8928992" cy="72008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ln w="0"/>
                <a:solidFill>
                  <a:schemeClr val="tx1"/>
                </a:solidFill>
                <a:latin typeface="+mn-lt"/>
              </a:rPr>
              <a:t>Географическая </a:t>
            </a:r>
            <a:r>
              <a:rPr lang="ru-RU" sz="2800" b="1" dirty="0">
                <a:ln w="0"/>
                <a:solidFill>
                  <a:schemeClr val="tx1"/>
                </a:solidFill>
                <a:latin typeface="+mn-lt"/>
              </a:rPr>
              <a:t>характеристика Обско-</a:t>
            </a:r>
            <a:r>
              <a:rPr lang="ru-RU" sz="2800" b="1" dirty="0" err="1">
                <a:ln w="0"/>
                <a:solidFill>
                  <a:schemeClr val="tx1"/>
                </a:solidFill>
                <a:latin typeface="+mn-lt"/>
              </a:rPr>
              <a:t>Тазовской</a:t>
            </a:r>
            <a:r>
              <a:rPr lang="ru-RU" sz="2800" b="1" dirty="0">
                <a:ln w="0"/>
                <a:solidFill>
                  <a:schemeClr val="tx1"/>
                </a:solidFill>
                <a:latin typeface="+mn-lt"/>
              </a:rPr>
              <a:t> губы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156176" y="980728"/>
            <a:ext cx="291054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Обско-</a:t>
            </a:r>
            <a:r>
              <a:rPr lang="ru-RU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Тазовская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губа расположена на территории Ямало-Ненецкого </a:t>
            </a:r>
            <a:r>
              <a:rPr lang="ru-RU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АО.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Длина Обской губы 800 км, ширина от 30 до 90 км.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Преобладающие 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глубины 10-12 м</a:t>
            </a:r>
            <a:r>
              <a:rPr lang="ru-RU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Длина </a:t>
            </a:r>
            <a:r>
              <a:rPr lang="ru-RU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Тазовской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губы около 330 км, ширина у входа 45км.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228184" y="4259898"/>
            <a:ext cx="286165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Максимальная </a:t>
            </a:r>
            <a:r>
              <a:rPr lang="ru-RU" dirty="0"/>
              <a:t>величина суммарных колебаний уровня составляет у мыса Дровяной 3,1 м, в устье реки </a:t>
            </a:r>
            <a:r>
              <a:rPr lang="ru-RU" dirty="0" err="1"/>
              <a:t>Тадибелха</a:t>
            </a:r>
            <a:r>
              <a:rPr lang="ru-RU" dirty="0"/>
              <a:t> – 2,5 м, в бухте Новый порт – 2,0 м, у мыса </a:t>
            </a:r>
            <a:r>
              <a:rPr lang="ru-RU" dirty="0" err="1"/>
              <a:t>Ямсале</a:t>
            </a:r>
            <a:r>
              <a:rPr lang="ru-RU" dirty="0"/>
              <a:t> – 3,5 м. 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4621" y="1223888"/>
            <a:ext cx="6784975" cy="563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8204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677" y="188640"/>
            <a:ext cx="8613779" cy="432048"/>
          </a:xfrm>
        </p:spPr>
        <p:txBody>
          <a:bodyPr>
            <a:noAutofit/>
          </a:bodyPr>
          <a:lstStyle/>
          <a:p>
            <a:pPr algn="ctr"/>
            <a:r>
              <a:rPr lang="ru-RU" sz="3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Протяженность ледового </a:t>
            </a:r>
            <a:r>
              <a:rPr lang="ru-RU" sz="3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периода и толщины </a:t>
            </a:r>
            <a:r>
              <a:rPr lang="ru-RU" sz="3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льда</a:t>
            </a:r>
            <a:endParaRPr lang="ru-RU" sz="3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67944" y="836712"/>
            <a:ext cx="507605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Неподвижный лед обычно устанавливается вдоль береговых отмелей при толщине молодого льда 20-30 см. </a:t>
            </a:r>
            <a:endParaRPr lang="ru-RU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ru-RU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Исключением 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является дельта реки Обь, где ледостав наступает при толщине льда 15 см. </a:t>
            </a:r>
            <a:endParaRPr lang="ru-RU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ru-RU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Годовая 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толщина ровного льда достигает наибольшего значения в мае и колеблется от 1.6-1.8 м. </a:t>
            </a:r>
            <a:endParaRPr lang="ru-RU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ru-RU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 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экстремальные зимы толщина ровного льда достигает 2.4 м.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77" y="980728"/>
            <a:ext cx="3861251" cy="2698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64" y="3727127"/>
            <a:ext cx="3869364" cy="2573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Прямоугольник 2"/>
              <p:cNvSpPr/>
              <p:nvPr/>
            </p:nvSpPr>
            <p:spPr>
              <a:xfrm>
                <a:off x="4067944" y="3712925"/>
                <a:ext cx="5040560" cy="258532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dirty="0" smtClean="0"/>
                  <a:t>Температура воздуха для Обско-</a:t>
                </a:r>
                <a:r>
                  <a:rPr lang="ru-RU" dirty="0" err="1"/>
                  <a:t>Тазовской</a:t>
                </a:r>
                <a:r>
                  <a:rPr lang="ru-RU" dirty="0"/>
                  <a:t> губы </a:t>
                </a:r>
                <a:r>
                  <a:rPr lang="ru-RU" dirty="0" smtClean="0"/>
                  <a:t>различна </a:t>
                </a:r>
                <a:r>
                  <a:rPr lang="ru-RU" dirty="0"/>
                  <a:t>не только в зависимости от северного  или южного районов, но и зависимости от западного или в восточного побережья. </a:t>
                </a:r>
                <a:endParaRPr lang="ru-RU" dirty="0" smtClean="0"/>
              </a:p>
              <a:p>
                <a:r>
                  <a:rPr lang="ru-RU" dirty="0" smtClean="0"/>
                  <a:t>Для </a:t>
                </a:r>
                <a:r>
                  <a:rPr lang="ru-RU" dirty="0"/>
                  <a:t>района Новый порт-Ямбург- </a:t>
                </a:r>
                <a:r>
                  <a:rPr lang="ru-RU" dirty="0" err="1"/>
                  <a:t>Антипаюта</a:t>
                </a:r>
                <a:r>
                  <a:rPr lang="ru-RU" dirty="0"/>
                  <a:t> </a:t>
                </a:r>
                <a:r>
                  <a:rPr lang="ru-RU" dirty="0" smtClean="0"/>
                  <a:t>максимальные </a:t>
                </a:r>
                <a:r>
                  <a:rPr lang="ru-RU" dirty="0"/>
                  <a:t>отмеченные </a:t>
                </a:r>
                <a:r>
                  <a:rPr lang="ru-RU" dirty="0" smtClean="0"/>
                  <a:t>температуры: в </a:t>
                </a:r>
                <a:r>
                  <a:rPr lang="ru-RU" dirty="0"/>
                  <a:t>феврале средняя </a:t>
                </a:r>
                <a:r>
                  <a:rPr lang="ru-RU" dirty="0" smtClean="0"/>
                  <a:t> −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ru-RU" b="0" i="1" smtClean="0">
                            <a:latin typeface="Cambria Math"/>
                          </a:rPr>
                          <m:t>30</m:t>
                        </m:r>
                      </m:e>
                      <m:sup>
                        <m:r>
                          <a:rPr lang="ru-RU" b="0" i="1" smtClean="0">
                            <a:latin typeface="Cambria Math"/>
                          </a:rPr>
                          <m:t>0</m:t>
                        </m:r>
                      </m:sup>
                    </m:sSup>
                  </m:oMath>
                </a14:m>
                <a:r>
                  <a:rPr lang="ru-RU" dirty="0" smtClean="0"/>
                  <a:t> </a:t>
                </a:r>
                <a:r>
                  <a:rPr lang="ru-RU" dirty="0"/>
                  <a:t>С </a:t>
                </a:r>
                <a:r>
                  <a:rPr lang="ru-RU" dirty="0" smtClean="0"/>
                  <a:t>(в </a:t>
                </a:r>
                <a:r>
                  <a:rPr lang="ru-RU" dirty="0"/>
                  <a:t>2009 году температура опускалась до −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/>
                          </a:rPr>
                        </m:ctrlPr>
                      </m:sSupPr>
                      <m:e>
                        <m:r>
                          <a:rPr lang="ru-RU" i="1">
                            <a:latin typeface="Cambria Math"/>
                          </a:rPr>
                          <m:t>3</m:t>
                        </m:r>
                        <m:r>
                          <a:rPr lang="ru-RU" b="0" i="1" smtClean="0">
                            <a:latin typeface="Cambria Math"/>
                          </a:rPr>
                          <m:t>8</m:t>
                        </m:r>
                      </m:e>
                      <m:sup>
                        <m:r>
                          <a:rPr lang="ru-RU" i="1">
                            <a:latin typeface="Cambria Math"/>
                          </a:rPr>
                          <m:t>0</m:t>
                        </m:r>
                      </m:sup>
                    </m:sSup>
                  </m:oMath>
                </a14:m>
                <a:r>
                  <a:rPr lang="ru-RU" dirty="0"/>
                  <a:t> С ). Средняя температура </a:t>
                </a:r>
                <a:r>
                  <a:rPr lang="ru-RU" dirty="0" smtClean="0"/>
                  <a:t>августа: +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ru-RU" b="0" i="1" smtClean="0">
                            <a:latin typeface="Cambria Math"/>
                          </a:rPr>
                          <m:t>15</m:t>
                        </m:r>
                      </m:e>
                      <m:sup>
                        <m:r>
                          <a:rPr lang="ru-RU" i="1">
                            <a:latin typeface="Cambria Math"/>
                          </a:rPr>
                          <m:t>0</m:t>
                        </m:r>
                      </m:sup>
                    </m:sSup>
                  </m:oMath>
                </a14:m>
                <a:r>
                  <a:rPr lang="ru-RU" dirty="0"/>
                  <a:t> С </a:t>
                </a:r>
              </a:p>
            </p:txBody>
          </p:sp>
        </mc:Choice>
        <mc:Fallback xmlns="">
          <p:sp>
            <p:nvSpPr>
              <p:cNvPr id="3" name="Прямоугольник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7944" y="3712925"/>
                <a:ext cx="5040560" cy="2585323"/>
              </a:xfrm>
              <a:prstGeom prst="rect">
                <a:avLst/>
              </a:prstGeom>
              <a:blipFill rotWithShape="1">
                <a:blip r:embed="rId4"/>
                <a:stretch>
                  <a:fillRect l="-967" t="-1179" b="-283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32020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964488" cy="663352"/>
          </a:xfrm>
        </p:spPr>
        <p:txBody>
          <a:bodyPr>
            <a:noAutofit/>
          </a:bodyPr>
          <a:lstStyle/>
          <a:p>
            <a:r>
              <a:rPr lang="ru-RU" sz="2600" b="1" dirty="0" smtClean="0">
                <a:solidFill>
                  <a:srgbClr val="000099"/>
                </a:solidFill>
                <a:latin typeface="+mn-lt"/>
              </a:rPr>
              <a:t>КЛАССИФИКАЦИЯ СРЕДСТВ РАЗРУШЕНИЯ ЛЬДА</a:t>
            </a:r>
            <a:endParaRPr lang="ru-RU" sz="2600" b="1" dirty="0">
              <a:solidFill>
                <a:srgbClr val="000099"/>
              </a:solidFill>
              <a:latin typeface="+mn-lt"/>
            </a:endParaRPr>
          </a:p>
        </p:txBody>
      </p:sp>
      <p:pic>
        <p:nvPicPr>
          <p:cNvPr id="4" name="Объект 3" descr="C:\Users\a.lebedev\Desktop\Рис_5.1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96752"/>
            <a:ext cx="5472608" cy="54726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7735" y="3573016"/>
            <a:ext cx="3239730" cy="2049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7735" y="4959507"/>
            <a:ext cx="3239730" cy="2219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2269" y="980728"/>
            <a:ext cx="3255196" cy="1672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2269" y="2420888"/>
            <a:ext cx="3255196" cy="1708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2743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5936" y="346063"/>
            <a:ext cx="8229600" cy="591344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000099"/>
                </a:solidFill>
                <a:latin typeface="+mn-lt"/>
              </a:rPr>
              <a:t>СОВРЕМЕННЫЕ ЛЕДОКОЛЫ</a:t>
            </a:r>
            <a:endParaRPr lang="ru-RU" sz="2800" b="1" dirty="0">
              <a:solidFill>
                <a:srgbClr val="000099"/>
              </a:solidFill>
              <a:latin typeface="+mn-lt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0379" y="2334869"/>
            <a:ext cx="2101128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Ледокол типа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«Москва», </a:t>
            </a:r>
            <a:endParaRPr lang="ru-RU" sz="1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мощность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 МВт, 2 единицы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),</a:t>
            </a:r>
          </a:p>
          <a:p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2007-2008 гг.</a:t>
            </a:r>
            <a:endParaRPr lang="ru-RU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2464" y="934013"/>
            <a:ext cx="2448272" cy="1376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34013"/>
            <a:ext cx="2182464" cy="1377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213496" y="2342757"/>
            <a:ext cx="2417240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Ледоколы «Владивосток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</a:t>
            </a:r>
            <a:endParaRPr lang="ru-RU" sz="1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Мурманск», «Новороссийск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</a:p>
          <a:p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строятся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России, </a:t>
            </a:r>
          </a:p>
          <a:p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мощность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17,4 МВт</a:t>
            </a:r>
          </a:p>
        </p:txBody>
      </p:sp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0736" y="926432"/>
            <a:ext cx="2160240" cy="138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622600" y="2346176"/>
            <a:ext cx="224510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Ледокол  «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Виктор Черномырдин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», </a:t>
            </a:r>
          </a:p>
          <a:p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мощность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 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МВт, </a:t>
            </a:r>
          </a:p>
          <a:p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единицы</a:t>
            </a:r>
            <a:endParaRPr lang="ru-RU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745" y="934013"/>
            <a:ext cx="2310402" cy="1376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851061" y="2346176"/>
            <a:ext cx="2269440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Многофункциональное, аварийно-спасательное, ледокольное ассиметричное судно 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Балтика»</a:t>
            </a:r>
          </a:p>
        </p:txBody>
      </p:sp>
      <p:pic>
        <p:nvPicPr>
          <p:cNvPr id="15368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8" y="3789041"/>
            <a:ext cx="2125662" cy="1512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1137" y="5445224"/>
            <a:ext cx="212599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Атомный ледокол «50 лет Победы»</a:t>
            </a:r>
          </a:p>
        </p:txBody>
      </p:sp>
      <p:pic>
        <p:nvPicPr>
          <p:cNvPr id="15369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3496" y="3784070"/>
            <a:ext cx="2718544" cy="1120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383765" y="4885445"/>
            <a:ext cx="241724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Ледокол проекта 22220 «Арктика»</a:t>
            </a:r>
          </a:p>
        </p:txBody>
      </p:sp>
      <p:pic>
        <p:nvPicPr>
          <p:cNvPr id="15370" name="Picture 1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773185"/>
            <a:ext cx="2151112" cy="1429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5009775" y="5301208"/>
            <a:ext cx="207337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Дизель-электрический ледокол «Илья Муромец» (проект 21180)</a:t>
            </a:r>
          </a:p>
        </p:txBody>
      </p:sp>
      <p:pic>
        <p:nvPicPr>
          <p:cNvPr id="15371" name="Picture 1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7837" y="5452666"/>
            <a:ext cx="2533261" cy="923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1829117" y="6358405"/>
            <a:ext cx="3487301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Ледокол-снабженец мощностью 40 МВт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7164288" y="3789041"/>
            <a:ext cx="1872208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2025 </a:t>
            </a:r>
            <a:r>
              <a:rPr lang="ru-RU" sz="15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 – </a:t>
            </a:r>
          </a:p>
          <a:p>
            <a:pPr algn="ctr"/>
            <a:r>
              <a:rPr lang="ru-RU" sz="15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окончание </a:t>
            </a:r>
            <a:r>
              <a:rPr lang="ru-RU" sz="1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перевооружения ледокольного флота России и </a:t>
            </a:r>
            <a:r>
              <a:rPr lang="ru-RU" sz="15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полномасштабный запуск </a:t>
            </a:r>
            <a:r>
              <a:rPr lang="ru-RU" sz="1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круглогодичной </a:t>
            </a:r>
            <a:r>
              <a:rPr lang="ru-RU" sz="15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артерии Северный морской путь</a:t>
            </a:r>
            <a:endParaRPr lang="ru-RU" sz="15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5017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3173</TotalTime>
  <Words>1560</Words>
  <Application>Microsoft Office PowerPoint</Application>
  <PresentationFormat>Экран (4:3)</PresentationFormat>
  <Paragraphs>188</Paragraphs>
  <Slides>28</Slides>
  <Notes>0</Notes>
  <HiddenSlides>0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Тема Office</vt:lpstr>
      <vt:lpstr>Презентация PowerPoint</vt:lpstr>
      <vt:lpstr>Ключевые участники мероприятия</vt:lpstr>
      <vt:lpstr>Требования к проекту</vt:lpstr>
      <vt:lpstr>Цель проекта:</vt:lpstr>
      <vt:lpstr>Актуальность использования ЛПВП для обеспечения условий плавания в заданных гидрометеорологических и ледовых условиях</vt:lpstr>
      <vt:lpstr>Географическая характеристика Обско-Тазовской губы</vt:lpstr>
      <vt:lpstr>Протяженность ледового периода и толщины льда</vt:lpstr>
      <vt:lpstr>КЛАССИФИКАЦИЯ СРЕДСТВ РАЗРУШЕНИЯ ЛЬДА</vt:lpstr>
      <vt:lpstr>СОВРЕМЕННЫЕ ЛЕДОКОЛЫ</vt:lpstr>
      <vt:lpstr>Средства, повышающие эффективность ледоколов</vt:lpstr>
      <vt:lpstr>Средства, повышающие эффективность ледоколов</vt:lpstr>
      <vt:lpstr>Презентация PowerPoint</vt:lpstr>
      <vt:lpstr>Ледокольные суда на воздушной подушке. Способ разрушения льда</vt:lpstr>
      <vt:lpstr>Применение ЛПВП</vt:lpstr>
      <vt:lpstr>Параметры ледовой ходкости ледокольных средств </vt:lpstr>
      <vt:lpstr>Презентация PowerPoint</vt:lpstr>
      <vt:lpstr>Выполнение проекта ЛЛПВП</vt:lpstr>
      <vt:lpstr>Гибкое ограждение</vt:lpstr>
      <vt:lpstr>Подбор нагнетательного комплекса и его привода</vt:lpstr>
      <vt:lpstr>Модельные испытания</vt:lpstr>
      <vt:lpstr>Модельные испытания</vt:lpstr>
      <vt:lpstr>Модельные испытания</vt:lpstr>
      <vt:lpstr>Модельные испытания</vt:lpstr>
      <vt:lpstr>Модельные испытания</vt:lpstr>
      <vt:lpstr>Модельные испытания</vt:lpstr>
      <vt:lpstr>Модельные испытания</vt:lpstr>
      <vt:lpstr>Модельные испытания</vt:lpstr>
      <vt:lpstr>План работы</vt:lpstr>
    </vt:vector>
  </TitlesOfParts>
  <Company>Reanimator Extreme Edition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Метод Шварца</dc:title>
  <dc:creator>Андрей</dc:creator>
  <cp:lastModifiedBy>User</cp:lastModifiedBy>
  <cp:revision>225</cp:revision>
  <dcterms:created xsi:type="dcterms:W3CDTF">2018-03-03T18:19:29Z</dcterms:created>
  <dcterms:modified xsi:type="dcterms:W3CDTF">2018-10-10T16:31:43Z</dcterms:modified>
</cp:coreProperties>
</file>