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2" r:id="rId9"/>
    <p:sldId id="271" r:id="rId10"/>
    <p:sldId id="264" r:id="rId11"/>
    <p:sldId id="26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60" autoAdjust="0"/>
    <p:restoredTop sz="85484" autoAdjust="0"/>
  </p:normalViewPr>
  <p:slideViewPr>
    <p:cSldViewPr>
      <p:cViewPr>
        <p:scale>
          <a:sx n="66" d="100"/>
          <a:sy n="66" d="100"/>
        </p:scale>
        <p:origin x="-14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4653159336686552"/>
          <c:y val="6.5872220121181407E-2"/>
          <c:w val="0.44171458623660065"/>
          <c:h val="0.905889236180146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вопросов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организационные вопросы в период проведения Чемпионата мира по футболу FIFA 2018, 40%</c:v>
                </c:pt>
                <c:pt idx="1">
                  <c:v>благоустройство и внешний вид коммерческих объектов, 24%</c:v>
                </c:pt>
                <c:pt idx="2">
                  <c:v>размещение рекламных конструкций, 12%</c:v>
                </c:pt>
                <c:pt idx="3">
                  <c:v>ограничения розничной продажи алкогольной продукции, 12%</c:v>
                </c:pt>
                <c:pt idx="4">
                  <c:v>другие вопросы, 12%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60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0"/>
          <c:w val="0.58531977911147171"/>
          <c:h val="1"/>
        </c:manualLayout>
      </c:layout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366B-C6B5-44E1-9FD9-F761F01CE93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EF99-66B2-485B-8CF4-4A126B71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6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DD40-648E-47AA-A718-9353BAF1C5AB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C6DC-595D-4434-934F-07127F633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01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0BD9-79E0-4D97-AC81-11F7F0847236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F76B-89BE-48D8-A267-60CF8A4A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53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86C1-CBF9-4A57-84A0-C4E16DF53D06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556A-2D66-4B22-859D-374E2A401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880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C472-8885-4D5A-B59A-9BD621121EF9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2853-0201-4E3E-A6E9-9D6BE80CF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26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9296-67A0-4A3C-B464-BC40AB9EE283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B08E-B761-4A02-90AB-EDD9471F9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5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74BF-9B70-40BE-A486-F9E91C60FBB4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3D25-D927-4515-BD9C-82E18323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48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CCB4-CCFE-41BD-B11B-DAE4A993268B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CB4C-583D-4A64-B152-698023BBF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495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31F5-D20B-4A68-9E21-B1787BCB3DF2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9A24-E421-47FB-95DB-B91C4E5E3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3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086C-AABD-4AFE-AE4D-FF5123D28F09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9549-8E65-4480-BDDA-4F6E106AC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14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7CB4-B524-4E2F-9016-7B79893E22B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BCC2-E253-42A1-9639-6C80A8C0A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76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E5BEC-C061-45B8-8D3C-A3D42DF85418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828827-1712-4577-B7E9-C74B5E48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35" r:id="rId4"/>
    <p:sldLayoutId id="2147484141" r:id="rId5"/>
    <p:sldLayoutId id="2147484136" r:id="rId6"/>
    <p:sldLayoutId id="2147484142" r:id="rId7"/>
    <p:sldLayoutId id="2147484143" r:id="rId8"/>
    <p:sldLayoutId id="2147484144" r:id="rId9"/>
    <p:sldLayoutId id="2147484137" r:id="rId10"/>
    <p:sldLayoutId id="21474841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s-klub.ru/wp-content/uploads/2015/08/0_8528f_b3b3a439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2938" b="3704"/>
          <a:stretch/>
        </p:blipFill>
        <p:spPr bwMode="auto">
          <a:xfrm>
            <a:off x="0" y="-1"/>
            <a:ext cx="9303658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9303658" cy="685800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0923" y="428604"/>
            <a:ext cx="6500857" cy="2857520"/>
          </a:xfrm>
          <a:ln>
            <a:miter lim="800000"/>
            <a:headEnd/>
            <a:tailEnd/>
          </a:ln>
          <a:extLst/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«Открытый диалог»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7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Онлайн-чат между органами власти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предпринимателями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Нижегородского района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8" descr="Coat_of_Arms_of_Nizhegorodsky_distr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15001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diletant.media/upload/iblock/256/256ccc171ba109839db739283169315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1357312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s://upload.wikimedia.org/wikipedia/commons/thumb/7/73/Coat_of_arms_of_Nizhny_Novgorod_Region.svg/873px-Coat_of_arms_of_Nizhny_Novgorod_Reg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71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1750" y="5643578"/>
            <a:ext cx="6215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Нижегородский район</a:t>
            </a:r>
          </a:p>
          <a:p>
            <a:pPr algn="ctr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города Нижнего Новгорода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428595" y="214290"/>
            <a:ext cx="8429683" cy="985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7. Ресурсное обеспечение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проекта</a:t>
            </a:r>
            <a:endParaRPr lang="ru-RU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2" descr="http://meshok-creditov.ru/wp-content/uploads/2018/05/zaymy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superopt2.ru/stroimaterialy-2017/img/shab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57563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500313" y="1357313"/>
            <a:ext cx="6000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000" dirty="0"/>
              <a:t>Затраты финансовых ресурсов для реализации </a:t>
            </a:r>
            <a:r>
              <a:rPr lang="ru-RU" altLang="ru-RU" sz="3000" dirty="0" smtClean="0"/>
              <a:t>проекта - </a:t>
            </a:r>
            <a:r>
              <a:rPr lang="ru-RU" altLang="ru-RU" sz="3000" b="1" dirty="0" smtClean="0"/>
              <a:t>отсутствуют</a:t>
            </a:r>
            <a:endParaRPr lang="ru-RU" altLang="ru-RU" sz="2800" b="1" dirty="0"/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2500313" y="3214686"/>
            <a:ext cx="6000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000" dirty="0"/>
              <a:t>Необходимость принятия нормативных правовых актов для реализации </a:t>
            </a:r>
            <a:r>
              <a:rPr lang="ru-RU" altLang="ru-RU" sz="3000" dirty="0" smtClean="0"/>
              <a:t>проекта -</a:t>
            </a:r>
            <a:r>
              <a:rPr lang="ru-RU" altLang="ru-RU" sz="3000" dirty="0"/>
              <a:t/>
            </a:r>
            <a:br>
              <a:rPr lang="ru-RU" altLang="ru-RU" sz="3000" dirty="0"/>
            </a:br>
            <a:r>
              <a:rPr lang="ru-RU" altLang="ru-RU" sz="3000" b="1" dirty="0" smtClean="0"/>
              <a:t>отсутствует</a:t>
            </a:r>
            <a:endParaRPr lang="ru-RU" altLang="ru-RU" sz="3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2928938" y="1584325"/>
            <a:ext cx="423703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2400">
              <a:solidFill>
                <a:srgbClr val="90C226"/>
              </a:solidFill>
              <a:latin typeface="Trebuchet MS" pitchFamily="34" charset="0"/>
            </a:endParaRPr>
          </a:p>
        </p:txBody>
      </p:sp>
      <p:sp>
        <p:nvSpPr>
          <p:cNvPr id="8" name="Прямоугольник 9"/>
          <p:cNvSpPr>
            <a:spLocks noGrp="1" noChangeArrowheads="1"/>
          </p:cNvSpPr>
          <p:nvPr>
            <p:ph type="subTitle" idx="1"/>
          </p:nvPr>
        </p:nvSpPr>
        <p:spPr>
          <a:xfrm>
            <a:off x="3357554" y="785813"/>
            <a:ext cx="5643602" cy="4500575"/>
          </a:xfrm>
        </p:spPr>
        <p:txBody>
          <a:bodyPr rtlCol="0">
            <a:noAutofit/>
          </a:bodyPr>
          <a:lstStyle/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en-US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. Увеличение количества участников </a:t>
            </a:r>
            <a:r>
              <a:rPr lang="ru-RU" sz="19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онлайн-чата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b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из числа предпринимателей</a:t>
            </a:r>
          </a:p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2. Увеличение количества участвующих  в диалоге ведомств</a:t>
            </a:r>
          </a:p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3. Сокращение времени ответа на вопросы</a:t>
            </a:r>
          </a:p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4. Переход </a:t>
            </a:r>
            <a:r>
              <a:rPr lang="ru-RU" sz="19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онлайн-чата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в формат Сообщества </a:t>
            </a:r>
            <a:br>
              <a:rPr lang="ru-RU" sz="1900" dirty="0" smtClean="0">
                <a:solidFill>
                  <a:schemeClr val="tx1"/>
                </a:solidFill>
                <a:latin typeface="+mj-lt"/>
              </a:rPr>
            </a:b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на базе </a:t>
            </a:r>
            <a:r>
              <a:rPr lang="ru-RU" sz="1900" dirty="0" err="1" smtClean="0">
                <a:solidFill>
                  <a:schemeClr val="tx1"/>
                </a:solidFill>
                <a:latin typeface="+mj-lt"/>
              </a:rPr>
              <a:t>мессенджера</a:t>
            </a: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+mj-lt"/>
              </a:rPr>
              <a:t>Viber</a:t>
            </a:r>
            <a:endParaRPr lang="ru-RU" sz="1900" dirty="0" smtClean="0">
              <a:solidFill>
                <a:schemeClr val="tx1"/>
              </a:solidFill>
              <a:latin typeface="+mj-lt"/>
            </a:endParaRPr>
          </a:p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5. Создание чат-бота для обработки стандартных вопросов</a:t>
            </a:r>
          </a:p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6. Экстраполирование практики на другие муниципалитеты</a:t>
            </a:r>
          </a:p>
          <a:p>
            <a:pPr marL="269875" indent="-269875" eaLnBrk="1" fontAlgn="auto" hangingPunct="1">
              <a:spcAft>
                <a:spcPts val="0"/>
              </a:spcAft>
              <a:tabLst>
                <a:tab pos="179388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latin typeface="+mj-lt"/>
              </a:rPr>
              <a:t>7. Активизация сообщества предпринимателей Нижегородского района для совместного решения социальных задач</a:t>
            </a:r>
          </a:p>
        </p:txBody>
      </p:sp>
      <p:pic>
        <p:nvPicPr>
          <p:cNvPr id="18436" name="Picture 2" descr="http://tentforum.ru/upload/medialibrary/985/985ee3d069df169bdd2734bbb968c81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54" b="100000" l="0" r="100000">
                        <a14:foregroundMark x1="33210" y1="41328" x2="33210" y2="41328"/>
                        <a14:foregroundMark x1="31734" y1="42620" x2="31734" y2="42620"/>
                        <a14:foregroundMark x1="41882" y1="34317" x2="41882" y2="34317"/>
                        <a14:foregroundMark x1="44465" y1="32841" x2="44465" y2="32841"/>
                        <a14:foregroundMark x1="47601" y1="30258" x2="47601" y2="30258"/>
                        <a14:foregroundMark x1="49446" y1="29705" x2="49446" y2="29705"/>
                        <a14:foregroundMark x1="51661" y1="28413" x2="51661" y2="28413"/>
                        <a14:foregroundMark x1="48708" y1="29336" x2="48708" y2="29336"/>
                        <a14:foregroundMark x1="54059" y1="25461" x2="54059" y2="25461"/>
                        <a14:foregroundMark x1="57749" y1="35424" x2="57749" y2="35424"/>
                        <a14:foregroundMark x1="57196" y1="37269" x2="57196" y2="37269"/>
                        <a14:backgroundMark x1="24539" y1="61993" x2="24539" y2="61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1500173"/>
            <a:ext cx="3266644" cy="32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357158" y="214290"/>
            <a:ext cx="8501122" cy="5715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8. Дальнейшее развитие проекта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2771775" y="1584325"/>
            <a:ext cx="4237038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457200"/>
            <a:endParaRPr lang="ru-RU" altLang="ru-RU" sz="2400">
              <a:solidFill>
                <a:srgbClr val="90C226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1357290" y="2857496"/>
            <a:ext cx="6707262" cy="88914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  <p:pic>
        <p:nvPicPr>
          <p:cNvPr id="20484" name="Picture 8" descr="Coat_of_Arms_of_Nizhegorodsky_distri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142984"/>
            <a:ext cx="15001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357156" y="214290"/>
            <a:ext cx="8572559" cy="7143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Предпосылки реализации проекта</a:t>
            </a:r>
          </a:p>
        </p:txBody>
      </p:sp>
      <p:sp>
        <p:nvSpPr>
          <p:cNvPr id="89097" name="Прямоугольник 9"/>
          <p:cNvSpPr>
            <a:spLocks noGrp="1" noChangeArrowheads="1"/>
          </p:cNvSpPr>
          <p:nvPr>
            <p:ph type="subTitle" idx="1"/>
          </p:nvPr>
        </p:nvSpPr>
        <p:spPr>
          <a:xfrm>
            <a:off x="4000500" y="928688"/>
            <a:ext cx="4857780" cy="4429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Приоритетной задачей администрации Нижегородского района города Нижнего Новгорода как органа местного самоуправления в сфере социально-экономического развития территории является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  <a:cs typeface="Arial" charset="0"/>
              </a:rPr>
              <a:t>формирование открытого  диалога между субъектами предпринимательской деятельности и органами власти.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b="1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19 апреля 2018 г. в рамках семинара</a:t>
            </a:r>
            <a:b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по вопросам взаимодействия бизнеса </a:t>
            </a:r>
            <a:b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и власти в период проведения Чемпионата мира по футболу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FIFA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 2018 </a:t>
            </a:r>
            <a:b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глава администрации Нижегородского района А.В.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  <a:cs typeface="Arial" charset="0"/>
              </a:rPr>
              <a:t>Мочкаев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 предложил создать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  <a:cs typeface="Arial" charset="0"/>
              </a:rPr>
              <a:t>онлайн-чат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Arial" charset="0"/>
              </a:rPr>
              <a:t> для предпринимателей.</a:t>
            </a:r>
          </a:p>
        </p:txBody>
      </p:sp>
      <p:pic>
        <p:nvPicPr>
          <p:cNvPr id="11268" name="Picture 2" descr="C:\Users\Батя\Desktop\vstrecha_predprinimateley_1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32670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Батя\Desktop\vstrecha_predprinimatele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32670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428596" y="214290"/>
            <a:ext cx="8072495" cy="985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Возможности , которые позволили реализовать проект</a:t>
            </a:r>
          </a:p>
        </p:txBody>
      </p:sp>
      <p:sp>
        <p:nvSpPr>
          <p:cNvPr id="12291" name="Прямоугольник 9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1214421"/>
            <a:ext cx="5857915" cy="4429157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358775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Онлайн-чат был организован на базе </a:t>
            </a:r>
            <a:r>
              <a:rPr lang="ru-RU" altLang="ru-RU" sz="2300" dirty="0" err="1" smtClean="0">
                <a:solidFill>
                  <a:srgbClr val="000000"/>
                </a:solidFill>
                <a:latin typeface="Franklin Gothic Medium" pitchFamily="34" charset="0"/>
              </a:rPr>
              <a:t>мессенджера</a:t>
            </a: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en-US" altLang="ru-RU" sz="2300" dirty="0" err="1" smtClean="0">
                <a:solidFill>
                  <a:srgbClr val="000000"/>
                </a:solidFill>
                <a:latin typeface="Franklin Gothic Medium" pitchFamily="34" charset="0"/>
              </a:rPr>
              <a:t>Viber</a:t>
            </a: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tabLst>
                <a:tab pos="358775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Выбор платформы обусловлен следующими факторами:</a:t>
            </a:r>
            <a:endParaRPr lang="en-US" altLang="ru-RU" sz="2300" dirty="0" smtClean="0">
              <a:solidFill>
                <a:srgbClr val="000000"/>
              </a:solidFill>
              <a:latin typeface="Arial" charset="0"/>
            </a:endParaRPr>
          </a:p>
          <a:p>
            <a:pPr marL="261938" indent="-261938" eaLnBrk="1" hangingPunct="1">
              <a:lnSpc>
                <a:spcPct val="80000"/>
              </a:lnSpc>
              <a:buFont typeface="Arial" charset="0"/>
              <a:buChar char="•"/>
              <a:tabLst>
                <a:tab pos="261938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бесплатный и удобный </a:t>
            </a:r>
            <a:r>
              <a:rPr lang="ru-RU" altLang="ru-RU" sz="2300" dirty="0" err="1" smtClean="0">
                <a:solidFill>
                  <a:srgbClr val="000000"/>
                </a:solidFill>
                <a:latin typeface="Franklin Gothic Medium" pitchFamily="34" charset="0"/>
              </a:rPr>
              <a:t>мессенджер</a:t>
            </a: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b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</a:b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для  смартфонов и компьютеров</a:t>
            </a:r>
          </a:p>
          <a:p>
            <a:pPr marL="261938" indent="-261938" eaLnBrk="1" hangingPunct="1">
              <a:lnSpc>
                <a:spcPct val="80000"/>
              </a:lnSpc>
              <a:buFont typeface="Arial" charset="0"/>
              <a:buChar char="•"/>
              <a:tabLst>
                <a:tab pos="261938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широкий функционал приложения</a:t>
            </a:r>
          </a:p>
          <a:p>
            <a:pPr marL="261938" indent="-261938" eaLnBrk="1" hangingPunct="1">
              <a:lnSpc>
                <a:spcPct val="80000"/>
              </a:lnSpc>
              <a:buFont typeface="Arial" charset="0"/>
              <a:buChar char="•"/>
              <a:tabLst>
                <a:tab pos="261938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повсеместное распространение приложения среди населения, </a:t>
            </a:r>
            <a:b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</a:b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в т.ч. предпринимателей</a:t>
            </a:r>
          </a:p>
          <a:p>
            <a:pPr marL="261938" indent="-261938" eaLnBrk="1" hangingPunct="1">
              <a:lnSpc>
                <a:spcPct val="80000"/>
              </a:lnSpc>
              <a:buFont typeface="Arial" charset="0"/>
              <a:buChar char="•"/>
              <a:tabLst>
                <a:tab pos="261938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  <a:latin typeface="Franklin Gothic Medium" pitchFamily="34" charset="0"/>
              </a:rPr>
              <a:t>доступ участников к чату вне зависимости от нахождения на рабочем месте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  <a:tabLst>
                <a:tab pos="358775" algn="l"/>
              </a:tabLst>
            </a:pPr>
            <a:endParaRPr lang="ru-RU" altLang="ru-RU" sz="2300" dirty="0" smtClean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pic>
        <p:nvPicPr>
          <p:cNvPr id="12292" name="Picture 8" descr="https://webmakers.com.ua/wp-content/uploads/icon/c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000250" y="5357826"/>
            <a:ext cx="692943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solidFill>
                  <a:srgbClr val="FF0000"/>
                </a:solidFill>
              </a:rPr>
              <a:t>Эффективность реализации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проекта</a:t>
            </a:r>
            <a:r>
              <a:rPr lang="ru-RU" altLang="ru-RU" sz="1700" b="1" dirty="0">
                <a:solidFill>
                  <a:srgbClr val="FF0000"/>
                </a:solidFill>
              </a:rPr>
              <a:t/>
            </a:r>
            <a:br>
              <a:rPr lang="ru-RU" altLang="ru-RU" sz="1700" b="1" dirty="0">
                <a:solidFill>
                  <a:srgbClr val="FF0000"/>
                </a:solidFill>
              </a:rPr>
            </a:br>
            <a:r>
              <a:rPr lang="ru-RU" altLang="ru-RU" sz="1700" b="1" dirty="0">
                <a:solidFill>
                  <a:srgbClr val="FF0000"/>
                </a:solidFill>
              </a:rPr>
              <a:t>подтверждается отсутствием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крупных нарушений</a:t>
            </a:r>
            <a:r>
              <a:rPr lang="en-US" altLang="ru-RU" sz="17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/>
            </a:r>
            <a:br>
              <a:rPr lang="ru-RU" altLang="ru-RU" sz="1700" b="1" dirty="0" smtClean="0">
                <a:solidFill>
                  <a:srgbClr val="FF0000"/>
                </a:solidFill>
              </a:rPr>
            </a:br>
            <a:r>
              <a:rPr lang="ru-RU" altLang="ru-RU" sz="1700" b="1" dirty="0" smtClean="0">
                <a:solidFill>
                  <a:srgbClr val="FF0000"/>
                </a:solidFill>
              </a:rPr>
              <a:t>и</a:t>
            </a:r>
            <a:r>
              <a:rPr lang="en-US" altLang="ru-RU" sz="17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официальных обращений от предпринимателей </a:t>
            </a:r>
            <a:br>
              <a:rPr lang="ru-RU" altLang="ru-RU" sz="1700" b="1" dirty="0" smtClean="0">
                <a:solidFill>
                  <a:srgbClr val="FF0000"/>
                </a:solidFill>
              </a:rPr>
            </a:br>
            <a:r>
              <a:rPr lang="ru-RU" altLang="ru-RU" sz="1700" b="1" dirty="0" smtClean="0">
                <a:solidFill>
                  <a:srgbClr val="FF0000"/>
                </a:solidFill>
              </a:rPr>
              <a:t>в администрацию</a:t>
            </a:r>
            <a:r>
              <a:rPr lang="ru-RU" altLang="ru-RU" sz="1700" b="1" dirty="0">
                <a:solidFill>
                  <a:srgbClr val="FF0000"/>
                </a:solidFill>
              </a:rPr>
              <a:t>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района во </a:t>
            </a:r>
            <a:r>
              <a:rPr lang="ru-RU" altLang="ru-RU" sz="1700" b="1" dirty="0">
                <a:solidFill>
                  <a:srgbClr val="FF0000"/>
                </a:solidFill>
              </a:rPr>
              <a:t>время проведения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/>
            </a:r>
            <a:br>
              <a:rPr lang="ru-RU" altLang="ru-RU" sz="1700" b="1" dirty="0" smtClean="0">
                <a:solidFill>
                  <a:srgbClr val="FF0000"/>
                </a:solidFill>
              </a:rPr>
            </a:br>
            <a:r>
              <a:rPr lang="ru-RU" altLang="ru-RU" sz="1700" b="1" dirty="0" smtClean="0">
                <a:solidFill>
                  <a:srgbClr val="FF0000"/>
                </a:solidFill>
              </a:rPr>
              <a:t>Чемпионата </a:t>
            </a:r>
            <a:r>
              <a:rPr lang="ru-RU" altLang="ru-RU" sz="1700" b="1" dirty="0">
                <a:solidFill>
                  <a:srgbClr val="FF0000"/>
                </a:solidFill>
              </a:rPr>
              <a:t>мира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 по </a:t>
            </a:r>
            <a:r>
              <a:rPr lang="ru-RU" altLang="ru-RU" sz="1700" b="1" dirty="0">
                <a:solidFill>
                  <a:srgbClr val="FF0000"/>
                </a:solidFill>
              </a:rPr>
              <a:t>футболу </a:t>
            </a:r>
            <a:r>
              <a:rPr lang="en-US" altLang="ru-RU" sz="1700" b="1" dirty="0" smtClean="0">
                <a:solidFill>
                  <a:srgbClr val="FF0000"/>
                </a:solidFill>
              </a:rPr>
              <a:t>FIFA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2018 </a:t>
            </a:r>
            <a:r>
              <a:rPr lang="ru-RU" altLang="ru-RU" sz="1700" b="1" dirty="0">
                <a:solidFill>
                  <a:srgbClr val="FF0000"/>
                </a:solidFill>
              </a:rPr>
              <a:t>в Нижнем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Новгороде</a:t>
            </a:r>
            <a:endParaRPr lang="ru-RU" altLang="ru-RU" sz="1700" b="1" dirty="0">
              <a:solidFill>
                <a:srgbClr val="FF0000"/>
              </a:solidFill>
            </a:endParaRPr>
          </a:p>
        </p:txBody>
      </p:sp>
      <p:pic>
        <p:nvPicPr>
          <p:cNvPr id="12294" name="Picture 6" descr="https://portal.iv-edu.ru/dep/mouosavino/arhip_mkdou/DocLib/exclamation-mark-red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00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428596" y="214290"/>
            <a:ext cx="8072495" cy="985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3. Этапы реализации проекта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643306" y="857232"/>
            <a:ext cx="550069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Состав участников </a:t>
            </a:r>
            <a:r>
              <a:rPr lang="ru-RU" altLang="ru-RU" dirty="0" err="1" smtClean="0"/>
              <a:t>онлайн-чата</a:t>
            </a:r>
            <a:r>
              <a:rPr lang="en-US" altLang="ru-RU" dirty="0" smtClean="0"/>
              <a:t>:</a:t>
            </a:r>
            <a:endParaRPr lang="en-US" altLang="ru-RU" dirty="0"/>
          </a:p>
          <a:p>
            <a:pPr eaLnBrk="1" hangingPunct="1">
              <a:buFont typeface="Arial" charset="0"/>
              <a:buChar char="•"/>
            </a:pPr>
            <a:r>
              <a:rPr lang="ru-RU" altLang="ru-RU" dirty="0"/>
              <a:t> предприниматели - представители малого и среднего </a:t>
            </a:r>
            <a:r>
              <a:rPr lang="ru-RU" altLang="ru-RU" dirty="0" smtClean="0"/>
              <a:t>бизнеса</a:t>
            </a:r>
            <a:endParaRPr lang="ru-RU" altLang="ru-RU" dirty="0"/>
          </a:p>
          <a:p>
            <a:pPr eaLnBrk="1" hangingPunct="1">
              <a:buFont typeface="Arial" charset="0"/>
              <a:buChar char="•"/>
            </a:pPr>
            <a:r>
              <a:rPr lang="ru-RU" altLang="ru-RU" dirty="0"/>
              <a:t> </a:t>
            </a:r>
            <a:r>
              <a:rPr lang="ru-RU" altLang="ru-RU" dirty="0" smtClean="0"/>
              <a:t>служащие районной и городской администрации</a:t>
            </a:r>
            <a:endParaRPr lang="ru-RU" altLang="ru-RU" dirty="0"/>
          </a:p>
          <a:p>
            <a:pPr eaLnBrk="1" hangingPunct="1">
              <a:buFont typeface="Arial" charset="0"/>
              <a:buChar char="•"/>
            </a:pPr>
            <a:r>
              <a:rPr lang="ru-RU" altLang="ru-RU" dirty="0"/>
              <a:t> руководитель рекламной службы </a:t>
            </a:r>
            <a:r>
              <a:rPr lang="ru-RU" altLang="ru-RU" dirty="0" smtClean="0"/>
              <a:t>города</a:t>
            </a:r>
            <a:endParaRPr lang="ru-RU" altLang="ru-RU" dirty="0"/>
          </a:p>
          <a:p>
            <a:pPr eaLnBrk="1" hangingPunct="1">
              <a:buFont typeface="Arial" charset="0"/>
              <a:buChar char="•"/>
            </a:pPr>
            <a:r>
              <a:rPr lang="ru-RU" altLang="ru-RU" dirty="0"/>
              <a:t> </a:t>
            </a:r>
            <a:r>
              <a:rPr lang="ru-RU" altLang="ru-RU" dirty="0" smtClean="0"/>
              <a:t>руководитель отдела лицензирования продажи алкогольной продукции Министерства </a:t>
            </a:r>
            <a:r>
              <a:rPr lang="ru-RU" altLang="ru-RU" dirty="0"/>
              <a:t>промышленности, торговли и предпринимательства Нижегородской </a:t>
            </a:r>
            <a:r>
              <a:rPr lang="ru-RU" altLang="ru-RU" dirty="0" smtClean="0"/>
              <a:t>области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dirty="0" smtClean="0"/>
              <a:t>представители территориального отдела </a:t>
            </a:r>
            <a:r>
              <a:rPr lang="ru-RU" altLang="ru-RU" dirty="0" err="1" smtClean="0"/>
              <a:t>Роспотребнадзора</a:t>
            </a:r>
            <a:endParaRPr lang="ru-RU" altLang="ru-RU" dirty="0" smtClean="0"/>
          </a:p>
          <a:p>
            <a:pPr eaLnBrk="1" hangingPunct="1">
              <a:buFont typeface="Arial" charset="0"/>
              <a:buChar char="•"/>
            </a:pPr>
            <a:r>
              <a:rPr lang="ru-RU" altLang="ru-RU" dirty="0" smtClean="0"/>
              <a:t>руководитель территориального отдела надзорной деятельности МЧС</a:t>
            </a:r>
            <a:endParaRPr lang="ru-RU" altLang="ru-RU" dirty="0"/>
          </a:p>
          <a:p>
            <a:pPr eaLnBrk="1" hangingPunct="1">
              <a:buFont typeface="Arial" charset="0"/>
              <a:buChar char="•"/>
            </a:pPr>
            <a:r>
              <a:rPr lang="ru-RU" altLang="ru-RU" dirty="0"/>
              <a:t> </a:t>
            </a:r>
            <a:r>
              <a:rPr lang="ru-RU" altLang="ru-RU" dirty="0" smtClean="0"/>
              <a:t>руководители общественных организаций </a:t>
            </a:r>
            <a:br>
              <a:rPr lang="ru-RU" altLang="ru-RU" dirty="0" smtClean="0"/>
            </a:br>
            <a:r>
              <a:rPr lang="ru-RU" altLang="ru-RU" dirty="0" smtClean="0"/>
              <a:t>в сфере поддержки малого и среднего бизнеса</a:t>
            </a:r>
            <a:endParaRPr lang="ru-RU" alt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266700" y="3321040"/>
            <a:ext cx="903288" cy="1071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55</a:t>
            </a:r>
            <a:endParaRPr lang="ru-RU" sz="2000" b="1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1158875" y="2392352"/>
            <a:ext cx="1273175" cy="2008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175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0" y="4454515"/>
            <a:ext cx="1500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май</a:t>
            </a:r>
            <a:br>
              <a:rPr lang="ru-RU" altLang="ru-RU" sz="1400" dirty="0" smtClean="0"/>
            </a:br>
            <a:r>
              <a:rPr lang="ru-RU" altLang="ru-RU" sz="1400" dirty="0" smtClean="0"/>
              <a:t> 2018</a:t>
            </a:r>
            <a:endParaRPr lang="ru-RU" altLang="ru-RU" sz="1400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1000100" y="4452927"/>
            <a:ext cx="164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июль </a:t>
            </a:r>
            <a:br>
              <a:rPr lang="ru-RU" altLang="ru-RU" sz="1400" dirty="0" smtClean="0"/>
            </a:br>
            <a:r>
              <a:rPr lang="ru-RU" altLang="ru-RU" sz="1400" dirty="0" smtClean="0"/>
              <a:t>2018</a:t>
            </a:r>
            <a:endParaRPr lang="ru-RU" altLang="ru-RU" sz="1400" dirty="0"/>
          </a:p>
        </p:txBody>
      </p:sp>
      <p:pic>
        <p:nvPicPr>
          <p:cNvPr id="13320" name="Picture 6" descr="https://pg.er.ru/pub/static/candidates/5798/photo-AjFVn0x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7858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1714500" y="5380038"/>
            <a:ext cx="36433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Руководитель проекта: 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глава администрации </a:t>
            </a:r>
            <a:r>
              <a:rPr lang="ru-RU" altLang="ru-RU" dirty="0"/>
              <a:t>Нижегородского района</a:t>
            </a:r>
          </a:p>
          <a:p>
            <a:pPr eaLnBrk="1" hangingPunct="1"/>
            <a:r>
              <a:rPr lang="ru-RU" altLang="ru-RU" dirty="0"/>
              <a:t>города Нижнего Новгорода </a:t>
            </a:r>
            <a:br>
              <a:rPr lang="ru-RU" altLang="ru-RU" dirty="0"/>
            </a:br>
            <a:r>
              <a:rPr lang="ru-RU" altLang="ru-RU" dirty="0"/>
              <a:t>А.В. </a:t>
            </a:r>
            <a:r>
              <a:rPr lang="ru-RU" altLang="ru-RU" dirty="0" err="1"/>
              <a:t>Мочкаев</a:t>
            </a:r>
            <a:endParaRPr lang="ru-RU" altLang="ru-RU" dirty="0"/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5143500" y="5357813"/>
            <a:ext cx="37861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 dirty="0"/>
              <a:t>Команда </a:t>
            </a:r>
            <a:r>
              <a:rPr lang="ru-RU" altLang="ru-RU" sz="1700" b="1" dirty="0" smtClean="0"/>
              <a:t>проекта:</a:t>
            </a:r>
            <a:r>
              <a:rPr lang="ru-RU" altLang="ru-RU" sz="1700" dirty="0"/>
              <a:t/>
            </a:r>
            <a:br>
              <a:rPr lang="ru-RU" altLang="ru-RU" sz="1700" dirty="0"/>
            </a:br>
            <a:r>
              <a:rPr lang="ru-RU" altLang="ru-RU" sz="1700" dirty="0"/>
              <a:t>заместитель главы администрации И.Д. Лагутин, начальник отдела предпринимательства и развития территории А.Г. </a:t>
            </a:r>
            <a:r>
              <a:rPr lang="ru-RU" altLang="ru-RU" sz="1700" dirty="0" err="1"/>
              <a:t>Щенников</a:t>
            </a:r>
            <a:endParaRPr lang="ru-RU" altLang="ru-RU" sz="1700" dirty="0"/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1042988" y="1160452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/>
              <a:t>Число </a:t>
            </a:r>
          </a:p>
          <a:p>
            <a:pPr algn="ctr" eaLnBrk="1" hangingPunct="1"/>
            <a:r>
              <a:rPr lang="ru-RU" altLang="ru-RU" b="1"/>
              <a:t>участников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2393950" y="2000240"/>
            <a:ext cx="1273175" cy="2392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210</a:t>
            </a:r>
            <a:endParaRPr lang="ru-RU" sz="2000" b="1" dirty="0"/>
          </a:p>
        </p:txBody>
      </p:sp>
      <p:sp>
        <p:nvSpPr>
          <p:cNvPr id="13325" name="TextBox 9"/>
          <p:cNvSpPr txBox="1">
            <a:spLocks noChangeArrowheads="1"/>
          </p:cNvSpPr>
          <p:nvPr/>
        </p:nvSpPr>
        <p:spPr bwMode="auto">
          <a:xfrm>
            <a:off x="2285984" y="4449763"/>
            <a:ext cx="1493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/>
              <a:t>сентябрь </a:t>
            </a:r>
            <a:br>
              <a:rPr lang="ru-RU" altLang="ru-RU" sz="1400" dirty="0" smtClean="0"/>
            </a:br>
            <a:r>
              <a:rPr lang="ru-RU" altLang="ru-RU" sz="1400" dirty="0" smtClean="0"/>
              <a:t>2018</a:t>
            </a:r>
            <a:endParaRPr lang="ru-RU" altLang="ru-RU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9"/>
          <p:cNvSpPr>
            <a:spLocks noGrp="1" noChangeArrowheads="1"/>
          </p:cNvSpPr>
          <p:nvPr>
            <p:ph type="subTitle" idx="1"/>
          </p:nvPr>
        </p:nvSpPr>
        <p:spPr>
          <a:xfrm>
            <a:off x="3786188" y="1285875"/>
            <a:ext cx="5143500" cy="4000500"/>
          </a:xfrm>
        </p:spPr>
        <p:txBody>
          <a:bodyPr/>
          <a:lstStyle/>
          <a:p>
            <a:pPr marL="269875" indent="-269875" eaLnBrk="1" hangingPunct="1">
              <a:lnSpc>
                <a:spcPct val="80000"/>
              </a:lnSpc>
            </a:pPr>
            <a:r>
              <a:rPr lang="en-US" altLang="ru-RU" sz="2000" smtClean="0">
                <a:solidFill>
                  <a:schemeClr val="tx1"/>
                </a:solidFill>
                <a:latin typeface="Franklin Gothic Medium" pitchFamily="34" charset="0"/>
              </a:rPr>
              <a:t>1</a:t>
            </a: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. Мониторинг ситуации в районе</a:t>
            </a:r>
          </a:p>
          <a:p>
            <a:pPr marL="269875" indent="-269875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2. Оперативная обратная связь </a:t>
            </a:r>
            <a:b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с предпринимательским сообществом, анкетирование и изучение мнения большинства</a:t>
            </a:r>
          </a:p>
          <a:p>
            <a:pPr marL="269875" indent="-269875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3. Доведение оперативной информации </a:t>
            </a:r>
            <a:b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о введённых временных ограничениях </a:t>
            </a:r>
            <a:b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(транспортных, алкогольного регулирования)</a:t>
            </a:r>
          </a:p>
          <a:p>
            <a:pPr marL="269875" indent="-269875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4. Координация работы предпринимателей и органов власти по конкретным вопросам и проблемам</a:t>
            </a:r>
          </a:p>
          <a:p>
            <a:pPr marL="269875" indent="-269875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5. Корректировка решений органов власти с учетом мнения предпринимателей</a:t>
            </a:r>
          </a:p>
          <a:p>
            <a:pPr marL="269875" indent="-269875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chemeClr val="tx1"/>
                </a:solidFill>
                <a:latin typeface="Franklin Gothic Medium" pitchFamily="34" charset="0"/>
              </a:rPr>
              <a:t>6. Повышения уровня доверия предпринимателей к органам власти</a:t>
            </a:r>
            <a:endParaRPr lang="en-US" altLang="ru-RU" sz="200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48" r="2637"/>
          <a:stretch>
            <a:fillRect/>
          </a:stretch>
        </p:blipFill>
        <p:spPr bwMode="auto">
          <a:xfrm>
            <a:off x="428625" y="1071563"/>
            <a:ext cx="33575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3286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8"/>
          <p:cNvSpPr txBox="1">
            <a:spLocks noChangeArrowheads="1"/>
          </p:cNvSpPr>
          <p:nvPr/>
        </p:nvSpPr>
        <p:spPr>
          <a:xfrm rot="10800000" flipV="1">
            <a:off x="428596" y="214290"/>
            <a:ext cx="8072495" cy="98583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Задачи онлайн -чата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214281" y="214290"/>
            <a:ext cx="8643998" cy="985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5. Примеры решения поставленных задач</a:t>
            </a:r>
          </a:p>
        </p:txBody>
      </p:sp>
      <p:sp>
        <p:nvSpPr>
          <p:cNvPr id="15363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2928938" y="1584325"/>
            <a:ext cx="423703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2400">
              <a:solidFill>
                <a:srgbClr val="90C226"/>
              </a:solidFill>
              <a:latin typeface="Trebuchet MS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5368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500438"/>
            <a:ext cx="23717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285860"/>
            <a:ext cx="24177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286125"/>
            <a:ext cx="23034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3174" y="2714620"/>
            <a:ext cx="15716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Временное перекрытие движения</a:t>
            </a:r>
            <a:endParaRPr lang="ru-RU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714356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Работа </a:t>
            </a:r>
            <a:br>
              <a:rPr lang="ru-RU" sz="1500" b="1" dirty="0" smtClean="0"/>
            </a:br>
            <a:r>
              <a:rPr lang="ru-RU" sz="1500" b="1" dirty="0" smtClean="0"/>
              <a:t>фуд-траков</a:t>
            </a:r>
            <a:endParaRPr lang="ru-RU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2714620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Свободное общение</a:t>
            </a:r>
            <a:endParaRPr lang="ru-RU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714356"/>
            <a:ext cx="24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Разъяснения </a:t>
            </a:r>
            <a:br>
              <a:rPr lang="ru-RU" sz="1500" b="1" dirty="0" smtClean="0"/>
            </a:br>
            <a:r>
              <a:rPr lang="ru-RU" sz="1500" b="1" dirty="0" smtClean="0"/>
              <a:t>по торговле алкоголем</a:t>
            </a:r>
            <a:endParaRPr lang="ru-RU" sz="15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2928938" y="1584325"/>
            <a:ext cx="423703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2400">
              <a:solidFill>
                <a:srgbClr val="90C226"/>
              </a:solidFill>
              <a:latin typeface="Trebuchet MS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2417762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71813"/>
            <a:ext cx="26066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6" b="17712"/>
          <a:stretch>
            <a:fillRect/>
          </a:stretch>
        </p:blipFill>
        <p:spPr bwMode="auto">
          <a:xfrm>
            <a:off x="4572000" y="1571612"/>
            <a:ext cx="22860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286125"/>
            <a:ext cx="24177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214281" y="214290"/>
            <a:ext cx="8643998" cy="9858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Примеры решения поставленных задач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928671"/>
            <a:ext cx="1928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Изменение логистики</a:t>
            </a:r>
            <a:endParaRPr lang="ru-RU" sz="1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57430"/>
            <a:ext cx="19288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Информирование об авариях </a:t>
            </a:r>
            <a:br>
              <a:rPr lang="ru-RU" sz="1500" b="1" dirty="0" smtClean="0"/>
            </a:br>
            <a:r>
              <a:rPr lang="ru-RU" sz="1500" b="1" dirty="0" smtClean="0"/>
              <a:t>на сетях ЖКХ</a:t>
            </a:r>
            <a:endParaRPr lang="ru-RU" sz="1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785794"/>
            <a:ext cx="19288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Разъяснение нормативно-правовых актов</a:t>
            </a:r>
            <a:endParaRPr lang="ru-RU" sz="1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2714620"/>
            <a:ext cx="1928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Размещение рекламы</a:t>
            </a:r>
            <a:endParaRPr lang="ru-RU" sz="15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357158" y="214290"/>
            <a:ext cx="8501122" cy="5715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Примеры решения социальных задач</a:t>
            </a:r>
          </a:p>
        </p:txBody>
      </p:sp>
      <p:pic>
        <p:nvPicPr>
          <p:cNvPr id="19459" name="Picture 2" descr="C:\Users\admin\Desktop\123.png"/>
          <p:cNvPicPr>
            <a:picLocks noChangeAspect="1" noChangeArrowheads="1"/>
          </p:cNvPicPr>
          <p:nvPr/>
        </p:nvPicPr>
        <p:blipFill>
          <a:blip r:embed="rId2"/>
          <a:srcRect t="8334" r="1787"/>
          <a:stretch>
            <a:fillRect/>
          </a:stretch>
        </p:blipFill>
        <p:spPr bwMode="auto">
          <a:xfrm>
            <a:off x="714348" y="1857364"/>
            <a:ext cx="20002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Инициатива закупки общественных туалетных кабин</a:t>
            </a:r>
            <a:endParaRPr lang="ru-RU" sz="15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857232"/>
            <a:ext cx="19288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Шефство</a:t>
            </a:r>
            <a:br>
              <a:rPr lang="ru-RU" sz="1500" b="1" dirty="0" smtClean="0"/>
            </a:br>
            <a:r>
              <a:rPr lang="ru-RU" sz="1500" b="1" dirty="0" smtClean="0"/>
              <a:t>над клумбами</a:t>
            </a:r>
            <a:br>
              <a:rPr lang="ru-RU" sz="1500" b="1" dirty="0" smtClean="0"/>
            </a:br>
            <a:r>
              <a:rPr lang="ru-RU" sz="1500" b="1" dirty="0" smtClean="0"/>
              <a:t>в сквере</a:t>
            </a:r>
            <a:endParaRPr lang="ru-RU" sz="15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857232"/>
            <a:ext cx="19288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Установка тренажеров </a:t>
            </a:r>
            <a:br>
              <a:rPr lang="ru-RU" sz="1500" b="1" dirty="0" smtClean="0"/>
            </a:br>
            <a:r>
              <a:rPr lang="ru-RU" sz="1500" b="1" dirty="0" smtClean="0"/>
              <a:t>на общественной спортивной площадке</a:t>
            </a:r>
            <a:endParaRPr lang="ru-RU" sz="1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9087" r="3226"/>
          <a:stretch>
            <a:fillRect/>
          </a:stretch>
        </p:blipFill>
        <p:spPr bwMode="auto">
          <a:xfrm>
            <a:off x="6500826" y="2143116"/>
            <a:ext cx="2143140" cy="35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0855" r="9169" b="8510"/>
          <a:stretch>
            <a:fillRect/>
          </a:stretch>
        </p:blipFill>
        <p:spPr bwMode="auto">
          <a:xfrm>
            <a:off x="3500430" y="1857364"/>
            <a:ext cx="23574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2928938" y="1584325"/>
            <a:ext cx="423703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2400">
              <a:solidFill>
                <a:srgbClr val="90C226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8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428595" y="214290"/>
            <a:ext cx="8429683" cy="985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6. Статистика обращений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85720" y="5500703"/>
            <a:ext cx="85970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В ходе работы </a:t>
            </a:r>
            <a:r>
              <a:rPr lang="ru-RU" b="1" dirty="0" smtClean="0">
                <a:solidFill>
                  <a:srgbClr val="FF0000"/>
                </a:solidFill>
              </a:rPr>
              <a:t>чата удалось решить около 95% </a:t>
            </a:r>
            <a:r>
              <a:rPr lang="ru-RU" b="1" dirty="0">
                <a:solidFill>
                  <a:srgbClr val="FF0000"/>
                </a:solidFill>
              </a:rPr>
              <a:t>вопросов предпринимателей. </a:t>
            </a:r>
            <a:r>
              <a:rPr lang="ru-RU" b="1" dirty="0" smtClean="0">
                <a:solidFill>
                  <a:srgbClr val="FF0000"/>
                </a:solidFill>
              </a:rPr>
              <a:t>Оставшиеся 5% </a:t>
            </a:r>
            <a:r>
              <a:rPr lang="ru-RU" b="1" dirty="0">
                <a:solidFill>
                  <a:srgbClr val="FF0000"/>
                </a:solidFill>
              </a:rPr>
              <a:t>были </a:t>
            </a:r>
            <a:r>
              <a:rPr lang="ru-RU" b="1" dirty="0" smtClean="0">
                <a:solidFill>
                  <a:srgbClr val="FF0000"/>
                </a:solidFill>
              </a:rPr>
              <a:t>переадресованы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профильные </a:t>
            </a:r>
            <a:r>
              <a:rPr lang="ru-RU" b="1" dirty="0" smtClean="0">
                <a:solidFill>
                  <a:srgbClr val="FF0000"/>
                </a:solidFill>
              </a:rPr>
              <a:t>подразделения для детальной проработки.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Всего в </a:t>
            </a:r>
            <a:r>
              <a:rPr lang="ru-RU" b="1" dirty="0" err="1" smtClean="0">
                <a:solidFill>
                  <a:srgbClr val="FF0000"/>
                </a:solidFill>
              </a:rPr>
              <a:t>онлайн-чате</a:t>
            </a:r>
            <a:r>
              <a:rPr lang="ru-RU" b="1" dirty="0" smtClean="0">
                <a:solidFill>
                  <a:srgbClr val="FF0000"/>
                </a:solidFill>
              </a:rPr>
              <a:t> было задано более 250 различных вопросов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943481364"/>
              </p:ext>
            </p:extLst>
          </p:nvPr>
        </p:nvGraphicFramePr>
        <p:xfrm>
          <a:off x="357158" y="928670"/>
          <a:ext cx="857256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70676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270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1. Предпосылки реализации проекта</vt:lpstr>
      <vt:lpstr>2. Возможности , которые позволили реализовать проект</vt:lpstr>
      <vt:lpstr>3. Этапы реализации проекта</vt:lpstr>
      <vt:lpstr>Слайд 5</vt:lpstr>
      <vt:lpstr>5. Примеры решения поставленных задач</vt:lpstr>
      <vt:lpstr>Примеры решения поставленных задач</vt:lpstr>
      <vt:lpstr>Примеры решения социальных задач</vt:lpstr>
      <vt:lpstr>6. Статистика обращений</vt:lpstr>
      <vt:lpstr>7. Ресурсное обеспечение проекта</vt:lpstr>
      <vt:lpstr>8. Дальнейшее развитие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Нижний Новгород, Нижегородский район</dc:title>
  <dc:creator>Пользователь</dc:creator>
  <cp:lastModifiedBy>Пользователь</cp:lastModifiedBy>
  <cp:revision>114</cp:revision>
  <dcterms:created xsi:type="dcterms:W3CDTF">2018-07-15T12:48:32Z</dcterms:created>
  <dcterms:modified xsi:type="dcterms:W3CDTF">2018-10-11T06:36:04Z</dcterms:modified>
</cp:coreProperties>
</file>