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70" r:id="rId13"/>
    <p:sldId id="269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4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3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5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7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2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4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1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5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9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8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C9D146-ADC8-416D-8A1E-CE20D2927E6E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9A4C10-9819-4679-889F-FB928EB181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3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ijkelkamp.com/images/articles/8350/1858AP-5000se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79" y="1477108"/>
            <a:ext cx="10058400" cy="7649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экологических онлайн сервисов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79" y="5178614"/>
            <a:ext cx="1071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                                                                                  студенты группы МЭП-7 Краев И.М. Малышев Д.М.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5547946"/>
            <a:ext cx="1071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Научный руководитель:                                                                                 доцент, кандидат </a:t>
            </a:r>
            <a:r>
              <a:rPr lang="ru-RU" dirty="0" err="1" smtClean="0"/>
              <a:t>экон</a:t>
            </a:r>
            <a:r>
              <a:rPr lang="ru-RU" dirty="0" smtClean="0"/>
              <a:t>. наук Иванов А.В.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выходом в интернет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80492"/>
            <a:ext cx="3896713" cy="2694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3" y="2180492"/>
            <a:ext cx="3492203" cy="2694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96" y="2051538"/>
            <a:ext cx="3091962" cy="30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параметры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Определение наличия стратификации;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Зависимость концентрации хлорофилла от температуры (разные модели для наличия и отсутствия);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Зависимость от солнечной радиации;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Ph</a:t>
            </a:r>
            <a:r>
              <a:rPr lang="ru-RU" dirty="0" smtClean="0"/>
              <a:t> (относится к зоне комфорта или стресса).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3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профилей глубины в зависимости от температуры с помощью модели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good1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1" y="3938953"/>
            <a:ext cx="2402058" cy="1789357"/>
          </a:xfrm>
          <a:prstGeom prst="rect">
            <a:avLst/>
          </a:prstGeom>
        </p:spPr>
      </p:pic>
      <p:pic>
        <p:nvPicPr>
          <p:cNvPr id="5" name="Рисунок 4" descr="good1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0156" y="3938953"/>
            <a:ext cx="1991467" cy="1789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17878" y="3938953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профили с сильным перемешиванием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расчеты хорошо воспроизвели форму распределения и значения температур</a:t>
            </a:r>
          </a:p>
        </p:txBody>
      </p:sp>
      <p:pic>
        <p:nvPicPr>
          <p:cNvPr id="7" name="Рисунок 6" descr="bad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" y="1899138"/>
            <a:ext cx="2402059" cy="1947750"/>
          </a:xfrm>
          <a:prstGeom prst="rect">
            <a:avLst/>
          </a:prstGeom>
        </p:spPr>
      </p:pic>
      <p:pic>
        <p:nvPicPr>
          <p:cNvPr id="9" name="Рисунок 8" descr="bad30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7063" y="1899139"/>
            <a:ext cx="2114560" cy="194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17877" y="2646559"/>
            <a:ext cx="3603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профили с сильной стратификацией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корректно отражены особенности формы профиля,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нижний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термоклин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4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зависимости роста биомассы от температуры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детальной является расчетная формула зависимости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биопродуктивности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температуры, предложенная в работе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Бернара и Б.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953192"/>
                <a:ext cx="7910563" cy="75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953192"/>
                <a:ext cx="7910563" cy="757708"/>
              </a:xfrm>
              <a:prstGeom prst="rect">
                <a:avLst/>
              </a:prstGeom>
              <a:blipFill>
                <a:blip r:embed="rId2" cstate="print"/>
                <a:stretch>
                  <a:fillRect r="-10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1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хлорофилла от температуры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Концентрация хлорофилла C зависит от коэффициента затухания света на молекулах хлорофилла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ru-RU" altLang="ru-RU" sz="1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b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Эмпирическая формула</a:t>
            </a:r>
            <a:r>
              <a:rPr lang="en-US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Брэдфорда-Maйeрo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связывает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концентрацию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прозрачностью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Секки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400" dirty="0"/>
              <a:t>C = (7,7/d – 4 </a:t>
            </a:r>
            <a:r>
              <a:rPr lang="en-US" sz="1400" dirty="0">
                <a:sym typeface="Symbol" panose="05050102010706020507" pitchFamily="18" charset="2"/>
              </a:rPr>
              <a:t></a:t>
            </a:r>
            <a:r>
              <a:rPr lang="en-US" sz="1400" dirty="0"/>
              <a:t> K</a:t>
            </a:r>
            <a:r>
              <a:rPr lang="en-US" sz="1400" baseline="-25000" dirty="0"/>
              <a:t>s0 </a:t>
            </a:r>
            <a:r>
              <a:rPr lang="en-US" sz="1400" dirty="0"/>
              <a:t>)</a:t>
            </a:r>
            <a:r>
              <a:rPr lang="en-US" sz="1400" baseline="30000" dirty="0"/>
              <a:t>1,47</a:t>
            </a:r>
            <a:endParaRPr lang="ru-RU" sz="1400" dirty="0"/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97280" y="2964152"/>
                <a:ext cx="7886700" cy="1081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1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Зависимость концентрации хлорофилла от глубины для водохранилищ Волжского каскада (Согласно формуле И.Л. </a:t>
                </a:r>
                <a:r>
                  <a:rPr lang="ru-RU" altLang="ru-RU" sz="1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Пыриной</a:t>
                </a:r>
                <a:r>
                  <a:rPr lang="ru-RU" altLang="ru-RU" sz="1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ru-RU" altLang="ru-RU" sz="14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/>
                  <a:t>P</a:t>
                </a:r>
                <a:r>
                  <a:rPr lang="en-US" sz="1400" dirty="0">
                    <a:sym typeface="Symbol" panose="05050102010706020507" pitchFamily="18" charset="2"/>
                  </a:rPr>
                  <a:t></a:t>
                </a:r>
                <a:r>
                  <a:rPr lang="en-US" sz="1400" dirty="0"/>
                  <a:t> (z)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>
                            <a:latin typeface="Cambria Math" panose="02040503050406030204" pitchFamily="18" charset="0"/>
                          </a:rPr>
                          <m:t>0,35+0,009 </m:t>
                        </m:r>
                        <m:r>
                          <a:rPr lang="ru-RU" sz="1400"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altLang="ru-RU" sz="1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964152"/>
                <a:ext cx="7886700" cy="1081835"/>
              </a:xfrm>
              <a:prstGeom prst="rect">
                <a:avLst/>
              </a:prstGeom>
              <a:blipFill>
                <a:blip r:embed="rId3" cstate="print"/>
                <a:stretch>
                  <a:fillRect l="-232" t="-1124" r="-386" b="-5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220307" y="3918259"/>
            <a:ext cx="7739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Продукция хлорофилла в зависимости от </a:t>
            </a:r>
            <a:r>
              <a:rPr lang="ru-RU" sz="1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температуры, 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глубины</a:t>
            </a:r>
            <a:r>
              <a:rPr lang="ru-RU" sz="1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и солнечной радиации 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примере водорослей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Asterionella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Formosa</a:t>
            </a:r>
            <a:endParaRPr lang="ru-RU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19836"/>
              </p:ext>
            </p:extLst>
          </p:nvPr>
        </p:nvGraphicFramePr>
        <p:xfrm>
          <a:off x="5512777" y="4290564"/>
          <a:ext cx="2791931" cy="190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Диаграмма" r:id="rId4" imgW="6153150" imgH="3486099" progId="">
                  <p:embed/>
                </p:oleObj>
              </mc:Choice>
              <mc:Fallback>
                <p:oleObj name="Диаграмма" r:id="rId4" imgW="6153150" imgH="3486099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777" y="4290564"/>
                        <a:ext cx="2791931" cy="1907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57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9144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проделанной работы можно сказать, что нами описан минимальный набор переносного оборудования для экологического изучения водоёмов и прибрежных областей. Основываясь на своём опыте в Тонкинском районе Нижегородской области, мы подтверждаем, что данный перечень оборудования является универсальным для экспресс анализа качества воды в водоёме и определения биологического состава воды, что позволяет делать выводы о качестве воды непосредственно на объекте изучения. Мобильность оборудования делает возможным его использование как в длительных, так и краткосрочных выездов на объект изучения. </a:t>
            </a:r>
          </a:p>
          <a:p>
            <a:pPr indent="9144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использование всех выбранных средств, позволит создать систему онлайн мониторинга качества воды в водоёмах,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которых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основываться на собранных за все годы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данных,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математических моделях.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06" y="914054"/>
            <a:ext cx="11186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заключается в том,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чтобы создать экологический онлайн сервис для исследования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качества воды 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водоёмах озёрного типа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Задачами являются: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Описание необходимого гидрометеорологического оборудования для изучения водоёмов озёрного типа;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измерений при помощи данного оборудования;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оборудования в рамках онлайн мониторинга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81196"/>
            <a:ext cx="10058400" cy="6541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оборудования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и термометр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Многопараметрический прибор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(либо его аналоги)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 (при необходимости)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выходом в интернет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Диск Секки</a:t>
            </a:r>
          </a:p>
        </p:txBody>
      </p:sp>
      <p:pic>
        <p:nvPicPr>
          <p:cNvPr id="5" name="Содержимое 4" descr="image005_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81159" y="2071679"/>
            <a:ext cx="3985119" cy="32329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7920" y="2071679"/>
            <a:ext cx="4937760" cy="379741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dirty="0" smtClean="0">
                <a:latin typeface="Times New Roman"/>
                <a:ea typeface="Calibri"/>
              </a:rPr>
              <a:t>Метод диска Секки используется для определения относительной прозрачности в полевых условиях. Прибор представляет собой плоский диск диаметром (20÷30) см, окрашенный в белый цвет или чёрными и белыми секторами по 90 градусов. Диск крепится к тросу, размеченному на метры и сантиметры.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Пробоотборник П-1110		     Батометр Молчанова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1846261"/>
            <a:ext cx="5167266" cy="4022725"/>
          </a:xfrm>
        </p:spPr>
      </p:pic>
      <p:pic>
        <p:nvPicPr>
          <p:cNvPr id="6" name="Рисунок 5" descr="батометр в возведённом сост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7432" y="1839387"/>
            <a:ext cx="2904508" cy="42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 и термометр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4" y="1899016"/>
            <a:ext cx="300400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71" y="1899016"/>
            <a:ext cx="3014906" cy="4037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96" y="1899015"/>
            <a:ext cx="301838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872127"/>
            <a:ext cx="3887958" cy="38879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6" y="1960685"/>
            <a:ext cx="3385039" cy="3430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81" y="1960685"/>
            <a:ext cx="3508674" cy="3430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29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Многопараметрический прибор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AP5000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Многопараметрический комплект AP-5000">
            <a:hlinkClick r:id="rId2" tooltip="&quot;Многопараметрический комплект AP-5000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783" y="1970206"/>
            <a:ext cx="40227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40" y="2105616"/>
            <a:ext cx="5053013" cy="25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39" y="1863848"/>
            <a:ext cx="4022725" cy="4022725"/>
          </a:xfrm>
        </p:spPr>
      </p:pic>
      <p:pic>
        <p:nvPicPr>
          <p:cNvPr id="5" name="Рисунок 4" descr="61MCWulwwrL._SY355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371" y="1800755"/>
            <a:ext cx="3560913" cy="35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6080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</TotalTime>
  <Words>441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Ретро</vt:lpstr>
      <vt:lpstr>Диаграмма</vt:lpstr>
      <vt:lpstr>Разработка экологических онлайн сервисов</vt:lpstr>
      <vt:lpstr>Презентация PowerPoint</vt:lpstr>
      <vt:lpstr>Перечень оборудования</vt:lpstr>
      <vt:lpstr>Диск Секки</vt:lpstr>
      <vt:lpstr>Пробоотборник П-1110       Батометр Молчанова</vt:lpstr>
      <vt:lpstr>Phметр и термометр</vt:lpstr>
      <vt:lpstr>Микроскоп</vt:lpstr>
      <vt:lpstr>Многопараметрический прибор AP5000</vt:lpstr>
      <vt:lpstr>Метеостанция</vt:lpstr>
      <vt:lpstr>Средства фотофиксации с выходом в интернет</vt:lpstr>
      <vt:lpstr>Критические параметры</vt:lpstr>
      <vt:lpstr>Построение профилей глубины в зависимости от температуры с помощью модели LAKE</vt:lpstr>
      <vt:lpstr>Модель зависимости роста биомассы от температуры</vt:lpstr>
      <vt:lpstr>Концентрация хлорофилла от температуры</vt:lpstr>
      <vt:lpstr>Итоги работы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количественных методов исследования планктона стратифицированных водоёмов</dc:title>
  <dc:creator>RePack by Diakov</dc:creator>
  <cp:lastModifiedBy>RePack by Diakov</cp:lastModifiedBy>
  <cp:revision>27</cp:revision>
  <dcterms:created xsi:type="dcterms:W3CDTF">2017-10-04T07:42:03Z</dcterms:created>
  <dcterms:modified xsi:type="dcterms:W3CDTF">2018-10-11T05:32:52Z</dcterms:modified>
</cp:coreProperties>
</file>