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511"/>
    <a:srgbClr val="FFD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2;_&#1044;&#1054;&#1050;&#1058;&#1054;&#1056;&#1057;&#1050;&#1054;&#1049;\&#1069;&#1050;&#1057;&#1055;&#1045;&#1056;&#1048;&#1052;&#1045;&#1053;&#1058;&#1040;&#1051;&#1068;&#1053;&#1040;&#1071;_&#1063;&#1040;&#1057;&#1058;&#1068;\&#1053;&#1054;&#1042;_&#1057;&#1042;&#1063;\&#1085;&#1086;&#1074;_&#1057;&#1042;&#1063;_&#1088;&#1072;&#1089;&#1090;\&#1087;&#1086;&#1076;&#1089;&#1086;&#1083;&#1085;&#1077;&#1095;&#1085;&#1080;&#1082;_&#1053;&#1052;&#1046;&#1050;\&#1088;&#1080;&#1089;&#1091;&#1085;&#1082;&#1080;_&#1087;&#1086;&#1076;&#1089;&#1086;&#1083;&#1085;&#1077;&#1095;&#1085;&#1080;&#1082;_&#1057;&#1042;&#106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2;_&#1044;&#1054;&#1050;&#1058;&#1054;&#1056;&#1057;&#1050;&#1054;&#1049;\&#1069;&#1050;&#1057;&#1055;&#1045;&#1056;&#1048;&#1052;&#1045;&#1053;&#1058;&#1040;&#1051;&#1068;&#1053;&#1040;&#1071;_&#1063;&#1040;&#1057;&#1058;&#1068;\&#1053;&#1054;&#1042;_&#1057;&#1042;&#1063;\&#1085;&#1086;&#1074;_&#1057;&#1042;&#1063;_&#1088;&#1072;&#1089;&#1090;\&#1087;&#1086;&#1076;&#1089;&#1086;&#1083;&#1085;&#1077;&#1095;&#1085;&#1080;&#1082;_&#1053;&#1052;&#1046;&#1050;\&#1087;&#1086;&#1076;&#1089;&#1086;&#1083;&#1085;&#1091;&#1093;%20&#1053;&#1043;&#1057;&#1061;&#1040;%20&#1053;&#1052;&#1046;&#1050;%20&#1074;&#1077;&#1075;&#1077;&#1090;&#1072;&#1094;%20&#1087;&#1086;&#1083;&#1077;&#1074;%20&#1083;&#1077;&#1090;&#1086;%202018\&#1088;&#1080;&#1089;&#1091;&#1085;&#1082;&#1080;%20&#1087;&#1086;&#1083;&#1077;&#1074;%20&#1086;&#1087;&#1099;&#1090;%20&#1087;&#1086;&#1076;&#1089;&#1086;&#1083;%20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2;_&#1044;&#1054;&#1050;&#1058;&#1054;&#1056;&#1057;&#1050;&#1054;&#1049;\&#1069;&#1050;&#1057;&#1055;&#1045;&#1056;&#1048;&#1052;&#1045;&#1053;&#1058;&#1040;&#1051;&#1068;&#1053;&#1040;&#1071;_&#1063;&#1040;&#1057;&#1058;&#1068;\&#1053;&#1054;&#1042;_&#1057;&#1042;&#1063;\&#1085;&#1086;&#1074;_&#1057;&#1042;&#1063;_&#1088;&#1072;&#1089;&#1090;\&#1087;&#1086;&#1076;&#1089;&#1086;&#1083;&#1085;&#1077;&#1095;&#1085;&#1080;&#1082;_&#1053;&#1052;&#1046;&#1050;\&#1087;&#1086;&#1076;&#1089;&#1086;&#1083;&#1085;&#1091;&#1093;%20&#1053;&#1043;&#1057;&#1061;&#1040;%20&#1053;&#1052;&#1046;&#1050;%20&#1074;&#1077;&#1075;&#1077;&#1090;&#1072;&#1094;%20&#1087;&#1086;&#1083;&#1077;&#1074;%20&#1083;&#1077;&#1090;&#1086;%202018\&#1088;&#1080;&#1089;&#1091;&#1085;&#1082;&#1080;%20&#1087;&#1086;&#1083;&#1077;&#1074;%20&#1086;&#1087;&#1099;&#1090;%20&#1087;&#1086;&#1076;&#1089;&#1086;&#1083;%20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2;_&#1044;&#1054;&#1050;&#1058;&#1054;&#1056;&#1057;&#1050;&#1054;&#1049;\&#1069;&#1050;&#1057;&#1055;&#1045;&#1056;&#1048;&#1052;&#1045;&#1053;&#1058;&#1040;&#1051;&#1068;&#1053;&#1040;&#1071;_&#1063;&#1040;&#1057;&#1058;&#1068;\&#1053;&#1054;&#1042;_&#1057;&#1042;&#1063;\&#1085;&#1086;&#1074;_&#1057;&#1042;&#1063;_&#1088;&#1072;&#1089;&#1090;\&#1087;&#1086;&#1076;&#1089;&#1086;&#1083;&#1085;&#1077;&#1095;&#1085;&#1080;&#1082;_&#1053;&#1052;&#1046;&#1050;\&#1087;&#1086;&#1076;&#1089;&#1086;&#1083;&#1085;&#1091;&#1093;%20&#1053;&#1043;&#1057;&#1061;&#1040;%20&#1053;&#1052;&#1046;&#1050;%20&#1074;&#1077;&#1075;&#1077;&#1090;&#1072;&#1094;%20&#1087;&#1086;&#1083;&#1077;&#1074;%20&#1083;&#1077;&#1090;&#1086;%202018\&#1088;&#1080;&#1089;&#1091;&#1085;&#1082;&#1080;%20&#1087;&#1086;&#1083;&#1077;&#1074;%20&#1086;&#1087;&#1099;&#1090;%20&#1087;&#1086;&#1076;&#1089;&#1086;&#1083;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23905632485596"/>
          <c:y val="3.5713770097259123E-2"/>
          <c:w val="0.5318384770869159"/>
          <c:h val="0.92180922886452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'Число проклюнувшихсяипроростков'!$B$19:$C$19</c:f>
              <c:strCache>
                <c:ptCount val="1"/>
                <c:pt idx="0">
                  <c:v>Энергия прорастания</c:v>
                </c:pt>
              </c:strCache>
            </c:strRef>
          </c:tx>
          <c:spPr>
            <a:solidFill>
              <a:srgbClr val="00CCFF"/>
            </a:solidFill>
            <a:ln w="19050">
              <a:solidFill>
                <a:srgbClr val="00CCFF"/>
              </a:solidFill>
            </a:ln>
          </c:spPr>
          <c:invertIfNegative val="0"/>
          <c:errBars>
            <c:errBarType val="both"/>
            <c:errValType val="fixedVal"/>
            <c:noEndCap val="0"/>
            <c:val val="8"/>
          </c:errBars>
          <c:cat>
            <c:strRef>
              <c:f>'Число проклюнувшихсяипроростков'!$A$20:$A$26</c:f>
              <c:strCache>
                <c:ptCount val="7"/>
                <c:pt idx="0">
                  <c:v>1 ч</c:v>
                </c:pt>
                <c:pt idx="1">
                  <c:v>2 ч</c:v>
                </c:pt>
                <c:pt idx="2">
                  <c:v>3 ч</c:v>
                </c:pt>
                <c:pt idx="3">
                  <c:v>4 ч</c:v>
                </c:pt>
                <c:pt idx="4">
                  <c:v>6 ч</c:v>
                </c:pt>
                <c:pt idx="5">
                  <c:v>8 ч</c:v>
                </c:pt>
                <c:pt idx="6">
                  <c:v>12 ч</c:v>
                </c:pt>
              </c:strCache>
            </c:strRef>
          </c:cat>
          <c:val>
            <c:numRef>
              <c:f>'Число проклюнувшихсяипроростков'!$B$20:$B$26</c:f>
              <c:numCache>
                <c:formatCode>General</c:formatCode>
                <c:ptCount val="7"/>
                <c:pt idx="0">
                  <c:v>-25.8</c:v>
                </c:pt>
                <c:pt idx="1">
                  <c:v>-14</c:v>
                </c:pt>
                <c:pt idx="2">
                  <c:v>-7.5</c:v>
                </c:pt>
                <c:pt idx="3">
                  <c:v>-12.5</c:v>
                </c:pt>
                <c:pt idx="4">
                  <c:v>0</c:v>
                </c:pt>
                <c:pt idx="5">
                  <c:v>8.8000000000000007</c:v>
                </c:pt>
                <c:pt idx="6">
                  <c:v>-53.8</c:v>
                </c:pt>
              </c:numCache>
            </c:numRef>
          </c:val>
        </c:ser>
        <c:ser>
          <c:idx val="1"/>
          <c:order val="1"/>
          <c:tx>
            <c:strRef>
              <c:f>'Число проклюнувшихсяипроростков'!$E$19:$G$19</c:f>
              <c:strCache>
                <c:ptCount val="1"/>
                <c:pt idx="0">
                  <c:v>Средняя скорость прорастания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c:spPr>
          <c:invertIfNegative val="0"/>
          <c:errBars>
            <c:errBarType val="both"/>
            <c:errValType val="fixedVal"/>
            <c:noEndCap val="0"/>
            <c:val val="0.70000000000000007"/>
          </c:errBars>
          <c:cat>
            <c:strRef>
              <c:f>'Число проклюнувшихсяипроростков'!$A$20:$A$26</c:f>
              <c:strCache>
                <c:ptCount val="7"/>
                <c:pt idx="0">
                  <c:v>1 ч</c:v>
                </c:pt>
                <c:pt idx="1">
                  <c:v>2 ч</c:v>
                </c:pt>
                <c:pt idx="2">
                  <c:v>3 ч</c:v>
                </c:pt>
                <c:pt idx="3">
                  <c:v>4 ч</c:v>
                </c:pt>
                <c:pt idx="4">
                  <c:v>6 ч</c:v>
                </c:pt>
                <c:pt idx="5">
                  <c:v>8 ч</c:v>
                </c:pt>
                <c:pt idx="6">
                  <c:v>12 ч</c:v>
                </c:pt>
              </c:strCache>
            </c:strRef>
          </c:cat>
          <c:val>
            <c:numRef>
              <c:f>'Число проклюнувшихсяипроростков'!$F$20:$F$26</c:f>
              <c:numCache>
                <c:formatCode>General</c:formatCode>
                <c:ptCount val="7"/>
                <c:pt idx="0">
                  <c:v>1</c:v>
                </c:pt>
                <c:pt idx="1">
                  <c:v>1.5</c:v>
                </c:pt>
                <c:pt idx="2">
                  <c:v>1</c:v>
                </c:pt>
                <c:pt idx="3">
                  <c:v>2.4</c:v>
                </c:pt>
                <c:pt idx="4">
                  <c:v>2.9</c:v>
                </c:pt>
                <c:pt idx="5">
                  <c:v>2.9</c:v>
                </c:pt>
                <c:pt idx="6">
                  <c:v>-2</c:v>
                </c:pt>
              </c:numCache>
            </c:numRef>
          </c:val>
        </c:ser>
        <c:ser>
          <c:idx val="2"/>
          <c:order val="2"/>
          <c:tx>
            <c:strRef>
              <c:f>'Число проклюнувшихсяипроростков'!$H$19:$J$19</c:f>
              <c:strCache>
                <c:ptCount val="1"/>
                <c:pt idx="0">
                  <c:v>Средняя длина проростка</c:v>
                </c:pt>
              </c:strCache>
            </c:strRef>
          </c:tx>
          <c:spPr>
            <a:solidFill>
              <a:srgbClr val="008000"/>
            </a:solidFill>
            <a:ln w="19050">
              <a:solidFill>
                <a:srgbClr val="006666"/>
              </a:solidFill>
            </a:ln>
          </c:spPr>
          <c:invertIfNegative val="0"/>
          <c:errBars>
            <c:errBarType val="both"/>
            <c:errValType val="fixedVal"/>
            <c:noEndCap val="0"/>
            <c:val val="10.9"/>
          </c:errBars>
          <c:cat>
            <c:strRef>
              <c:f>'Число проклюнувшихсяипроростков'!$A$20:$A$26</c:f>
              <c:strCache>
                <c:ptCount val="7"/>
                <c:pt idx="0">
                  <c:v>1 ч</c:v>
                </c:pt>
                <c:pt idx="1">
                  <c:v>2 ч</c:v>
                </c:pt>
                <c:pt idx="2">
                  <c:v>3 ч</c:v>
                </c:pt>
                <c:pt idx="3">
                  <c:v>4 ч</c:v>
                </c:pt>
                <c:pt idx="4">
                  <c:v>6 ч</c:v>
                </c:pt>
                <c:pt idx="5">
                  <c:v>8 ч</c:v>
                </c:pt>
                <c:pt idx="6">
                  <c:v>12 ч</c:v>
                </c:pt>
              </c:strCache>
            </c:strRef>
          </c:cat>
          <c:val>
            <c:numRef>
              <c:f>'Число проклюнувшихсяипроростков'!$H$20:$H$26</c:f>
              <c:numCache>
                <c:formatCode>General</c:formatCode>
                <c:ptCount val="7"/>
                <c:pt idx="0">
                  <c:v>7.5</c:v>
                </c:pt>
                <c:pt idx="1">
                  <c:v>-6.1</c:v>
                </c:pt>
                <c:pt idx="2">
                  <c:v>-3.9</c:v>
                </c:pt>
                <c:pt idx="3">
                  <c:v>-9.6</c:v>
                </c:pt>
                <c:pt idx="4">
                  <c:v>18.7</c:v>
                </c:pt>
                <c:pt idx="5">
                  <c:v>27.8</c:v>
                </c:pt>
                <c:pt idx="6">
                  <c:v>-5.3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424960"/>
        <c:axId val="276006400"/>
      </c:barChart>
      <c:catAx>
        <c:axId val="274424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Длительность облучения</a:t>
                </a:r>
              </a:p>
            </c:rich>
          </c:tx>
          <c:layout>
            <c:manualLayout>
              <c:xMode val="edge"/>
              <c:yMode val="edge"/>
              <c:x val="0.30360741545237879"/>
              <c:y val="0.58116598992987278"/>
            </c:manualLayout>
          </c:layout>
          <c:overlay val="0"/>
        </c:title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 baseline="0"/>
            </a:pPr>
            <a:endParaRPr lang="ru-RU"/>
          </a:p>
        </c:txPr>
        <c:crossAx val="276006400"/>
        <c:crosses val="autoZero"/>
        <c:auto val="1"/>
        <c:lblAlgn val="ctr"/>
        <c:lblOffset val="100"/>
        <c:noMultiLvlLbl val="0"/>
      </c:catAx>
      <c:valAx>
        <c:axId val="27600640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Процент</a:t>
                </a:r>
              </a:p>
              <a:p>
                <a:pPr>
                  <a:defRPr/>
                </a:pPr>
                <a:r>
                  <a:rPr lang="ru-RU"/>
                  <a:t>к контролю</a:t>
                </a:r>
              </a:p>
            </c:rich>
          </c:tx>
          <c:layout>
            <c:manualLayout>
              <c:xMode val="edge"/>
              <c:yMode val="edge"/>
              <c:x val="0"/>
              <c:y val="5.8306335203681147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274424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92044528916649"/>
          <c:y val="1.7090949524494383E-2"/>
          <c:w val="0.33391664404018462"/>
          <c:h val="0.177720090585046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 i="0" baseline="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43661971830986"/>
          <c:y val="4.0381578778509938E-2"/>
          <c:w val="0.61242948504676342"/>
          <c:h val="0.787204053776209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Всхожесть!$L$6</c:f>
              <c:strCache>
                <c:ptCount val="1"/>
                <c:pt idx="0">
                  <c:v>4 ч</c:v>
                </c:pt>
              </c:strCache>
            </c:strRef>
          </c:tx>
          <c:spPr>
            <a:ln w="19050">
              <a:solidFill>
                <a:srgbClr val="6600CC"/>
              </a:solidFill>
            </a:ln>
          </c:spPr>
          <c:marker>
            <c:symbol val="diamond"/>
            <c:size val="5"/>
            <c:spPr>
              <a:solidFill>
                <a:srgbClr val="6600CC"/>
              </a:solidFill>
              <a:ln w="19050">
                <a:solidFill>
                  <a:srgbClr val="6600CC"/>
                </a:solidFill>
              </a:ln>
            </c:spPr>
          </c:marker>
          <c:xVal>
            <c:numRef>
              <c:f>Всхожесть!$B$7:$B$14</c:f>
              <c:numCache>
                <c:formatCode>General</c:formatCode>
                <c:ptCount val="8"/>
                <c:pt idx="0">
                  <c:v>23</c:v>
                </c:pt>
                <c:pt idx="1">
                  <c:v>29</c:v>
                </c:pt>
                <c:pt idx="2">
                  <c:v>49</c:v>
                </c:pt>
                <c:pt idx="3">
                  <c:v>52</c:v>
                </c:pt>
                <c:pt idx="4">
                  <c:v>56</c:v>
                </c:pt>
                <c:pt idx="5">
                  <c:v>61</c:v>
                </c:pt>
                <c:pt idx="6">
                  <c:v>63</c:v>
                </c:pt>
                <c:pt idx="7">
                  <c:v>108</c:v>
                </c:pt>
              </c:numCache>
            </c:numRef>
          </c:xVal>
          <c:yVal>
            <c:numRef>
              <c:f>Всхожесть!$D$7:$D$14</c:f>
              <c:numCache>
                <c:formatCode>General</c:formatCode>
                <c:ptCount val="8"/>
                <c:pt idx="0">
                  <c:v>0</c:v>
                </c:pt>
                <c:pt idx="1">
                  <c:v>75</c:v>
                </c:pt>
                <c:pt idx="2">
                  <c:v>83.3</c:v>
                </c:pt>
                <c:pt idx="3">
                  <c:v>91.7</c:v>
                </c:pt>
                <c:pt idx="4">
                  <c:v>91.7</c:v>
                </c:pt>
                <c:pt idx="5">
                  <c:v>91.7</c:v>
                </c:pt>
                <c:pt idx="6">
                  <c:v>91.7</c:v>
                </c:pt>
                <c:pt idx="7">
                  <c:v>91.7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Всхожесть!$M$6</c:f>
              <c:strCache>
                <c:ptCount val="1"/>
                <c:pt idx="0">
                  <c:v>6 ч</c:v>
                </c:pt>
              </c:strCache>
            </c:strRef>
          </c:tx>
          <c:spPr>
            <a:ln w="19050">
              <a:solidFill>
                <a:srgbClr val="0033CC"/>
              </a:solidFill>
            </a:ln>
          </c:spPr>
          <c:marker>
            <c:symbol val="circle"/>
            <c:size val="5"/>
            <c:spPr>
              <a:noFill/>
              <a:ln w="19050">
                <a:solidFill>
                  <a:srgbClr val="0033CC"/>
                </a:solidFill>
              </a:ln>
            </c:spPr>
          </c:marker>
          <c:xVal>
            <c:numRef>
              <c:f>Всхожесть!$B$7:$B$14</c:f>
              <c:numCache>
                <c:formatCode>General</c:formatCode>
                <c:ptCount val="8"/>
                <c:pt idx="0">
                  <c:v>23</c:v>
                </c:pt>
                <c:pt idx="1">
                  <c:v>29</c:v>
                </c:pt>
                <c:pt idx="2">
                  <c:v>49</c:v>
                </c:pt>
                <c:pt idx="3">
                  <c:v>52</c:v>
                </c:pt>
                <c:pt idx="4">
                  <c:v>56</c:v>
                </c:pt>
                <c:pt idx="5">
                  <c:v>61</c:v>
                </c:pt>
                <c:pt idx="6">
                  <c:v>63</c:v>
                </c:pt>
                <c:pt idx="7">
                  <c:v>108</c:v>
                </c:pt>
              </c:numCache>
            </c:numRef>
          </c:xVal>
          <c:yVal>
            <c:numRef>
              <c:f>Всхожесть!$E$7:$E$14</c:f>
              <c:numCache>
                <c:formatCode>General</c:formatCode>
                <c:ptCount val="8"/>
                <c:pt idx="0">
                  <c:v>50</c:v>
                </c:pt>
                <c:pt idx="1">
                  <c:v>52.5</c:v>
                </c:pt>
                <c:pt idx="2">
                  <c:v>58.3</c:v>
                </c:pt>
                <c:pt idx="3">
                  <c:v>58.3</c:v>
                </c:pt>
                <c:pt idx="4">
                  <c:v>58.3</c:v>
                </c:pt>
                <c:pt idx="5">
                  <c:v>58.3</c:v>
                </c:pt>
                <c:pt idx="6">
                  <c:v>58.3</c:v>
                </c:pt>
                <c:pt idx="7">
                  <c:v>58.3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Всхожесть!$N$6</c:f>
              <c:strCache>
                <c:ptCount val="1"/>
                <c:pt idx="0">
                  <c:v>8 ч</c:v>
                </c:pt>
              </c:strCache>
            </c:strRef>
          </c:tx>
          <c:spPr>
            <a:ln w="19050">
              <a:solidFill>
                <a:srgbClr val="009900"/>
              </a:solidFill>
            </a:ln>
          </c:spPr>
          <c:marker>
            <c:symbol val="triangle"/>
            <c:size val="5"/>
            <c:spPr>
              <a:solidFill>
                <a:srgbClr val="009900"/>
              </a:solidFill>
              <a:ln w="19050">
                <a:solidFill>
                  <a:srgbClr val="009900"/>
                </a:solidFill>
              </a:ln>
            </c:spPr>
          </c:marker>
          <c:xVal>
            <c:numRef>
              <c:f>Всхожесть!$B$7:$B$14</c:f>
              <c:numCache>
                <c:formatCode>General</c:formatCode>
                <c:ptCount val="8"/>
                <c:pt idx="0">
                  <c:v>23</c:v>
                </c:pt>
                <c:pt idx="1">
                  <c:v>29</c:v>
                </c:pt>
                <c:pt idx="2">
                  <c:v>49</c:v>
                </c:pt>
                <c:pt idx="3">
                  <c:v>52</c:v>
                </c:pt>
                <c:pt idx="4">
                  <c:v>56</c:v>
                </c:pt>
                <c:pt idx="5">
                  <c:v>61</c:v>
                </c:pt>
                <c:pt idx="6">
                  <c:v>63</c:v>
                </c:pt>
                <c:pt idx="7">
                  <c:v>108</c:v>
                </c:pt>
              </c:numCache>
            </c:numRef>
          </c:xVal>
          <c:yVal>
            <c:numRef>
              <c:f>Всхожесть!$F$7:$F$14</c:f>
              <c:numCache>
                <c:formatCode>General</c:formatCode>
                <c:ptCount val="8"/>
                <c:pt idx="0">
                  <c:v>0</c:v>
                </c:pt>
                <c:pt idx="1">
                  <c:v>60</c:v>
                </c:pt>
                <c:pt idx="2">
                  <c:v>83.3</c:v>
                </c:pt>
                <c:pt idx="3">
                  <c:v>75</c:v>
                </c:pt>
                <c:pt idx="4">
                  <c:v>125</c:v>
                </c:pt>
                <c:pt idx="5">
                  <c:v>125</c:v>
                </c:pt>
                <c:pt idx="6">
                  <c:v>125</c:v>
                </c:pt>
                <c:pt idx="7">
                  <c:v>125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Всхожесть!$O$6</c:f>
              <c:strCache>
                <c:ptCount val="1"/>
                <c:pt idx="0">
                  <c:v>12 ч</c:v>
                </c:pt>
              </c:strCache>
            </c:strRef>
          </c:tx>
          <c:spPr>
            <a:ln w="19050">
              <a:solidFill>
                <a:srgbClr val="A50021"/>
              </a:solidFill>
            </a:ln>
          </c:spPr>
          <c:marker>
            <c:symbol val="x"/>
            <c:size val="5"/>
            <c:spPr>
              <a:noFill/>
              <a:ln w="19050">
                <a:solidFill>
                  <a:srgbClr val="A50021"/>
                </a:solidFill>
              </a:ln>
            </c:spPr>
          </c:marker>
          <c:xVal>
            <c:numRef>
              <c:f>Всхожесть!$B$7:$B$14</c:f>
              <c:numCache>
                <c:formatCode>General</c:formatCode>
                <c:ptCount val="8"/>
                <c:pt idx="0">
                  <c:v>23</c:v>
                </c:pt>
                <c:pt idx="1">
                  <c:v>29</c:v>
                </c:pt>
                <c:pt idx="2">
                  <c:v>49</c:v>
                </c:pt>
                <c:pt idx="3">
                  <c:v>52</c:v>
                </c:pt>
                <c:pt idx="4">
                  <c:v>56</c:v>
                </c:pt>
                <c:pt idx="5">
                  <c:v>61</c:v>
                </c:pt>
                <c:pt idx="6">
                  <c:v>63</c:v>
                </c:pt>
                <c:pt idx="7">
                  <c:v>108</c:v>
                </c:pt>
              </c:numCache>
            </c:numRef>
          </c:xVal>
          <c:yVal>
            <c:numRef>
              <c:f>Всхожесть!$G$7:$G$14</c:f>
              <c:numCache>
                <c:formatCode>General</c:formatCode>
                <c:ptCount val="8"/>
                <c:pt idx="0">
                  <c:v>75</c:v>
                </c:pt>
                <c:pt idx="1">
                  <c:v>75</c:v>
                </c:pt>
                <c:pt idx="2">
                  <c:v>83.3</c:v>
                </c:pt>
                <c:pt idx="3">
                  <c:v>83.3</c:v>
                </c:pt>
                <c:pt idx="4">
                  <c:v>83.3</c:v>
                </c:pt>
                <c:pt idx="5">
                  <c:v>83.3</c:v>
                </c:pt>
                <c:pt idx="6">
                  <c:v>83.3</c:v>
                </c:pt>
                <c:pt idx="7">
                  <c:v>83.3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Всхожесть!$P$6</c:f>
              <c:strCache>
                <c:ptCount val="1"/>
                <c:pt idx="0">
                  <c:v>15 ч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star"/>
            <c:size val="4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</c:spPr>
          </c:marker>
          <c:xVal>
            <c:numRef>
              <c:f>Всхожесть!$B$7:$B$14</c:f>
              <c:numCache>
                <c:formatCode>General</c:formatCode>
                <c:ptCount val="8"/>
                <c:pt idx="0">
                  <c:v>23</c:v>
                </c:pt>
                <c:pt idx="1">
                  <c:v>29</c:v>
                </c:pt>
                <c:pt idx="2">
                  <c:v>49</c:v>
                </c:pt>
                <c:pt idx="3">
                  <c:v>52</c:v>
                </c:pt>
                <c:pt idx="4">
                  <c:v>56</c:v>
                </c:pt>
                <c:pt idx="5">
                  <c:v>61</c:v>
                </c:pt>
                <c:pt idx="6">
                  <c:v>63</c:v>
                </c:pt>
                <c:pt idx="7">
                  <c:v>108</c:v>
                </c:pt>
              </c:numCache>
            </c:numRef>
          </c:xVal>
          <c:yVal>
            <c:numRef>
              <c:f>Всхожесть!$H$7:$H$14</c:f>
              <c:numCache>
                <c:formatCode>General</c:formatCode>
                <c:ptCount val="8"/>
                <c:pt idx="0">
                  <c:v>150</c:v>
                </c:pt>
                <c:pt idx="1">
                  <c:v>97.5</c:v>
                </c:pt>
                <c:pt idx="2">
                  <c:v>133.30000000000001</c:v>
                </c:pt>
                <c:pt idx="3">
                  <c:v>133.30000000000001</c:v>
                </c:pt>
                <c:pt idx="4">
                  <c:v>133.30000000000001</c:v>
                </c:pt>
                <c:pt idx="5">
                  <c:v>133.30000000000001</c:v>
                </c:pt>
                <c:pt idx="6">
                  <c:v>133.30000000000001</c:v>
                </c:pt>
                <c:pt idx="7">
                  <c:v>133.30000000000001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Всхожесть!$I$6</c:f>
              <c:strCache>
                <c:ptCount val="1"/>
                <c:pt idx="0">
                  <c:v>Контроль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</c:spPr>
          </c:marker>
          <c:xVal>
            <c:numRef>
              <c:f>Всхожесть!$B$7:$B$14</c:f>
              <c:numCache>
                <c:formatCode>General</c:formatCode>
                <c:ptCount val="8"/>
                <c:pt idx="0">
                  <c:v>23</c:v>
                </c:pt>
                <c:pt idx="1">
                  <c:v>29</c:v>
                </c:pt>
                <c:pt idx="2">
                  <c:v>49</c:v>
                </c:pt>
                <c:pt idx="3">
                  <c:v>52</c:v>
                </c:pt>
                <c:pt idx="4">
                  <c:v>56</c:v>
                </c:pt>
                <c:pt idx="5">
                  <c:v>61</c:v>
                </c:pt>
                <c:pt idx="6">
                  <c:v>63</c:v>
                </c:pt>
                <c:pt idx="7">
                  <c:v>108</c:v>
                </c:pt>
              </c:numCache>
            </c:numRef>
          </c:xVal>
          <c:yVal>
            <c:numRef>
              <c:f>Всхожесть!$I$7:$I$14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52704"/>
        <c:axId val="91694208"/>
      </c:scatterChart>
      <c:valAx>
        <c:axId val="84552704"/>
        <c:scaling>
          <c:orientation val="minMax"/>
          <c:max val="1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Дни вегетации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91694208"/>
        <c:crosses val="autoZero"/>
        <c:crossBetween val="midCat"/>
        <c:majorUnit val="20"/>
      </c:valAx>
      <c:valAx>
        <c:axId val="916942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Всхожесть, процент к контролю</a:t>
                </a:r>
              </a:p>
            </c:rich>
          </c:tx>
          <c:layout>
            <c:manualLayout>
              <c:xMode val="edge"/>
              <c:yMode val="edge"/>
              <c:x val="1.4084507042253521E-2"/>
              <c:y val="6.251974476587924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84552704"/>
        <c:crosses val="autoZero"/>
        <c:crossBetween val="midCat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9717126908432223"/>
          <c:y val="0.29723869534505454"/>
          <c:w val="0.2004813130753022"/>
          <c:h val="0.3985869232514636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Высота!$E$3:$G$3</c:f>
              <c:strCache>
                <c:ptCount val="1"/>
                <c:pt idx="0">
                  <c:v>Высота, процент к контролю</c:v>
                </c:pt>
              </c:strCache>
            </c:strRef>
          </c:tx>
          <c:spPr>
            <a:ln w="19050">
              <a:solidFill>
                <a:srgbClr val="009900"/>
              </a:solidFill>
            </a:ln>
          </c:spPr>
          <c:marker>
            <c:symbol val="circle"/>
            <c:size val="5"/>
            <c:spPr>
              <a:solidFill>
                <a:srgbClr val="009900"/>
              </a:solidFill>
              <a:ln w="19050">
                <a:solidFill>
                  <a:srgbClr val="009900"/>
                </a:solidFill>
              </a:ln>
            </c:spPr>
          </c:marker>
          <c:errBars>
            <c:errDir val="y"/>
            <c:errBarType val="both"/>
            <c:errValType val="fixedVal"/>
            <c:noEndCap val="0"/>
            <c:val val="2.2999999999999998"/>
          </c:errBars>
          <c:xVal>
            <c:numRef>
              <c:f>Высота!$B$6:$B$11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  <c:pt idx="5">
                  <c:v>15</c:v>
                </c:pt>
              </c:numCache>
            </c:numRef>
          </c:xVal>
          <c:yVal>
            <c:numRef>
              <c:f>Высота!$E$6:$E$11</c:f>
              <c:numCache>
                <c:formatCode>General</c:formatCode>
                <c:ptCount val="6"/>
                <c:pt idx="0">
                  <c:v>100</c:v>
                </c:pt>
                <c:pt idx="1">
                  <c:v>92.8</c:v>
                </c:pt>
                <c:pt idx="2">
                  <c:v>118.5</c:v>
                </c:pt>
                <c:pt idx="3">
                  <c:v>101.4</c:v>
                </c:pt>
                <c:pt idx="4">
                  <c:v>102.9</c:v>
                </c:pt>
                <c:pt idx="5">
                  <c:v>100.1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054144"/>
        <c:axId val="80130432"/>
      </c:scatterChart>
      <c:valAx>
        <c:axId val="80054144"/>
        <c:scaling>
          <c:orientation val="minMax"/>
          <c:max val="15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 облучения, ч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80130432"/>
        <c:crosses val="autoZero"/>
        <c:crossBetween val="midCat"/>
        <c:majorUnit val="1"/>
      </c:valAx>
      <c:valAx>
        <c:axId val="801304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Высота, процент к контролю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1.43653397491980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80054144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4211328422657"/>
          <c:y val="3.8103880514411305E-2"/>
          <c:w val="0.48128845991025315"/>
          <c:h val="0.8031430121041610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Масса!$E$5:$F$5</c:f>
              <c:strCache>
                <c:ptCount val="1"/>
                <c:pt idx="0">
                  <c:v>Общая биомасса</c:v>
                </c:pt>
              </c:strCache>
            </c:strRef>
          </c:tx>
          <c:spPr>
            <a:ln w="19050">
              <a:solidFill>
                <a:srgbClr val="FF6600"/>
              </a:solidFill>
            </a:ln>
          </c:spPr>
          <c:marker>
            <c:symbol val="diamond"/>
            <c:size val="5"/>
            <c:spPr>
              <a:solidFill>
                <a:srgbClr val="FF6600"/>
              </a:solidFill>
              <a:ln w="19050">
                <a:solidFill>
                  <a:srgbClr val="FF6600"/>
                </a:solidFill>
              </a:ln>
            </c:spPr>
          </c:marker>
          <c:xVal>
            <c:numRef>
              <c:f>Масса!$C$7:$C$12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  <c:pt idx="5">
                  <c:v>15</c:v>
                </c:pt>
              </c:numCache>
            </c:numRef>
          </c:xVal>
          <c:yVal>
            <c:numRef>
              <c:f>Масса!$E$7:$E$12</c:f>
              <c:numCache>
                <c:formatCode>General</c:formatCode>
                <c:ptCount val="6"/>
                <c:pt idx="0">
                  <c:v>100</c:v>
                </c:pt>
                <c:pt idx="1">
                  <c:v>175.3</c:v>
                </c:pt>
                <c:pt idx="2">
                  <c:v>339.8</c:v>
                </c:pt>
                <c:pt idx="3">
                  <c:v>257.10000000000002</c:v>
                </c:pt>
                <c:pt idx="4">
                  <c:v>264.3</c:v>
                </c:pt>
                <c:pt idx="5">
                  <c:v>120.5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Масса!$H$5:$I$5</c:f>
              <c:strCache>
                <c:ptCount val="1"/>
                <c:pt idx="0">
                  <c:v>Масса корзинок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</c:spPr>
          </c:marker>
          <c:xVal>
            <c:numRef>
              <c:f>Масса!$C$7:$C$12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  <c:pt idx="5">
                  <c:v>15</c:v>
                </c:pt>
              </c:numCache>
            </c:numRef>
          </c:xVal>
          <c:yVal>
            <c:numRef>
              <c:f>Масса!$H$7:$H$12</c:f>
              <c:numCache>
                <c:formatCode>General</c:formatCode>
                <c:ptCount val="6"/>
                <c:pt idx="0">
                  <c:v>100</c:v>
                </c:pt>
                <c:pt idx="1">
                  <c:v>175</c:v>
                </c:pt>
                <c:pt idx="2">
                  <c:v>185.7</c:v>
                </c:pt>
                <c:pt idx="3">
                  <c:v>116.7</c:v>
                </c:pt>
                <c:pt idx="4">
                  <c:v>112.5</c:v>
                </c:pt>
                <c:pt idx="5">
                  <c:v>63.6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Масса!$K$5:$L$5</c:f>
              <c:strCache>
                <c:ptCount val="1"/>
                <c:pt idx="0">
                  <c:v>Масса стеблей</c:v>
                </c:pt>
              </c:strCache>
            </c:strRef>
          </c:tx>
          <c:spPr>
            <a:ln w="19050">
              <a:solidFill>
                <a:srgbClr val="009900"/>
              </a:solidFill>
            </a:ln>
          </c:spPr>
          <c:marker>
            <c:symbol val="triangle"/>
            <c:size val="5"/>
            <c:spPr>
              <a:solidFill>
                <a:srgbClr val="009900"/>
              </a:solidFill>
              <a:ln w="19050">
                <a:solidFill>
                  <a:srgbClr val="009900"/>
                </a:solidFill>
              </a:ln>
            </c:spPr>
          </c:marker>
          <c:xVal>
            <c:numRef>
              <c:f>Масса!$C$7:$C$12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  <c:pt idx="5">
                  <c:v>15</c:v>
                </c:pt>
              </c:numCache>
            </c:numRef>
          </c:xVal>
          <c:yVal>
            <c:numRef>
              <c:f>Масса!$K$7:$K$12</c:f>
              <c:numCache>
                <c:formatCode>General</c:formatCode>
                <c:ptCount val="6"/>
                <c:pt idx="0">
                  <c:v>100</c:v>
                </c:pt>
                <c:pt idx="1">
                  <c:v>347.8</c:v>
                </c:pt>
                <c:pt idx="2">
                  <c:v>417.9</c:v>
                </c:pt>
                <c:pt idx="3">
                  <c:v>175</c:v>
                </c:pt>
                <c:pt idx="4">
                  <c:v>450</c:v>
                </c:pt>
                <c:pt idx="5">
                  <c:v>267.2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Масса!$N$5:$O$5</c:f>
              <c:strCache>
                <c:ptCount val="1"/>
                <c:pt idx="0">
                  <c:v>Масса корней</c:v>
                </c:pt>
              </c:strCache>
            </c:strRef>
          </c:tx>
          <c:spPr>
            <a:ln w="19050">
              <a:solidFill>
                <a:srgbClr val="7A3D00"/>
              </a:solidFill>
            </a:ln>
          </c:spPr>
          <c:marker>
            <c:symbol val="x"/>
            <c:size val="5"/>
            <c:spPr>
              <a:noFill/>
              <a:ln w="19050">
                <a:solidFill>
                  <a:srgbClr val="7A3D00"/>
                </a:solidFill>
              </a:ln>
            </c:spPr>
          </c:marker>
          <c:xVal>
            <c:numRef>
              <c:f>Масса!$C$7:$C$12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  <c:pt idx="5">
                  <c:v>15</c:v>
                </c:pt>
              </c:numCache>
            </c:numRef>
          </c:xVal>
          <c:yVal>
            <c:numRef>
              <c:f>Масса!$N$7:$N$12</c:f>
              <c:numCache>
                <c:formatCode>General</c:formatCode>
                <c:ptCount val="6"/>
                <c:pt idx="0">
                  <c:v>100</c:v>
                </c:pt>
                <c:pt idx="1">
                  <c:v>201.4</c:v>
                </c:pt>
                <c:pt idx="2">
                  <c:v>492</c:v>
                </c:pt>
                <c:pt idx="3">
                  <c:v>153.80000000000001</c:v>
                </c:pt>
                <c:pt idx="4">
                  <c:v>215.4</c:v>
                </c:pt>
                <c:pt idx="5">
                  <c:v>267.2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199680"/>
        <c:axId val="126260352"/>
      </c:scatterChart>
      <c:valAx>
        <c:axId val="126199680"/>
        <c:scaling>
          <c:orientation val="minMax"/>
          <c:max val="15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 облучения, ч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26260352"/>
        <c:crosses val="autoZero"/>
        <c:crossBetween val="midCat"/>
        <c:majorUnit val="1"/>
        <c:minorUnit val="1"/>
      </c:valAx>
      <c:valAx>
        <c:axId val="126260352"/>
        <c:scaling>
          <c:orientation val="minMax"/>
          <c:max val="55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Масса, процент к контролю</a:t>
                </a:r>
              </a:p>
            </c:rich>
          </c:tx>
          <c:layout>
            <c:manualLayout>
              <c:xMode val="edge"/>
              <c:yMode val="edge"/>
              <c:x val="0"/>
              <c:y val="2.8488626421696995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26199680"/>
        <c:crosses val="autoZero"/>
        <c:crossBetween val="midCat"/>
        <c:majorUnit val="50"/>
        <c:minorUnit val="10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4616120565574462"/>
          <c:y val="0.2111424975739522"/>
          <c:w val="0.25168825670984674"/>
          <c:h val="0.3522207896687522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1A1-809A-4D3B-B810-D0F295A4F15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C12553-2582-436B-AE10-B7A4B90CC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1A1-809A-4D3B-B810-D0F295A4F15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2553-2582-436B-AE10-B7A4B90CC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1A1-809A-4D3B-B810-D0F295A4F15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2553-2582-436B-AE10-B7A4B90CC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1A1-809A-4D3B-B810-D0F295A4F15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C12553-2582-436B-AE10-B7A4B90CC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1A1-809A-4D3B-B810-D0F295A4F15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2553-2582-436B-AE10-B7A4B90CC8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1A1-809A-4D3B-B810-D0F295A4F15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2553-2582-436B-AE10-B7A4B90CC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1A1-809A-4D3B-B810-D0F295A4F15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C12553-2582-436B-AE10-B7A4B90CC8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1A1-809A-4D3B-B810-D0F295A4F15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2553-2582-436B-AE10-B7A4B90CC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1A1-809A-4D3B-B810-D0F295A4F15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2553-2582-436B-AE10-B7A4B90CC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1A1-809A-4D3B-B810-D0F295A4F15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2553-2582-436B-AE10-B7A4B90CC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1A1-809A-4D3B-B810-D0F295A4F15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2553-2582-436B-AE10-B7A4B90CC8E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14A1A1-809A-4D3B-B810-D0F295A4F151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C12553-2582-436B-AE10-B7A4B90CC8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botanichka.ru/wp-content/uploads/2016/12/sunflower-0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10" Type="http://schemas.openxmlformats.org/officeDocument/2006/relationships/image" Target="../media/image29.jpeg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botanichka.ru/wp-content/uploads/2016/12/sunflower-08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izikangsha@yandex.ru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otanichka.ru/wp-content/uploads/2016/12/sunflower-02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botanichka.ru/wp-content/uploads/2016/12/sun-flower-01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564904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Стимулирование прорастания семян подсолнечника путем облучения СВЧ - полем низкой интенсивности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4624"/>
            <a:ext cx="7666112" cy="91440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Конференция в рамках студенческого конкурса «От образования к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професии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НИУ ВШЭ, Законодательное собрание Нижегородской области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октября 2018 г., г. Нижний Новгород, Кремль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987235"/>
            <a:ext cx="6889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ФГБОУ  ВО  «Нижегородская государственная сельскохозяйственная академия»</a:t>
            </a:r>
            <a:endParaRPr lang="ru-RU" sz="1400" dirty="0"/>
          </a:p>
        </p:txBody>
      </p:sp>
      <p:pic>
        <p:nvPicPr>
          <p:cNvPr id="5" name="Picture 5" descr="I:\Дело\Педагогика\Работа\ДЕКАНАТ\эмблемаНГС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779186"/>
            <a:ext cx="1152251" cy="103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99992" y="551723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Морунова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 С.,</a:t>
            </a:r>
          </a:p>
          <a:p>
            <a:pPr algn="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студентка 3 курса, гр. 31</a:t>
            </a:r>
          </a:p>
          <a:p>
            <a:pPr algn="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факультета почвоведения, агрохимии и агроэкологии</a:t>
            </a:r>
          </a:p>
          <a:p>
            <a:pPr algn="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pPr algn="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к. б. н., доцент Гаврилова А. А.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9000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Материал </a:t>
            </a:r>
            <a:r>
              <a:rPr lang="ru-RU" b="1" dirty="0" smtClean="0">
                <a:ln w="9000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 и  методы  исследований</a:t>
            </a:r>
            <a:endParaRPr lang="ru-RU" b="1" dirty="0">
              <a:ln w="9000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001" y="836712"/>
            <a:ext cx="2052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изучения: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082" y="1206044"/>
            <a:ext cx="72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семена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Подсолнечника масличного 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Helianthus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annuus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L.</a:t>
            </a:r>
            <a:endParaRPr lang="ru-RU" b="1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сортов «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F1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Иолна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и «Алтай» (предоставлены АО ТД «НМЖК»)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060848"/>
            <a:ext cx="1314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Методики:</a:t>
            </a:r>
            <a:endParaRPr lang="ru-RU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492896"/>
            <a:ext cx="7226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Однократная обработка СВЧ-полем низкой интенсивности семян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одсолнечника.</a:t>
            </a:r>
          </a:p>
          <a:p>
            <a:endParaRPr lang="ru-RU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Статистическая обработка данных.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АРТ\цветочки\сельхоз и ЭКО\Изображение 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12" y="3789040"/>
            <a:ext cx="4026024" cy="2785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1785"/>
            <a:ext cx="4167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9000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Материал  и  методы  исследований</a:t>
            </a:r>
            <a:endParaRPr lang="ru-RU" b="1" dirty="0">
              <a:ln w="9000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077" y="422525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Облучение биологических объектов  проводили аппаратом</a:t>
            </a:r>
          </a:p>
          <a:p>
            <a:pPr algn="just" eaLnBrk="0" hangingPunct="0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сантиметрового диапазона нетепловой интенсивности</a:t>
            </a:r>
          </a:p>
          <a:p>
            <a:pPr algn="just" eaLnBrk="0" hangingPunct="0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«Биоритм – 1» при частоте излучений 2450 МГц</a:t>
            </a:r>
          </a:p>
          <a:p>
            <a:pPr algn="just" eaLnBrk="0" hangingPunct="0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мощности 0,01 мВт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042118"/>
            <a:ext cx="89604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Проращивание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проводили согласно ГОСТ 12038 – 84 (Семена сельскохозяйственных культур. Методы определения всхожести. Межгосударственный стандарт. – Москва,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Стандартинформ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– 2011. – С. 53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.) в термостате при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температуре 20 – 23°С в течение 3-х дней.</a:t>
            </a:r>
          </a:p>
          <a:p>
            <a:pPr indent="457200" algn="just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каждого варианта брали по 200 семян. Число биологической повторности равно числу чашек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Петри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равно 8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Общий объем исследований в лабораторных сериях опытов  составил 2200 семян подсолнечника, в полевых условиях − 120.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достоверности результатов проводилась по стандартным методикам при 5%-ном уровне значимости. (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Лакин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Г.Ф. Биометрия / Г. Ф.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Лакин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– М.: Высшая школа., 1990. – 300 с.).</a:t>
            </a:r>
          </a:p>
        </p:txBody>
      </p:sp>
      <p:pic>
        <p:nvPicPr>
          <p:cNvPr id="5" name="Содержимое 5" descr="DSC012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94098" y="422525"/>
            <a:ext cx="3296100" cy="210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95919" y="250663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Аппарат 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-диапазона нетепловой интенсивности для биологических исследований «Биоритм-1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0" hangingPunct="0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Запатентован в 2007 г.)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к_ДОКТОРСКОЙ\ЭКСПЕРИМЕНТАЛЬНАЯ_ЧАСТЬ\НОВ_СВЧ\нов_СВЧ_раст\подсолнечник_НМЖК\фото_подсолнечник\IMG_20170320_142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8" y="1376632"/>
            <a:ext cx="2658089" cy="3544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19953" y="3148691"/>
            <a:ext cx="57285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Длительность облучения варьировалась в пределах от 1 ч до 15 ч (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максисмально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возможное время непрерывной работы генератора СВЧ). Мощность СВЧ излучения составляла 0,01 мВт; частота 2451 МГц.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1913" y="3789040"/>
            <a:ext cx="5792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Время облучения обусловлено астрономической продолжительностью дня в пределах средней полосы: летняя в среднем составляет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16 - 17 ч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 зимняя –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6 - 7 ч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(Тихомиров А. А. Светокультура растений: биофизические и биотехнологические основы. Учеб. пособие. / А.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А.Тихомиров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В. П.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Шарупич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Т. М. Лисовский. – Новосибирск: Сибирское отделение РАН, 2000. – 213 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23097"/>
            <a:ext cx="2579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исследований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к_ДОКТОРСКОЙ\ЭКСПЕРИМЕНТАЛЬНАЯ_ЧАСТЬ\НОВ_СВЧ\нов_СВЧ_раст\подсолнечник_НМЖК\фото_подсолнечник\IMG_20170429_153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1651"/>
            <a:ext cx="3343079" cy="25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24591951"/>
              </p:ext>
            </p:extLst>
          </p:nvPr>
        </p:nvGraphicFramePr>
        <p:xfrm>
          <a:off x="179512" y="3047148"/>
          <a:ext cx="6152515" cy="36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5057" y="764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Влияние СВЧ излучения низкой интенсивности на показатели прорастания семян подсолнечника.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529367"/>
            <a:ext cx="38471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результатам лабораторных опытов определена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оптимальная длительность облучения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однократной СВЧ-обработке с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частотой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электромагнитного поля 2451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МГц и мощностью 0,01 мВт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и 8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что соответствует физиологическим показателям данного вида растения: южные растения относят к короткодневному типу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фотопериода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55" y="1412776"/>
            <a:ext cx="496943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6-часовом СВЧ облучении лабораторная всхожесть семян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подсолнечника сорта «Алтай» была достоверно выше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контрольного значения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16,4%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длина проростка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11,1%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сорта «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Иолна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− всхожесть выше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8,8%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средняя длина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проростка 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27,8%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 8-часовом облучении.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23097"/>
            <a:ext cx="2579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исследований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сходы семян подсолнечник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620688"/>
            <a:ext cx="3813795" cy="136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828989"/>
              </p:ext>
            </p:extLst>
          </p:nvPr>
        </p:nvGraphicFramePr>
        <p:xfrm>
          <a:off x="276829" y="2564904"/>
          <a:ext cx="5410200" cy="366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6132" y="6309320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 полевой всхожести сеянцев семян подсолнечника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92696"/>
            <a:ext cx="40865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Посев семян в грунт производили спустя 1 неделю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облучения.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Период вегетации составил 108 дней.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0221" y="2290419"/>
            <a:ext cx="37337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Процент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контролю по всхожести в полевых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условиях на 23 сутки в варианте с 15-часовым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облучением составил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49 сутки и до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конца периода вегетации составил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,3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88640"/>
            <a:ext cx="2579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исследований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809257"/>
              </p:ext>
            </p:extLst>
          </p:nvPr>
        </p:nvGraphicFramePr>
        <p:xfrm>
          <a:off x="87713" y="620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018031"/>
              </p:ext>
            </p:extLst>
          </p:nvPr>
        </p:nvGraphicFramePr>
        <p:xfrm>
          <a:off x="3131840" y="3284984"/>
          <a:ext cx="5905500" cy="348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50114" y="1481173"/>
            <a:ext cx="4593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Высота сеянцев в варианте с облучением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течении 6 ч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была достоверно выше контрольного значения на 18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,5 %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0486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Общая биомасса сеянцев в варианте с облучением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течении 6 ч была почти в 5 раз больше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контрольного значения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масса стебля в 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раза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на 85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%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масса корзинок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3251" y="116632"/>
            <a:ext cx="3737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Сотрудничество с производителями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59905"/>
              </p:ext>
            </p:extLst>
          </p:nvPr>
        </p:nvGraphicFramePr>
        <p:xfrm>
          <a:off x="179512" y="548680"/>
          <a:ext cx="8784975" cy="61543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56995"/>
                <a:gridCol w="1756995"/>
                <a:gridCol w="1756995"/>
                <a:gridCol w="1756995"/>
                <a:gridCol w="1756995"/>
              </a:tblGrid>
              <a:tr h="3142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1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7944" y="3711360"/>
            <a:ext cx="1147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АО ТД «НМЖК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pic>
        <p:nvPicPr>
          <p:cNvPr id="6" name="Рисунок 5" descr="D:\Дело\Педагогика\Учеба\конкурс_науч_школь\18апреля\научная работа_Богородск\СВЕТ\кластер_новые_письма_и_Договора\новНМЖК\готовыеНМЖК\Договор НМЖК готовый со всеми подписями и печатями\Договор НМЖК 2016 стр 5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87" y="3988359"/>
            <a:ext cx="1830705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Дело\Педагогика\Учеба\конкурс_науч_школь\18апреля\научная работа_Богородск\СВЕТ\кластер_новые_письма_и_Договора\новНМЖК\готовыеНМЖК\Договор НМЖК готовый со всеми подписями и печатями\Договор НМЖК 2016 стр 4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82" y="4005064"/>
            <a:ext cx="1830705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Дело\Педагогика\Учеба\конкурс_науч_школь\18апреля\научная работа_Богородск\СВЕТ\кластер_новые_письма_и_Договора\новНМЖК\готовыеНМЖК\Договор НМЖК готовый со всеми подписями и печатями\Договор НМЖК 2016 стр 3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77" y="4005948"/>
            <a:ext cx="1830705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Дело\Педагогика\Учеба\конкурс_науч_школь\18апреля\научная работа_Богородск\СВЕТ\кластер_новые_письма_и_Договора\новНМЖК\готовыеНМЖК\Договор НМЖК готовый со всеми подписями и печатями\Договор НМЖК 2016 стр 2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64" y="4005948"/>
            <a:ext cx="1830705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Дело\Педагогика\Учеба\конкурс_науч_школь\18апреля\научная работа_Богородск\СВЕТ\кластер_новые_письма_и_Договора\новНМЖК\готовыеНМЖК\Договор НМЖК готовый со всеми подписями и печатями\Договор НМЖК 2016 стр 1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9" y="4005064"/>
            <a:ext cx="1830705" cy="2519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885402" y="620688"/>
            <a:ext cx="137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ОАО  «НПО Салют»</a:t>
            </a:r>
            <a:endParaRPr lang="ru-RU" sz="1200" b="1" dirty="0"/>
          </a:p>
        </p:txBody>
      </p:sp>
      <p:pic>
        <p:nvPicPr>
          <p:cNvPr id="5122" name="Picture 2" descr="D:\Дело\Педагогика\Учеба\конкурс_науч_школь\18апреля\научная работа_Богородск\СВЕТ\кластер_новые_письма_и_Договора\новЭЛМ\новые документы Салют\Договор Салют стр 3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80728"/>
            <a:ext cx="1872208" cy="25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ело\Педагогика\Учеба\конкурс_науч_школь\18апреля\научная работа_Богородск\СВЕТ\кластер_новые_письма_и_Договора\новЭЛМ\новые документы Салют\Договор Салют стр 2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74" y="-13287375"/>
            <a:ext cx="183076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93" y="980728"/>
            <a:ext cx="1872208" cy="2588090"/>
          </a:xfrm>
          <a:prstGeom prst="rect">
            <a:avLst/>
          </a:prstGeom>
        </p:spPr>
      </p:pic>
      <p:pic>
        <p:nvPicPr>
          <p:cNvPr id="18" name="Объект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59" y="991997"/>
            <a:ext cx="1944216" cy="2576820"/>
          </a:xfrm>
          <a:prstGeom prst="rect">
            <a:avLst/>
          </a:prstGeom>
        </p:spPr>
      </p:pic>
      <p:pic>
        <p:nvPicPr>
          <p:cNvPr id="19" name="Объект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1888908" cy="152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41" y="107340"/>
            <a:ext cx="104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231" y="476672"/>
            <a:ext cx="8843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результате проведенных исследований был выявлен оптимальный режим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воздействия СВЧ полем низкой интенсивности, соответствующий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часам при мощности излучения 0,01 мВт и частоте 2451 МГц.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этом лабораторная всхожесть повышается на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16,4%, а длина проростка на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11,1%. В полевых условиях данный режим СВЧ облучения повысил высоту сеянцев на 18,5%, а массу корзинок на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Также было отмечено, что при данной обработке семян существует период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последействия.</a:t>
            </a:r>
          </a:p>
          <a:p>
            <a:pPr algn="just"/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Таким образом</a:t>
            </a: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справились с поставленными АО ТД «НМЖК»  задачами.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рядка с подсолнечникам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5413" y="3350027"/>
            <a:ext cx="4776192" cy="3147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23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88640"/>
            <a:ext cx="2045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8935" y="1124744"/>
            <a:ext cx="77048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eaLnBrk="0" hangingPunct="0">
              <a:spcAft>
                <a:spcPts val="600"/>
              </a:spcAft>
              <a:tabLst>
                <a:tab pos="449263" algn="l"/>
                <a:tab pos="534988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Владимирский Б. М. Активные процессы на Солнце и биосфера / Б. М. Владимирский // Известия АН СССР. Серия физическая.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М., 1977.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С.403–410. </a:t>
            </a:r>
          </a:p>
          <a:p>
            <a:pPr indent="180975" algn="just" eaLnBrk="0" hangingPunct="0">
              <a:spcAft>
                <a:spcPts val="600"/>
              </a:spcAft>
              <a:tabLst>
                <a:tab pos="449263" algn="l"/>
                <a:tab pos="534988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Исмаилов Э. Ш. Биофизическое действие СВЧ-излучений / Э. Ш. Исмаилов. — М: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Энергопромиздат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1987. — 144 с. </a:t>
            </a:r>
          </a:p>
          <a:p>
            <a:pPr indent="180975" algn="just" eaLnBrk="0" hangingPunct="0">
              <a:spcAft>
                <a:spcPts val="600"/>
              </a:spcAft>
              <a:tabLst>
                <a:tab pos="449263" algn="l"/>
                <a:tab pos="534988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Орлов Б. Н., Борисов Д. С. Закономерность информационного воздействия ЭМ излучения СВЧ природных интенсивностей на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цирканнуальные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ритмы живых организмов. Диплом № 230 на  открытие, М., регистр. № 273, 7 октября 2003 г. </a:t>
            </a:r>
          </a:p>
          <a:p>
            <a:pPr indent="180975" algn="just" eaLnBrk="0" hangingPunct="0">
              <a:spcAft>
                <a:spcPts val="600"/>
              </a:spcAft>
              <a:tabLst>
                <a:tab pos="449263" algn="l"/>
                <a:tab pos="534988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Гаврилова А. А. Применение СВЧ-технологии сверхнизкой интенсивности в сельском хозяйстве.  /</a:t>
            </a:r>
            <a:b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А. Гаврилова, В. Г.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Егорашин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А. В.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Чурмасов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М. А.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Кревский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// Журнал радиоэлектроники: электронный журнал. — 2014. —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11.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http://jre.cplire/jre/nov14/14/text.pdf.</a:t>
            </a: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180975" algn="just" eaLnBrk="0" hangingPunct="0">
              <a:spcAft>
                <a:spcPts val="600"/>
              </a:spcAft>
              <a:tabLst>
                <a:tab pos="449263" algn="l"/>
                <a:tab pos="534988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Орлов Б. Н. Современные эколого-биологические методы анализа внутренней и внешней среды  организма / Б. Н. Орлов, И. Е.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Постнов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— Нижний Новгород, ДЕКОМ, 2010. — с. 156–188.</a:t>
            </a:r>
          </a:p>
          <a:p>
            <a:pPr indent="180975" algn="just" eaLnBrk="0" hangingPunct="0">
              <a:spcAft>
                <a:spcPts val="600"/>
              </a:spcAft>
              <a:tabLst>
                <a:tab pos="449263" algn="l"/>
                <a:tab pos="534988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Патент РФ № 66883, А01С 1/00. Устройство для обработки биообъектов низкоинтенсивным СВЧ-излучением / Б. Н. Орлов, А. А Гаврилова, А. В.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Чурмасов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М.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А.Кревский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— № 2007111431;</a:t>
            </a:r>
            <a:b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опубл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10.10.2007,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№ 28. — 1 с.</a:t>
            </a:r>
          </a:p>
          <a:p>
            <a:pPr indent="180975" algn="just" eaLnBrk="0" hangingPunct="0">
              <a:spcAft>
                <a:spcPts val="600"/>
              </a:spcAft>
              <a:tabLst>
                <a:tab pos="449263" algn="l"/>
                <a:tab pos="534988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lang="en-US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Presman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A. S. Electromagnetic fields and life / A. S. </a:t>
            </a:r>
            <a:r>
              <a:rPr lang="en-US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Presman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Plenum-Press, New York-London,  1970. — р. 288.</a:t>
            </a:r>
            <a:endParaRPr lang="en-US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Благодарим  за  внимание !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6242304" cy="4151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107504" y="53732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Контакты:</a:t>
            </a:r>
          </a:p>
          <a:p>
            <a:r>
              <a:rPr lang="ru-RU" sz="1600" b="1" cap="small" dirty="0" smtClean="0">
                <a:latin typeface="Arial" pitchFamily="34" charset="0"/>
                <a:cs typeface="Arial" pitchFamily="34" charset="0"/>
              </a:rPr>
              <a:t>ФГБОУ  ВО  Нижегородская ГСХА</a:t>
            </a: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Н.Новгород, пр.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Гагарина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, 97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1600" dirty="0" smtClean="0">
                <a:latin typeface="Arial" pitchFamily="34" charset="0"/>
                <a:cs typeface="Arial" pitchFamily="34" charset="0"/>
              </a:rPr>
              <a:t>Тел. 8-920-017-92-16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E-mail:  </a:t>
            </a:r>
            <a:r>
              <a:rPr lang="en-US" sz="1600" u="sng" dirty="0" smtClean="0">
                <a:latin typeface="Arial" pitchFamily="34" charset="0"/>
                <a:cs typeface="Arial" pitchFamily="34" charset="0"/>
                <a:hlinkClick r:id="rId3"/>
              </a:rPr>
              <a:t>fizikangsha@yandex.ru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170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36712"/>
            <a:ext cx="7280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нам обратились сотрудники из Департамента развития АО ТД «НМЖК»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просьбой разработать методики, стимулирующие показатели прорастания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семян подсолнечника, найти оптимальные режимы воздействия фактора.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891" y="192319"/>
            <a:ext cx="155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Предистория</a:t>
            </a:r>
            <a:endParaRPr lang="ru-RU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27749"/>
            <a:ext cx="3003622" cy="394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04480"/>
            <a:ext cx="4289425" cy="2988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53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761181"/>
            <a:ext cx="1796513" cy="1796513"/>
            <a:chOff x="433384" y="838958"/>
            <a:chExt cx="1796513" cy="1796513"/>
          </a:xfrm>
          <a:solidFill>
            <a:srgbClr val="FFD243"/>
          </a:solidFill>
        </p:grpSpPr>
        <p:sp>
          <p:nvSpPr>
            <p:cNvPr id="3" name="Овал 2"/>
            <p:cNvSpPr/>
            <p:nvPr/>
          </p:nvSpPr>
          <p:spPr>
            <a:xfrm>
              <a:off x="433384" y="838958"/>
              <a:ext cx="1796513" cy="1796513"/>
            </a:xfrm>
            <a:prstGeom prst="ellipse">
              <a:avLst/>
            </a:prstGeom>
            <a:grp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 prst="relaxedInset"/>
              <a:contourClr>
                <a:schemeClr val="accent5">
                  <a:shade val="25000"/>
                  <a:satMod val="180000"/>
                </a:schemeClr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ru-RU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2795" y="1506382"/>
              <a:ext cx="1397690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</a:rPr>
                <a:t>СОЛНЦЕ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5" name="Стрелка вправо 4"/>
          <p:cNvSpPr/>
          <p:nvPr/>
        </p:nvSpPr>
        <p:spPr>
          <a:xfrm rot="1748568">
            <a:off x="1619382" y="2589648"/>
            <a:ext cx="4170200" cy="1007348"/>
          </a:xfrm>
          <a:prstGeom prst="rightArrow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право 5"/>
          <p:cNvSpPr/>
          <p:nvPr/>
        </p:nvSpPr>
        <p:spPr>
          <a:xfrm rot="1537388">
            <a:off x="5478522" y="2826946"/>
            <a:ext cx="1148169" cy="2980216"/>
          </a:xfrm>
          <a:prstGeom prst="rightArrowCallout">
            <a:avLst/>
          </a:prstGeom>
          <a:solidFill>
            <a:srgbClr val="FFFF99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7746036">
            <a:off x="4500463" y="4040055"/>
            <a:ext cx="2664296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241300" dir="16200000" rotWithShape="0">
                    <a:prstClr val="black">
                      <a:alpha val="57000"/>
                    </a:prstClr>
                  </a:outerShdw>
                </a:effectLst>
              </a:rPr>
              <a:t>СВЧ-излучения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241300" dir="16200000" rotWithShape="0">
                    <a:prstClr val="black">
                      <a:alpha val="57000"/>
                    </a:prst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241300" dir="16200000" rotWithShape="0">
                    <a:prstClr val="black">
                      <a:alpha val="57000"/>
                    </a:prst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241300" dir="16200000" rotWithShape="0">
                    <a:prstClr val="black">
                      <a:alpha val="57000"/>
                    </a:prstClr>
                  </a:outerShdw>
                </a:effectLst>
              </a:rPr>
              <a:t>малой интенсивности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392608" y="3982705"/>
            <a:ext cx="2683348" cy="2605067"/>
            <a:chOff x="6201835" y="3762691"/>
            <a:chExt cx="2683348" cy="2605067"/>
          </a:xfrm>
        </p:grpSpPr>
        <p:sp>
          <p:nvSpPr>
            <p:cNvPr id="10" name="Овал 9"/>
            <p:cNvSpPr/>
            <p:nvPr/>
          </p:nvSpPr>
          <p:spPr>
            <a:xfrm>
              <a:off x="6201835" y="3762691"/>
              <a:ext cx="2605067" cy="2605067"/>
            </a:xfrm>
            <a:prstGeom prst="ellipse">
              <a:avLst/>
            </a:prstGeom>
            <a:solidFill>
              <a:schemeClr val="bg2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https://img.clipartfest.com/dbb6f333ffe0448f3f635db9c7d2fb36_earth-clipart-clipart-free-clipart-of-earth_488-43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250" y="4221088"/>
              <a:ext cx="2289222" cy="2026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938233" y="4941168"/>
              <a:ext cx="1450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2">
                      <a:lumMod val="25000"/>
                    </a:schemeClr>
                  </a:solidFill>
                  <a:effectLst>
                    <a:glow rad="241300">
                      <a:schemeClr val="bg1">
                        <a:alpha val="65000"/>
                      </a:schemeClr>
                    </a:glow>
                  </a:effectLst>
                  <a:latin typeface="Cambria" pitchFamily="18" charset="0"/>
                </a:rPr>
                <a:t>ЗЕМЛЯ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3161041">
              <a:off x="6969039" y="4720140"/>
              <a:ext cx="1916144" cy="1432071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prstTxWarp prst="textCircl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241300" dir="16200000" rotWithShape="0">
                      <a:prstClr val="black">
                        <a:alpha val="57000"/>
                      </a:prstClr>
                    </a:outerShdw>
                  </a:effectLst>
                  <a:latin typeface="+mn-lt"/>
                </a:rPr>
                <a:t>ТРОПОСФЕРА:</a:t>
              </a:r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241300" dir="16200000" rotWithShape="0">
                      <a:prstClr val="black">
                        <a:alpha val="57000"/>
                      </a:prstClr>
                    </a:outerShdw>
                  </a:effectLst>
                  <a:latin typeface="+mn-lt"/>
                </a:rPr>
                <a:t> </a:t>
              </a:r>
            </a:p>
            <a:p>
              <a:pPr algn="ctr">
                <a:defRPr/>
              </a:pPr>
              <a:r>
                <a:rPr lang="ru-RU" sz="2000" b="1" dirty="0" smtClean="0">
                  <a:ln w="0"/>
                  <a:solidFill>
                    <a:schemeClr val="bg2">
                      <a:lumMod val="25000"/>
                    </a:schemeClr>
                  </a:solidFill>
                  <a:effectLst>
                    <a:outerShdw blurRad="241300" dir="16200000" rotWithShape="0">
                      <a:prstClr val="black">
                        <a:alpha val="57000"/>
                      </a:prstClr>
                    </a:outerShdw>
                  </a:effectLst>
                </a:rPr>
                <a:t>смесь </a:t>
              </a:r>
              <a:r>
                <a:rPr lang="ru-RU" sz="2000" b="1" dirty="0">
                  <a:ln w="0"/>
                  <a:solidFill>
                    <a:schemeClr val="bg2">
                      <a:lumMod val="25000"/>
                    </a:schemeClr>
                  </a:solidFill>
                  <a:effectLst>
                    <a:outerShdw blurRad="241300" dir="16200000" rotWithShape="0">
                      <a:prstClr val="black">
                        <a:alpha val="57000"/>
                      </a:prstClr>
                    </a:outerShdw>
                  </a:effectLst>
                </a:rPr>
                <a:t>газов, пары воды</a:t>
              </a:r>
              <a:endParaRPr lang="ru-RU" sz="2000" dirty="0">
                <a:solidFill>
                  <a:schemeClr val="bg2">
                    <a:lumMod val="25000"/>
                  </a:schemeClr>
                </a:solidFill>
                <a:effectLst>
                  <a:outerShdw blurRad="241300" dir="16200000" rotWithShape="0">
                    <a:prstClr val="black">
                      <a:alpha val="57000"/>
                    </a:prstClr>
                  </a:outerShdw>
                </a:effectLst>
              </a:endParaRPr>
            </a:p>
            <a:p>
              <a:pPr algn="ctr">
                <a:defRPr/>
              </a:pPr>
              <a:endPara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241300" dir="16200000" rotWithShape="0">
                    <a:prstClr val="black">
                      <a:alpha val="57000"/>
                    </a:prstClr>
                  </a:outerShdw>
                </a:effectLst>
                <a:latin typeface="+mn-lt"/>
              </a:endParaRPr>
            </a:p>
          </p:txBody>
        </p:sp>
      </p:grpSp>
      <p:sp>
        <p:nvSpPr>
          <p:cNvPr id="16" name="Овал 15"/>
          <p:cNvSpPr/>
          <p:nvPr/>
        </p:nvSpPr>
        <p:spPr>
          <a:xfrm>
            <a:off x="4695476" y="1396312"/>
            <a:ext cx="1115982" cy="10465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9966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548">
            <a:off x="4470645" y="1327118"/>
            <a:ext cx="1565642" cy="135987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915816" y="1017157"/>
            <a:ext cx="1029347" cy="1082285"/>
            <a:chOff x="150263" y="1341536"/>
            <a:chExt cx="1397402" cy="146926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63" y="1341536"/>
              <a:ext cx="1397402" cy="14692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1075077">
              <a:off x="561589" y="1582401"/>
              <a:ext cx="952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кометы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37389" y="4045826"/>
            <a:ext cx="1592407" cy="1179291"/>
            <a:chOff x="3275856" y="4725144"/>
            <a:chExt cx="1872208" cy="138650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725144"/>
              <a:ext cx="1417315" cy="138650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344639" y="5651956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Cambria" pitchFamily="18" charset="0"/>
                </a:rPr>
                <a:t>ЛУНА</a:t>
              </a:r>
              <a:endParaRPr lang="ru-RU" b="1" dirty="0">
                <a:latin typeface="Cambria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75127" y="3044358"/>
            <a:ext cx="2232201" cy="2133952"/>
            <a:chOff x="675198" y="2840336"/>
            <a:chExt cx="2232201" cy="2133952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71307">
              <a:off x="1324033" y="3055991"/>
              <a:ext cx="1234219" cy="126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Овал 25"/>
            <p:cNvSpPr/>
            <p:nvPr/>
          </p:nvSpPr>
          <p:spPr>
            <a:xfrm rot="21071307">
              <a:off x="1350086" y="3918351"/>
              <a:ext cx="927024" cy="927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 rot="13923772">
              <a:off x="747365" y="2768169"/>
              <a:ext cx="2087867" cy="2232201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prstTxWarp prst="textCircl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Планеты   Солнечной  системы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 rot="21071307">
              <a:off x="828314" y="2970493"/>
              <a:ext cx="2003795" cy="2003795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71307">
              <a:off x="888505" y="3889152"/>
              <a:ext cx="1858522" cy="1039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6021629" y="1775978"/>
            <a:ext cx="1831394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другие </a:t>
            </a:r>
            <a:r>
              <a:rPr lang="ru-RU" sz="1400" b="1" kern="1000" spc="-4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космические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объекты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580111" y="2513676"/>
            <a:ext cx="311863" cy="659265"/>
          </a:xfrm>
          <a:prstGeom prst="straightConnector1">
            <a:avLst/>
          </a:prstGeom>
          <a:ln w="38100">
            <a:solidFill>
              <a:srgbClr val="FF996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730148" y="2105819"/>
            <a:ext cx="2040762" cy="1539205"/>
          </a:xfrm>
          <a:prstGeom prst="straightConnector1">
            <a:avLst/>
          </a:prstGeom>
          <a:ln w="38100">
            <a:solidFill>
              <a:srgbClr val="FF996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641071" y="2348880"/>
            <a:ext cx="2304092" cy="19481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907766" y="4313208"/>
            <a:ext cx="1240298" cy="4119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15582" y="3892083"/>
            <a:ext cx="2737885" cy="60159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640138" y="299516"/>
            <a:ext cx="5038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Естественные источники СВЧ-излучений</a:t>
            </a:r>
            <a:br>
              <a:rPr lang="ru-RU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малой интенсивности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2769" y="188640"/>
            <a:ext cx="1629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Выбор фактора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01789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Воздействие </a:t>
            </a:r>
            <a:r>
              <a:rPr lang="ru-RU" b="1" dirty="0" smtClean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СВЧ-излучения на </a:t>
            </a:r>
            <a:r>
              <a:rPr lang="ru-RU" b="1" dirty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биообъекты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212" y="1052736"/>
            <a:ext cx="8659576" cy="792088"/>
          </a:xfrm>
          <a:prstGeom prst="roundRect">
            <a:avLst>
              <a:gd name="adj" fmla="val 9494"/>
            </a:avLst>
          </a:prstGeom>
          <a:solidFill>
            <a:schemeClr val="bg2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latin typeface="Calibri" pitchFamily="34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Космические электромагнитные излучения относятся к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факторам, к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которым биологические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системы на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Земле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адаптировались в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процессе биологической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эволюции </a:t>
            </a:r>
          </a:p>
          <a:p>
            <a:pPr algn="r">
              <a:defRPr/>
            </a:pPr>
            <a:r>
              <a:rPr lang="en-US" sz="1200" dirty="0" err="1" smtClean="0">
                <a:latin typeface="Calibri" pitchFamily="34" charset="0"/>
              </a:rPr>
              <a:t>Presman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A</a:t>
            </a:r>
            <a:r>
              <a:rPr lang="ru-RU" sz="1200" dirty="0">
                <a:latin typeface="Calibri" pitchFamily="34" charset="0"/>
              </a:rPr>
              <a:t>. </a:t>
            </a:r>
            <a:r>
              <a:rPr lang="en-US" sz="1200" dirty="0">
                <a:latin typeface="Calibri" pitchFamily="34" charset="0"/>
              </a:rPr>
              <a:t>S</a:t>
            </a:r>
            <a:r>
              <a:rPr lang="ru-RU" sz="1200" dirty="0">
                <a:latin typeface="Calibri" pitchFamily="34" charset="0"/>
              </a:rPr>
              <a:t>. </a:t>
            </a:r>
            <a:r>
              <a:rPr lang="ru-RU" sz="1200" dirty="0" smtClean="0">
                <a:latin typeface="Calibri" pitchFamily="34" charset="0"/>
              </a:rPr>
              <a:t>1970; Орлов </a:t>
            </a:r>
            <a:r>
              <a:rPr lang="ru-RU" sz="1200" dirty="0">
                <a:latin typeface="Calibri" pitchFamily="34" charset="0"/>
              </a:rPr>
              <a:t>Б. Н., </a:t>
            </a:r>
            <a:r>
              <a:rPr lang="ru-RU" sz="1200" dirty="0" err="1">
                <a:latin typeface="Calibri" pitchFamily="34" charset="0"/>
              </a:rPr>
              <a:t>Постнов</a:t>
            </a:r>
            <a:r>
              <a:rPr lang="ru-RU" sz="1200" dirty="0">
                <a:latin typeface="Calibri" pitchFamily="34" charset="0"/>
              </a:rPr>
              <a:t> И. Е., </a:t>
            </a:r>
            <a:r>
              <a:rPr lang="ru-RU" sz="1200" dirty="0" smtClean="0">
                <a:latin typeface="Calibri" pitchFamily="34" charset="0"/>
              </a:rPr>
              <a:t>2010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213" y="2376631"/>
            <a:ext cx="8659575" cy="613496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Среди всего спектра ЭМИ радиоволнового диапазона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выраженным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биологическим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действием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обладает СВЧ-излучение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213" y="3717033"/>
            <a:ext cx="4140000" cy="2664295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ДЕЙСТВИЕ ТЕПЛОВОГО СВЧ-ИЗЛУЧЕНИЯ</a:t>
            </a:r>
          </a:p>
          <a:p>
            <a:pPr algn="ctr">
              <a:defRPr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Эффекты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СВЧ-гипертермии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наблюдаются при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нагревании тканей</a:t>
            </a:r>
          </a:p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42–45 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ͦС,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например, хорошо изученный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«тепловой эффект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r">
              <a:defRPr/>
            </a:pPr>
            <a:endParaRPr lang="ru-RU" sz="1200" dirty="0" smtClean="0">
              <a:latin typeface="Calibri" pitchFamily="34" charset="0"/>
            </a:endParaRPr>
          </a:p>
          <a:p>
            <a:pPr algn="r">
              <a:defRPr/>
            </a:pPr>
            <a:r>
              <a:rPr lang="ru-RU" sz="1200" dirty="0" smtClean="0">
                <a:latin typeface="Calibri" pitchFamily="34" charset="0"/>
              </a:rPr>
              <a:t>Исмаилов </a:t>
            </a:r>
            <a:r>
              <a:rPr lang="ru-RU" sz="1200" dirty="0">
                <a:latin typeface="Calibri" pitchFamily="34" charset="0"/>
              </a:rPr>
              <a:t>Э. Ш. </a:t>
            </a:r>
            <a:r>
              <a:rPr lang="ru-RU" sz="1200" dirty="0" smtClean="0">
                <a:latin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200" dirty="0" smtClean="0">
                <a:latin typeface="Calibri" pitchFamily="34" charset="0"/>
              </a:rPr>
              <a:t>Биофизическое </a:t>
            </a:r>
            <a:r>
              <a:rPr lang="ru-RU" sz="1200" dirty="0">
                <a:latin typeface="Calibri" pitchFamily="34" charset="0"/>
              </a:rPr>
              <a:t>действие </a:t>
            </a:r>
            <a:r>
              <a:rPr lang="ru-RU" sz="1200" dirty="0" smtClean="0">
                <a:latin typeface="Calibri" pitchFamily="34" charset="0"/>
              </a:rPr>
              <a:t>СВЧ-излучений.—</a:t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200" dirty="0" smtClean="0">
                <a:latin typeface="Calibri" pitchFamily="34" charset="0"/>
              </a:rPr>
              <a:t>М</a:t>
            </a:r>
            <a:r>
              <a:rPr lang="ru-RU" sz="1200" dirty="0">
                <a:latin typeface="Calibri" pitchFamily="34" charset="0"/>
              </a:rPr>
              <a:t>: </a:t>
            </a:r>
            <a:r>
              <a:rPr lang="ru-RU" sz="1200" dirty="0" err="1">
                <a:latin typeface="Calibri" pitchFamily="34" charset="0"/>
              </a:rPr>
              <a:t>Энергопромиздат</a:t>
            </a:r>
            <a:r>
              <a:rPr lang="ru-RU" sz="1200" dirty="0">
                <a:latin typeface="Calibri" pitchFamily="34" charset="0"/>
              </a:rPr>
              <a:t>, 1987. </a:t>
            </a:r>
            <a:r>
              <a:rPr lang="ru-RU" sz="1200" dirty="0" smtClean="0">
                <a:latin typeface="Calibri" pitchFamily="34" charset="0"/>
              </a:rPr>
              <a:t>— </a:t>
            </a:r>
            <a:r>
              <a:rPr lang="ru-RU" sz="1200" dirty="0">
                <a:latin typeface="Calibri" pitchFamily="34" charset="0"/>
              </a:rPr>
              <a:t>144 </a:t>
            </a:r>
            <a:r>
              <a:rPr lang="ru-RU" sz="1200" dirty="0" smtClean="0">
                <a:latin typeface="Calibri" pitchFamily="34" charset="0"/>
              </a:rPr>
              <a:t>с.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61788" y="3717032"/>
            <a:ext cx="4140000" cy="2664295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ДЕЙСТВИЕ НЕТЕПЛОВОГО СВЧ-ИЗЛУЧЕНИЯ</a:t>
            </a:r>
          </a:p>
          <a:p>
            <a:pPr algn="ctr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наблюдается  при незначительном</a:t>
            </a:r>
            <a:b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(≤ 0,1  ͦС) повышении температуры,</a:t>
            </a: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проявляет управляющее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или информационное действие электромагнитного излучения (ЭМИ) СВЧ низкой или нетепловой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интенсивности</a:t>
            </a:r>
          </a:p>
          <a:p>
            <a:pPr algn="ctr">
              <a:defRPr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r">
              <a:defRPr/>
            </a:pPr>
            <a:r>
              <a:rPr lang="ru-RU" sz="1200" dirty="0" err="1" smtClean="0">
                <a:latin typeface="Calibri" pitchFamily="34" charset="0"/>
              </a:rPr>
              <a:t>Голант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>
                <a:latin typeface="Calibri" pitchFamily="34" charset="0"/>
              </a:rPr>
              <a:t>М. Б. Роль миллиметровых </a:t>
            </a:r>
            <a:r>
              <a:rPr lang="ru-RU" sz="1200" dirty="0" smtClean="0">
                <a:latin typeface="Calibri" pitchFamily="34" charset="0"/>
              </a:rPr>
              <a:t>волн</a:t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200" dirty="0" smtClean="0">
                <a:latin typeface="Calibri" pitchFamily="34" charset="0"/>
              </a:rPr>
              <a:t>в </a:t>
            </a:r>
            <a:r>
              <a:rPr lang="ru-RU" sz="1200" dirty="0">
                <a:latin typeface="Calibri" pitchFamily="34" charset="0"/>
              </a:rPr>
              <a:t>процессах жизнедеятельности </a:t>
            </a:r>
            <a:r>
              <a:rPr lang="ru-RU" sz="1200" dirty="0" smtClean="0">
                <a:latin typeface="Calibri" pitchFamily="34" charset="0"/>
              </a:rPr>
              <a:t>// </a:t>
            </a:r>
            <a:r>
              <a:rPr lang="ru-RU" sz="1200" dirty="0">
                <a:latin typeface="Calibri" pitchFamily="34" charset="0"/>
              </a:rPr>
              <a:t>Миллиметровые волны нетепловой интенсивности в медицине: </a:t>
            </a:r>
            <a:r>
              <a:rPr lang="ru-RU" sz="1200" dirty="0" err="1">
                <a:latin typeface="Calibri" pitchFamily="34" charset="0"/>
              </a:rPr>
              <a:t>международ</a:t>
            </a:r>
            <a:r>
              <a:rPr lang="ru-RU" sz="1200" dirty="0">
                <a:latin typeface="Calibri" pitchFamily="34" charset="0"/>
              </a:rPr>
              <a:t>. </a:t>
            </a:r>
            <a:r>
              <a:rPr lang="ru-RU" sz="1200" dirty="0" smtClean="0">
                <a:latin typeface="Calibri" pitchFamily="34" charset="0"/>
              </a:rPr>
              <a:t/>
            </a:r>
            <a:br>
              <a:rPr lang="ru-RU" sz="1200" dirty="0" smtClean="0">
                <a:latin typeface="Calibri" pitchFamily="34" charset="0"/>
              </a:rPr>
            </a:br>
            <a:r>
              <a:rPr lang="ru-RU" sz="1200" dirty="0" err="1" smtClean="0">
                <a:latin typeface="Calibri" pitchFamily="34" charset="0"/>
              </a:rPr>
              <a:t>симпоз</a:t>
            </a:r>
            <a:r>
              <a:rPr lang="ru-RU" sz="1200" dirty="0">
                <a:latin typeface="Calibri" pitchFamily="34" charset="0"/>
              </a:rPr>
              <a:t>. </a:t>
            </a:r>
            <a:r>
              <a:rPr lang="ru-RU" sz="1200" dirty="0" smtClean="0">
                <a:latin typeface="Calibri" pitchFamily="34" charset="0"/>
              </a:rPr>
              <a:t>— </a:t>
            </a:r>
            <a:r>
              <a:rPr lang="ru-RU" sz="1200" dirty="0">
                <a:latin typeface="Calibri" pitchFamily="34" charset="0"/>
              </a:rPr>
              <a:t>М.: ИРЭ АН СССР, 1991. </a:t>
            </a:r>
            <a:r>
              <a:rPr lang="ru-RU" sz="1200" dirty="0" smtClean="0">
                <a:latin typeface="Calibri" pitchFamily="34" charset="0"/>
              </a:rPr>
              <a:t>— </a:t>
            </a:r>
            <a:r>
              <a:rPr lang="ru-RU" sz="1200" dirty="0">
                <a:latin typeface="Calibri" pitchFamily="34" charset="0"/>
              </a:rPr>
              <a:t>С. </a:t>
            </a:r>
            <a:r>
              <a:rPr lang="ru-RU" sz="1200" dirty="0" smtClean="0">
                <a:latin typeface="Calibri" pitchFamily="34" charset="0"/>
              </a:rPr>
              <a:t>545–547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12816" y="1844823"/>
            <a:ext cx="309323" cy="531807"/>
          </a:xfrm>
          <a:prstGeom prst="downArrow">
            <a:avLst/>
          </a:prstGeom>
          <a:solidFill>
            <a:srgbClr val="FFD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051720" y="2990754"/>
            <a:ext cx="309323" cy="726277"/>
          </a:xfrm>
          <a:prstGeom prst="downArrow">
            <a:avLst/>
          </a:prstGeom>
          <a:solidFill>
            <a:srgbClr val="FFD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677126" y="2990127"/>
            <a:ext cx="309323" cy="726903"/>
          </a:xfrm>
          <a:prstGeom prst="downArrow">
            <a:avLst/>
          </a:prstGeom>
          <a:solidFill>
            <a:srgbClr val="FFD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3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ln w="9000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Механизм действия</a:t>
            </a:r>
            <a:br>
              <a:rPr lang="ru-RU" b="1" dirty="0">
                <a:ln w="9000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b="1" dirty="0">
                <a:ln w="9000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нетеплового СВЧ-излучения</a:t>
            </a:r>
            <a:endParaRPr lang="ru-RU" b="1" dirty="0">
              <a:ln w="9000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6185" y="762963"/>
            <a:ext cx="3861799" cy="66436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ОСТРОРЕЗОНАНСНЫЙ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ХАРАКТЕР  ОПРЕДЕЛЯЕТСЯ: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1" y="3284984"/>
            <a:ext cx="1684189" cy="3260764"/>
          </a:xfrm>
          <a:prstGeom prst="round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миллиметровом диапазоне на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час-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тотах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100–300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ГГц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у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поверхности Земли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зарегистрирована СВЧ-мощность </a:t>
            </a:r>
            <a:b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Солнца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равная</a:t>
            </a:r>
            <a:b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2·10</a:t>
            </a:r>
            <a:r>
              <a:rPr lang="ru-RU" sz="1300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-6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Вт/м</a:t>
            </a:r>
            <a:r>
              <a:rPr lang="ru-RU" sz="1300" baseline="30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при плотности водяных паров</a:t>
            </a:r>
            <a:b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атмосфере</a:t>
            </a:r>
            <a:b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2,7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г/см</a:t>
            </a:r>
            <a:r>
              <a:rPr lang="ru-RU" sz="1300" baseline="30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3</a:t>
            </a:r>
          </a:p>
          <a:p>
            <a:pPr algn="r">
              <a:defRPr/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Пресман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А. С., 1971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30883" y="3284984"/>
            <a:ext cx="1921037" cy="3260763"/>
          </a:xfrm>
          <a:prstGeom prst="round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>
              <a:defRPr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Дециметровые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волны поглощаются в тропосфере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слабо,</a:t>
            </a:r>
            <a:b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а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сантиметровом и миллиметровом диапазонах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наблюдают-</a:t>
            </a:r>
            <a:r>
              <a:rPr lang="ru-RU" sz="13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ся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значительные потери СВЧ-энергии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вследствие резонансного поглощения в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парах воды при длинах волн</a:t>
            </a:r>
          </a:p>
          <a:p>
            <a:pPr>
              <a:defRPr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1,35; 1,5 и 0,75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см.</a:t>
            </a:r>
          </a:p>
          <a:p>
            <a:pPr algn="r">
              <a:defRPr/>
            </a:pPr>
            <a:endParaRPr lang="ru-RU" sz="13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sz="1200" dirty="0" smtClean="0">
                <a:latin typeface="Calibri" pitchFamily="34" charset="0"/>
              </a:rPr>
              <a:t>(</a:t>
            </a:r>
            <a:r>
              <a:rPr lang="ru-RU" sz="1200" dirty="0">
                <a:latin typeface="Calibri" pitchFamily="34" charset="0"/>
              </a:rPr>
              <a:t>Разумовский С. Д., 1979)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3968" y="1772816"/>
            <a:ext cx="4623766" cy="1397539"/>
          </a:xfrm>
          <a:prstGeom prst="round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0" anchor="ctr"/>
          <a:lstStyle/>
          <a:p>
            <a:pPr>
              <a:defRPr/>
            </a:pPr>
            <a:r>
              <a:rPr lang="ru-RU" sz="1400" b="1" spc="-3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Наблюдается </a:t>
            </a:r>
            <a:r>
              <a:rPr lang="ru-RU" sz="1400" b="1" spc="-3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резонансное поглощения </a:t>
            </a:r>
            <a:r>
              <a:rPr lang="ru-RU" sz="1400" b="1" spc="-3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СВЧ-энергии</a:t>
            </a:r>
            <a:br>
              <a:rPr lang="ru-RU" sz="1400" b="1" spc="-3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400" b="1" spc="-3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</a:t>
            </a:r>
            <a:r>
              <a:rPr lang="ru-RU" sz="1400" b="1" spc="-3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кислороде при длинах волн 0,5 и 0,25 </a:t>
            </a:r>
            <a:r>
              <a:rPr lang="ru-RU" sz="1400" b="1" spc="-3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см.</a:t>
            </a:r>
            <a:br>
              <a:rPr lang="ru-RU" sz="1400" b="1" spc="-3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Это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объясняется тем, что взаимодействие ЭМП с веществом основывается на том, что у молекул парамагнитных веществ,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частности,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у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кислорода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есть собственный магнитный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момент.</a:t>
            </a:r>
          </a:p>
          <a:p>
            <a:pPr algn="r"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Разумовский С. Д., 1979)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3969" y="3687978"/>
            <a:ext cx="4623766" cy="1736548"/>
          </a:xfrm>
          <a:prstGeom prst="round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84138" indent="182563">
              <a:buFont typeface="Arial" pitchFamily="34" charset="0"/>
              <a:buChar char="•"/>
              <a:tabLst>
                <a:tab pos="449263" algn="l"/>
              </a:tabLst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при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угле падения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90°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 при частоте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меньше 1 ГГц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и больше 3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ГГц поглощается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40 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% падающей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энергии; </a:t>
            </a:r>
          </a:p>
          <a:p>
            <a:pPr marL="84138" indent="182563">
              <a:buFont typeface="Arial" pitchFamily="34" charset="0"/>
              <a:buChar char="•"/>
              <a:tabLst>
                <a:tab pos="449263" algn="l"/>
              </a:tabLst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при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частоте от 1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до 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3 ГГц поглощение варьирует от 20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% 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до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100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% 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вне зависимости от угла падения и содержания воды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организме;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85725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Следовательно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частотный диапазон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1–3 ГГц  представ-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ляется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наиболее значимым по отношению к живым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системам.                                                  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Исмаилов Э. Ш., 1987)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6065513"/>
            <a:ext cx="4623766" cy="476086"/>
          </a:xfrm>
          <a:prstGeom prst="round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Например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подкожной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жировой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клетчатке, 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том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числе,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белково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-связанной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воды.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051722" y="1427331"/>
            <a:ext cx="0" cy="143524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051722" y="1664953"/>
            <a:ext cx="2835747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63533" y="3548025"/>
            <a:ext cx="1295662" cy="1511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053417" y="1646516"/>
            <a:ext cx="10116" cy="423075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53417" y="5877272"/>
            <a:ext cx="958602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5525" y="2862578"/>
            <a:ext cx="3550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1) плотностью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водяных паров в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атмосфере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87469" y="1458246"/>
            <a:ext cx="3416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2) содержанием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кислорода в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атмосфере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73723" y="3409255"/>
            <a:ext cx="2444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3) углом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падения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излучения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7261" y="5769550"/>
            <a:ext cx="383380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4) содержанием воды 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тканях живого объекта </a:t>
            </a:r>
          </a:p>
        </p:txBody>
      </p:sp>
    </p:spTree>
    <p:extLst>
      <p:ext uri="{BB962C8B-B14F-4D97-AF65-F5344CB8AC3E}">
        <p14:creationId xmlns:p14="http://schemas.microsoft.com/office/powerpoint/2010/main" val="31521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2506" y="47667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Механизм </a:t>
            </a:r>
            <a:r>
              <a:rPr lang="ru-RU" b="1" dirty="0" smtClean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действия нетеплового </a:t>
            </a:r>
            <a:r>
              <a:rPr lang="ru-RU" b="1" dirty="0">
                <a:ln w="9000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СВЧ-излучения</a:t>
            </a:r>
            <a:endParaRPr lang="ru-RU" b="1" dirty="0">
              <a:ln w="9000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33217" y="1995546"/>
            <a:ext cx="2077566" cy="1073414"/>
          </a:xfrm>
          <a:prstGeom prst="roundRect">
            <a:avLst>
              <a:gd name="adj" fmla="val 9494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Действие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нетеплового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СВЧ-излучения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08503" y="1707514"/>
            <a:ext cx="8126994" cy="2365763"/>
            <a:chOff x="323528" y="1707514"/>
            <a:chExt cx="8126994" cy="236576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3528" y="3281189"/>
              <a:ext cx="2077566" cy="792088"/>
            </a:xfrm>
            <a:prstGeom prst="roundRect">
              <a:avLst>
                <a:gd name="adj" fmla="val 9494"/>
              </a:avLst>
            </a:prstGeom>
            <a:solidFill>
              <a:schemeClr val="bg2">
                <a:lumMod val="5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alibri" pitchFamily="34" charset="0"/>
                </a:rPr>
                <a:t>Содержание О</a:t>
              </a:r>
              <a:r>
                <a:rPr lang="ru-RU" b="1" baseline="-250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ru-RU" b="1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Calibri" pitchFamily="34" charset="0"/>
                </a:rPr>
                <a:t>в атмосфере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23528" y="1848177"/>
              <a:ext cx="2077566" cy="792088"/>
            </a:xfrm>
            <a:prstGeom prst="roundRect">
              <a:avLst>
                <a:gd name="adj" fmla="val 9494"/>
              </a:avLst>
            </a:prstGeom>
            <a:solidFill>
              <a:schemeClr val="bg2">
                <a:lumMod val="5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Плотность</a:t>
              </a:r>
              <a:br>
                <a:rPr lang="ru-RU" b="1" dirty="0" smtClean="0">
                  <a:solidFill>
                    <a:schemeClr val="bg1"/>
                  </a:solidFill>
                </a:rPr>
              </a:br>
              <a:r>
                <a:rPr lang="ru-RU" b="1" dirty="0" smtClean="0">
                  <a:solidFill>
                    <a:schemeClr val="bg1"/>
                  </a:solidFill>
                </a:rPr>
                <a:t>водяных </a:t>
              </a:r>
              <a:r>
                <a:rPr lang="ru-RU" b="1" dirty="0">
                  <a:solidFill>
                    <a:schemeClr val="bg1"/>
                  </a:solidFill>
                </a:rPr>
                <a:t>паров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372200" y="1707514"/>
              <a:ext cx="2077566" cy="1073414"/>
            </a:xfrm>
            <a:prstGeom prst="roundRect">
              <a:avLst>
                <a:gd name="adj" fmla="val 9494"/>
              </a:avLst>
            </a:prstGeom>
            <a:solidFill>
              <a:schemeClr val="bg2">
                <a:lumMod val="5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Содержание </a:t>
              </a:r>
              <a:r>
                <a:rPr lang="ru-RU" b="1" dirty="0" smtClean="0">
                  <a:solidFill>
                    <a:schemeClr val="bg1"/>
                  </a:solidFill>
                </a:rPr>
                <a:t>воды</a:t>
              </a:r>
              <a:br>
                <a:rPr lang="ru-RU" b="1" dirty="0" smtClean="0">
                  <a:solidFill>
                    <a:schemeClr val="bg1"/>
                  </a:solidFill>
                </a:rPr>
              </a:br>
              <a:r>
                <a:rPr lang="ru-RU" b="1" dirty="0" smtClean="0">
                  <a:solidFill>
                    <a:schemeClr val="bg1"/>
                  </a:solidFill>
                </a:rPr>
                <a:t>в </a:t>
              </a:r>
              <a:r>
                <a:rPr lang="ru-RU" b="1" dirty="0">
                  <a:solidFill>
                    <a:schemeClr val="bg1"/>
                  </a:solidFill>
                </a:rPr>
                <a:t>тканях биообъекта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372956" y="3281189"/>
              <a:ext cx="2077566" cy="792088"/>
            </a:xfrm>
            <a:prstGeom prst="roundRect">
              <a:avLst>
                <a:gd name="adj" fmla="val 9494"/>
              </a:avLst>
            </a:prstGeom>
            <a:solidFill>
              <a:schemeClr val="bg2">
                <a:lumMod val="5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Угол падения излучения</a:t>
              </a:r>
            </a:p>
          </p:txBody>
        </p:sp>
      </p:grpSp>
      <p:cxnSp>
        <p:nvCxnSpPr>
          <p:cNvPr id="9" name="Прямая со стрелкой 8"/>
          <p:cNvCxnSpPr/>
          <p:nvPr/>
        </p:nvCxnSpPr>
        <p:spPr>
          <a:xfrm flipV="1">
            <a:off x="2586069" y="3068960"/>
            <a:ext cx="947148" cy="608274"/>
          </a:xfrm>
          <a:prstGeom prst="straightConnector1">
            <a:avLst/>
          </a:prstGeom>
          <a:ln w="38100">
            <a:solidFill>
              <a:srgbClr val="EFB51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3" idx="1"/>
          </p:cNvCxnSpPr>
          <p:nvPr/>
        </p:nvCxnSpPr>
        <p:spPr>
          <a:xfrm>
            <a:off x="2586069" y="2218999"/>
            <a:ext cx="947148" cy="313254"/>
          </a:xfrm>
          <a:prstGeom prst="straightConnector1">
            <a:avLst/>
          </a:prstGeom>
          <a:ln w="38100">
            <a:solidFill>
              <a:srgbClr val="EFB51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5508104" y="3068960"/>
            <a:ext cx="1049071" cy="648072"/>
          </a:xfrm>
          <a:prstGeom prst="straightConnector1">
            <a:avLst/>
          </a:prstGeom>
          <a:ln w="38100">
            <a:solidFill>
              <a:srgbClr val="EFB51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3" idx="3"/>
          </p:cNvCxnSpPr>
          <p:nvPr/>
        </p:nvCxnSpPr>
        <p:spPr>
          <a:xfrm flipH="1">
            <a:off x="5610783" y="2161609"/>
            <a:ext cx="946393" cy="370644"/>
          </a:xfrm>
          <a:prstGeom prst="straightConnector1">
            <a:avLst/>
          </a:prstGeom>
          <a:ln w="38100">
            <a:solidFill>
              <a:srgbClr val="EFB51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низ 20"/>
          <p:cNvSpPr/>
          <p:nvPr/>
        </p:nvSpPr>
        <p:spPr>
          <a:xfrm>
            <a:off x="4329684" y="306896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32755" y="3534469"/>
            <a:ext cx="26784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Биообъект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Подсолнечник однолетний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Подсолнечник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масличный</a:t>
            </a:r>
          </a:p>
          <a:p>
            <a:pPr algn="ctr"/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Helianthus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annuus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L.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Подсолнечник однолетний, или Подсолнечник масличный (Helianthus annuus). Народное название — подсолнух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1511" y="4488576"/>
            <a:ext cx="1720975" cy="218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130.JPG"/>
          <p:cNvPicPr>
            <a:picLocks noChangeAspect="1"/>
          </p:cNvPicPr>
          <p:nvPr/>
        </p:nvPicPr>
        <p:blipFill>
          <a:blip r:embed="rId2" cstate="print"/>
          <a:srcRect t="7279" b="7279"/>
          <a:stretch>
            <a:fillRect/>
          </a:stretch>
        </p:blipFill>
        <p:spPr>
          <a:xfrm>
            <a:off x="200759" y="1052736"/>
            <a:ext cx="4087132" cy="3353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ОРЛОВ</a:t>
            </a:r>
            <a:br>
              <a:rPr lang="ru-RU" b="1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b="1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Борис Николаевич</a:t>
            </a:r>
            <a:endParaRPr lang="ru-RU" b="1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5461" y="76470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Доктор биологических наук, профессор. Заслуженный деятель науки.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Академик, действительный член трех общественных международных академий.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Почетный работник высшего образования России.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Лауреат государственной премии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Прави-тельства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 РФ (2000).</a:t>
            </a:r>
          </a:p>
          <a:p>
            <a:pPr algn="ctr">
              <a:spcBef>
                <a:spcPct val="0"/>
              </a:spcBef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Награды: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Медаль имени Н. И. Вавилова.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Орден Петра Великого Европейской академии естественных наук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(г. Ганновер, Германия).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Медаль  им. А. Нобеля.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45460" y="5157192"/>
            <a:ext cx="4419027" cy="14865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Орлов Б. Н., Борисов Д. С., «Закономерность информационного воздействия ЭМ излучения СВЧ природных интенсивностей на цирканнуальные режимы живых организмов» / диплом на открытие № 230,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№ 273, 07. 10. 2003.</a:t>
            </a:r>
          </a:p>
        </p:txBody>
      </p:sp>
    </p:spTree>
    <p:extLst>
      <p:ext uri="{BB962C8B-B14F-4D97-AF65-F5344CB8AC3E}">
        <p14:creationId xmlns:p14="http://schemas.microsoft.com/office/powerpoint/2010/main" val="25234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исследований:</a:t>
            </a:r>
            <a:br>
              <a:rPr lang="ru-RU" b="1" u="sng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u="sng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изучение влияния СВЧ-излучения низкой интенсивности на</a:t>
            </a:r>
          </a:p>
          <a:p>
            <a:r>
              <a:rPr lang="ru-RU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r>
              <a:rPr lang="ru-RU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семена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Подсолнечника масличного 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Helianthus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annuus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L.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одсолнечник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535" y="2276872"/>
            <a:ext cx="6096000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6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81031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исследования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эксперименты с облучением семян подсолнечника СВЧ-полем низкой интенсивности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лабораторных условиях.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Выявить оптимальный режим облучения для повышения показателей прорастания</a:t>
            </a:r>
          </a:p>
          <a:p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эксперименты с облучением семян подсолнечника СВЧ-полем низкой интенсивности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полевых условиях.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Выявить оптимальный режим облучения для повышения показателей прорастания</a:t>
            </a:r>
          </a:p>
          <a:p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Выяснить, насколько долго сохраняется эффект СВЧ-воздействия.</a:t>
            </a:r>
          </a:p>
          <a:p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АРТ\цветочки\сельхоз и ЭКО\Экран-подсолну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97764"/>
            <a:ext cx="4590256" cy="32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</TotalTime>
  <Words>1148</Words>
  <Application>Microsoft Office PowerPoint</Application>
  <PresentationFormat>Экран (4:3)</PresentationFormat>
  <Paragraphs>183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Стимулирование прорастания семян подсолнечника путем облучения СВЧ - полем низкой интенсивности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 за  внимание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63</cp:revision>
  <dcterms:created xsi:type="dcterms:W3CDTF">2018-10-10T01:23:50Z</dcterms:created>
  <dcterms:modified xsi:type="dcterms:W3CDTF">2018-10-10T04:35:48Z</dcterms:modified>
</cp:coreProperties>
</file>