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7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1" r:id="rId18"/>
    <p:sldId id="262" r:id="rId19"/>
    <p:sldId id="26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A038-BCD6-4794-8AE0-2CCECEA551C7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7E10-3E7C-4F5F-8F77-9147D430D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A038-BCD6-4794-8AE0-2CCECEA551C7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7E10-3E7C-4F5F-8F77-9147D430D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A038-BCD6-4794-8AE0-2CCECEA551C7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7E10-3E7C-4F5F-8F77-9147D430D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A038-BCD6-4794-8AE0-2CCECEA551C7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7E10-3E7C-4F5F-8F77-9147D430D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A038-BCD6-4794-8AE0-2CCECEA551C7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7E10-3E7C-4F5F-8F77-9147D430D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A038-BCD6-4794-8AE0-2CCECEA551C7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7E10-3E7C-4F5F-8F77-9147D430D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A038-BCD6-4794-8AE0-2CCECEA551C7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7E10-3E7C-4F5F-8F77-9147D430D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A038-BCD6-4794-8AE0-2CCECEA551C7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7E10-3E7C-4F5F-8F77-9147D430D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A038-BCD6-4794-8AE0-2CCECEA551C7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7E10-3E7C-4F5F-8F77-9147D430D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A038-BCD6-4794-8AE0-2CCECEA551C7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7E10-3E7C-4F5F-8F77-9147D430D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A038-BCD6-4794-8AE0-2CCECEA551C7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7E10-3E7C-4F5F-8F77-9147D430D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1A038-BCD6-4794-8AE0-2CCECEA551C7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57E10-3E7C-4F5F-8F77-9147D430D6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проблематику анализа нефинансовых детерминант финансовой политики корпорации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3. Финансовая политика компании и инструментарий ее формирования</a:t>
            </a:r>
            <a:endParaRPr lang="ru-RU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z="3200" b="1" dirty="0"/>
          </a:p>
          <a:p>
            <a:pPr>
              <a:buFont typeface="Wingdings" pitchFamily="2" charset="2"/>
              <a:buNone/>
            </a:pPr>
            <a:r>
              <a:rPr lang="ru-RU" sz="3200" b="1" dirty="0"/>
              <a:t>Формирование финансовой политики организации </a:t>
            </a:r>
            <a:r>
              <a:rPr lang="ru-RU" sz="3200" dirty="0"/>
              <a:t> – специфическая деятельность, связанная с выбором и использованием соответствующих сложившимся условиям функционирования фирмы инструментов управления финансами.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750" y="1412875"/>
            <a:ext cx="8135938" cy="5741988"/>
            <a:chOff x="2062" y="9504"/>
            <a:chExt cx="9073" cy="5472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4608" y="10260"/>
              <a:ext cx="4321" cy="100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200" b="1"/>
            </a:p>
            <a:p>
              <a:pPr algn="ctr"/>
              <a:r>
                <a:rPr lang="ru-RU" sz="1100" b="1"/>
                <a:t>Субъект (орган) управления</a:t>
              </a:r>
              <a:endParaRPr lang="ru-RU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4604" y="11987"/>
              <a:ext cx="4321" cy="100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200" b="1"/>
            </a:p>
            <a:p>
              <a:pPr algn="ctr"/>
              <a:r>
                <a:rPr lang="ru-RU" sz="1200" b="1"/>
                <a:t>Объект управления</a:t>
              </a:r>
            </a:p>
            <a:p>
              <a:pPr algn="ctr"/>
              <a:r>
                <a:rPr lang="ru-RU" sz="1200" b="1"/>
                <a:t>(управляемая подсистема)</a:t>
              </a:r>
              <a:endParaRPr lang="ru-RU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3744" y="10793"/>
              <a:ext cx="86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3744" y="10793"/>
              <a:ext cx="1" cy="17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3744" y="12499"/>
              <a:ext cx="86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8928" y="10793"/>
              <a:ext cx="72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9648" y="10793"/>
              <a:ext cx="1" cy="17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8928" y="12479"/>
              <a:ext cx="72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2062" y="9524"/>
              <a:ext cx="9073" cy="489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2344" y="11300"/>
              <a:ext cx="14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b="1">
                  <a:latin typeface="Times New Roman" pitchFamily="18" charset="0"/>
                </a:rPr>
                <a:t>Прямая связь</a:t>
              </a:r>
              <a:endParaRPr lang="ru-RU"/>
            </a:p>
          </p:txBody>
        </p:sp>
        <p:sp>
          <p:nvSpPr>
            <p:cNvPr id="14351" name="Text Box 15"/>
            <p:cNvSpPr txBox="1">
              <a:spLocks noChangeArrowheads="1"/>
            </p:cNvSpPr>
            <p:nvPr/>
          </p:nvSpPr>
          <p:spPr bwMode="auto">
            <a:xfrm>
              <a:off x="9612" y="11160"/>
              <a:ext cx="14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b="1">
                  <a:latin typeface="Times New Roman" pitchFamily="18" charset="0"/>
                </a:rPr>
                <a:t>Обратная связь</a:t>
              </a:r>
              <a:endParaRPr lang="ru-RU"/>
            </a:p>
          </p:txBody>
        </p:sp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8640" y="9504"/>
              <a:ext cx="244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ru-RU" sz="1200" b="1"/>
                <a:t>Внешняя среда</a:t>
              </a:r>
              <a:endParaRPr lang="ru-RU"/>
            </a:p>
          </p:txBody>
        </p:sp>
        <p:sp>
          <p:nvSpPr>
            <p:cNvPr id="14353" name="Oval 17"/>
            <p:cNvSpPr>
              <a:spLocks noChangeArrowheads="1"/>
            </p:cNvSpPr>
            <p:nvPr/>
          </p:nvSpPr>
          <p:spPr bwMode="auto">
            <a:xfrm>
              <a:off x="2304" y="9908"/>
              <a:ext cx="8640" cy="345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3331" y="14400"/>
              <a:ext cx="662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Принимаемые определения (2):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z="3200" b="1"/>
          </a:p>
          <a:p>
            <a:pPr>
              <a:buFont typeface="Wingdings" pitchFamily="2" charset="2"/>
              <a:buNone/>
            </a:pPr>
            <a:r>
              <a:rPr lang="ru-RU" sz="3200" b="1"/>
              <a:t>Предмет</a:t>
            </a:r>
            <a:r>
              <a:rPr lang="ru-RU" sz="3200"/>
              <a:t> финансовой политики организации состоит в изучении субъективной стороны обоснования, принятия и реализации управленческих финансовых решений.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Принимаемые определения (3):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/>
              <a:t>Основной </a:t>
            </a:r>
            <a:r>
              <a:rPr lang="ru-RU" sz="3200" b="1"/>
              <a:t>целью</a:t>
            </a:r>
            <a:r>
              <a:rPr lang="ru-RU" sz="3200"/>
              <a:t> финансовой политики фирмы является снижение уровня риска и неопределенности в принятии управленческих решений путем предоставления научно обоснованных, подтвержденных расчетами и проверенных опытом технологий их реализации.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4. Постановка </a:t>
            </a:r>
            <a:r>
              <a:rPr lang="ru-RU" sz="4000" u="sng" dirty="0" smtClean="0"/>
              <a:t>ключевой проблемы </a:t>
            </a:r>
            <a:r>
              <a:rPr lang="ru-RU" sz="4000" dirty="0" smtClean="0"/>
              <a:t>и задачи НУГ</a:t>
            </a:r>
            <a:endParaRPr lang="ru-RU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z="3200" b="1" dirty="0"/>
          </a:p>
          <a:p>
            <a:pPr>
              <a:buFont typeface="Wingdings" pitchFamily="2" charset="2"/>
              <a:buNone/>
            </a:pPr>
            <a:r>
              <a:rPr lang="ru-RU" sz="3200" dirty="0" smtClean="0"/>
              <a:t>Современный инструментарий ФПФ построен на базе количественной системы финансовых индикаторов. Требуется его обновление с учетом современных тенденций развития финансов как науки.</a:t>
            </a:r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4. Постановка ключевой проблемы и </a:t>
            </a:r>
            <a:r>
              <a:rPr lang="ru-RU" sz="4000" u="sng" dirty="0" smtClean="0"/>
              <a:t>задачи</a:t>
            </a:r>
            <a:r>
              <a:rPr lang="ru-RU" sz="4000" dirty="0" smtClean="0"/>
              <a:t> НУГ</a:t>
            </a:r>
            <a:endParaRPr lang="ru-RU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ru-RU" sz="3200" dirty="0" smtClean="0"/>
              <a:t>Систематизация информационной базы научных исследований корпоративной финансовой политики;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ru-RU" dirty="0" smtClean="0"/>
              <a:t>Выявление трендов в изучении финансовой политики фирмы, определение направлений развития теории и практики формирования ФПФ;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ru-RU" sz="3200" dirty="0" smtClean="0"/>
              <a:t>Эмпирический анализ влияния качества корпоративного управления по видам ФПФ;</a:t>
            </a: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4. Постановка ключевой проблемы и </a:t>
            </a:r>
            <a:r>
              <a:rPr lang="ru-RU" sz="4000" u="sng" dirty="0" smtClean="0"/>
              <a:t>задачи</a:t>
            </a:r>
            <a:r>
              <a:rPr lang="ru-RU" sz="4000" dirty="0" smtClean="0"/>
              <a:t> НУГ</a:t>
            </a:r>
            <a:endParaRPr lang="ru-RU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sz="3200" dirty="0" smtClean="0"/>
              <a:t>Эмпирический анализ экологических и социальных показателей деятельности компании по </a:t>
            </a:r>
            <a:r>
              <a:rPr lang="ru-RU" dirty="0" smtClean="0"/>
              <a:t>видам ФПФ</a:t>
            </a:r>
            <a:r>
              <a:rPr lang="ru-RU" sz="3200" dirty="0" smtClean="0"/>
              <a:t>;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Разработка новых элементов моделей формирования ФПФ с учетом влияния нефинансовых детерминант.</a:t>
            </a:r>
            <a:endParaRPr lang="ru-RU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Развитие эмпирической базы исследований финансовой архитектуры компании (И.В. Ивашковская):</a:t>
            </a:r>
            <a:endParaRPr lang="en-US" altLang="ru-RU" sz="24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824412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90000"/>
              </a:lnSpc>
            </a:pPr>
            <a:r>
              <a:rPr lang="ru-RU" altLang="ru-RU" sz="3200" smtClean="0"/>
              <a:t>Отказ от стилизованных моделей финансовых решений компании: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ru-RU" altLang="ru-RU" smtClean="0"/>
              <a:t>Выделение отдельных видов структурных характеристик в корне неверно, поскольку не позволяет корректно оценить их влияние на эффективность компании;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ru-RU" altLang="ru-RU" smtClean="0"/>
              <a:t>Такой подход сегодня уже не актуален.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altLang="ru-RU" smtClean="0"/>
              <a:t>Необходимо учитывать взаимосвязи между компонентами ФА. Требуется комплексный анализ их влияния на стратегическую эффективность фирмы</a:t>
            </a:r>
          </a:p>
          <a:p>
            <a:pPr marL="933450" lvl="1" indent="-533400" eaLnBrk="1" hangingPunct="1">
              <a:lnSpc>
                <a:spcPct val="90000"/>
              </a:lnSpc>
            </a:pPr>
            <a:endParaRPr lang="ru-RU" altLang="ru-RU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Подходы к измерению эффективности деятельности компании:</a:t>
            </a:r>
            <a:endParaRPr lang="en-US" altLang="ru-RU" sz="240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824412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sz="1600" b="1" smtClean="0"/>
              <a:t>Под операционной эффективностью</a:t>
            </a:r>
          </a:p>
          <a:p>
            <a:pPr algn="just">
              <a:buFont typeface="Wingdings" pitchFamily="2" charset="2"/>
              <a:buNone/>
            </a:pPr>
            <a:r>
              <a:rPr lang="ru-RU" altLang="ru-RU" sz="1600" smtClean="0"/>
              <a:t>(efficiency, operating efficiency) понимается соотношение затрат и результатов в основной деятельности компании, которое может измеряться как на основе бухгалтерских данных (например, соотношением операционных расходов и валовой прибыли), так и с помощью технических индикаторов. В исследованиях операционной эффективности последних лет получил распространение метод эффективной границы, или так называемый метод граничной эффективности (efficient frontier method) ([Berger, Hunter, Timme, 1993], [Charnes, Cooper, Rhodes, 1978])</a:t>
            </a:r>
          </a:p>
          <a:p>
            <a:pPr algn="just">
              <a:buFont typeface="Wingdings" pitchFamily="2" charset="2"/>
              <a:buNone/>
            </a:pPr>
            <a:endParaRPr lang="ru-RU" altLang="ru-RU" sz="1600" smtClean="0"/>
          </a:p>
          <a:p>
            <a:pPr>
              <a:buFont typeface="Wingdings" pitchFamily="2" charset="2"/>
              <a:buNone/>
            </a:pPr>
            <a:r>
              <a:rPr lang="ru-RU" altLang="ru-RU" sz="1600" b="1" smtClean="0"/>
              <a:t>Под </a:t>
            </a:r>
            <a:r>
              <a:rPr lang="ru-RU" altLang="ru-RU" sz="1600" b="1" i="1" smtClean="0"/>
              <a:t>стратегической эффективностью</a:t>
            </a:r>
          </a:p>
          <a:p>
            <a:pPr>
              <a:buFont typeface="Wingdings" pitchFamily="2" charset="2"/>
              <a:buNone/>
            </a:pPr>
            <a:r>
              <a:rPr lang="ru-RU" altLang="ru-RU" sz="1600" smtClean="0"/>
              <a:t>(strategic performance) понимается результативность исполнения корпоративной стратегии. Этот аспект анализа эффективности нацелен на оценивание функционирования всех внутренних механизмов компании, задействованных в процессе реализации ее стратегии. С финансовой точки зрения стратегическая эффективность отражается как на доходности капитала компании, так и на ее стоимости, а в случае публичной компании — на ее рыночной капитализации.</a:t>
            </a:r>
            <a:endParaRPr lang="en-US" alt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Индикаторы стратегической эффективности:</a:t>
            </a:r>
            <a:endParaRPr lang="en-US" altLang="ru-RU" sz="240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824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1600" smtClean="0"/>
              <a:t>Стратегическую эффективность, измеренную с помощью показателей, учитывающих рыночные курсы акций (основанные на динамике курсов акций), одновременно называют рыночной эффективностью (market performance). </a:t>
            </a:r>
          </a:p>
          <a:p>
            <a:pPr>
              <a:buFont typeface="Wingdings" pitchFamily="2" charset="2"/>
              <a:buNone/>
            </a:pPr>
            <a:endParaRPr lang="ru-RU" altLang="ru-RU" sz="1600" smtClean="0"/>
          </a:p>
          <a:p>
            <a:pPr>
              <a:buFont typeface="Wingdings" pitchFamily="2" charset="2"/>
              <a:buNone/>
            </a:pPr>
            <a:r>
              <a:rPr lang="ru-RU" altLang="ru-RU" sz="1600" smtClean="0"/>
              <a:t>К ним относят совокупную доходность акций </a:t>
            </a:r>
            <a:r>
              <a:rPr lang="ru-RU" altLang="ru-RU" sz="1600" b="1" u="sng" smtClean="0"/>
              <a:t>(</a:t>
            </a:r>
            <a:r>
              <a:rPr lang="en-US" altLang="ru-RU" sz="1600" b="1" u="sng" smtClean="0"/>
              <a:t>total shareholder return, </a:t>
            </a:r>
            <a:r>
              <a:rPr lang="en-US" altLang="ru-RU" sz="1600" b="1" i="1" u="sng" smtClean="0"/>
              <a:t>TSR), </a:t>
            </a:r>
            <a:r>
              <a:rPr lang="ru-RU" altLang="ru-RU" sz="1600" b="1" i="1" u="sng" smtClean="0"/>
              <a:t>коэффи</a:t>
            </a:r>
            <a:r>
              <a:rPr lang="ru-RU" altLang="ru-RU" sz="1600" b="1" u="sng" smtClean="0"/>
              <a:t>циент Тобина (</a:t>
            </a:r>
            <a:r>
              <a:rPr lang="ru-RU" altLang="ru-RU" sz="1600" b="1" i="1" u="sng" smtClean="0"/>
              <a:t>Tobin’s Q ratio). </a:t>
            </a:r>
          </a:p>
          <a:p>
            <a:pPr>
              <a:buFont typeface="Wingdings" pitchFamily="2" charset="2"/>
              <a:buNone/>
            </a:pPr>
            <a:endParaRPr lang="ru-RU" altLang="ru-RU" sz="1600" i="1" smtClean="0"/>
          </a:p>
          <a:p>
            <a:pPr>
              <a:buFont typeface="Wingdings" pitchFamily="2" charset="2"/>
              <a:buNone/>
            </a:pPr>
            <a:r>
              <a:rPr lang="ru-RU" altLang="ru-RU" sz="1600" i="1" smtClean="0"/>
              <a:t>Помимо рыночных показателей, </a:t>
            </a:r>
            <a:r>
              <a:rPr lang="ru-RU" altLang="ru-RU" sz="1600" smtClean="0"/>
              <a:t>принимающих во внимание ожидания инвесторов, для оценки стратегической эффективности целесообразно применять показатели, отражающие фундаментальную стоимость компании. Сюда следует отнести показатели </a:t>
            </a:r>
            <a:r>
              <a:rPr lang="ru-RU" altLang="ru-RU" sz="1600" b="1" u="sng" smtClean="0"/>
              <a:t>экономической прибыли (residual income, </a:t>
            </a:r>
            <a:r>
              <a:rPr lang="ru-RU" altLang="ru-RU" sz="1600" b="1" i="1" u="sng" smtClean="0"/>
              <a:t>RI), </a:t>
            </a:r>
            <a:r>
              <a:rPr lang="ru-RU" altLang="ru-RU" sz="1600" i="1" smtClean="0"/>
              <a:t>т.е. прибыли за вычетом альтернативных издер</a:t>
            </a:r>
            <a:r>
              <a:rPr lang="ru-RU" altLang="ru-RU" sz="1600" smtClean="0"/>
              <a:t>жек компании.</a:t>
            </a:r>
            <a:endParaRPr lang="en-US" alt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18864" y="500063"/>
            <a:ext cx="8229600" cy="10001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Вопросы к обсуждению: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844675"/>
            <a:ext cx="8229600" cy="4679950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400" dirty="0" smtClean="0"/>
              <a:t>От анализа структуры капитала к исследованию финансовой архитектуры компании</a:t>
            </a:r>
            <a:endParaRPr lang="ru-RU" sz="24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endParaRPr lang="ru-RU" sz="24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400" dirty="0" smtClean="0"/>
              <a:t>Корпоративные и поведенческие финансы: логика взаимосвязи и тенденции развития</a:t>
            </a:r>
            <a:endParaRPr lang="ru-RU" sz="24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endParaRPr lang="ru-RU" sz="24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400" dirty="0" smtClean="0"/>
              <a:t>Финансовая политика компании и инструментарий ее формирования</a:t>
            </a:r>
            <a:endParaRPr lang="ru-RU" sz="24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endParaRPr lang="ru-RU" sz="24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400" dirty="0" smtClean="0"/>
              <a:t>Постановка ключевой проблемы и задачи НУГ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18864" y="500063"/>
            <a:ext cx="8229600" cy="10001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1. От анализа структуры капитала к исследованию финансовой архитектуры компании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844675"/>
            <a:ext cx="8229600" cy="46799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/>
              <a:t>Под финансовой архитектурой понимается</a:t>
            </a:r>
            <a:r>
              <a:rPr lang="ru-RU" sz="2400" dirty="0" smtClean="0"/>
              <a:t>  совокупный финансовый дизайн бизнеса, включающий: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400" dirty="0" smtClean="0"/>
              <a:t>Собственнические права (концентрированная, рассеянная собственность);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400" dirty="0" smtClean="0"/>
              <a:t>Правовую форму организации (корпорация, партнерство);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400" dirty="0" smtClean="0"/>
              <a:t>Стимулы  участников;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400" dirty="0" smtClean="0"/>
              <a:t>Финансирование и распределение  рисков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500063"/>
            <a:ext cx="8229600" cy="1000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Определение понятия </a:t>
            </a:r>
            <a:r>
              <a:rPr lang="ru-RU" b="1" dirty="0" smtClean="0"/>
              <a:t>«финансовая </a:t>
            </a:r>
            <a:r>
              <a:rPr lang="ru-RU" b="1" dirty="0" smtClean="0"/>
              <a:t>архитектура</a:t>
            </a:r>
            <a:r>
              <a:rPr lang="ru-RU" b="1" dirty="0" smtClean="0"/>
              <a:t>» </a:t>
            </a:r>
            <a:r>
              <a:rPr lang="ru-RU" b="1" dirty="0" smtClean="0"/>
              <a:t>(1)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844675"/>
            <a:ext cx="8229600" cy="46799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/>
              <a:t>Под финансовой архитектурой понимается</a:t>
            </a:r>
            <a:r>
              <a:rPr lang="ru-RU" sz="2400" dirty="0" smtClean="0"/>
              <a:t>  совокупный финансовый дизайн бизнеса, включающий: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400" dirty="0" smtClean="0"/>
              <a:t>Собственнические права (концентрированная, рассеянная собственность);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400" dirty="0" smtClean="0"/>
              <a:t>Правовую форму организации (корпорация, партнерство);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400" dirty="0" smtClean="0"/>
              <a:t>Стимулы  участников;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400" dirty="0" smtClean="0"/>
              <a:t>Финансирование и распределение  рисков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785813"/>
            <a:ext cx="8229600" cy="6429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Определение понятия </a:t>
            </a:r>
            <a:r>
              <a:rPr lang="ru-RU" b="1" dirty="0" smtClean="0"/>
              <a:t>«финансовая архитектура» </a:t>
            </a:r>
            <a:r>
              <a:rPr lang="ru-RU" b="1" dirty="0" smtClean="0"/>
              <a:t>(2)</a:t>
            </a:r>
            <a:endParaRPr lang="ru-RU" dirty="0"/>
          </a:p>
        </p:txBody>
      </p:sp>
      <p:sp>
        <p:nvSpPr>
          <p:cNvPr id="8195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071688"/>
            <a:ext cx="8229600" cy="45021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dirty="0" smtClean="0"/>
              <a:t>Финансовая структура адаптируется таким образом, чтобы поддержать  </a:t>
            </a:r>
            <a:r>
              <a:rPr lang="ru-RU" altLang="ru-RU" u="sng" dirty="0" smtClean="0"/>
              <a:t>совместные инвестиции  человеческого и финансового капитала</a:t>
            </a:r>
            <a:r>
              <a:rPr lang="ru-RU" altLang="ru-RU" dirty="0" smtClean="0"/>
              <a:t>.</a:t>
            </a:r>
          </a:p>
          <a:p>
            <a:pPr eaLnBrk="1" hangingPunct="1"/>
            <a:endParaRPr lang="ru-RU" altLang="ru-RU" dirty="0" smtClean="0"/>
          </a:p>
          <a:p>
            <a:pPr eaLnBrk="1" hangingPunct="1"/>
            <a:r>
              <a:rPr lang="ru-RU" altLang="ru-RU" dirty="0" smtClean="0"/>
              <a:t>Она должна обеспечить надлежащие стимулы для обоих типов инвестиций, а также должное распределение  фактических рисков инвесторов.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18864" y="500063"/>
            <a:ext cx="8229600" cy="300094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2. Корпоративные и поведенческие финансы: логика взаимосвязи и тенденции развития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ru-RU" sz="4000" smtClean="0"/>
              <a:t>Фундаментальные идеи (теории) финансов – состав: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2800" smtClean="0"/>
              <a:t>Формирования портфеля (Марковиц, 1952);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 smtClean="0"/>
              <a:t>Структуры капитала корпорации (Модильяни, Миллер, 1958);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 smtClean="0"/>
              <a:t>Оценки капитальных активов (Шарп, 1964);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 smtClean="0"/>
              <a:t>Гипотеза эффективного рынка (Фама, 1965);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 smtClean="0"/>
              <a:t>Ценообразования опционов (Блэк, Шоулз, Мертон, начало 70-х).</a:t>
            </a:r>
          </a:p>
          <a:p>
            <a:pPr marL="609600" indent="-609600" eaLnBrk="1" hangingPunct="1">
              <a:buFontTx/>
              <a:buAutoNum type="arabicPeriod"/>
            </a:pPr>
            <a:endParaRPr lang="ru-RU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200" smtClean="0"/>
              <a:t>Хан Ким, анализ публикаций основных экономических журналов, 2006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70-е: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77% -теоретические работы;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11% - прикладные;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00-е: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60% -прикладные работы;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11% - теоретические;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Остальные – эконометрико-методологического характера.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4000" smtClean="0"/>
              <a:t>Современный этап развития ФИ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«Наиболее уязвимой для критики ФИ в современном мире является их допущение о </a:t>
            </a:r>
            <a:r>
              <a:rPr lang="ru-RU" u="sng" smtClean="0"/>
              <a:t>рациональности </a:t>
            </a:r>
            <a:r>
              <a:rPr lang="ru-RU" smtClean="0"/>
              <a:t>инвесторов. </a:t>
            </a:r>
          </a:p>
          <a:p>
            <a:pPr eaLnBrk="1" hangingPunct="1">
              <a:buFontTx/>
              <a:buNone/>
            </a:pPr>
            <a:r>
              <a:rPr lang="ru-RU" smtClean="0"/>
              <a:t>Мы не можем изучать сегодня роль ФИ без учета того, что нынче называется </a:t>
            </a:r>
            <a:r>
              <a:rPr lang="ru-RU" u="sng" smtClean="0"/>
              <a:t>поведенческими финансами</a:t>
            </a:r>
            <a:r>
              <a:rPr lang="ru-RU" smtClean="0"/>
              <a:t>.»</a:t>
            </a:r>
          </a:p>
          <a:p>
            <a:pPr algn="r" eaLnBrk="1" hangingPunct="1">
              <a:buFontTx/>
              <a:buNone/>
            </a:pPr>
            <a:r>
              <a:rPr lang="ru-RU" smtClean="0"/>
              <a:t>Бернстайн, 2009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847</Words>
  <Application>Microsoft Office PowerPoint</Application>
  <PresentationFormat>Экран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Введение в проблематику анализа нефинансовых детерминант финансовой политики корпорации </vt:lpstr>
      <vt:lpstr>Вопросы к обсуждению:</vt:lpstr>
      <vt:lpstr>1. От анализа структуры капитала к исследованию финансовой архитектуры компании</vt:lpstr>
      <vt:lpstr>Определение понятия «финансовая архитектура» (1)</vt:lpstr>
      <vt:lpstr>Определение понятия «финансовая архитектура» (2)</vt:lpstr>
      <vt:lpstr>2. Корпоративные и поведенческие финансы: логика взаимосвязи и тенденции развития</vt:lpstr>
      <vt:lpstr>Фундаментальные идеи (теории) финансов – состав:</vt:lpstr>
      <vt:lpstr>Хан Ким, анализ публикаций основных экономических журналов, 2006</vt:lpstr>
      <vt:lpstr>Современный этап развития ФИ</vt:lpstr>
      <vt:lpstr>3. Финансовая политика компании и инструментарий ее формирования</vt:lpstr>
      <vt:lpstr>Слайд 11</vt:lpstr>
      <vt:lpstr>Принимаемые определения (2):</vt:lpstr>
      <vt:lpstr>Принимаемые определения (3):</vt:lpstr>
      <vt:lpstr>4. Постановка ключевой проблемы и задачи НУГ</vt:lpstr>
      <vt:lpstr>4. Постановка ключевой проблемы и задачи НУГ</vt:lpstr>
      <vt:lpstr>4. Постановка ключевой проблемы и задачи НУГ</vt:lpstr>
      <vt:lpstr>Развитие эмпирической базы исследований финансовой архитектуры компании (И.В. Ивашковская):</vt:lpstr>
      <vt:lpstr>Подходы к измерению эффективности деятельности компании:</vt:lpstr>
      <vt:lpstr>Индикаторы стратегической эффективности: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проблематику анализа нефинансовых детерминант финансовой политики корпорации</dc:title>
  <dc:creator>asmakarov</dc:creator>
  <cp:lastModifiedBy>asmakarov</cp:lastModifiedBy>
  <cp:revision>8</cp:revision>
  <dcterms:created xsi:type="dcterms:W3CDTF">2019-01-21T08:56:02Z</dcterms:created>
  <dcterms:modified xsi:type="dcterms:W3CDTF">2019-01-21T10:08:57Z</dcterms:modified>
</cp:coreProperties>
</file>