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8" r:id="rId3"/>
    <p:sldId id="262" r:id="rId4"/>
    <p:sldId id="263" r:id="rId5"/>
    <p:sldId id="261" r:id="rId6"/>
    <p:sldId id="259" r:id="rId7"/>
    <p:sldId id="260" r:id="rId8"/>
    <p:sldId id="257"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297" userDrawn="1">
          <p15:clr>
            <a:srgbClr val="A4A3A4"/>
          </p15:clr>
        </p15:guide>
        <p15:guide id="2" pos="77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6440" autoAdjust="0"/>
  </p:normalViewPr>
  <p:slideViewPr>
    <p:cSldViewPr snapToGrid="0">
      <p:cViewPr varScale="1">
        <p:scale>
          <a:sx n="26" d="100"/>
          <a:sy n="26" d="100"/>
        </p:scale>
        <p:origin x="1204" y="60"/>
      </p:cViewPr>
      <p:guideLst>
        <p:guide orient="horz" pos="4297"/>
        <p:guide pos="77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0" marR="0" lvl="0" indent="0" algn="l" defTabSz="457200" eaLnBrk="1" fontAlgn="auto" latinLnBrk="0" hangingPunct="1">
              <a:lnSpc>
                <a:spcPct val="117999"/>
              </a:lnSpc>
              <a:spcBef>
                <a:spcPts val="0"/>
              </a:spcBef>
              <a:spcAft>
                <a:spcPts val="0"/>
              </a:spcAft>
              <a:buClrTx/>
              <a:buSzTx/>
              <a:buFontTx/>
              <a:buNone/>
              <a:tabLst/>
              <a:defRPr/>
            </a:pPr>
            <a:endParaRPr lang="ru-RU" dirty="0"/>
          </a:p>
        </p:txBody>
      </p:sp>
    </p:spTree>
    <p:extLst>
      <p:ext uri="{BB962C8B-B14F-4D97-AF65-F5344CB8AC3E}">
        <p14:creationId xmlns:p14="http://schemas.microsoft.com/office/powerpoint/2010/main" val="281125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674640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52556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940233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702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2018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62720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639579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9443425"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endParaRPr lang="en-US" sz="7000" b="1" cap="all" dirty="0" smtClean="0">
              <a:sym typeface="Arial Narrow"/>
            </a:endParaRPr>
          </a:p>
          <a:p>
            <a:pPr algn="l">
              <a:defRPr sz="7000" b="1" cap="all">
                <a:solidFill>
                  <a:srgbClr val="253957"/>
                </a:solidFill>
                <a:latin typeface="+mn-lt"/>
                <a:ea typeface="+mn-ea"/>
                <a:cs typeface="+mn-cs"/>
                <a:sym typeface="Arial Narrow"/>
              </a:defRPr>
            </a:pPr>
            <a:endParaRPr lang="en-US" sz="7000" b="1" cap="all" dirty="0">
              <a:sym typeface="Arial Narrow"/>
            </a:endParaRPr>
          </a:p>
          <a:p>
            <a:pPr algn="l">
              <a:defRPr sz="7000" b="1" cap="all">
                <a:solidFill>
                  <a:srgbClr val="253957"/>
                </a:solidFill>
                <a:latin typeface="+mn-lt"/>
                <a:ea typeface="+mn-ea"/>
                <a:cs typeface="+mn-cs"/>
                <a:sym typeface="Arial Narrow"/>
              </a:defRPr>
            </a:pPr>
            <a:r>
              <a:rPr lang="ru-RU" sz="6000" b="1" cap="all" dirty="0" smtClean="0">
                <a:sym typeface="Arial Narrow"/>
              </a:rPr>
              <a:t>Измерения корпоративного управления, фин. архитектуры, устойчивого развития</a:t>
            </a:r>
            <a:endParaRPr lang="ru-RU" sz="6000" b="1" cap="all" dirty="0">
              <a:sym typeface="Arial Narrow"/>
            </a:endParaRPr>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smtClean="0"/>
              <a:t>Ирина </a:t>
            </a:r>
            <a:r>
              <a:rPr lang="ru-RU" dirty="0" err="1" smtClean="0"/>
              <a:t>Хвостова</a:t>
            </a:r>
            <a:endParaRPr lang="ru-RU" dirty="0" smtClean="0"/>
          </a:p>
          <a:p>
            <a:r>
              <a:rPr lang="ru-RU" dirty="0" smtClean="0"/>
              <a:t>21 января 2019 г.</a:t>
            </a:r>
          </a:p>
          <a:p>
            <a:endParaRPr lang="en-US" dirty="0"/>
          </a:p>
        </p:txBody>
      </p:sp>
      <p:sp>
        <p:nvSpPr>
          <p:cNvPr id="54" name="Название подразделения,  лаборатории, факультета и т.д."/>
          <p:cNvSpPr txBox="1"/>
          <p:nvPr/>
        </p:nvSpPr>
        <p:spPr>
          <a:xfrm>
            <a:off x="7116915" y="1201116"/>
            <a:ext cx="16682199" cy="20832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4200" dirty="0">
                <a:sym typeface="Arial Narrow"/>
              </a:rPr>
              <a:t>Научно-учебная группа анализа проблем финансово-экономического обоснования выбора стратегии устойчивого развития компании</a:t>
            </a:r>
          </a:p>
          <a:p>
            <a:pPr algn="l">
              <a:defRPr sz="4200">
                <a:solidFill>
                  <a:srgbClr val="253957"/>
                </a:solidFill>
                <a:latin typeface="+mn-lt"/>
                <a:ea typeface="+mn-ea"/>
                <a:cs typeface="+mn-cs"/>
                <a:sym typeface="Arial Narrow"/>
              </a:defRPr>
            </a:pPr>
            <a:r>
              <a:rPr lang="ru-RU" dirty="0" smtClean="0"/>
              <a:t> </a:t>
            </a:r>
            <a:endParaRPr lang="en-US" dirty="0"/>
          </a:p>
        </p:txBody>
      </p:sp>
      <p:pic>
        <p:nvPicPr>
          <p:cNvPr id="9" name="Изображение" descr="Изображение"/>
          <p:cNvPicPr>
            <a:picLocks noChangeAspect="1"/>
          </p:cNvPicPr>
          <p:nvPr/>
        </p:nvPicPr>
        <p:blipFill>
          <a:blip r:embed="rId3">
            <a:extLst/>
          </a:blip>
          <a:stretch>
            <a:fillRect/>
          </a:stretch>
        </p:blipFill>
        <p:spPr>
          <a:xfrm>
            <a:off x="1506855" y="1330739"/>
            <a:ext cx="2166348" cy="2792805"/>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13535" y="911177"/>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5400" b="1" cap="all" dirty="0">
                <a:solidFill>
                  <a:srgbClr val="253957"/>
                </a:solidFill>
                <a:sym typeface="Arial Narrow"/>
              </a:rPr>
              <a:t>Механизмы корпоративного управления </a:t>
            </a:r>
            <a:endParaRPr lang="en-US" sz="3600" dirty="0">
              <a:latin typeface="Arial Narrow" charset="0"/>
              <a:ea typeface="Arial Narrow" charset="0"/>
              <a:cs typeface="Arial Narrow"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49687"/>
            <a:ext cx="21506374" cy="7573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en-US" sz="4400" dirty="0" smtClean="0">
              <a:solidFill>
                <a:srgbClr val="253957"/>
              </a:solidFill>
              <a:latin typeface="+mn-lt"/>
              <a:ea typeface="+mn-ea"/>
              <a:cs typeface="+mn-cs"/>
              <a:sym typeface="Arial Narrow"/>
            </a:endParaRPr>
          </a:p>
        </p:txBody>
      </p:sp>
      <p:pic>
        <p:nvPicPr>
          <p:cNvPr id="9" name="Изображение" descr="Изображение"/>
          <p:cNvPicPr>
            <a:picLocks noChangeAspect="1"/>
          </p:cNvPicPr>
          <p:nvPr/>
        </p:nvPicPr>
        <p:blipFill>
          <a:blip r:embed="rId3">
            <a:extLst/>
          </a:blip>
          <a:stretch>
            <a:fillRect/>
          </a:stretch>
        </p:blipFill>
        <p:spPr>
          <a:xfrm>
            <a:off x="1211199" y="620465"/>
            <a:ext cx="1214985" cy="1214985"/>
          </a:xfrm>
          <a:prstGeom prst="rect">
            <a:avLst/>
          </a:prstGeom>
          <a:ln w="12700">
            <a:miter lim="400000"/>
          </a:ln>
        </p:spPr>
      </p:pic>
      <p:sp>
        <p:nvSpPr>
          <p:cNvPr id="4" name="TextBox 3"/>
          <p:cNvSpPr txBox="1"/>
          <p:nvPr/>
        </p:nvSpPr>
        <p:spPr>
          <a:xfrm>
            <a:off x="1201065" y="3376651"/>
            <a:ext cx="21496239" cy="55303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685800" indent="-685800" algn="l" hangingPunct="1">
              <a:buFont typeface="Arial" panose="020B0604020202020204" pitchFamily="34" charset="0"/>
              <a:buChar char="•"/>
              <a:defRPr/>
            </a:pPr>
            <a:r>
              <a:rPr lang="ru-RU" dirty="0">
                <a:latin typeface="+mn-lt"/>
              </a:rPr>
              <a:t>Совет Директоров </a:t>
            </a:r>
          </a:p>
          <a:p>
            <a:pPr marL="685800" indent="-685800" algn="l" hangingPunct="1">
              <a:buFont typeface="Arial" panose="020B0604020202020204" pitchFamily="34" charset="0"/>
              <a:buChar char="•"/>
              <a:defRPr/>
            </a:pPr>
            <a:r>
              <a:rPr lang="ru-RU" dirty="0">
                <a:latin typeface="+mn-lt"/>
              </a:rPr>
              <a:t>Схемы вознаграждения </a:t>
            </a:r>
          </a:p>
          <a:p>
            <a:pPr marL="685800" indent="-685800" algn="l" hangingPunct="1">
              <a:buFont typeface="Arial" panose="020B0604020202020204" pitchFamily="34" charset="0"/>
              <a:buChar char="•"/>
              <a:defRPr/>
            </a:pPr>
            <a:r>
              <a:rPr lang="ru-RU" dirty="0">
                <a:latin typeface="+mn-lt"/>
              </a:rPr>
              <a:t>Концентрация собственности (крупные акционеры) </a:t>
            </a:r>
          </a:p>
          <a:p>
            <a:pPr marL="685800" indent="-685800" algn="l" hangingPunct="1">
              <a:buFont typeface="Arial" panose="020B0604020202020204" pitchFamily="34" charset="0"/>
              <a:buChar char="•"/>
              <a:defRPr/>
            </a:pPr>
            <a:r>
              <a:rPr lang="ru-RU" dirty="0">
                <a:latin typeface="+mn-lt"/>
              </a:rPr>
              <a:t>Репутация </a:t>
            </a:r>
          </a:p>
          <a:p>
            <a:pPr marL="685800" indent="-685800" algn="l" hangingPunct="1">
              <a:buFont typeface="Arial" panose="020B0604020202020204" pitchFamily="34" charset="0"/>
              <a:buChar char="•"/>
              <a:defRPr/>
            </a:pPr>
            <a:r>
              <a:rPr lang="ru-RU" dirty="0">
                <a:latin typeface="+mn-lt"/>
              </a:rPr>
              <a:t>Акционеры-активисты </a:t>
            </a:r>
          </a:p>
          <a:p>
            <a:pPr marL="685800" indent="-685800" algn="l" hangingPunct="1">
              <a:buFont typeface="Arial" panose="020B0604020202020204" pitchFamily="34" charset="0"/>
              <a:buChar char="•"/>
              <a:defRPr/>
            </a:pPr>
            <a:r>
              <a:rPr lang="ru-RU" dirty="0">
                <a:latin typeface="+mn-lt"/>
              </a:rPr>
              <a:t>Враждебные поглощения</a:t>
            </a:r>
          </a:p>
          <a:p>
            <a:pPr marL="0" marR="0" indent="0" algn="l"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26174746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483091" y="477560"/>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5400" b="1" cap="all" dirty="0" smtClean="0">
                <a:solidFill>
                  <a:srgbClr val="253957"/>
                </a:solidFill>
                <a:sym typeface="Arial Narrow"/>
              </a:rPr>
              <a:t>Отдельные показатели качества </a:t>
            </a:r>
            <a:r>
              <a:rPr lang="ru-RU" sz="5400" b="1" cap="all" dirty="0">
                <a:solidFill>
                  <a:srgbClr val="253957"/>
                </a:solidFill>
                <a:sym typeface="Arial Narrow"/>
              </a:rPr>
              <a:t>корпоративного управления </a:t>
            </a:r>
            <a:endParaRPr lang="en-US" sz="3600" dirty="0">
              <a:latin typeface="Arial Narrow" charset="0"/>
              <a:ea typeface="Arial Narrow" charset="0"/>
              <a:cs typeface="Arial Narrow"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49687"/>
            <a:ext cx="21506374" cy="7573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en-US" sz="4400" dirty="0" smtClean="0">
              <a:solidFill>
                <a:srgbClr val="253957"/>
              </a:solidFill>
              <a:latin typeface="+mn-lt"/>
              <a:ea typeface="+mn-ea"/>
              <a:cs typeface="+mn-cs"/>
              <a:sym typeface="Arial Narrow"/>
            </a:endParaRPr>
          </a:p>
        </p:txBody>
      </p:sp>
      <p:pic>
        <p:nvPicPr>
          <p:cNvPr id="9" name="Изображение" descr="Изображение"/>
          <p:cNvPicPr>
            <a:picLocks noChangeAspect="1"/>
          </p:cNvPicPr>
          <p:nvPr/>
        </p:nvPicPr>
        <p:blipFill>
          <a:blip r:embed="rId3">
            <a:extLst/>
          </a:blip>
          <a:stretch>
            <a:fillRect/>
          </a:stretch>
        </p:blipFill>
        <p:spPr>
          <a:xfrm>
            <a:off x="1211199" y="620465"/>
            <a:ext cx="1214985" cy="1214985"/>
          </a:xfrm>
          <a:prstGeom prst="rect">
            <a:avLst/>
          </a:prstGeom>
          <a:ln w="12700">
            <a:miter lim="400000"/>
          </a:ln>
        </p:spPr>
      </p:pic>
      <p:sp>
        <p:nvSpPr>
          <p:cNvPr id="4" name="TextBox 3"/>
          <p:cNvSpPr txBox="1"/>
          <p:nvPr/>
        </p:nvSpPr>
        <p:spPr>
          <a:xfrm>
            <a:off x="1201065" y="2790787"/>
            <a:ext cx="21496239" cy="11880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1143000" indent="-1143000" algn="l">
              <a:lnSpc>
                <a:spcPct val="107000"/>
              </a:lnSpc>
              <a:buFont typeface="Arial" panose="020B0604020202020204" pitchFamily="34" charset="0"/>
              <a:buChar char="•"/>
            </a:pPr>
            <a:r>
              <a:rPr lang="en-US" sz="6000" dirty="0">
                <a:latin typeface="+mn-lt"/>
              </a:rPr>
              <a:t>CEO </a:t>
            </a:r>
            <a:r>
              <a:rPr lang="en-US" sz="6000" dirty="0" smtClean="0">
                <a:latin typeface="+mn-lt"/>
              </a:rPr>
              <a:t>independence</a:t>
            </a:r>
            <a:endParaRPr lang="ru-RU" sz="6000" dirty="0" smtClean="0">
              <a:latin typeface="+mn-lt"/>
            </a:endParaRPr>
          </a:p>
          <a:p>
            <a:pPr marL="1143000" indent="-1143000" algn="l">
              <a:lnSpc>
                <a:spcPct val="107000"/>
              </a:lnSpc>
              <a:buFont typeface="Arial" panose="020B0604020202020204" pitchFamily="34" charset="0"/>
              <a:buChar char="•"/>
            </a:pPr>
            <a:r>
              <a:rPr lang="en-US" sz="6000" dirty="0" smtClean="0">
                <a:latin typeface="+mn-lt"/>
              </a:rPr>
              <a:t>Board independence</a:t>
            </a:r>
            <a:endParaRPr lang="ru-RU" sz="6000" dirty="0" smtClean="0">
              <a:latin typeface="+mn-lt"/>
            </a:endParaRPr>
          </a:p>
          <a:p>
            <a:pPr marL="1143000" indent="-1143000" algn="l">
              <a:lnSpc>
                <a:spcPct val="107000"/>
              </a:lnSpc>
              <a:buFont typeface="Arial" panose="020B0604020202020204" pitchFamily="34" charset="0"/>
              <a:buChar char="•"/>
            </a:pPr>
            <a:r>
              <a:rPr lang="en-US" sz="6000" dirty="0">
                <a:latin typeface="+mn-lt"/>
              </a:rPr>
              <a:t>Board </a:t>
            </a:r>
            <a:r>
              <a:rPr lang="en-US" sz="6000" dirty="0" smtClean="0">
                <a:latin typeface="+mn-lt"/>
              </a:rPr>
              <a:t>Size</a:t>
            </a:r>
            <a:endParaRPr lang="ru-RU" sz="6000" dirty="0" smtClean="0">
              <a:latin typeface="+mn-lt"/>
            </a:endParaRPr>
          </a:p>
          <a:p>
            <a:pPr marL="1143000" indent="-1143000" algn="l">
              <a:lnSpc>
                <a:spcPct val="107000"/>
              </a:lnSpc>
              <a:buFont typeface="Arial" panose="020B0604020202020204" pitchFamily="34" charset="0"/>
              <a:buChar char="•"/>
            </a:pPr>
            <a:r>
              <a:rPr lang="en-US" sz="6000" dirty="0" smtClean="0">
                <a:latin typeface="+mn-lt"/>
                <a:ea typeface="Calibri" panose="020F0502020204030204" pitchFamily="34" charset="0"/>
                <a:cs typeface="Times New Roman" panose="02020603050405020304" pitchFamily="18" charset="0"/>
              </a:rPr>
              <a:t>Number of Board meetings</a:t>
            </a:r>
          </a:p>
          <a:p>
            <a:pPr marL="1143000" indent="-1143000" algn="l">
              <a:lnSpc>
                <a:spcPct val="107000"/>
              </a:lnSpc>
              <a:buFont typeface="Arial" panose="020B0604020202020204" pitchFamily="34" charset="0"/>
              <a:buChar char="•"/>
            </a:pPr>
            <a:r>
              <a:rPr lang="en-US" sz="6000" dirty="0" smtClean="0">
                <a:latin typeface="+mn-lt"/>
                <a:ea typeface="Calibri" panose="020F0502020204030204" pitchFamily="34" charset="0"/>
                <a:cs typeface="Times New Roman" panose="02020603050405020304" pitchFamily="18" charset="0"/>
              </a:rPr>
              <a:t>CEO duality</a:t>
            </a:r>
          </a:p>
          <a:p>
            <a:pPr marL="1143000" indent="-1143000" algn="l">
              <a:lnSpc>
                <a:spcPct val="107000"/>
              </a:lnSpc>
              <a:buFont typeface="Arial" panose="020B0604020202020204" pitchFamily="34" charset="0"/>
              <a:buChar char="•"/>
            </a:pPr>
            <a:r>
              <a:rPr lang="en-US" sz="6000" dirty="0" smtClean="0">
                <a:latin typeface="+mn-lt"/>
                <a:ea typeface="Calibri" panose="020F0502020204030204" pitchFamily="34" charset="0"/>
                <a:cs typeface="Times New Roman" panose="02020603050405020304" pitchFamily="18" charset="0"/>
              </a:rPr>
              <a:t>Independence of Compensation Committee</a:t>
            </a:r>
          </a:p>
          <a:p>
            <a:pPr marL="1143000" indent="-1143000" algn="l">
              <a:lnSpc>
                <a:spcPct val="107000"/>
              </a:lnSpc>
              <a:buFont typeface="Arial" panose="020B0604020202020204" pitchFamily="34" charset="0"/>
              <a:buChar char="•"/>
            </a:pPr>
            <a:r>
              <a:rPr lang="en-US" sz="6000" dirty="0">
                <a:latin typeface="+mn-lt"/>
                <a:ea typeface="Calibri" panose="020F0502020204030204" pitchFamily="34" charset="0"/>
                <a:cs typeface="Times New Roman" panose="02020603050405020304" pitchFamily="18" charset="0"/>
              </a:rPr>
              <a:t>Insiders Owning </a:t>
            </a:r>
            <a:r>
              <a:rPr lang="en-US" sz="6000" dirty="0" smtClean="0">
                <a:latin typeface="+mn-lt"/>
                <a:ea typeface="Calibri" panose="020F0502020204030204" pitchFamily="34" charset="0"/>
                <a:cs typeface="Times New Roman" panose="02020603050405020304" pitchFamily="18" charset="0"/>
              </a:rPr>
              <a:t>Shares</a:t>
            </a:r>
          </a:p>
          <a:p>
            <a:pPr marL="1143000" indent="-1143000" algn="l">
              <a:lnSpc>
                <a:spcPct val="107000"/>
              </a:lnSpc>
              <a:buFont typeface="Arial" panose="020B0604020202020204" pitchFamily="34" charset="0"/>
              <a:buChar char="•"/>
            </a:pPr>
            <a:r>
              <a:rPr lang="en-US" sz="6000" dirty="0">
                <a:latin typeface="+mn-lt"/>
                <a:ea typeface="Calibri" panose="020F0502020204030204" pitchFamily="34" charset="0"/>
                <a:cs typeface="Times New Roman" panose="02020603050405020304" pitchFamily="18" charset="0"/>
              </a:rPr>
              <a:t>Institutional </a:t>
            </a:r>
            <a:r>
              <a:rPr lang="en-US" sz="6000" dirty="0" smtClean="0">
                <a:latin typeface="+mn-lt"/>
                <a:ea typeface="Calibri" panose="020F0502020204030204" pitchFamily="34" charset="0"/>
                <a:cs typeface="Times New Roman" panose="02020603050405020304" pitchFamily="18" charset="0"/>
              </a:rPr>
              <a:t>Shares</a:t>
            </a:r>
          </a:p>
          <a:p>
            <a:pPr marL="1143000" indent="-1143000" algn="l">
              <a:lnSpc>
                <a:spcPct val="107000"/>
              </a:lnSpc>
              <a:buFont typeface="Arial" panose="020B0604020202020204" pitchFamily="34" charset="0"/>
              <a:buChar char="•"/>
            </a:pPr>
            <a:r>
              <a:rPr lang="en-US" sz="6000" dirty="0">
                <a:latin typeface="+mn-lt"/>
                <a:ea typeface="Calibri" panose="020F0502020204030204" pitchFamily="34" charset="0"/>
                <a:cs typeface="Times New Roman" panose="02020603050405020304" pitchFamily="18" charset="0"/>
              </a:rPr>
              <a:t>Board Tenure</a:t>
            </a:r>
            <a:endParaRPr lang="en-US" sz="6000" dirty="0" smtClean="0">
              <a:latin typeface="+mn-lt"/>
              <a:ea typeface="Calibri" panose="020F0502020204030204" pitchFamily="34" charset="0"/>
              <a:cs typeface="Times New Roman" panose="02020603050405020304" pitchFamily="18" charset="0"/>
            </a:endParaRPr>
          </a:p>
          <a:p>
            <a:pPr algn="l">
              <a:lnSpc>
                <a:spcPct val="107000"/>
              </a:lnSpc>
            </a:pPr>
            <a:endParaRPr lang="en-US" sz="6000" dirty="0" smtClean="0">
              <a:latin typeface="+mn-lt"/>
              <a:ea typeface="Calibri" panose="020F0502020204030204" pitchFamily="34" charset="0"/>
              <a:cs typeface="Times New Roman" panose="02020603050405020304" pitchFamily="18" charset="0"/>
            </a:endParaRPr>
          </a:p>
          <a:p>
            <a:pPr>
              <a:lnSpc>
                <a:spcPct val="107000"/>
              </a:lnSpc>
            </a:pPr>
            <a:endParaRPr lang="ru-RU" sz="6600" dirty="0">
              <a:latin typeface="Calibri" panose="020F0502020204030204" pitchFamily="34" charset="0"/>
              <a:ea typeface="Calibri" panose="020F0502020204030204" pitchFamily="34" charset="0"/>
              <a:cs typeface="Times New Roman" panose="02020603050405020304" pitchFamily="18" charset="0"/>
            </a:endParaRPr>
          </a:p>
          <a:p>
            <a:pPr marL="0" marR="0" indent="0" algn="l"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154692775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483091" y="746660"/>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5400" b="1" cap="all" dirty="0" smtClean="0">
                <a:solidFill>
                  <a:srgbClr val="253957"/>
                </a:solidFill>
                <a:sym typeface="Arial Narrow"/>
              </a:rPr>
              <a:t>индексы</a:t>
            </a:r>
            <a:r>
              <a:rPr lang="ru-RU" sz="5400" b="1" cap="all" dirty="0" smtClean="0">
                <a:solidFill>
                  <a:srgbClr val="253957"/>
                </a:solidFill>
                <a:sym typeface="Arial Narrow"/>
              </a:rPr>
              <a:t> </a:t>
            </a:r>
            <a:r>
              <a:rPr lang="ru-RU" sz="5400" b="1" cap="all" dirty="0">
                <a:solidFill>
                  <a:srgbClr val="253957"/>
                </a:solidFill>
                <a:sym typeface="Arial Narrow"/>
              </a:rPr>
              <a:t>корпоративного управления </a:t>
            </a:r>
            <a:endParaRPr lang="en-US" sz="3600" dirty="0">
              <a:latin typeface="Arial Narrow" charset="0"/>
              <a:ea typeface="Arial Narrow" charset="0"/>
              <a:cs typeface="Arial Narrow"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49687"/>
            <a:ext cx="21506374" cy="7573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en-US" sz="4400" dirty="0" smtClean="0">
              <a:solidFill>
                <a:srgbClr val="253957"/>
              </a:solidFill>
              <a:latin typeface="+mn-lt"/>
              <a:ea typeface="+mn-ea"/>
              <a:cs typeface="+mn-cs"/>
              <a:sym typeface="Arial Narrow"/>
            </a:endParaRPr>
          </a:p>
        </p:txBody>
      </p:sp>
      <p:pic>
        <p:nvPicPr>
          <p:cNvPr id="9" name="Изображение" descr="Изображение"/>
          <p:cNvPicPr>
            <a:picLocks noChangeAspect="1"/>
          </p:cNvPicPr>
          <p:nvPr/>
        </p:nvPicPr>
        <p:blipFill>
          <a:blip r:embed="rId3">
            <a:extLst/>
          </a:blip>
          <a:stretch>
            <a:fillRect/>
          </a:stretch>
        </p:blipFill>
        <p:spPr>
          <a:xfrm>
            <a:off x="1211199" y="620465"/>
            <a:ext cx="1214985" cy="1214985"/>
          </a:xfrm>
          <a:prstGeom prst="rect">
            <a:avLst/>
          </a:prstGeom>
          <a:ln w="12700">
            <a:miter lim="400000"/>
          </a:ln>
        </p:spPr>
      </p:pic>
      <p:sp>
        <p:nvSpPr>
          <p:cNvPr id="4" name="TextBox 3"/>
          <p:cNvSpPr txBox="1"/>
          <p:nvPr/>
        </p:nvSpPr>
        <p:spPr>
          <a:xfrm>
            <a:off x="1211199" y="3153540"/>
            <a:ext cx="21496239" cy="96077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1143000" indent="-1143000" algn="l">
              <a:lnSpc>
                <a:spcPct val="107000"/>
              </a:lnSpc>
              <a:buFont typeface="Arial" panose="020B0604020202020204" pitchFamily="34" charset="0"/>
              <a:buChar char="•"/>
            </a:pPr>
            <a:r>
              <a:rPr lang="ru-RU" dirty="0" smtClean="0">
                <a:latin typeface="+mn-lt"/>
              </a:rPr>
              <a:t>G-</a:t>
            </a:r>
            <a:r>
              <a:rPr lang="ru-RU" dirty="0" err="1" smtClean="0">
                <a:latin typeface="+mn-lt"/>
              </a:rPr>
              <a:t>Index</a:t>
            </a:r>
            <a:r>
              <a:rPr lang="en-US" dirty="0" smtClean="0">
                <a:latin typeface="+mn-lt"/>
              </a:rPr>
              <a:t> (</a:t>
            </a:r>
            <a:r>
              <a:rPr lang="ru-RU" dirty="0" smtClean="0">
                <a:latin typeface="+mn-lt"/>
              </a:rPr>
              <a:t>основан на </a:t>
            </a:r>
            <a:r>
              <a:rPr lang="ru-RU" dirty="0" err="1">
                <a:latin typeface="+mn-lt"/>
              </a:rPr>
              <a:t>Investor</a:t>
            </a:r>
            <a:r>
              <a:rPr lang="ru-RU" dirty="0">
                <a:latin typeface="+mn-lt"/>
              </a:rPr>
              <a:t> </a:t>
            </a:r>
            <a:r>
              <a:rPr lang="ru-RU" dirty="0" err="1">
                <a:latin typeface="+mn-lt"/>
              </a:rPr>
              <a:t>Responsibility</a:t>
            </a:r>
            <a:r>
              <a:rPr lang="ru-RU" dirty="0">
                <a:latin typeface="+mn-lt"/>
              </a:rPr>
              <a:t> </a:t>
            </a:r>
            <a:r>
              <a:rPr lang="ru-RU" dirty="0" err="1">
                <a:latin typeface="+mn-lt"/>
              </a:rPr>
              <a:t>Research</a:t>
            </a:r>
            <a:r>
              <a:rPr lang="ru-RU" dirty="0">
                <a:latin typeface="+mn-lt"/>
              </a:rPr>
              <a:t> </a:t>
            </a:r>
            <a:r>
              <a:rPr lang="ru-RU" dirty="0" err="1">
                <a:latin typeface="+mn-lt"/>
              </a:rPr>
              <a:t>Center</a:t>
            </a:r>
            <a:r>
              <a:rPr lang="ru-RU" dirty="0">
                <a:latin typeface="+mn-lt"/>
              </a:rPr>
              <a:t> (IRRC</a:t>
            </a:r>
            <a:r>
              <a:rPr lang="ru-RU" dirty="0" smtClean="0">
                <a:latin typeface="+mn-lt"/>
              </a:rPr>
              <a:t>)</a:t>
            </a:r>
          </a:p>
          <a:p>
            <a:pPr algn="l">
              <a:lnSpc>
                <a:spcPct val="107000"/>
              </a:lnSpc>
            </a:pPr>
            <a:r>
              <a:rPr lang="ru-RU" dirty="0" smtClean="0">
                <a:latin typeface="+mn-lt"/>
              </a:rPr>
              <a:t>определяется </a:t>
            </a:r>
            <a:r>
              <a:rPr lang="ru-RU" dirty="0">
                <a:latin typeface="+mn-lt"/>
              </a:rPr>
              <a:t>как уязвимость компании к враждебным поглощениям, качество КУ в большей степени определяется наличием механизмов защиты от таких </a:t>
            </a:r>
            <a:r>
              <a:rPr lang="ru-RU" dirty="0" smtClean="0">
                <a:latin typeface="+mn-lt"/>
              </a:rPr>
              <a:t>поглощений</a:t>
            </a:r>
          </a:p>
          <a:p>
            <a:pPr marL="1143000" indent="-1143000" algn="l">
              <a:lnSpc>
                <a:spcPct val="107000"/>
              </a:lnSpc>
              <a:buFont typeface="Arial" panose="020B0604020202020204" pitchFamily="34" charset="0"/>
              <a:buChar char="•"/>
            </a:pPr>
            <a:endParaRPr lang="ru-RU" sz="6000" dirty="0">
              <a:latin typeface="+mn-lt"/>
              <a:ea typeface="Calibri" panose="020F0502020204030204" pitchFamily="34" charset="0"/>
              <a:cs typeface="Times New Roman" panose="02020603050405020304" pitchFamily="18" charset="0"/>
            </a:endParaRPr>
          </a:p>
          <a:p>
            <a:pPr marL="1143000" indent="-1143000" algn="l">
              <a:lnSpc>
                <a:spcPct val="107000"/>
              </a:lnSpc>
              <a:buFont typeface="Arial" panose="020B0604020202020204" pitchFamily="34" charset="0"/>
              <a:buChar char="•"/>
            </a:pPr>
            <a:r>
              <a:rPr lang="ru-RU" dirty="0">
                <a:latin typeface="+mn-lt"/>
              </a:rPr>
              <a:t>ISS, </a:t>
            </a:r>
            <a:r>
              <a:rPr lang="ru-RU" dirty="0" smtClean="0">
                <a:latin typeface="+mn-lt"/>
              </a:rPr>
              <a:t>публикуется </a:t>
            </a:r>
            <a:r>
              <a:rPr lang="ru-RU" dirty="0">
                <a:latin typeface="+mn-lt"/>
              </a:rPr>
              <a:t>агентством «</a:t>
            </a:r>
            <a:r>
              <a:rPr lang="ru-RU" dirty="0" err="1">
                <a:latin typeface="+mn-lt"/>
              </a:rPr>
              <a:t>Institutional</a:t>
            </a:r>
            <a:r>
              <a:rPr lang="ru-RU" dirty="0">
                <a:latin typeface="+mn-lt"/>
              </a:rPr>
              <a:t> </a:t>
            </a:r>
            <a:r>
              <a:rPr lang="ru-RU" dirty="0" err="1">
                <a:latin typeface="+mn-lt"/>
              </a:rPr>
              <a:t>Shareholder</a:t>
            </a:r>
            <a:r>
              <a:rPr lang="ru-RU" dirty="0">
                <a:latin typeface="+mn-lt"/>
              </a:rPr>
              <a:t> </a:t>
            </a:r>
            <a:r>
              <a:rPr lang="ru-RU" dirty="0" err="1">
                <a:latin typeface="+mn-lt"/>
              </a:rPr>
              <a:t>Services</a:t>
            </a:r>
            <a:r>
              <a:rPr lang="ru-RU" dirty="0" smtClean="0">
                <a:latin typeface="+mn-lt"/>
              </a:rPr>
              <a:t>»</a:t>
            </a:r>
          </a:p>
          <a:p>
            <a:pPr algn="l">
              <a:lnSpc>
                <a:spcPct val="107000"/>
              </a:lnSpc>
            </a:pPr>
            <a:r>
              <a:rPr lang="ru-RU" dirty="0" smtClean="0">
                <a:latin typeface="+mn-lt"/>
              </a:rPr>
              <a:t>представляет </a:t>
            </a:r>
            <a:r>
              <a:rPr lang="ru-RU" dirty="0">
                <a:latin typeface="+mn-lt"/>
              </a:rPr>
              <a:t>собой комплексный показатель корпоративного управления, основанный на 62 характеристиках </a:t>
            </a:r>
            <a:r>
              <a:rPr lang="ru-RU" dirty="0" smtClean="0">
                <a:latin typeface="+mn-lt"/>
              </a:rPr>
              <a:t>КУ</a:t>
            </a:r>
          </a:p>
          <a:p>
            <a:pPr algn="l">
              <a:lnSpc>
                <a:spcPct val="107000"/>
              </a:lnSpc>
            </a:pPr>
            <a:endParaRPr lang="ru-RU" sz="4800" dirty="0">
              <a:latin typeface="+mn-lt"/>
              <a:ea typeface="Calibri" panose="020F0502020204030204" pitchFamily="34" charset="0"/>
              <a:cs typeface="Times New Roman" panose="02020603050405020304" pitchFamily="18" charset="0"/>
            </a:endParaRPr>
          </a:p>
          <a:p>
            <a:pPr marL="685800" indent="-685800" algn="l">
              <a:lnSpc>
                <a:spcPct val="107000"/>
              </a:lnSpc>
              <a:buFont typeface="Arial" panose="020B0604020202020204" pitchFamily="34" charset="0"/>
              <a:buChar char="•"/>
            </a:pPr>
            <a:r>
              <a:rPr lang="ru-RU" dirty="0" err="1" smtClean="0">
                <a:latin typeface="+mn-lt"/>
                <a:ea typeface="Calibri" panose="020F0502020204030204" pitchFamily="34" charset="0"/>
                <a:cs typeface="Times New Roman" panose="02020603050405020304" pitchFamily="18" charset="0"/>
              </a:rPr>
              <a:t>Национальне</a:t>
            </a:r>
            <a:r>
              <a:rPr lang="ru-RU" dirty="0" smtClean="0">
                <a:latin typeface="+mn-lt"/>
                <a:ea typeface="Calibri" panose="020F0502020204030204" pitchFamily="34" charset="0"/>
                <a:cs typeface="Times New Roman" panose="02020603050405020304" pitchFamily="18" charset="0"/>
              </a:rPr>
              <a:t> индексы КУ</a:t>
            </a:r>
            <a:endParaRPr lang="en-US" dirty="0" smtClean="0">
              <a:latin typeface="+mn-lt"/>
              <a:ea typeface="Calibri" panose="020F0502020204030204" pitchFamily="34" charset="0"/>
              <a:cs typeface="Times New Roman" panose="02020603050405020304" pitchFamily="18" charset="0"/>
            </a:endParaRPr>
          </a:p>
          <a:p>
            <a:pPr>
              <a:lnSpc>
                <a:spcPct val="107000"/>
              </a:lnSpc>
            </a:pPr>
            <a:endParaRPr lang="ru-RU" sz="6600" dirty="0">
              <a:latin typeface="Calibri" panose="020F0502020204030204" pitchFamily="34" charset="0"/>
              <a:ea typeface="Calibri" panose="020F0502020204030204" pitchFamily="34" charset="0"/>
              <a:cs typeface="Times New Roman" panose="02020603050405020304" pitchFamily="18" charset="0"/>
            </a:endParaRPr>
          </a:p>
          <a:p>
            <a:pPr marL="0" marR="0" indent="0" algn="l"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55676276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112389" y="620465"/>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r>
              <a:rPr lang="en-US" b="1" dirty="0" smtClean="0">
                <a:solidFill>
                  <a:srgbClr val="002060"/>
                </a:solidFill>
                <a:latin typeface="+mn-lt"/>
              </a:rPr>
              <a:t>ISS</a:t>
            </a:r>
            <a:r>
              <a:rPr lang="ru-RU" b="1" dirty="0" smtClean="0">
                <a:solidFill>
                  <a:srgbClr val="002060"/>
                </a:solidFill>
                <a:latin typeface="+mn-lt"/>
              </a:rPr>
              <a:t> – </a:t>
            </a:r>
            <a:r>
              <a:rPr lang="en-US" b="1" dirty="0" smtClean="0">
                <a:solidFill>
                  <a:srgbClr val="002060"/>
                </a:solidFill>
                <a:latin typeface="+mn-lt"/>
              </a:rPr>
              <a:t>GOVERNANCE STANDARDS INCLUDED IN THE CONSTRUCTION OF THE GOVERNANCE SCORE</a:t>
            </a:r>
            <a:endParaRPr lang="ru-RU" dirty="0">
              <a:solidFill>
                <a:srgbClr val="002060"/>
              </a:solidFill>
              <a:latin typeface="+mn-lt"/>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11199" y="3034531"/>
            <a:ext cx="21506374" cy="7573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en-US" sz="4400" dirty="0" smtClean="0">
              <a:solidFill>
                <a:srgbClr val="253957"/>
              </a:solidFill>
              <a:latin typeface="+mn-lt"/>
              <a:ea typeface="+mn-ea"/>
              <a:cs typeface="+mn-cs"/>
              <a:sym typeface="Arial Narrow"/>
            </a:endParaRPr>
          </a:p>
        </p:txBody>
      </p:sp>
      <p:pic>
        <p:nvPicPr>
          <p:cNvPr id="9" name="Изображение" descr="Изображение"/>
          <p:cNvPicPr>
            <a:picLocks noChangeAspect="1"/>
          </p:cNvPicPr>
          <p:nvPr/>
        </p:nvPicPr>
        <p:blipFill>
          <a:blip r:embed="rId3">
            <a:extLst/>
          </a:blip>
          <a:stretch>
            <a:fillRect/>
          </a:stretch>
        </p:blipFill>
        <p:spPr>
          <a:xfrm>
            <a:off x="1211199" y="620465"/>
            <a:ext cx="1214985" cy="1214985"/>
          </a:xfrm>
          <a:prstGeom prst="rect">
            <a:avLst/>
          </a:prstGeom>
          <a:ln w="12700">
            <a:miter lim="400000"/>
          </a:ln>
        </p:spPr>
      </p:pic>
      <p:sp>
        <p:nvSpPr>
          <p:cNvPr id="2" name="Прямоугольник 1"/>
          <p:cNvSpPr/>
          <p:nvPr/>
        </p:nvSpPr>
        <p:spPr>
          <a:xfrm>
            <a:off x="2042981" y="3289284"/>
            <a:ext cx="21731417" cy="9372630"/>
          </a:xfrm>
          <a:prstGeom prst="rect">
            <a:avLst/>
          </a:prstGeom>
        </p:spPr>
        <p:txBody>
          <a:bodyPr wrap="square">
            <a:spAutoFit/>
          </a:bodyPr>
          <a:lstStyle/>
          <a:p>
            <a:pPr algn="l">
              <a:lnSpc>
                <a:spcPct val="107000"/>
              </a:lnSpc>
            </a:pPr>
            <a:r>
              <a:rPr lang="en-US" sz="5400" dirty="0">
                <a:latin typeface="+mn-lt"/>
                <a:ea typeface="Calibri" panose="020F0502020204030204" pitchFamily="34" charset="0"/>
                <a:cs typeface="Times-Italic"/>
              </a:rPr>
              <a:t>Governance standards</a:t>
            </a:r>
            <a:endParaRPr lang="ru-RU" sz="5400" dirty="0">
              <a:latin typeface="+mn-lt"/>
              <a:ea typeface="Calibri" panose="020F0502020204030204" pitchFamily="34" charset="0"/>
              <a:cs typeface="Times New Roman" panose="02020603050405020304" pitchFamily="18" charset="0"/>
            </a:endParaRPr>
          </a:p>
          <a:p>
            <a:pPr algn="l">
              <a:lnSpc>
                <a:spcPct val="107000"/>
              </a:lnSpc>
            </a:pPr>
            <a:endParaRPr lang="ru-RU" sz="5400" dirty="0" smtClean="0">
              <a:latin typeface="+mn-lt"/>
              <a:ea typeface="Calibri" panose="020F0502020204030204" pitchFamily="34" charset="0"/>
              <a:cs typeface="Times-Italic"/>
            </a:endParaRPr>
          </a:p>
          <a:p>
            <a:pPr algn="l">
              <a:lnSpc>
                <a:spcPct val="107000"/>
              </a:lnSpc>
            </a:pPr>
            <a:r>
              <a:rPr lang="ru-RU" sz="5400" dirty="0" smtClean="0">
                <a:latin typeface="+mn-lt"/>
                <a:ea typeface="Calibri" panose="020F0502020204030204" pitchFamily="34" charset="0"/>
                <a:cs typeface="Times-Italic"/>
              </a:rPr>
              <a:t>А. </a:t>
            </a:r>
            <a:r>
              <a:rPr lang="en-US" sz="5400" dirty="0" smtClean="0">
                <a:latin typeface="+mn-lt"/>
                <a:ea typeface="Calibri" panose="020F0502020204030204" pitchFamily="34" charset="0"/>
                <a:cs typeface="Times-Italic"/>
              </a:rPr>
              <a:t>Audit</a:t>
            </a:r>
            <a:endParaRPr lang="ru-RU" sz="5400" dirty="0" smtClean="0">
              <a:latin typeface="+mn-lt"/>
              <a:ea typeface="Calibri" panose="020F0502020204030204" pitchFamily="34" charset="0"/>
              <a:cs typeface="Times-Italic"/>
            </a:endParaRPr>
          </a:p>
          <a:p>
            <a:pPr algn="l">
              <a:lnSpc>
                <a:spcPct val="107000"/>
              </a:lnSpc>
            </a:pPr>
            <a:r>
              <a:rPr lang="en-US" dirty="0">
                <a:latin typeface="+mn-lt"/>
              </a:rPr>
              <a:t>B. Board of directors</a:t>
            </a:r>
            <a:endParaRPr lang="ru-RU" dirty="0">
              <a:latin typeface="+mn-lt"/>
            </a:endParaRPr>
          </a:p>
          <a:p>
            <a:pPr algn="l">
              <a:lnSpc>
                <a:spcPct val="107000"/>
              </a:lnSpc>
            </a:pPr>
            <a:r>
              <a:rPr lang="en-US" dirty="0">
                <a:latin typeface="+mn-lt"/>
              </a:rPr>
              <a:t>C. Charter/bylaws</a:t>
            </a:r>
            <a:endParaRPr lang="ru-RU" dirty="0">
              <a:latin typeface="+mn-lt"/>
            </a:endParaRPr>
          </a:p>
          <a:p>
            <a:pPr algn="l">
              <a:lnSpc>
                <a:spcPct val="107000"/>
              </a:lnSpc>
            </a:pPr>
            <a:r>
              <a:rPr lang="en-US" dirty="0">
                <a:latin typeface="+mn-lt"/>
              </a:rPr>
              <a:t>D. Director education</a:t>
            </a:r>
            <a:endParaRPr lang="ru-RU" dirty="0">
              <a:latin typeface="+mn-lt"/>
            </a:endParaRPr>
          </a:p>
          <a:p>
            <a:pPr algn="l">
              <a:lnSpc>
                <a:spcPct val="107000"/>
              </a:lnSpc>
            </a:pPr>
            <a:r>
              <a:rPr lang="en-US" dirty="0">
                <a:latin typeface="+mn-lt"/>
              </a:rPr>
              <a:t>E. Executive and director compensation</a:t>
            </a:r>
            <a:endParaRPr lang="ru-RU" dirty="0">
              <a:latin typeface="+mn-lt"/>
            </a:endParaRPr>
          </a:p>
          <a:p>
            <a:pPr algn="l">
              <a:lnSpc>
                <a:spcPct val="107000"/>
              </a:lnSpc>
            </a:pPr>
            <a:r>
              <a:rPr lang="en-US" dirty="0">
                <a:latin typeface="+mn-lt"/>
              </a:rPr>
              <a:t>F. Ownership</a:t>
            </a:r>
            <a:endParaRPr lang="ru-RU" dirty="0">
              <a:latin typeface="+mn-lt"/>
            </a:endParaRPr>
          </a:p>
          <a:p>
            <a:pPr algn="l">
              <a:lnSpc>
                <a:spcPct val="107000"/>
              </a:lnSpc>
            </a:pPr>
            <a:r>
              <a:rPr lang="en-US" dirty="0">
                <a:latin typeface="+mn-lt"/>
              </a:rPr>
              <a:t>G. Progressive practices</a:t>
            </a:r>
            <a:endParaRPr lang="ru-RU" dirty="0">
              <a:latin typeface="+mn-lt"/>
            </a:endParaRPr>
          </a:p>
          <a:p>
            <a:pPr algn="l">
              <a:lnSpc>
                <a:spcPct val="107000"/>
              </a:lnSpc>
            </a:pPr>
            <a:r>
              <a:rPr lang="en-US" dirty="0">
                <a:latin typeface="+mn-lt"/>
              </a:rPr>
              <a:t>H. State of incorporation</a:t>
            </a:r>
            <a:endParaRPr lang="ru-RU" dirty="0">
              <a:latin typeface="+mn-lt"/>
            </a:endParaRPr>
          </a:p>
          <a:p>
            <a:pPr marL="914400" indent="-914400">
              <a:lnSpc>
                <a:spcPct val="107000"/>
              </a:lnSpc>
              <a:buAutoNum type="alphaUcPeriod"/>
            </a:pPr>
            <a:endParaRPr lang="ru-RU" sz="5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680438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13535" y="911177"/>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5400" b="1" cap="all" dirty="0" smtClean="0">
                <a:solidFill>
                  <a:srgbClr val="253957"/>
                </a:solidFill>
                <a:sym typeface="Arial Narrow"/>
              </a:rPr>
              <a:t>Элементы финансовой архитектуры</a:t>
            </a:r>
            <a:endParaRPr lang="en-US" sz="3600" dirty="0">
              <a:latin typeface="Arial Narrow" charset="0"/>
              <a:ea typeface="Arial Narrow" charset="0"/>
              <a:cs typeface="Arial Narrow"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49687"/>
            <a:ext cx="21506374" cy="7573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en-US" sz="4400" dirty="0" smtClean="0">
              <a:solidFill>
                <a:srgbClr val="253957"/>
              </a:solidFill>
              <a:latin typeface="+mn-lt"/>
              <a:ea typeface="+mn-ea"/>
              <a:cs typeface="+mn-cs"/>
              <a:sym typeface="Arial Narrow"/>
            </a:endParaRPr>
          </a:p>
        </p:txBody>
      </p:sp>
      <p:pic>
        <p:nvPicPr>
          <p:cNvPr id="9" name="Изображение" descr="Изображение"/>
          <p:cNvPicPr>
            <a:picLocks noChangeAspect="1"/>
          </p:cNvPicPr>
          <p:nvPr/>
        </p:nvPicPr>
        <p:blipFill>
          <a:blip r:embed="rId3">
            <a:extLst/>
          </a:blip>
          <a:stretch>
            <a:fillRect/>
          </a:stretch>
        </p:blipFill>
        <p:spPr>
          <a:xfrm>
            <a:off x="1211199" y="620465"/>
            <a:ext cx="1214985" cy="1214985"/>
          </a:xfrm>
          <a:prstGeom prst="rect">
            <a:avLst/>
          </a:prstGeom>
          <a:ln w="12700">
            <a:miter lim="400000"/>
          </a:ln>
        </p:spPr>
      </p:pic>
      <p:sp>
        <p:nvSpPr>
          <p:cNvPr id="4" name="TextBox 3"/>
          <p:cNvSpPr txBox="1"/>
          <p:nvPr/>
        </p:nvSpPr>
        <p:spPr>
          <a:xfrm>
            <a:off x="1201065" y="3376652"/>
            <a:ext cx="21496239" cy="55303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685800" indent="-685800" algn="l" hangingPunct="1">
              <a:buFont typeface="Arial" panose="020B0604020202020204" pitchFamily="34" charset="0"/>
              <a:buChar char="•"/>
              <a:defRPr/>
            </a:pPr>
            <a:r>
              <a:rPr lang="ru-RU" dirty="0" smtClean="0">
                <a:latin typeface="+mn-lt"/>
              </a:rPr>
              <a:t>Структура собственности</a:t>
            </a:r>
          </a:p>
          <a:p>
            <a:pPr marL="685800" indent="-685800" algn="l" hangingPunct="1">
              <a:buFont typeface="Arial" panose="020B0604020202020204" pitchFamily="34" charset="0"/>
              <a:buChar char="•"/>
              <a:defRPr/>
            </a:pPr>
            <a:r>
              <a:rPr lang="ru-RU" dirty="0" smtClean="0">
                <a:latin typeface="+mn-lt"/>
              </a:rPr>
              <a:t>Структура капитала</a:t>
            </a:r>
          </a:p>
          <a:p>
            <a:pPr marL="685800" indent="-685800" algn="l" hangingPunct="1">
              <a:buFont typeface="Arial" panose="020B0604020202020204" pitchFamily="34" charset="0"/>
              <a:buChar char="•"/>
              <a:defRPr/>
            </a:pPr>
            <a:r>
              <a:rPr lang="ru-RU" dirty="0" smtClean="0">
                <a:latin typeface="+mn-lt"/>
              </a:rPr>
              <a:t>Корпоративное управление</a:t>
            </a:r>
          </a:p>
          <a:p>
            <a:pPr marL="685800" indent="-685800" algn="l" hangingPunct="1">
              <a:buFont typeface="Arial" panose="020B0604020202020204" pitchFamily="34" charset="0"/>
              <a:buChar char="•"/>
              <a:defRPr/>
            </a:pPr>
            <a:endParaRPr lang="ru-RU" dirty="0">
              <a:latin typeface="+mn-lt"/>
            </a:endParaRPr>
          </a:p>
          <a:p>
            <a:pPr marL="685800" indent="-685800" algn="l" hangingPunct="1">
              <a:buFont typeface="Arial" panose="020B0604020202020204" pitchFamily="34" charset="0"/>
              <a:buChar char="•"/>
              <a:defRPr/>
            </a:pPr>
            <a:endParaRPr lang="ru-RU" dirty="0" smtClean="0">
              <a:latin typeface="+mn-lt"/>
            </a:endParaRPr>
          </a:p>
          <a:p>
            <a:pPr algn="l" hangingPunct="1">
              <a:defRPr/>
            </a:pPr>
            <a:r>
              <a:rPr lang="ru-RU" dirty="0" smtClean="0">
                <a:latin typeface="+mn-lt"/>
              </a:rPr>
              <a:t>*Степанова, Балакина, 2013</a:t>
            </a:r>
            <a:endParaRPr lang="ru-RU" dirty="0">
              <a:latin typeface="+mn-lt"/>
            </a:endParaRPr>
          </a:p>
          <a:p>
            <a:pPr marL="0" marR="0" indent="0" algn="l"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171834852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13535" y="911177"/>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5400" b="1" cap="all" dirty="0" smtClean="0">
                <a:solidFill>
                  <a:srgbClr val="253957"/>
                </a:solidFill>
                <a:sym typeface="Arial Narrow"/>
              </a:rPr>
              <a:t>показатели устойчивого развития</a:t>
            </a:r>
            <a:endParaRPr lang="en-US" sz="3600" dirty="0">
              <a:latin typeface="Arial Narrow" charset="0"/>
              <a:ea typeface="Arial Narrow" charset="0"/>
              <a:cs typeface="Arial Narrow"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49687"/>
            <a:ext cx="21506374" cy="7573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en-US" sz="4400" dirty="0" smtClean="0">
              <a:solidFill>
                <a:srgbClr val="253957"/>
              </a:solidFill>
              <a:latin typeface="+mn-lt"/>
              <a:ea typeface="+mn-ea"/>
              <a:cs typeface="+mn-cs"/>
              <a:sym typeface="Arial Narrow"/>
            </a:endParaRPr>
          </a:p>
        </p:txBody>
      </p:sp>
      <p:pic>
        <p:nvPicPr>
          <p:cNvPr id="9" name="Изображение" descr="Изображение"/>
          <p:cNvPicPr>
            <a:picLocks noChangeAspect="1"/>
          </p:cNvPicPr>
          <p:nvPr/>
        </p:nvPicPr>
        <p:blipFill>
          <a:blip r:embed="rId3">
            <a:extLst/>
          </a:blip>
          <a:stretch>
            <a:fillRect/>
          </a:stretch>
        </p:blipFill>
        <p:spPr>
          <a:xfrm>
            <a:off x="1211199" y="620465"/>
            <a:ext cx="1214985" cy="1214985"/>
          </a:xfrm>
          <a:prstGeom prst="rect">
            <a:avLst/>
          </a:prstGeom>
          <a:ln w="12700">
            <a:miter lim="400000"/>
          </a:ln>
        </p:spPr>
      </p:pic>
      <p:sp>
        <p:nvSpPr>
          <p:cNvPr id="4" name="TextBox 3"/>
          <p:cNvSpPr txBox="1"/>
          <p:nvPr/>
        </p:nvSpPr>
        <p:spPr>
          <a:xfrm>
            <a:off x="1480393" y="2547509"/>
            <a:ext cx="21496239" cy="127938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685800" indent="-685800" algn="l" hangingPunct="1">
              <a:buFont typeface="Arial" panose="020B0604020202020204" pitchFamily="34" charset="0"/>
              <a:buChar char="•"/>
              <a:defRPr/>
            </a:pPr>
            <a:r>
              <a:rPr lang="ru-RU" sz="6600" dirty="0" smtClean="0">
                <a:latin typeface="+mn-lt"/>
              </a:rPr>
              <a:t>финансово-экономические</a:t>
            </a:r>
          </a:p>
          <a:p>
            <a:pPr marL="685800" indent="-685800" algn="l" hangingPunct="1">
              <a:buFont typeface="Arial" panose="020B0604020202020204" pitchFamily="34" charset="0"/>
              <a:buChar char="•"/>
              <a:defRPr/>
            </a:pPr>
            <a:r>
              <a:rPr lang="ru-RU" sz="6600" dirty="0" smtClean="0">
                <a:latin typeface="+mn-lt"/>
              </a:rPr>
              <a:t>природно-экологические</a:t>
            </a:r>
          </a:p>
          <a:p>
            <a:pPr marL="685800" indent="-685800" algn="l" hangingPunct="1">
              <a:buFont typeface="Arial" panose="020B0604020202020204" pitchFamily="34" charset="0"/>
              <a:buChar char="•"/>
              <a:defRPr/>
            </a:pPr>
            <a:r>
              <a:rPr lang="ru-RU" sz="6600" dirty="0" smtClean="0">
                <a:latin typeface="+mn-lt"/>
              </a:rPr>
              <a:t>социально-экономические</a:t>
            </a:r>
          </a:p>
          <a:p>
            <a:pPr marL="685800" indent="-685800" algn="l" hangingPunct="1">
              <a:buFont typeface="Arial" panose="020B0604020202020204" pitchFamily="34" charset="0"/>
              <a:buChar char="•"/>
              <a:defRPr/>
            </a:pPr>
            <a:endParaRPr lang="ru-RU" sz="6600" dirty="0" smtClean="0">
              <a:latin typeface="+mn-lt"/>
            </a:endParaRPr>
          </a:p>
          <a:p>
            <a:pPr algn="l" hangingPunct="1">
              <a:defRPr/>
            </a:pPr>
            <a:r>
              <a:rPr lang="en-US" sz="5400" i="1" dirty="0" err="1">
                <a:latin typeface="+mn-lt"/>
              </a:rPr>
              <a:t>Krajnc</a:t>
            </a:r>
            <a:r>
              <a:rPr lang="en-US" sz="5400" i="1" dirty="0">
                <a:latin typeface="+mn-lt"/>
              </a:rPr>
              <a:t>, Peter </a:t>
            </a:r>
            <a:r>
              <a:rPr lang="en-US" sz="5400" i="1" dirty="0" err="1" smtClean="0">
                <a:latin typeface="+mn-lt"/>
              </a:rPr>
              <a:t>Glavic</a:t>
            </a:r>
            <a:r>
              <a:rPr lang="ru-RU" sz="5400" i="1" dirty="0" smtClean="0">
                <a:latin typeface="+mn-lt"/>
              </a:rPr>
              <a:t>, 2004</a:t>
            </a:r>
            <a:endParaRPr lang="ru-RU" sz="5400" i="1" dirty="0">
              <a:latin typeface="+mn-lt"/>
            </a:endParaRPr>
          </a:p>
          <a:p>
            <a:pPr marL="685800" indent="-685800" algn="l" hangingPunct="1">
              <a:buFont typeface="Arial" panose="020B0604020202020204" pitchFamily="34" charset="0"/>
              <a:buChar char="•"/>
              <a:defRPr/>
            </a:pPr>
            <a:r>
              <a:rPr lang="en-US" sz="4800" dirty="0">
                <a:latin typeface="+mn-lt"/>
              </a:rPr>
              <a:t>Environment: pilot environmental performance index (WEF, 2002</a:t>
            </a:r>
            <a:r>
              <a:rPr lang="en-US" sz="4800" dirty="0" smtClean="0">
                <a:latin typeface="+mn-lt"/>
              </a:rPr>
              <a:t>), </a:t>
            </a:r>
            <a:r>
              <a:rPr lang="en-US" sz="4800" dirty="0">
                <a:latin typeface="+mn-lt"/>
              </a:rPr>
              <a:t>eco-indicator 99 (Pre Consultants, </a:t>
            </a:r>
            <a:r>
              <a:rPr lang="en-US" sz="4800" dirty="0" smtClean="0">
                <a:latin typeface="+mn-lt"/>
              </a:rPr>
              <a:t>2001); </a:t>
            </a:r>
            <a:endParaRPr lang="ru-RU" sz="4800" dirty="0" smtClean="0">
              <a:latin typeface="+mn-lt"/>
            </a:endParaRPr>
          </a:p>
          <a:p>
            <a:pPr marL="685800" indent="-685800" algn="l" hangingPunct="1">
              <a:buFont typeface="Arial" panose="020B0604020202020204" pitchFamily="34" charset="0"/>
              <a:buChar char="•"/>
              <a:defRPr/>
            </a:pPr>
            <a:r>
              <a:rPr lang="en-US" sz="4800" dirty="0" smtClean="0">
                <a:latin typeface="+mn-lt"/>
              </a:rPr>
              <a:t>Economy</a:t>
            </a:r>
            <a:r>
              <a:rPr lang="en-US" sz="4800" dirty="0">
                <a:latin typeface="+mn-lt"/>
              </a:rPr>
              <a:t>: internal market index (JRC, 2002), composite leading indicators (OECD, 2002), index of sustainable and economic welfare (Daly and Cobb, 1989</a:t>
            </a:r>
            <a:r>
              <a:rPr lang="en-US" sz="4800" dirty="0" smtClean="0">
                <a:latin typeface="+mn-lt"/>
              </a:rPr>
              <a:t>);</a:t>
            </a:r>
            <a:endParaRPr lang="ru-RU" sz="4800" dirty="0" smtClean="0">
              <a:latin typeface="+mn-lt"/>
            </a:endParaRPr>
          </a:p>
          <a:p>
            <a:pPr marL="685800" indent="-685800" algn="l" hangingPunct="1">
              <a:buFont typeface="Arial" panose="020B0604020202020204" pitchFamily="34" charset="0"/>
              <a:buChar char="•"/>
              <a:defRPr/>
            </a:pPr>
            <a:r>
              <a:rPr lang="en-US" sz="4800" dirty="0" smtClean="0">
                <a:latin typeface="+mn-lt"/>
              </a:rPr>
              <a:t>Society</a:t>
            </a:r>
            <a:r>
              <a:rPr lang="en-US" sz="4800" dirty="0">
                <a:latin typeface="+mn-lt"/>
              </a:rPr>
              <a:t>: human development index (UNDP, 1990–2003), overall health system attainment (Murray et al., 2001</a:t>
            </a:r>
            <a:r>
              <a:rPr lang="en-US" sz="4800" dirty="0" smtClean="0">
                <a:latin typeface="+mn-lt"/>
              </a:rPr>
              <a:t>);</a:t>
            </a:r>
            <a:endParaRPr lang="ru-RU" sz="4800" dirty="0" smtClean="0">
              <a:latin typeface="+mn-lt"/>
            </a:endParaRPr>
          </a:p>
          <a:p>
            <a:pPr marL="685800" indent="-685800" algn="l" hangingPunct="1">
              <a:buFont typeface="Arial" panose="020B0604020202020204" pitchFamily="34" charset="0"/>
              <a:buChar char="•"/>
              <a:defRPr/>
            </a:pPr>
            <a:r>
              <a:rPr lang="en-US" sz="4800" dirty="0" smtClean="0">
                <a:latin typeface="+mn-lt"/>
              </a:rPr>
              <a:t>Sustainability</a:t>
            </a:r>
            <a:r>
              <a:rPr lang="en-US" sz="4800" dirty="0">
                <a:latin typeface="+mn-lt"/>
              </a:rPr>
              <a:t>: Dow Jones sustainability index (DJSI, 2003), index of balanced sustainable development (</a:t>
            </a:r>
            <a:r>
              <a:rPr lang="en-US" sz="4800" dirty="0" err="1">
                <a:latin typeface="+mn-lt"/>
              </a:rPr>
              <a:t>Seljak</a:t>
            </a:r>
            <a:r>
              <a:rPr lang="en-US" sz="4800" dirty="0">
                <a:latin typeface="+mn-lt"/>
              </a:rPr>
              <a:t>, 2001).</a:t>
            </a:r>
            <a:endParaRPr lang="ru-RU" sz="4800" dirty="0" smtClean="0">
              <a:latin typeface="+mn-lt"/>
            </a:endParaRPr>
          </a:p>
          <a:p>
            <a:pPr marL="685800" indent="-685800" algn="l" hangingPunct="1">
              <a:buFont typeface="Arial" panose="020B0604020202020204" pitchFamily="34" charset="0"/>
              <a:buChar char="•"/>
              <a:defRPr/>
            </a:pPr>
            <a:endParaRPr lang="ru-RU" sz="4000" dirty="0">
              <a:latin typeface="+mn-lt"/>
            </a:endParaRPr>
          </a:p>
          <a:p>
            <a:pPr marL="685800" indent="-685800" algn="l" hangingPunct="1">
              <a:buFont typeface="Arial" panose="020B0604020202020204" pitchFamily="34" charset="0"/>
              <a:buChar char="•"/>
              <a:defRPr/>
            </a:pPr>
            <a:endParaRPr lang="ru-RU" sz="4000" dirty="0" smtClean="0">
              <a:latin typeface="+mn-lt"/>
            </a:endParaRPr>
          </a:p>
          <a:p>
            <a:pPr marL="0" marR="0" indent="0" algn="l" defTabSz="821531" rtl="0" fontAlgn="auto" latinLnBrk="0" hangingPunct="0">
              <a:lnSpc>
                <a:spcPct val="100000"/>
              </a:lnSpc>
              <a:spcBef>
                <a:spcPts val="0"/>
              </a:spcBef>
              <a:spcAft>
                <a:spcPts val="0"/>
              </a:spcAft>
              <a:buClrTx/>
              <a:buSzTx/>
              <a:buFontTx/>
              <a:buNone/>
              <a:tabLst/>
            </a:pPr>
            <a:endParaRPr kumimoji="0" lang="ru-RU" sz="4000" b="0" i="0" u="none" strike="noStrike" cap="none" spc="0" normalizeH="0" baseline="0" dirty="0">
              <a:ln>
                <a:noFill/>
              </a:ln>
              <a:solidFill>
                <a:srgbClr val="000000"/>
              </a:solidFill>
              <a:effectLst/>
              <a:uFillTx/>
              <a:latin typeface="+mn-lt"/>
              <a:sym typeface="Helvetica Light"/>
            </a:endParaRPr>
          </a:p>
        </p:txBody>
      </p:sp>
    </p:spTree>
    <p:extLst>
      <p:ext uri="{BB962C8B-B14F-4D97-AF65-F5344CB8AC3E}">
        <p14:creationId xmlns:p14="http://schemas.microsoft.com/office/powerpoint/2010/main" val="139576330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13535" y="911177"/>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cap="all" dirty="0">
                <a:sym typeface="Arial Narrow"/>
              </a:rPr>
              <a:t>Dow Jones Sustainability Indices</a:t>
            </a:r>
          </a:p>
          <a:p>
            <a:pPr algn="l">
              <a:defRPr sz="5000" b="1" cap="all">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49687"/>
            <a:ext cx="21506374" cy="7573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en-US" sz="4400" dirty="0" smtClean="0">
              <a:solidFill>
                <a:srgbClr val="253957"/>
              </a:solidFill>
              <a:latin typeface="+mn-lt"/>
              <a:ea typeface="+mn-ea"/>
              <a:cs typeface="+mn-cs"/>
              <a:sym typeface="Arial Narrow"/>
            </a:endParaRPr>
          </a:p>
        </p:txBody>
      </p:sp>
      <p:pic>
        <p:nvPicPr>
          <p:cNvPr id="9" name="Изображение" descr="Изображение"/>
          <p:cNvPicPr>
            <a:picLocks noChangeAspect="1"/>
          </p:cNvPicPr>
          <p:nvPr/>
        </p:nvPicPr>
        <p:blipFill>
          <a:blip r:embed="rId3">
            <a:extLst/>
          </a:blip>
          <a:stretch>
            <a:fillRect/>
          </a:stretch>
        </p:blipFill>
        <p:spPr>
          <a:xfrm>
            <a:off x="1211199" y="620465"/>
            <a:ext cx="1214985" cy="1214985"/>
          </a:xfrm>
          <a:prstGeom prst="rect">
            <a:avLst/>
          </a:prstGeom>
          <a:ln w="12700">
            <a:miter lim="400000"/>
          </a:ln>
        </p:spPr>
      </p:pic>
      <p:graphicFrame>
        <p:nvGraphicFramePr>
          <p:cNvPr id="2" name="Таблица 1"/>
          <p:cNvGraphicFramePr>
            <a:graphicFrameLocks noGrp="1"/>
          </p:cNvGraphicFramePr>
          <p:nvPr>
            <p:extLst>
              <p:ext uri="{D42A27DB-BD31-4B8C-83A1-F6EECF244321}">
                <p14:modId xmlns:p14="http://schemas.microsoft.com/office/powerpoint/2010/main" val="4073209434"/>
              </p:ext>
            </p:extLst>
          </p:nvPr>
        </p:nvGraphicFramePr>
        <p:xfrm>
          <a:off x="1201065" y="2593675"/>
          <a:ext cx="16345530" cy="2621280"/>
        </p:xfrm>
        <a:graphic>
          <a:graphicData uri="http://schemas.openxmlformats.org/drawingml/2006/table">
            <a:tbl>
              <a:tblPr/>
              <a:tblGrid>
                <a:gridCol w="8172765">
                  <a:extLst>
                    <a:ext uri="{9D8B030D-6E8A-4147-A177-3AD203B41FA5}">
                      <a16:colId xmlns:a16="http://schemas.microsoft.com/office/drawing/2014/main" val="2238347602"/>
                    </a:ext>
                  </a:extLst>
                </a:gridCol>
                <a:gridCol w="8172765">
                  <a:extLst>
                    <a:ext uri="{9D8B030D-6E8A-4147-A177-3AD203B41FA5}">
                      <a16:colId xmlns:a16="http://schemas.microsoft.com/office/drawing/2014/main" val="3856442152"/>
                    </a:ext>
                  </a:extLst>
                </a:gridCol>
              </a:tblGrid>
              <a:tr h="625254">
                <a:tc>
                  <a:txBody>
                    <a:bodyPr/>
                    <a:lstStyle/>
                    <a:p>
                      <a:pPr algn="ctr"/>
                      <a:r>
                        <a:rPr lang="en-US" sz="4000" dirty="0">
                          <a:effectLst/>
                        </a:rPr>
                        <a:t>Criteria</a:t>
                      </a:r>
                    </a:p>
                  </a:txBody>
                  <a:tcPr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EAECF0"/>
                    </a:solidFill>
                  </a:tcPr>
                </a:tc>
                <a:tc>
                  <a:txBody>
                    <a:bodyPr/>
                    <a:lstStyle/>
                    <a:p>
                      <a:pPr algn="ctr"/>
                      <a:r>
                        <a:rPr lang="en-US" sz="4000">
                          <a:effectLst/>
                        </a:rPr>
                        <a:t>Weightings</a:t>
                      </a:r>
                    </a:p>
                  </a:txBody>
                  <a:tcPr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30483556"/>
                  </a:ext>
                </a:extLst>
              </a:tr>
              <a:tr h="1625660">
                <a:tc>
                  <a:txBody>
                    <a:bodyPr/>
                    <a:lstStyle/>
                    <a:p>
                      <a:pPr algn="l">
                        <a:buFont typeface="Arial" panose="020B0604020202020204" pitchFamily="34" charset="0"/>
                        <a:buChar char="•"/>
                      </a:pPr>
                      <a:r>
                        <a:rPr lang="en-US" sz="4000" dirty="0">
                          <a:effectLst/>
                        </a:rPr>
                        <a:t>Economic dimension: 33%</a:t>
                      </a:r>
                    </a:p>
                    <a:p>
                      <a:pPr algn="l">
                        <a:buFont typeface="Arial" panose="020B0604020202020204" pitchFamily="34" charset="0"/>
                        <a:buChar char="•"/>
                      </a:pPr>
                      <a:r>
                        <a:rPr lang="en-US" sz="4000" dirty="0">
                          <a:effectLst/>
                        </a:rPr>
                        <a:t>Environmental dimension: 33%</a:t>
                      </a:r>
                    </a:p>
                    <a:p>
                      <a:pPr algn="l">
                        <a:buFont typeface="Arial" panose="020B0604020202020204" pitchFamily="34" charset="0"/>
                        <a:buChar char="•"/>
                      </a:pPr>
                      <a:r>
                        <a:rPr lang="en-US" sz="4000" dirty="0">
                          <a:effectLst/>
                        </a:rPr>
                        <a:t>Social dimension: 33%</a:t>
                      </a:r>
                    </a:p>
                  </a:txBody>
                  <a:tcPr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l">
                        <a:buFont typeface="Arial" panose="020B0604020202020204" pitchFamily="34" charset="0"/>
                        <a:buChar char="•"/>
                      </a:pPr>
                      <a:r>
                        <a:rPr lang="en-US" sz="4000" dirty="0">
                          <a:effectLst/>
                        </a:rPr>
                        <a:t>Industry criteria: 57%</a:t>
                      </a:r>
                    </a:p>
                    <a:p>
                      <a:pPr algn="l">
                        <a:buFont typeface="Arial" panose="020B0604020202020204" pitchFamily="34" charset="0"/>
                        <a:buChar char="•"/>
                      </a:pPr>
                      <a:r>
                        <a:rPr lang="en-US" sz="4000" dirty="0">
                          <a:effectLst/>
                        </a:rPr>
                        <a:t>General criteria: 43%</a:t>
                      </a:r>
                    </a:p>
                  </a:txBody>
                  <a:tcPr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027786252"/>
                  </a:ext>
                </a:extLst>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071477359"/>
              </p:ext>
            </p:extLst>
          </p:nvPr>
        </p:nvGraphicFramePr>
        <p:xfrm>
          <a:off x="1201065" y="5594067"/>
          <a:ext cx="16345530" cy="7898130"/>
        </p:xfrm>
        <a:graphic>
          <a:graphicData uri="http://schemas.openxmlformats.org/drawingml/2006/table">
            <a:tbl>
              <a:tblPr>
                <a:tableStyleId>{5940675A-B579-460E-94D1-54222C63F5DA}</a:tableStyleId>
              </a:tblPr>
              <a:tblGrid>
                <a:gridCol w="8172765">
                  <a:extLst>
                    <a:ext uri="{9D8B030D-6E8A-4147-A177-3AD203B41FA5}">
                      <a16:colId xmlns:a16="http://schemas.microsoft.com/office/drawing/2014/main" val="2716116970"/>
                    </a:ext>
                  </a:extLst>
                </a:gridCol>
                <a:gridCol w="8172765">
                  <a:extLst>
                    <a:ext uri="{9D8B030D-6E8A-4147-A177-3AD203B41FA5}">
                      <a16:colId xmlns:a16="http://schemas.microsoft.com/office/drawing/2014/main" val="3525496615"/>
                    </a:ext>
                  </a:extLst>
                </a:gridCol>
              </a:tblGrid>
              <a:tr h="405370">
                <a:tc>
                  <a:txBody>
                    <a:bodyPr/>
                    <a:lstStyle/>
                    <a:p>
                      <a:pPr algn="ctr" fontAlgn="ctr"/>
                      <a:r>
                        <a:rPr lang="en-US" sz="3200" u="none" strike="noStrike">
                          <a:effectLst/>
                        </a:rPr>
                        <a:t>Economic dimension</a:t>
                      </a:r>
                      <a:endParaRPr lang="en-US" sz="3200" b="1"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en-US" sz="3200" u="none" strike="noStrike" dirty="0">
                          <a:effectLst/>
                        </a:rPr>
                        <a:t>Weightings in percentage</a:t>
                      </a:r>
                      <a:endParaRPr lang="en-US" sz="3200" b="1"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241983359"/>
                  </a:ext>
                </a:extLst>
              </a:tr>
              <a:tr h="252976">
                <a:tc>
                  <a:txBody>
                    <a:bodyPr/>
                    <a:lstStyle/>
                    <a:p>
                      <a:pPr algn="l" fontAlgn="ctr"/>
                      <a:r>
                        <a:rPr lang="en-US" sz="3200" u="none" strike="noStrike" dirty="0">
                          <a:effectLst/>
                        </a:rPr>
                        <a:t>Corporate governance</a:t>
                      </a:r>
                      <a:endParaRPr lang="en-US" sz="3200" b="0" i="0" u="none" strike="noStrike" dirty="0">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u="none" strike="noStrike" dirty="0">
                          <a:effectLst/>
                        </a:rPr>
                        <a:t>6.0</a:t>
                      </a:r>
                      <a:endParaRPr lang="ru-RU"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05667859"/>
                  </a:ext>
                </a:extLst>
              </a:tr>
              <a:tr h="376045">
                <a:tc>
                  <a:txBody>
                    <a:bodyPr/>
                    <a:lstStyle/>
                    <a:p>
                      <a:pPr algn="l" fontAlgn="ctr"/>
                      <a:r>
                        <a:rPr lang="en-US" sz="3200" u="none" strike="noStrike">
                          <a:effectLst/>
                        </a:rPr>
                        <a:t>Risk and crisis management</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u="none" strike="noStrike" dirty="0">
                          <a:effectLst/>
                        </a:rPr>
                        <a:t>6.0</a:t>
                      </a:r>
                      <a:endParaRPr lang="ru-RU"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869981891"/>
                  </a:ext>
                </a:extLst>
              </a:tr>
              <a:tr h="622184">
                <a:tc>
                  <a:txBody>
                    <a:bodyPr/>
                    <a:lstStyle/>
                    <a:p>
                      <a:pPr algn="l" fontAlgn="ctr"/>
                      <a:r>
                        <a:rPr lang="en-US" sz="3200" u="none" strike="noStrike">
                          <a:effectLst/>
                        </a:rPr>
                        <a:t>Codes of conduct/compliance/anti-corruption and bribery</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u="none" strike="noStrike">
                          <a:effectLst/>
                        </a:rPr>
                        <a:t>6.0</a:t>
                      </a:r>
                      <a:endParaRPr lang="ru-RU" sz="3200" b="0" i="0" u="none" strike="noStrike">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124064485"/>
                  </a:ext>
                </a:extLst>
              </a:tr>
              <a:tr h="376045">
                <a:tc>
                  <a:txBody>
                    <a:bodyPr/>
                    <a:lstStyle/>
                    <a:p>
                      <a:pPr algn="l" fontAlgn="ctr"/>
                      <a:r>
                        <a:rPr lang="en-US" sz="3200" u="none" strike="noStrike">
                          <a:effectLst/>
                        </a:rPr>
                        <a:t>Industry-specific criteria</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en-US" sz="3200" u="none" strike="noStrike" dirty="0">
                          <a:effectLst/>
                        </a:rPr>
                        <a:t>Depends on industry</a:t>
                      </a:r>
                      <a:endParaRPr lang="en-US"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195604252"/>
                  </a:ext>
                </a:extLst>
              </a:tr>
              <a:tr h="376045">
                <a:tc>
                  <a:txBody>
                    <a:bodyPr/>
                    <a:lstStyle/>
                    <a:p>
                      <a:pPr algn="ctr" fontAlgn="ctr"/>
                      <a:r>
                        <a:rPr lang="en-US" sz="3200" u="none" strike="noStrike">
                          <a:effectLst/>
                        </a:rPr>
                        <a:t>Environmental dimension</a:t>
                      </a:r>
                      <a:endParaRPr lang="en-US" sz="3200" b="1"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en-US" sz="3200" u="none" strike="noStrike" dirty="0">
                          <a:effectLst/>
                        </a:rPr>
                        <a:t>Weightings in percentages</a:t>
                      </a:r>
                      <a:endParaRPr lang="en-US" sz="3200" b="1"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480994806"/>
                  </a:ext>
                </a:extLst>
              </a:tr>
              <a:tr h="252976">
                <a:tc>
                  <a:txBody>
                    <a:bodyPr/>
                    <a:lstStyle/>
                    <a:p>
                      <a:pPr algn="l" fontAlgn="ctr"/>
                      <a:r>
                        <a:rPr lang="en-US" sz="3200" u="none" strike="noStrike">
                          <a:effectLst/>
                        </a:rPr>
                        <a:t>Environmental reporting</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u="none" strike="noStrike">
                          <a:effectLst/>
                        </a:rPr>
                        <a:t>3.0</a:t>
                      </a:r>
                      <a:endParaRPr lang="ru-RU" sz="3200" b="0" i="0" u="none" strike="noStrike">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252424313"/>
                  </a:ext>
                </a:extLst>
              </a:tr>
              <a:tr h="376045">
                <a:tc>
                  <a:txBody>
                    <a:bodyPr/>
                    <a:lstStyle/>
                    <a:p>
                      <a:pPr algn="l" fontAlgn="ctr"/>
                      <a:r>
                        <a:rPr lang="en-US" sz="3200" u="none" strike="noStrike">
                          <a:effectLst/>
                        </a:rPr>
                        <a:t>Industry-specific criteria</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en-US" sz="3200" u="none" strike="noStrike" dirty="0">
                          <a:effectLst/>
                        </a:rPr>
                        <a:t>Depends on industry</a:t>
                      </a:r>
                      <a:endParaRPr lang="en-US"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672967932"/>
                  </a:ext>
                </a:extLst>
              </a:tr>
              <a:tr h="376045">
                <a:tc>
                  <a:txBody>
                    <a:bodyPr/>
                    <a:lstStyle/>
                    <a:p>
                      <a:pPr algn="ctr" fontAlgn="ctr"/>
                      <a:r>
                        <a:rPr lang="en-US" sz="3200" u="none" strike="noStrike">
                          <a:effectLst/>
                        </a:rPr>
                        <a:t>Social dimension</a:t>
                      </a:r>
                      <a:endParaRPr lang="en-US" sz="3200" b="1"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en-US" sz="3200" u="none" strike="noStrike" dirty="0">
                          <a:effectLst/>
                        </a:rPr>
                        <a:t>Weightings in percentages</a:t>
                      </a:r>
                      <a:endParaRPr lang="en-US" sz="3200" b="1"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251338285"/>
                  </a:ext>
                </a:extLst>
              </a:tr>
              <a:tr h="376045">
                <a:tc>
                  <a:txBody>
                    <a:bodyPr/>
                    <a:lstStyle/>
                    <a:p>
                      <a:pPr algn="l" fontAlgn="ctr"/>
                      <a:r>
                        <a:rPr lang="en-US" sz="3200" u="none" strike="noStrike">
                          <a:effectLst/>
                        </a:rPr>
                        <a:t>Human-capital development</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b="0" i="0" u="none" strike="noStrike" dirty="0" smtClean="0">
                          <a:solidFill>
                            <a:srgbClr val="222222"/>
                          </a:solidFill>
                          <a:effectLst/>
                          <a:latin typeface="Arial" panose="020B0604020202020204" pitchFamily="34" charset="0"/>
                        </a:rPr>
                        <a:t>5,5</a:t>
                      </a:r>
                      <a:endParaRPr lang="ru-RU"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550783050"/>
                  </a:ext>
                </a:extLst>
              </a:tr>
              <a:tr h="376045">
                <a:tc>
                  <a:txBody>
                    <a:bodyPr/>
                    <a:lstStyle/>
                    <a:p>
                      <a:pPr algn="l" fontAlgn="ctr"/>
                      <a:r>
                        <a:rPr lang="en-US" sz="3200" u="none" strike="noStrike">
                          <a:effectLst/>
                        </a:rPr>
                        <a:t>Talent attraction and retention</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b="0" i="0" u="none" strike="noStrike" dirty="0" smtClean="0">
                          <a:solidFill>
                            <a:schemeClr val="tx1"/>
                          </a:solidFill>
                          <a:effectLst/>
                          <a:latin typeface="+mn-lt"/>
                        </a:rPr>
                        <a:t>5,5</a:t>
                      </a:r>
                    </a:p>
                  </a:txBody>
                  <a:tcPr marL="6350" marR="6350" marT="6350" marB="0" anchor="ctr"/>
                </a:tc>
                <a:extLst>
                  <a:ext uri="{0D108BD9-81ED-4DB2-BD59-A6C34878D82A}">
                    <a16:rowId xmlns:a16="http://schemas.microsoft.com/office/drawing/2014/main" val="1529014020"/>
                  </a:ext>
                </a:extLst>
              </a:tr>
              <a:tr h="376045">
                <a:tc>
                  <a:txBody>
                    <a:bodyPr/>
                    <a:lstStyle/>
                    <a:p>
                      <a:pPr algn="l" fontAlgn="ctr"/>
                      <a:r>
                        <a:rPr lang="en-US" sz="3200" u="none" strike="noStrike">
                          <a:effectLst/>
                        </a:rPr>
                        <a:t>Labor practice indicators</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u="none" strike="noStrike" dirty="0">
                          <a:effectLst/>
                        </a:rPr>
                        <a:t>5.0</a:t>
                      </a:r>
                      <a:endParaRPr lang="ru-RU"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79835769"/>
                  </a:ext>
                </a:extLst>
              </a:tr>
              <a:tr h="376045">
                <a:tc>
                  <a:txBody>
                    <a:bodyPr/>
                    <a:lstStyle/>
                    <a:p>
                      <a:pPr algn="l" fontAlgn="ctr"/>
                      <a:r>
                        <a:rPr lang="en-US" sz="3200" u="none" strike="noStrike">
                          <a:effectLst/>
                        </a:rPr>
                        <a:t>Corporate citizenship / philanthropy</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u="none" strike="noStrike" dirty="0">
                          <a:effectLst/>
                        </a:rPr>
                        <a:t>3.0</a:t>
                      </a:r>
                      <a:endParaRPr lang="ru-RU"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66654736"/>
                  </a:ext>
                </a:extLst>
              </a:tr>
              <a:tr h="252976">
                <a:tc>
                  <a:txBody>
                    <a:bodyPr/>
                    <a:lstStyle/>
                    <a:p>
                      <a:pPr algn="l" fontAlgn="ctr"/>
                      <a:r>
                        <a:rPr lang="en-US" sz="3200" u="none" strike="noStrike">
                          <a:effectLst/>
                        </a:rPr>
                        <a:t>Social reporting</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ru-RU" sz="3200" u="none" strike="noStrike" dirty="0">
                          <a:effectLst/>
                        </a:rPr>
                        <a:t>3.0</a:t>
                      </a:r>
                      <a:endParaRPr lang="ru-RU"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790990020"/>
                  </a:ext>
                </a:extLst>
              </a:tr>
              <a:tr h="376045">
                <a:tc>
                  <a:txBody>
                    <a:bodyPr/>
                    <a:lstStyle/>
                    <a:p>
                      <a:pPr algn="l" fontAlgn="ctr"/>
                      <a:r>
                        <a:rPr lang="en-US" sz="3200" u="none" strike="noStrike">
                          <a:effectLst/>
                        </a:rPr>
                        <a:t>Industry-specific criteria</a:t>
                      </a:r>
                      <a:endParaRPr lang="en-US" sz="3200" b="0" i="0" u="none" strike="noStrike">
                        <a:solidFill>
                          <a:srgbClr val="222222"/>
                        </a:solidFill>
                        <a:effectLst/>
                        <a:latin typeface="Arial" panose="020B0604020202020204" pitchFamily="34" charset="0"/>
                      </a:endParaRPr>
                    </a:p>
                  </a:txBody>
                  <a:tcPr marL="6350" marR="6350" marT="6350" marB="0" anchor="ctr"/>
                </a:tc>
                <a:tc>
                  <a:txBody>
                    <a:bodyPr/>
                    <a:lstStyle/>
                    <a:p>
                      <a:pPr algn="l" fontAlgn="ctr"/>
                      <a:r>
                        <a:rPr lang="en-US" sz="3200" u="none" strike="noStrike" dirty="0">
                          <a:effectLst/>
                        </a:rPr>
                        <a:t>Depends on industry</a:t>
                      </a:r>
                      <a:endParaRPr lang="en-US" sz="3200" b="0" i="0" u="none" strike="noStrike" dirty="0">
                        <a:solidFill>
                          <a:srgbClr val="222222"/>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005392388"/>
                  </a:ext>
                </a:extLst>
              </a:tr>
            </a:tbl>
          </a:graphicData>
        </a:graphic>
      </p:graphicFrame>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1796</TotalTime>
  <Words>396</Words>
  <Application>Microsoft Office PowerPoint</Application>
  <PresentationFormat>Произвольный</PresentationFormat>
  <Paragraphs>100</Paragraphs>
  <Slides>8</Slides>
  <Notes>8</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8</vt:i4>
      </vt:variant>
    </vt:vector>
  </HeadingPairs>
  <TitlesOfParts>
    <vt:vector size="17" baseType="lpstr">
      <vt:lpstr>Arial</vt:lpstr>
      <vt:lpstr>Arial Narrow</vt:lpstr>
      <vt:lpstr>Calibri</vt:lpstr>
      <vt:lpstr>Helvetica</vt:lpstr>
      <vt:lpstr>Helvetica Light</vt:lpstr>
      <vt:lpstr>Helvetica Neue</vt:lpstr>
      <vt:lpstr>Times New Roman</vt:lpstr>
      <vt:lpstr>Times-Italic</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Irina Khvostova</cp:lastModifiedBy>
  <cp:revision>97</cp:revision>
  <dcterms:modified xsi:type="dcterms:W3CDTF">2019-01-21T14:28:23Z</dcterms:modified>
</cp:coreProperties>
</file>