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4" r:id="rId5"/>
    <p:sldId id="262" r:id="rId6"/>
    <p:sldId id="323" r:id="rId7"/>
    <p:sldId id="32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0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03205-B415-4F3C-8F7A-49C7F13B9DC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363E2-9E04-41BE-AC49-E0D5008D7B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6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altLang="zh-TW" sz="2800" b="1" dirty="0" smtClean="0">
                <a:solidFill>
                  <a:schemeClr val="tx2"/>
                </a:solidFill>
              </a:rPr>
              <a:t>История становления и оценка новых возможностей использования </a:t>
            </a:r>
            <a:r>
              <a:rPr lang="en-US" altLang="zh-TW" sz="2800" b="1" dirty="0" smtClean="0">
                <a:solidFill>
                  <a:schemeClr val="tx2"/>
                </a:solidFill>
              </a:rPr>
              <a:t>JEL-</a:t>
            </a:r>
            <a:r>
              <a:rPr lang="ru-RU" altLang="zh-TW" sz="2800" b="1" dirty="0" smtClean="0">
                <a:solidFill>
                  <a:schemeClr val="tx2"/>
                </a:solidFill>
              </a:rPr>
              <a:t>классификации в целях мета-анализа актуальных трендов развития финансов</a:t>
            </a:r>
            <a:r>
              <a:rPr lang="en-US" altLang="zh-TW" sz="2800" b="1" dirty="0" smtClean="0">
                <a:solidFill>
                  <a:schemeClr val="tx2"/>
                </a:solidFill>
              </a:rPr>
              <a:t> </a:t>
            </a:r>
            <a:br>
              <a:rPr lang="en-US" altLang="zh-TW" sz="2800" b="1" dirty="0" smtClean="0">
                <a:solidFill>
                  <a:schemeClr val="tx2"/>
                </a:solidFill>
              </a:rPr>
            </a:br>
            <a:r>
              <a:rPr lang="en-US" altLang="zh-TW" sz="1400" b="1" dirty="0" smtClean="0">
                <a:solidFill>
                  <a:schemeClr val="tx2"/>
                </a:solidFill>
              </a:rPr>
              <a:t>(</a:t>
            </a:r>
            <a:r>
              <a:rPr lang="ru-RU" altLang="zh-TW" sz="1400" b="1" dirty="0" smtClean="0">
                <a:solidFill>
                  <a:schemeClr val="tx2"/>
                </a:solidFill>
              </a:rPr>
              <a:t>семинар НУГ «Эмпирический анализ нефинансовых факторов формирования финансовой политики фирмы, 18 октября 2019 г.)</a:t>
            </a:r>
            <a:endParaRPr lang="en-US" sz="1400" b="1" dirty="0">
              <a:solidFill>
                <a:schemeClr val="tx2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789713"/>
            <a:ext cx="6400800" cy="587149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А.С. Макаров</a:t>
            </a:r>
            <a:endParaRPr lang="ru-RU" sz="2000" dirty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Д.э.н., доцент кафедры Финансового </a:t>
            </a:r>
            <a:r>
              <a:rPr kumimoji="1" lang="ru-RU" sz="14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менеджмента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/>
                </a:solidFill>
              </a:rPr>
              <a:t>Основные вопросы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altLang="zh-TW" sz="2400" dirty="0" smtClean="0"/>
              <a:t>Зачем нужна классификация и систематизация научных знаний и практического опыта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altLang="zh-TW" sz="2400" dirty="0" smtClean="0"/>
              <a:t>Что следует рассматривать в качестве общей теоретической и методологической основы проведения классификации и систематизации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altLang="zh-TW" sz="2400" dirty="0" smtClean="0"/>
              <a:t>История развития, современный статус </a:t>
            </a:r>
            <a:r>
              <a:rPr lang="en-US" altLang="zh-TW" sz="2400" dirty="0" smtClean="0"/>
              <a:t>JEL-</a:t>
            </a:r>
            <a:r>
              <a:rPr lang="ru-RU" altLang="zh-TW" sz="2400" dirty="0" smtClean="0"/>
              <a:t>классификации</a:t>
            </a:r>
            <a:r>
              <a:rPr lang="en-US" altLang="zh-TW" sz="2400" dirty="0" smtClean="0"/>
              <a:t> </a:t>
            </a:r>
            <a:r>
              <a:rPr lang="ru-RU" altLang="zh-TW" sz="2400" dirty="0" smtClean="0"/>
              <a:t>и ее использование в экономике и финансах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altLang="zh-TW" sz="2400" dirty="0" smtClean="0"/>
              <a:t>Оценка результатов мета-анализа, проведенного НУГ в 2018/19 </a:t>
            </a:r>
            <a:r>
              <a:rPr lang="ru-RU" altLang="zh-TW" sz="2400" dirty="0" err="1" smtClean="0"/>
              <a:t>уч.году</a:t>
            </a:r>
            <a:r>
              <a:rPr lang="ru-RU" altLang="zh-TW" sz="2400" dirty="0" smtClean="0"/>
              <a:t> в контексте действующей </a:t>
            </a:r>
            <a:r>
              <a:rPr lang="en-US" altLang="zh-TW" sz="2400" dirty="0" smtClean="0"/>
              <a:t>JEL-</a:t>
            </a:r>
            <a:r>
              <a:rPr lang="ru-RU" altLang="zh-TW" sz="2400" dirty="0" smtClean="0"/>
              <a:t>классификации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30000"/>
              </a:spcBef>
              <a:buFont typeface="+mj-lt"/>
              <a:buAutoNum type="arabicPeriod"/>
            </a:pPr>
            <a:r>
              <a:rPr lang="ru-RU" altLang="zh-TW" sz="2400" dirty="0" smtClean="0"/>
              <a:t>Новые вопросы и перспективные задачи мета-анализа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endParaRPr lang="ru-RU" altLang="zh-TW" sz="2000" dirty="0" smtClean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endParaRPr lang="ru-RU" altLang="zh-TW" sz="2000" dirty="0" smtClean="0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1026" name="Picture 2" descr="https://presentacii.ru/documents_4/a274aa029ba56d94e3dc7f641a730be0/img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0988"/>
            <a:ext cx="7620000" cy="5945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/>
                </a:solidFill>
              </a:rPr>
              <a:t>???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 eaLnBrk="1" hangingPunct="1">
              <a:spcBef>
                <a:spcPct val="30000"/>
              </a:spcBef>
              <a:buClr>
                <a:schemeClr val="tx1"/>
              </a:buClr>
              <a:buNone/>
            </a:pPr>
            <a:r>
              <a:rPr lang="ru-RU" altLang="zh-TW" dirty="0" smtClean="0">
                <a:ea typeface="PMingLiU" pitchFamily="18" charset="-120"/>
              </a:rPr>
              <a:t>1. Есть ли что-то общее в содержании понятий:</a:t>
            </a:r>
          </a:p>
          <a:p>
            <a:pPr marL="457200" lvl="1" indent="0" algn="ctr" eaLnBrk="1" hangingPunct="1">
              <a:spcBef>
                <a:spcPct val="30000"/>
              </a:spcBef>
              <a:buClr>
                <a:schemeClr val="tx1"/>
              </a:buClr>
              <a:buNone/>
            </a:pPr>
            <a:r>
              <a:rPr lang="en-US" altLang="zh-TW" dirty="0" smtClean="0">
                <a:ea typeface="PMingLiU" pitchFamily="18" charset="-120"/>
              </a:rPr>
              <a:t>Taxonomy</a:t>
            </a:r>
          </a:p>
          <a:p>
            <a:pPr marL="457200" lvl="1" indent="0" algn="ctr" eaLnBrk="1" hangingPunct="1">
              <a:spcBef>
                <a:spcPct val="30000"/>
              </a:spcBef>
              <a:buClr>
                <a:schemeClr val="tx1"/>
              </a:buClr>
              <a:buNone/>
            </a:pPr>
            <a:r>
              <a:rPr lang="en-US" altLang="zh-TW" dirty="0" smtClean="0">
                <a:ea typeface="PMingLiU" pitchFamily="18" charset="-120"/>
              </a:rPr>
              <a:t>Tax</a:t>
            </a:r>
          </a:p>
          <a:p>
            <a:pPr marL="457200" lvl="1" indent="0" algn="ctr" eaLnBrk="1" hangingPunct="1">
              <a:spcBef>
                <a:spcPct val="30000"/>
              </a:spcBef>
              <a:buClr>
                <a:schemeClr val="tx1"/>
              </a:buClr>
              <a:buNone/>
            </a:pPr>
            <a:r>
              <a:rPr lang="en-US" altLang="zh-TW" dirty="0" smtClean="0">
                <a:ea typeface="PMingLiU" pitchFamily="18" charset="-120"/>
              </a:rPr>
              <a:t>Taxation</a:t>
            </a:r>
          </a:p>
          <a:p>
            <a:pPr marL="457200" lvl="1" indent="0" algn="ctr" eaLnBrk="1" hangingPunct="1">
              <a:spcBef>
                <a:spcPct val="30000"/>
              </a:spcBef>
              <a:buClr>
                <a:schemeClr val="tx1"/>
              </a:buClr>
              <a:buNone/>
            </a:pPr>
            <a:r>
              <a:rPr lang="en-US" altLang="zh-TW" dirty="0" smtClean="0">
                <a:ea typeface="PMingLiU" pitchFamily="18" charset="-120"/>
              </a:rPr>
              <a:t>Taxi</a:t>
            </a:r>
            <a:r>
              <a:rPr lang="ru-RU" altLang="zh-TW" dirty="0" smtClean="0">
                <a:ea typeface="PMingLiU" pitchFamily="18" charset="-120"/>
              </a:rPr>
              <a:t> </a:t>
            </a:r>
          </a:p>
          <a:p>
            <a:pPr marL="457200" lvl="1" indent="0" algn="ctr" eaLnBrk="1" hangingPunct="1">
              <a:spcBef>
                <a:spcPct val="30000"/>
              </a:spcBef>
              <a:buClr>
                <a:schemeClr val="tx1"/>
              </a:buClr>
              <a:buNone/>
            </a:pPr>
            <a:endParaRPr lang="ru-RU" altLang="zh-TW" dirty="0" smtClean="0">
              <a:ea typeface="PMingLiU" pitchFamily="18" charset="-120"/>
            </a:endParaRPr>
          </a:p>
          <a:p>
            <a:pPr marL="457200" lvl="1" indent="0" algn="ctr" eaLnBrk="1" hangingPunct="1">
              <a:spcBef>
                <a:spcPct val="30000"/>
              </a:spcBef>
              <a:buClr>
                <a:schemeClr val="tx1"/>
              </a:buClr>
              <a:buNone/>
            </a:pPr>
            <a:r>
              <a:rPr lang="ru-RU" altLang="zh-TW" dirty="0" smtClean="0">
                <a:ea typeface="PMingLiU" pitchFamily="18" charset="-120"/>
              </a:rPr>
              <a:t>2. Зачем нам нужна таксономия </a:t>
            </a:r>
            <a:r>
              <a:rPr lang="ru-RU" altLang="zh-TW" dirty="0" err="1" smtClean="0">
                <a:ea typeface="PMingLiU" pitchFamily="18" charset="-120"/>
              </a:rPr>
              <a:t>Блума</a:t>
            </a:r>
            <a:endParaRPr lang="ru-RU" altLang="zh-TW" dirty="0">
              <a:ea typeface="PMingLiU" pitchFamily="18" charset="-120"/>
            </a:endParaRPr>
          </a:p>
          <a:p>
            <a:pPr lvl="1" eaLnBrk="1" hangingPunct="1">
              <a:spcBef>
                <a:spcPct val="30000"/>
              </a:spcBef>
              <a:buClr>
                <a:schemeClr val="tx1"/>
              </a:buClr>
              <a:buFont typeface="Times New Roman" pitchFamily="18" charset="0"/>
              <a:buChar char="→"/>
            </a:pPr>
            <a:endParaRPr lang="en-US" altLang="zh-TW" sz="2000" dirty="0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/>
                </a:solidFill>
              </a:rPr>
              <a:t>Гипотеза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Существующие и разрабатываемые классификационные схемы следует рассматривать как предназначенные не только для систематизации накопленного прошлого опыта и определения текущей структуры изучаемого предметного поля, но также как основу для встраивания нового знания, упорядочения процессов развития науки и практики, реализации активных децентрализованных форм воздействия на анализируемые процессы, явления и события</a:t>
            </a:r>
          </a:p>
          <a:p>
            <a:pPr>
              <a:buNone/>
            </a:pPr>
            <a:r>
              <a:rPr lang="ru-RU" altLang="zh-TW" sz="2000" b="1" dirty="0" smtClean="0"/>
              <a:t>Важным условием является обеспечение согласованности и преемственности существующих и новых классификационных схем</a:t>
            </a:r>
            <a:endParaRPr lang="en-US" altLang="zh-TW" sz="2000" dirty="0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/>
                </a:solidFill>
              </a:rPr>
              <a:t>Основные этапы развития </a:t>
            </a:r>
            <a:r>
              <a:rPr lang="en-US" sz="3200" dirty="0" smtClean="0">
                <a:solidFill>
                  <a:schemeClr val="tx2"/>
                </a:solidFill>
              </a:rPr>
              <a:t>JEL-</a:t>
            </a:r>
            <a:r>
              <a:rPr lang="ru-RU" sz="3200" dirty="0" smtClean="0">
                <a:solidFill>
                  <a:schemeClr val="tx2"/>
                </a:solidFill>
              </a:rPr>
              <a:t>классификации (</a:t>
            </a:r>
            <a:r>
              <a:rPr lang="en-US" sz="3200" dirty="0" err="1" smtClean="0">
                <a:solidFill>
                  <a:schemeClr val="tx2"/>
                </a:solidFill>
              </a:rPr>
              <a:t>Cherrier</a:t>
            </a:r>
            <a:r>
              <a:rPr lang="en-US" sz="3200" dirty="0" smtClean="0">
                <a:solidFill>
                  <a:schemeClr val="tx2"/>
                </a:solidFill>
              </a:rPr>
              <a:t>, 2017)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000" dirty="0" smtClean="0"/>
              <a:t>«Истоки: классификация литературы и персоналии (1911-48)»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000" dirty="0" smtClean="0"/>
              <a:t>«В поиске универсальности: схватки за душу экономики (1952-62)»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000" dirty="0" smtClean="0"/>
              <a:t>«Рационализация классификации (1962-1969)»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000" dirty="0" smtClean="0"/>
              <a:t>«Картографирование стабилизированной дисциплины и институционализация профессии (1988-90)»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ru-RU" altLang="ru-RU" sz="2000" dirty="0"/>
          </a:p>
          <a:p>
            <a:pPr marL="0" indent="0" eaLnBrk="1" hangingPunct="1">
              <a:buNone/>
            </a:pPr>
            <a:r>
              <a:rPr lang="ru-RU" altLang="ru-RU" sz="2000" u="sng" dirty="0" smtClean="0"/>
              <a:t>Задание:</a:t>
            </a:r>
          </a:p>
          <a:p>
            <a:pPr marL="0" indent="0" eaLnBrk="1" hangingPunct="1">
              <a:buNone/>
            </a:pPr>
            <a:r>
              <a:rPr lang="ru-RU" altLang="ru-RU" sz="2000" dirty="0" smtClean="0"/>
              <a:t>Провести оценку действующей структуры раздела </a:t>
            </a:r>
            <a:r>
              <a:rPr lang="en-US" altLang="ru-RU" sz="2000" dirty="0" smtClean="0"/>
              <a:t>G </a:t>
            </a:r>
            <a:r>
              <a:rPr lang="ru-RU" altLang="ru-RU" sz="2000" dirty="0" smtClean="0"/>
              <a:t>«</a:t>
            </a:r>
            <a:r>
              <a:rPr lang="en-US" altLang="ru-RU" sz="2000" dirty="0" smtClean="0"/>
              <a:t>Financial Economics</a:t>
            </a:r>
            <a:r>
              <a:rPr lang="ru-RU" altLang="ru-RU" sz="2000" dirty="0" smtClean="0"/>
              <a:t>» и встроить полученные нами результаты мета-анализа в структуру текущей </a:t>
            </a:r>
            <a:r>
              <a:rPr lang="en-US" altLang="ru-RU" sz="2000" dirty="0" smtClean="0"/>
              <a:t>JEL-</a:t>
            </a:r>
            <a:r>
              <a:rPr lang="ru-RU" altLang="ru-RU" sz="2000" dirty="0" smtClean="0"/>
              <a:t>классификации</a:t>
            </a:r>
          </a:p>
          <a:p>
            <a:pPr marL="0" indent="0" eaLnBrk="1" hangingPunct="1">
              <a:buNone/>
            </a:pPr>
            <a:endParaRPr lang="ru-RU" altLang="ru-RU" sz="2000" dirty="0" smtClean="0"/>
          </a:p>
          <a:p>
            <a:pPr lvl="1" eaLnBrk="1" hangingPunct="1">
              <a:spcBef>
                <a:spcPct val="30000"/>
              </a:spcBef>
              <a:buClr>
                <a:schemeClr val="tx1"/>
              </a:buClr>
              <a:buNone/>
            </a:pPr>
            <a:endParaRPr lang="en-US" altLang="zh-TW" sz="2000" dirty="0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49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2"/>
                </a:solidFill>
              </a:rPr>
              <a:t>Новые возможности и оценка перспектив развития методологии мета-анализа 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30000"/>
              </a:spcBef>
              <a:buClr>
                <a:schemeClr val="tx1"/>
              </a:buClr>
            </a:pPr>
            <a:r>
              <a:rPr lang="ru-RU" sz="2400" dirty="0" smtClean="0"/>
              <a:t>Расширение выборки журналов и публикаций, в том числе с использованием средств автоматизации сбора информации (</a:t>
            </a:r>
            <a:r>
              <a:rPr lang="en-US" sz="2400" dirty="0" smtClean="0"/>
              <a:t>Google Scholar </a:t>
            </a:r>
            <a:r>
              <a:rPr lang="ru-RU" sz="2400" dirty="0" smtClean="0"/>
              <a:t>и др.)</a:t>
            </a:r>
          </a:p>
          <a:p>
            <a:pPr lvl="1" eaLnBrk="1" hangingPunct="1">
              <a:spcBef>
                <a:spcPct val="30000"/>
              </a:spcBef>
              <a:buClr>
                <a:schemeClr val="tx1"/>
              </a:buClr>
            </a:pPr>
            <a:r>
              <a:rPr lang="ru-RU" sz="2400" dirty="0" smtClean="0"/>
              <a:t>Анализ цитирований по отдельным ключевым словам, а не только предметным областям</a:t>
            </a:r>
          </a:p>
          <a:p>
            <a:pPr lvl="1" eaLnBrk="1" hangingPunct="1">
              <a:spcBef>
                <a:spcPct val="30000"/>
              </a:spcBef>
              <a:buClr>
                <a:schemeClr val="tx1"/>
              </a:buClr>
            </a:pPr>
            <a:r>
              <a:rPr lang="ru-RU" sz="2400" dirty="0" smtClean="0"/>
              <a:t>Разработка комплексного подхода к определению ключевых слов и их связи с предметными областями</a:t>
            </a:r>
          </a:p>
          <a:p>
            <a:pPr lvl="1" eaLnBrk="1" hangingPunct="1">
              <a:spcBef>
                <a:spcPct val="30000"/>
              </a:spcBef>
              <a:buClr>
                <a:schemeClr val="tx1"/>
              </a:buClr>
            </a:pPr>
            <a:r>
              <a:rPr lang="ru-RU" sz="2400" dirty="0" smtClean="0"/>
              <a:t>Анализ количества и состава исследователей, занятых в соответствующих предметных областях  </a:t>
            </a:r>
            <a:endParaRPr lang="ru-RU" sz="2400" dirty="0"/>
          </a:p>
          <a:p>
            <a:pPr lvl="1" eaLnBrk="1" hangingPunct="1">
              <a:spcBef>
                <a:spcPct val="30000"/>
              </a:spcBef>
              <a:buClr>
                <a:schemeClr val="tx1"/>
              </a:buClr>
              <a:buNone/>
            </a:pPr>
            <a:endParaRPr lang="en-US" altLang="zh-TW" sz="2000" dirty="0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947863" y="280988"/>
            <a:ext cx="6719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694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308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История становления и оценка новых возможностей использования JEL-классификации в целях мета-анализа актуальных трендов развития финансов  (семинар НУГ «Эмпирический анализ нефинансовых факторов формирования финансовой политики фирмы, 18 октября 2019 г.)</vt:lpstr>
      <vt:lpstr>Основные вопросы</vt:lpstr>
      <vt:lpstr>Слайд 3</vt:lpstr>
      <vt:lpstr>???</vt:lpstr>
      <vt:lpstr>Гипотеза</vt:lpstr>
      <vt:lpstr>Основные этапы развития JEL-классификации (Cherrier, 2017)</vt:lpstr>
      <vt:lpstr>Новые возможности и оценка перспектив развития методологии мета-анализа 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ealunina</cp:lastModifiedBy>
  <cp:revision>72</cp:revision>
  <dcterms:created xsi:type="dcterms:W3CDTF">2010-09-30T06:45:29Z</dcterms:created>
  <dcterms:modified xsi:type="dcterms:W3CDTF">2019-10-22T07:53:44Z</dcterms:modified>
</cp:coreProperties>
</file>