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72" r:id="rId9"/>
    <p:sldId id="273" r:id="rId10"/>
    <p:sldId id="268" r:id="rId11"/>
    <p:sldId id="267" r:id="rId12"/>
    <p:sldId id="262" r:id="rId13"/>
    <p:sldId id="269" r:id="rId14"/>
    <p:sldId id="274" r:id="rId15"/>
    <p:sldId id="275" r:id="rId16"/>
    <p:sldId id="276" r:id="rId17"/>
    <p:sldId id="263" r:id="rId18"/>
  </p:sldIdLst>
  <p:sldSz cx="24384000" cy="13716000"/>
  <p:notesSz cx="9144000" cy="6858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C628F"/>
    <a:srgbClr val="A70600"/>
    <a:srgbClr val="33415C"/>
    <a:srgbClr val="000000"/>
    <a:srgbClr val="19367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08" y="-11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SG\&#1040;&#1085;&#1072;&#1083;&#1080;&#1079;%20&#1094;&#1080;&#1090;&#1080;&#1088;&#1086;&#1074;&#1072;&#1085;&#1080;&#1103;%20&#1087;&#1086;%20&#1075;&#1086;&#1076;&#1072;&#1084;%20&#1085;&#1072;&#1082;&#1086;&#1087;&#1083;&#1077;&#1085;&#1085;&#1099;&#1084;%20&#1080;&#1090;&#1086;&#1075;&#1086;&#108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SG\&#1040;&#1085;&#1072;&#1083;&#1080;&#1079;%20&#1094;&#1080;&#1090;&#1080;&#1088;&#1086;&#1074;&#1072;&#1085;&#1080;&#1103;%20&#1087;&#1086;%20&#1075;&#1086;&#1076;&#1072;&#1084;%20&#1085;&#1072;&#1082;&#1086;&#1087;&#1083;&#1077;&#1085;&#1085;&#1099;&#1084;%20&#1080;&#1090;&#1086;&#1075;&#1086;&#108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SG\&#1040;&#1085;&#1072;&#1083;&#1080;&#1079;%20&#1094;&#1080;&#1090;&#1080;&#1088;&#1086;&#1074;&#1072;&#1085;&#1080;&#1103;%20&#1087;&#1086;%20&#1075;&#1086;&#1076;&#1072;&#1084;%20&#1085;&#1072;&#1082;&#1086;&#1087;&#1083;&#1077;&#1085;&#1085;&#1099;&#1084;%20&#1080;&#1090;&#1086;&#1075;&#1086;&#108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SG\&#1040;&#1085;&#1072;&#1083;&#1080;&#1079;%20&#1094;&#1080;&#1090;&#1080;&#1088;&#1086;&#1074;&#1072;&#1085;&#1080;&#1103;%20&#1087;&#1086;%20&#1075;&#1086;&#1076;&#1072;&#1084;%20&#1085;&#1072;&#1082;&#1086;&#1087;&#1083;&#1077;&#1085;&#1085;&#1099;&#1084;%20&#1080;&#1090;&#1086;&#1075;&#1086;&#108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SG\&#1040;&#1085;&#1072;&#1083;&#1080;&#1079;%20&#1094;&#1080;&#1090;&#1080;&#1088;&#1086;&#1074;&#1072;&#1085;&#1080;&#1103;%20&#1087;&#1086;%20&#1075;&#1086;&#1076;&#1072;&#1084;%20&#1085;&#1072;&#1082;&#1086;&#1087;&#1083;&#1077;&#1085;&#1085;&#1099;&#1084;%20&#1080;&#1090;&#1086;&#1075;&#1086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1568882193166506E-2"/>
          <c:y val="7.5705689010072408E-2"/>
          <c:w val="0.63363272136429283"/>
          <c:h val="0.77950496084239218"/>
        </c:manualLayout>
      </c:layout>
      <c:lineChart>
        <c:grouping val="standard"/>
        <c:ser>
          <c:idx val="0"/>
          <c:order val="0"/>
          <c:tx>
            <c:v>Структура собственности</c:v>
          </c:tx>
          <c:spPr>
            <a:ln w="57150">
              <a:solidFill>
                <a:srgbClr val="A70600"/>
              </a:solidFill>
            </a:ln>
          </c:spPr>
          <c:marker>
            <c:symbol val="none"/>
          </c:marker>
          <c:cat>
            <c:numRef>
              <c:f>'Сбор данных_статьи'!$B$29:$B$38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'Сбор данных_статьи'!$C$29:$C$38</c:f>
              <c:numCache>
                <c:formatCode>General</c:formatCode>
                <c:ptCount val="10"/>
                <c:pt idx="0">
                  <c:v>75</c:v>
                </c:pt>
                <c:pt idx="1">
                  <c:v>78</c:v>
                </c:pt>
                <c:pt idx="2">
                  <c:v>79</c:v>
                </c:pt>
                <c:pt idx="3">
                  <c:v>61</c:v>
                </c:pt>
                <c:pt idx="4">
                  <c:v>69</c:v>
                </c:pt>
                <c:pt idx="5">
                  <c:v>64</c:v>
                </c:pt>
                <c:pt idx="6">
                  <c:v>65</c:v>
                </c:pt>
                <c:pt idx="7">
                  <c:v>72</c:v>
                </c:pt>
                <c:pt idx="8">
                  <c:v>72</c:v>
                </c:pt>
                <c:pt idx="9">
                  <c:v>83</c:v>
                </c:pt>
              </c:numCache>
            </c:numRef>
          </c:val>
        </c:ser>
        <c:dLbls/>
        <c:marker val="1"/>
        <c:axId val="44154240"/>
        <c:axId val="44278528"/>
      </c:lineChart>
      <c:catAx>
        <c:axId val="44154240"/>
        <c:scaling>
          <c:orientation val="minMax"/>
        </c:scaling>
        <c:axPos val="b"/>
        <c:majorGridlines>
          <c:spPr>
            <a:ln>
              <a:solidFill>
                <a:schemeClr val="bg2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800" b="0">
                    <a:solidFill>
                      <a:schemeClr val="tx2"/>
                    </a:solidFill>
                  </a:defRPr>
                </a:pPr>
                <a:r>
                  <a:rPr lang="ru-RU" sz="2800" b="0" dirty="0" smtClean="0">
                    <a:solidFill>
                      <a:schemeClr val="tx2"/>
                    </a:solidFill>
                  </a:rPr>
                  <a:t>Год</a:t>
                </a:r>
                <a:endParaRPr lang="ru-RU" sz="2800" b="0" dirty="0">
                  <a:solidFill>
                    <a:schemeClr val="tx2"/>
                  </a:solidFill>
                </a:endParaRPr>
              </a:p>
            </c:rich>
          </c:tx>
          <c:layout>
            <c:manualLayout>
              <c:xMode val="edge"/>
              <c:yMode val="edge"/>
              <c:x val="0.38758259379226184"/>
              <c:y val="0.94009199072042871"/>
            </c:manualLayout>
          </c:layout>
        </c:title>
        <c:numFmt formatCode="General" sourceLinked="1"/>
        <c:tickLblPos val="nextTo"/>
        <c:spPr>
          <a:ln>
            <a:solidFill>
              <a:schemeClr val="bg2">
                <a:lumMod val="90000"/>
              </a:schemeClr>
            </a:solidFill>
          </a:ln>
        </c:spPr>
        <c:txPr>
          <a:bodyPr/>
          <a:lstStyle/>
          <a:p>
            <a:pPr>
              <a:defRPr sz="2400"/>
            </a:pPr>
            <a:endParaRPr lang="ru-RU"/>
          </a:p>
        </c:txPr>
        <c:crossAx val="44278528"/>
        <c:crosses val="autoZero"/>
        <c:auto val="1"/>
        <c:lblAlgn val="ctr"/>
        <c:lblOffset val="100"/>
      </c:catAx>
      <c:valAx>
        <c:axId val="44278528"/>
        <c:scaling>
          <c:orientation val="minMax"/>
        </c:scaling>
        <c:axPos val="l"/>
        <c:majorGridlines>
          <c:spPr>
            <a:ln>
              <a:solidFill>
                <a:schemeClr val="bg2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800" b="0">
                    <a:solidFill>
                      <a:schemeClr val="tx2"/>
                    </a:solidFill>
                  </a:defRPr>
                </a:pPr>
                <a:r>
                  <a:rPr lang="ru-RU" sz="2800" b="0" dirty="0" smtClean="0">
                    <a:solidFill>
                      <a:schemeClr val="tx2"/>
                    </a:solidFill>
                  </a:rPr>
                  <a:t>Количество  публикаций, </a:t>
                </a:r>
                <a:r>
                  <a:rPr lang="ru-RU" sz="2800" b="0" dirty="0" err="1" smtClean="0">
                    <a:solidFill>
                      <a:schemeClr val="tx2"/>
                    </a:solidFill>
                  </a:rPr>
                  <a:t>шт</a:t>
                </a:r>
                <a:endParaRPr lang="ru-RU" sz="2800" b="0" dirty="0">
                  <a:solidFill>
                    <a:schemeClr val="tx2"/>
                  </a:solidFill>
                </a:endParaRPr>
              </a:p>
            </c:rich>
          </c:tx>
          <c:layout>
            <c:manualLayout>
              <c:xMode val="edge"/>
              <c:yMode val="edge"/>
              <c:x val="2.9381912546115655E-3"/>
              <c:y val="0.25022784662344483"/>
            </c:manualLayout>
          </c:layout>
        </c:title>
        <c:numFmt formatCode="General" sourceLinked="1"/>
        <c:tickLblPos val="nextTo"/>
        <c:spPr>
          <a:ln>
            <a:solidFill>
              <a:schemeClr val="bg2">
                <a:lumMod val="90000"/>
              </a:schemeClr>
            </a:solidFill>
          </a:ln>
        </c:spPr>
        <c:txPr>
          <a:bodyPr/>
          <a:lstStyle/>
          <a:p>
            <a:pPr>
              <a:defRPr sz="2400"/>
            </a:pPr>
            <a:endParaRPr lang="ru-RU"/>
          </a:p>
        </c:txPr>
        <c:crossAx val="44154240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r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9.1371760316839523E-2"/>
          <c:y val="3.3438905217041001E-2"/>
          <c:w val="0.6232765508324134"/>
          <c:h val="0.80457754974475226"/>
        </c:manualLayout>
      </c:layout>
      <c:lineChart>
        <c:grouping val="standard"/>
        <c:ser>
          <c:idx val="0"/>
          <c:order val="0"/>
          <c:tx>
            <c:v>Структура собственности</c:v>
          </c:tx>
          <c:spPr>
            <a:ln w="57150">
              <a:solidFill>
                <a:srgbClr val="A70600"/>
              </a:solidFill>
            </a:ln>
          </c:spPr>
          <c:marker>
            <c:symbol val="none"/>
          </c:marker>
          <c:cat>
            <c:numRef>
              <c:f>'Сбор данных_статьи'!$B$43:$B$52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'Сбор данных_статьи'!$C$43:$C$52</c:f>
              <c:numCache>
                <c:formatCode>0.0%</c:formatCode>
                <c:ptCount val="10"/>
                <c:pt idx="0">
                  <c:v>3.0649775234981611E-2</c:v>
                </c:pt>
                <c:pt idx="1">
                  <c:v>3.018575851393189E-2</c:v>
                </c:pt>
                <c:pt idx="2">
                  <c:v>2.8832116788321229E-2</c:v>
                </c:pt>
                <c:pt idx="3">
                  <c:v>2.1291448516579482E-2</c:v>
                </c:pt>
                <c:pt idx="4">
                  <c:v>2.2108298622236476E-2</c:v>
                </c:pt>
                <c:pt idx="5">
                  <c:v>1.9637925744093301E-2</c:v>
                </c:pt>
                <c:pt idx="6">
                  <c:v>2.0648030495552742E-2</c:v>
                </c:pt>
                <c:pt idx="7">
                  <c:v>2.2922636103151837E-2</c:v>
                </c:pt>
                <c:pt idx="8">
                  <c:v>2.1563342318059366E-2</c:v>
                </c:pt>
                <c:pt idx="9">
                  <c:v>2.0849032906305E-2</c:v>
                </c:pt>
              </c:numCache>
            </c:numRef>
          </c:val>
        </c:ser>
        <c:dLbls/>
        <c:marker val="1"/>
        <c:axId val="43442560"/>
        <c:axId val="43444480"/>
      </c:lineChart>
      <c:catAx>
        <c:axId val="43442560"/>
        <c:scaling>
          <c:orientation val="minMax"/>
        </c:scaling>
        <c:axPos val="b"/>
        <c:majorGridlines>
          <c:spPr>
            <a:ln>
              <a:solidFill>
                <a:schemeClr val="bg2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800" b="0">
                    <a:solidFill>
                      <a:schemeClr val="tx2"/>
                    </a:solidFill>
                  </a:defRPr>
                </a:pPr>
                <a:r>
                  <a:rPr lang="ru-RU" sz="2800" b="0" dirty="0" smtClean="0">
                    <a:solidFill>
                      <a:schemeClr val="tx2"/>
                    </a:solidFill>
                  </a:rPr>
                  <a:t>Год</a:t>
                </a:r>
                <a:endParaRPr lang="ru-RU" sz="2800" b="0" dirty="0">
                  <a:solidFill>
                    <a:schemeClr val="tx2"/>
                  </a:solidFill>
                </a:endParaRPr>
              </a:p>
            </c:rich>
          </c:tx>
          <c:layout>
            <c:manualLayout>
              <c:xMode val="edge"/>
              <c:yMode val="edge"/>
              <c:x val="0.37846090387120196"/>
              <c:y val="0.931727162590401"/>
            </c:manualLayout>
          </c:layout>
        </c:title>
        <c:numFmt formatCode="General" sourceLinked="1"/>
        <c:tickLblPos val="nextTo"/>
        <c:spPr>
          <a:ln>
            <a:solidFill>
              <a:schemeClr val="bg2">
                <a:lumMod val="90000"/>
              </a:schemeClr>
            </a:solidFill>
          </a:ln>
        </c:spPr>
        <c:txPr>
          <a:bodyPr/>
          <a:lstStyle/>
          <a:p>
            <a:pPr>
              <a:defRPr sz="2400"/>
            </a:pPr>
            <a:endParaRPr lang="ru-RU"/>
          </a:p>
        </c:txPr>
        <c:crossAx val="43444480"/>
        <c:crosses val="autoZero"/>
        <c:auto val="1"/>
        <c:lblAlgn val="ctr"/>
        <c:lblOffset val="100"/>
      </c:catAx>
      <c:valAx>
        <c:axId val="43444480"/>
        <c:scaling>
          <c:orientation val="minMax"/>
        </c:scaling>
        <c:axPos val="l"/>
        <c:majorGridlines>
          <c:spPr>
            <a:ln>
              <a:solidFill>
                <a:schemeClr val="bg2">
                  <a:lumMod val="9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800" b="0">
                    <a:solidFill>
                      <a:schemeClr val="tx2"/>
                    </a:solidFill>
                  </a:defRPr>
                </a:pPr>
                <a:r>
                  <a:rPr lang="ru-RU" sz="2800" b="0" dirty="0" smtClean="0">
                    <a:solidFill>
                      <a:schemeClr val="tx2"/>
                    </a:solidFill>
                  </a:rPr>
                  <a:t>Доля публикаций, %</a:t>
                </a:r>
                <a:endParaRPr lang="ru-RU" sz="2800" b="0" dirty="0">
                  <a:solidFill>
                    <a:schemeClr val="tx2"/>
                  </a:solidFill>
                </a:endParaRPr>
              </a:p>
            </c:rich>
          </c:tx>
          <c:layout>
            <c:manualLayout>
              <c:xMode val="edge"/>
              <c:yMode val="edge"/>
              <c:x val="3.2361338036854255E-3"/>
              <c:y val="0.23032160938871749"/>
            </c:manualLayout>
          </c:layout>
        </c:title>
        <c:numFmt formatCode="0.0%" sourceLinked="1"/>
        <c:tickLblPos val="nextTo"/>
        <c:spPr>
          <a:ln>
            <a:solidFill>
              <a:schemeClr val="bg2">
                <a:lumMod val="90000"/>
              </a:schemeClr>
            </a:solidFill>
          </a:ln>
        </c:spPr>
        <c:txPr>
          <a:bodyPr/>
          <a:lstStyle/>
          <a:p>
            <a:pPr>
              <a:defRPr sz="2400"/>
            </a:pPr>
            <a:endParaRPr lang="ru-RU"/>
          </a:p>
        </c:txPr>
        <c:crossAx val="43442560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r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4328954822825068"/>
          <c:y val="1.9585525443409545E-2"/>
          <c:w val="0.60858791742256368"/>
          <c:h val="0.81450504155452264"/>
        </c:manualLayout>
      </c:layout>
      <c:lineChart>
        <c:grouping val="standard"/>
        <c:ser>
          <c:idx val="0"/>
          <c:order val="0"/>
          <c:tx>
            <c:v>Структура собственности</c:v>
          </c:tx>
          <c:spPr>
            <a:ln w="57150">
              <a:solidFill>
                <a:srgbClr val="A70600"/>
              </a:solidFill>
            </a:ln>
          </c:spPr>
          <c:marker>
            <c:symbol val="none"/>
          </c:marker>
          <c:cat>
            <c:numRef>
              <c:f>'Итоговый вариант'!$A$65:$A$74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'Итоговый вариант'!$B$65:$B$74</c:f>
              <c:numCache>
                <c:formatCode>General</c:formatCode>
                <c:ptCount val="10"/>
                <c:pt idx="0">
                  <c:v>4763</c:v>
                </c:pt>
                <c:pt idx="1">
                  <c:v>3416</c:v>
                </c:pt>
                <c:pt idx="2">
                  <c:v>3494</c:v>
                </c:pt>
                <c:pt idx="3">
                  <c:v>2660</c:v>
                </c:pt>
                <c:pt idx="4">
                  <c:v>1267</c:v>
                </c:pt>
                <c:pt idx="5">
                  <c:v>1366</c:v>
                </c:pt>
                <c:pt idx="6">
                  <c:v>880</c:v>
                </c:pt>
                <c:pt idx="7">
                  <c:v>556</c:v>
                </c:pt>
                <c:pt idx="8">
                  <c:v>388</c:v>
                </c:pt>
                <c:pt idx="9">
                  <c:v>116</c:v>
                </c:pt>
              </c:numCache>
            </c:numRef>
          </c:val>
        </c:ser>
        <c:dLbls/>
        <c:marker val="1"/>
        <c:axId val="44162048"/>
        <c:axId val="44213376"/>
      </c:lineChart>
      <c:catAx>
        <c:axId val="44162048"/>
        <c:scaling>
          <c:orientation val="minMax"/>
        </c:scaling>
        <c:axPos val="b"/>
        <c:majorGridlines>
          <c:spPr>
            <a:ln>
              <a:solidFill>
                <a:schemeClr val="bg2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800" b="0">
                    <a:solidFill>
                      <a:schemeClr val="tx2"/>
                    </a:solidFill>
                  </a:defRPr>
                </a:pPr>
                <a:r>
                  <a:rPr lang="ru-RU" sz="2800" b="0" dirty="0" smtClean="0">
                    <a:solidFill>
                      <a:schemeClr val="tx2"/>
                    </a:solidFill>
                  </a:rPr>
                  <a:t>Год</a:t>
                </a:r>
                <a:endParaRPr lang="ru-RU" sz="2800" b="0" dirty="0">
                  <a:solidFill>
                    <a:schemeClr val="tx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0291580783639636"/>
              <c:y val="0.92655229168085251"/>
            </c:manualLayout>
          </c:layout>
        </c:title>
        <c:numFmt formatCode="General" sourceLinked="1"/>
        <c:tickLblPos val="nextTo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2400"/>
            </a:pPr>
            <a:endParaRPr lang="ru-RU"/>
          </a:p>
        </c:txPr>
        <c:crossAx val="44213376"/>
        <c:crosses val="autoZero"/>
        <c:auto val="1"/>
        <c:lblAlgn val="ctr"/>
        <c:lblOffset val="100"/>
      </c:catAx>
      <c:valAx>
        <c:axId val="44213376"/>
        <c:scaling>
          <c:orientation val="minMax"/>
        </c:scaling>
        <c:axPos val="l"/>
        <c:majorGridlines>
          <c:spPr>
            <a:ln>
              <a:solidFill>
                <a:schemeClr val="bg2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800" b="0" i="0">
                    <a:solidFill>
                      <a:schemeClr val="tx2"/>
                    </a:solidFill>
                  </a:defRPr>
                </a:pPr>
                <a:r>
                  <a:rPr lang="ru-RU" sz="2800" b="0" i="0" dirty="0" smtClean="0">
                    <a:solidFill>
                      <a:schemeClr val="tx2"/>
                    </a:solidFill>
                  </a:rPr>
                  <a:t>Количество цитирований, </a:t>
                </a:r>
                <a:r>
                  <a:rPr lang="ru-RU" sz="2800" b="0" i="0" dirty="0" err="1" smtClean="0">
                    <a:solidFill>
                      <a:schemeClr val="tx2"/>
                    </a:solidFill>
                  </a:rPr>
                  <a:t>шт</a:t>
                </a:r>
                <a:endParaRPr lang="ru-RU" sz="2800" b="0" i="0" dirty="0">
                  <a:solidFill>
                    <a:schemeClr val="tx2"/>
                  </a:solidFill>
                </a:endParaRPr>
              </a:p>
            </c:rich>
          </c:tx>
          <c:layout>
            <c:manualLayout>
              <c:xMode val="edge"/>
              <c:yMode val="edge"/>
              <c:x val="5.8432948443961734E-3"/>
              <c:y val="0.20360747677341406"/>
            </c:manualLayout>
          </c:layout>
        </c:title>
        <c:numFmt formatCode="General" sourceLinked="1"/>
        <c:tickLblPos val="nextTo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2400"/>
            </a:pPr>
            <a:endParaRPr lang="ru-RU"/>
          </a:p>
        </c:txPr>
        <c:crossAx val="44162048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36974044748055901"/>
          <c:y val="9.5479658788926128E-2"/>
          <c:w val="0.50307779125120855"/>
          <c:h val="0.76316844762585234"/>
        </c:manualLayout>
      </c:layout>
      <c:lineChart>
        <c:grouping val="standard"/>
        <c:ser>
          <c:idx val="1"/>
          <c:order val="0"/>
          <c:tx>
            <c:v>Структура собственности</c:v>
          </c:tx>
          <c:spPr>
            <a:ln w="57150">
              <a:solidFill>
                <a:srgbClr val="A70600"/>
              </a:solidFill>
            </a:ln>
          </c:spPr>
          <c:marker>
            <c:symbol val="none"/>
          </c:marker>
          <c:cat>
            <c:numRef>
              <c:f>'Итоговый вариант'!$A$65:$A$74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'Итоговый вариант'!$E$65:$E$74</c:f>
              <c:numCache>
                <c:formatCode>0</c:formatCode>
                <c:ptCount val="10"/>
                <c:pt idx="0">
                  <c:v>73.271877797121817</c:v>
                </c:pt>
                <c:pt idx="1">
                  <c:v>59.935470629021367</c:v>
                </c:pt>
                <c:pt idx="2">
                  <c:v>73.746310130557418</c:v>
                </c:pt>
                <c:pt idx="3">
                  <c:v>67.381345897630339</c:v>
                </c:pt>
                <c:pt idx="4">
                  <c:v>40.808296352139429</c:v>
                </c:pt>
                <c:pt idx="5">
                  <c:v>60.241117721327655</c:v>
                </c:pt>
                <c:pt idx="6">
                  <c:v>59.428967241276595</c:v>
                </c:pt>
                <c:pt idx="7">
                  <c:v>67.504657396398372</c:v>
                </c:pt>
                <c:pt idx="8">
                  <c:v>123.97214981400515</c:v>
                </c:pt>
                <c:pt idx="9">
                  <c:v>116</c:v>
                </c:pt>
              </c:numCache>
            </c:numRef>
          </c:val>
        </c:ser>
        <c:dLbls/>
        <c:marker val="1"/>
        <c:axId val="44270336"/>
        <c:axId val="44272256"/>
      </c:lineChart>
      <c:catAx>
        <c:axId val="44270336"/>
        <c:scaling>
          <c:orientation val="minMax"/>
        </c:scaling>
        <c:axPos val="b"/>
        <c:majorGridlines>
          <c:spPr>
            <a:ln>
              <a:solidFill>
                <a:schemeClr val="bg2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800" b="0">
                    <a:solidFill>
                      <a:schemeClr val="tx2"/>
                    </a:solidFill>
                  </a:defRPr>
                </a:pPr>
                <a:r>
                  <a:rPr lang="ru-RU" sz="2800" b="0" dirty="0" smtClean="0">
                    <a:solidFill>
                      <a:schemeClr val="tx2"/>
                    </a:solidFill>
                  </a:rPr>
                  <a:t>Год</a:t>
                </a:r>
                <a:endParaRPr lang="ru-RU" sz="2800" b="0" dirty="0">
                  <a:solidFill>
                    <a:schemeClr val="tx2"/>
                  </a:solidFill>
                </a:endParaRPr>
              </a:p>
            </c:rich>
          </c:tx>
          <c:layout>
            <c:manualLayout>
              <c:xMode val="edge"/>
              <c:yMode val="edge"/>
              <c:x val="0.62399537228880986"/>
              <c:y val="0.92669549287711006"/>
            </c:manualLayout>
          </c:layout>
        </c:title>
        <c:numFmt formatCode="General" sourceLinked="1"/>
        <c:tickLblPos val="nextTo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2400"/>
            </a:pPr>
            <a:endParaRPr lang="ru-RU"/>
          </a:p>
        </c:txPr>
        <c:crossAx val="44272256"/>
        <c:crosses val="autoZero"/>
        <c:auto val="1"/>
        <c:lblAlgn val="ctr"/>
        <c:lblOffset val="100"/>
      </c:catAx>
      <c:valAx>
        <c:axId val="44272256"/>
        <c:scaling>
          <c:orientation val="minMax"/>
        </c:scaling>
        <c:axPos val="l"/>
        <c:majorGridlines>
          <c:spPr>
            <a:ln>
              <a:solidFill>
                <a:schemeClr val="bg2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800" b="0">
                    <a:solidFill>
                      <a:schemeClr val="tx2"/>
                    </a:solidFill>
                  </a:defRPr>
                </a:pPr>
                <a:r>
                  <a:rPr lang="ru-RU" sz="2800" b="0" dirty="0" smtClean="0">
                    <a:solidFill>
                      <a:schemeClr val="tx2"/>
                    </a:solidFill>
                  </a:rPr>
                  <a:t>Количество цитирований, </a:t>
                </a:r>
                <a:r>
                  <a:rPr lang="ru-RU" sz="2800" b="0" dirty="0" err="1" smtClean="0">
                    <a:solidFill>
                      <a:schemeClr val="tx2"/>
                    </a:solidFill>
                  </a:rPr>
                  <a:t>шт</a:t>
                </a:r>
                <a:endParaRPr lang="ru-RU" sz="2800" b="0" dirty="0">
                  <a:solidFill>
                    <a:schemeClr val="tx2"/>
                  </a:solidFill>
                </a:endParaRPr>
              </a:p>
            </c:rich>
          </c:tx>
          <c:layout>
            <c:manualLayout>
              <c:xMode val="edge"/>
              <c:yMode val="edge"/>
              <c:x val="0.28198301821124688"/>
              <c:y val="0.27247459122546869"/>
            </c:manualLayout>
          </c:layout>
        </c:title>
        <c:numFmt formatCode="0" sourceLinked="1"/>
        <c:tickLblPos val="nextTo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2400"/>
            </a:pPr>
            <a:endParaRPr lang="ru-RU"/>
          </a:p>
        </c:txPr>
        <c:crossAx val="44270336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6.5198127011690657E-2"/>
          <c:y val="0.38788401045463733"/>
          <c:w val="0.2398079386650562"/>
          <c:h val="0.35039395460520606"/>
        </c:manualLayout>
      </c:layout>
      <c:txPr>
        <a:bodyPr/>
        <a:lstStyle/>
        <a:p>
          <a:pPr algn="just">
            <a:defRPr sz="2800"/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>
        <c:manualLayout>
          <c:layoutTarget val="inner"/>
          <c:xMode val="edge"/>
          <c:yMode val="edge"/>
          <c:x val="0.12824120322718971"/>
          <c:y val="2.9586456205720733E-2"/>
          <c:w val="0.5948917751103876"/>
          <c:h val="0.8133837159119065"/>
        </c:manualLayout>
      </c:layout>
      <c:lineChart>
        <c:grouping val="standard"/>
        <c:ser>
          <c:idx val="0"/>
          <c:order val="0"/>
          <c:tx>
            <c:v>Структура собственности</c:v>
          </c:tx>
          <c:spPr>
            <a:ln w="57150">
              <a:solidFill>
                <a:srgbClr val="A70600"/>
              </a:solidFill>
            </a:ln>
          </c:spPr>
          <c:marker>
            <c:symbol val="none"/>
          </c:marker>
          <c:cat>
            <c:numRef>
              <c:f>'Итоговый вариант'!$I$65:$I$74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'Итоговый вариант'!$J$65:$J$74</c:f>
              <c:numCache>
                <c:formatCode>0.00</c:formatCode>
                <c:ptCount val="10"/>
                <c:pt idx="0">
                  <c:v>4.6139241119431192E-2</c:v>
                </c:pt>
                <c:pt idx="1">
                  <c:v>3.4119057131442268E-2</c:v>
                </c:pt>
                <c:pt idx="2">
                  <c:v>4.0411751098773999E-2</c:v>
                </c:pt>
                <c:pt idx="3">
                  <c:v>3.6864571206829649E-2</c:v>
                </c:pt>
                <c:pt idx="4">
                  <c:v>2.2015638575152062E-2</c:v>
                </c:pt>
                <c:pt idx="5">
                  <c:v>3.0058973681894238E-2</c:v>
                </c:pt>
                <c:pt idx="6">
                  <c:v>2.8735632183908056E-2</c:v>
                </c:pt>
                <c:pt idx="7">
                  <c:v>2.7783330001998802E-2</c:v>
                </c:pt>
                <c:pt idx="8">
                  <c:v>3.94910941475827E-2</c:v>
                </c:pt>
                <c:pt idx="9">
                  <c:v>3.5194174757281552E-2</c:v>
                </c:pt>
              </c:numCache>
            </c:numRef>
          </c:val>
        </c:ser>
        <c:dLbls/>
        <c:marker val="1"/>
        <c:axId val="44297600"/>
        <c:axId val="44336640"/>
      </c:lineChart>
      <c:catAx>
        <c:axId val="44297600"/>
        <c:scaling>
          <c:orientation val="minMax"/>
        </c:scaling>
        <c:axPos val="b"/>
        <c:majorGridlines>
          <c:spPr>
            <a:ln>
              <a:solidFill>
                <a:schemeClr val="bg2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800" b="0">
                    <a:solidFill>
                      <a:schemeClr val="tx2"/>
                    </a:solidFill>
                  </a:defRPr>
                </a:pPr>
                <a:r>
                  <a:rPr lang="ru-RU" sz="2800" b="0" dirty="0" smtClean="0">
                    <a:solidFill>
                      <a:schemeClr val="tx2"/>
                    </a:solidFill>
                  </a:rPr>
                  <a:t>Год</a:t>
                </a:r>
                <a:endParaRPr lang="ru-RU" sz="2800" b="0" dirty="0">
                  <a:solidFill>
                    <a:schemeClr val="tx2"/>
                  </a:solidFill>
                </a:endParaRPr>
              </a:p>
            </c:rich>
          </c:tx>
          <c:layout>
            <c:manualLayout>
              <c:xMode val="edge"/>
              <c:yMode val="edge"/>
              <c:x val="0.38553449724456057"/>
              <c:y val="0.93336836528318834"/>
            </c:manualLayout>
          </c:layout>
        </c:title>
        <c:numFmt formatCode="General" sourceLinked="1"/>
        <c:tickLblPos val="nextTo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2400"/>
            </a:pPr>
            <a:endParaRPr lang="ru-RU"/>
          </a:p>
        </c:txPr>
        <c:crossAx val="44336640"/>
        <c:crosses val="autoZero"/>
        <c:auto val="1"/>
        <c:lblAlgn val="ctr"/>
        <c:lblOffset val="100"/>
      </c:catAx>
      <c:valAx>
        <c:axId val="44336640"/>
        <c:scaling>
          <c:orientation val="minMax"/>
        </c:scaling>
        <c:axPos val="l"/>
        <c:majorGridlines>
          <c:spPr>
            <a:ln>
              <a:solidFill>
                <a:schemeClr val="bg2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800" b="0">
                    <a:solidFill>
                      <a:schemeClr val="tx2"/>
                    </a:solidFill>
                  </a:defRPr>
                </a:pPr>
                <a:r>
                  <a:rPr lang="ru-RU" sz="2800" b="0" dirty="0" smtClean="0">
                    <a:solidFill>
                      <a:schemeClr val="tx2"/>
                    </a:solidFill>
                  </a:rPr>
                  <a:t>Доля цитирований, %</a:t>
                </a:r>
                <a:endParaRPr lang="ru-RU" sz="2800" b="0" dirty="0">
                  <a:solidFill>
                    <a:schemeClr val="tx2"/>
                  </a:solidFill>
                </a:endParaRPr>
              </a:p>
            </c:rich>
          </c:tx>
          <c:layout>
            <c:manualLayout>
              <c:xMode val="edge"/>
              <c:yMode val="edge"/>
              <c:x val="3.643993642579664E-2"/>
              <c:y val="0.24790576074605586"/>
            </c:manualLayout>
          </c:layout>
        </c:title>
        <c:numFmt formatCode="0.00" sourceLinked="1"/>
        <c:tickLblPos val="nextTo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2400"/>
            </a:pPr>
            <a:endParaRPr lang="ru-RU"/>
          </a:p>
        </c:txPr>
        <c:crossAx val="44297600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r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4B9FB3-637F-4BA0-820A-1C91A881150E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FBB570-9B2D-4133-BB2A-B7CCF9A1232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ru-RU" b="1" i="0" baseline="0" dirty="0" smtClean="0">
              <a:solidFill>
                <a:schemeClr val="bg1"/>
              </a:solidFill>
            </a:rPr>
            <a:t>Структура собственности</a:t>
          </a:r>
          <a:endParaRPr lang="ru-RU" dirty="0">
            <a:solidFill>
              <a:schemeClr val="bg1"/>
            </a:solidFill>
          </a:endParaRPr>
        </a:p>
      </dgm:t>
    </dgm:pt>
    <dgm:pt modelId="{C8541766-6592-451C-BE54-D165E1C8F360}" type="parTrans" cxnId="{6064CE66-882B-4A99-8994-69ECD6B1605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5D0EA03-FB81-4806-9CF2-439F1F7A2F89}" type="sibTrans" cxnId="{6064CE66-882B-4A99-8994-69ECD6B1605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A5B2B989-7F3C-4F1B-A890-214D25F330C0}">
      <dgm:prSet/>
      <dgm:spPr>
        <a:solidFill>
          <a:srgbClr val="4C628F"/>
        </a:solidFill>
      </dgm:spPr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</a:rPr>
            <a:t>Концентрация собственности</a:t>
          </a:r>
          <a:endParaRPr lang="ru-RU" dirty="0">
            <a:solidFill>
              <a:schemeClr val="bg1"/>
            </a:solidFill>
          </a:endParaRPr>
        </a:p>
      </dgm:t>
    </dgm:pt>
    <dgm:pt modelId="{A40A773D-080F-4C90-94B5-C0ACB10746EF}" type="parTrans" cxnId="{E94C8C34-AF82-4F00-89B4-C062B6A4F452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AC4530AC-45B3-4FBD-94F9-610AE7F10C28}" type="sibTrans" cxnId="{E94C8C34-AF82-4F00-89B4-C062B6A4F452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48432DBE-151B-4834-BDE2-9F4AA7D0667F}">
      <dgm:prSet/>
      <dgm:spPr>
        <a:solidFill>
          <a:srgbClr val="4C628F"/>
        </a:solidFill>
      </dgm:spPr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</a:rPr>
            <a:t>Дифференциация собственности</a:t>
          </a:r>
          <a:endParaRPr lang="ru-RU" dirty="0">
            <a:solidFill>
              <a:schemeClr val="bg1"/>
            </a:solidFill>
          </a:endParaRPr>
        </a:p>
      </dgm:t>
    </dgm:pt>
    <dgm:pt modelId="{6A4555B2-53FD-4176-A346-7E435AF332C7}" type="parTrans" cxnId="{C976F08E-58A7-4C89-8D92-2DC69F2AABBA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377AF062-36D1-4918-8A19-1ED0710A33DC}" type="sibTrans" cxnId="{C976F08E-58A7-4C89-8D92-2DC69F2AABBA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8292283D-3547-4064-B0B4-D05E2DAFB474}" type="pres">
      <dgm:prSet presAssocID="{D04B9FB3-637F-4BA0-820A-1C91A881150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A562887-6E04-4697-9D31-F83846E8EB92}" type="pres">
      <dgm:prSet presAssocID="{7DFBB570-9B2D-4133-BB2A-B7CCF9A1232D}" presName="vertOne" presStyleCnt="0"/>
      <dgm:spPr/>
    </dgm:pt>
    <dgm:pt modelId="{746B9570-C6D4-445B-B135-59C0337EA19C}" type="pres">
      <dgm:prSet presAssocID="{7DFBB570-9B2D-4133-BB2A-B7CCF9A1232D}" presName="txOne" presStyleLbl="node0" presStyleIdx="0" presStyleCnt="1" custScaleY="1450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EE7D7C-184E-469B-AC63-568F0F77E26E}" type="pres">
      <dgm:prSet presAssocID="{7DFBB570-9B2D-4133-BB2A-B7CCF9A1232D}" presName="parTransOne" presStyleCnt="0"/>
      <dgm:spPr/>
    </dgm:pt>
    <dgm:pt modelId="{EF8B33D9-5B72-4E3B-BABF-7502EB8F68BD}" type="pres">
      <dgm:prSet presAssocID="{7DFBB570-9B2D-4133-BB2A-B7CCF9A1232D}" presName="horzOne" presStyleCnt="0"/>
      <dgm:spPr/>
    </dgm:pt>
    <dgm:pt modelId="{C2AFE198-5D23-4107-921F-A2DAD120E44E}" type="pres">
      <dgm:prSet presAssocID="{A5B2B989-7F3C-4F1B-A890-214D25F330C0}" presName="vertTwo" presStyleCnt="0"/>
      <dgm:spPr/>
    </dgm:pt>
    <dgm:pt modelId="{1BFFF8AB-3604-4C9C-BE80-84DB48D568D9}" type="pres">
      <dgm:prSet presAssocID="{A5B2B989-7F3C-4F1B-A890-214D25F330C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E3FF64-7CC9-4A01-8E7C-371F03467786}" type="pres">
      <dgm:prSet presAssocID="{A5B2B989-7F3C-4F1B-A890-214D25F330C0}" presName="horzTwo" presStyleCnt="0"/>
      <dgm:spPr/>
    </dgm:pt>
    <dgm:pt modelId="{4B914532-134C-4E86-AA81-27281796F236}" type="pres">
      <dgm:prSet presAssocID="{AC4530AC-45B3-4FBD-94F9-610AE7F10C28}" presName="sibSpaceTwo" presStyleCnt="0"/>
      <dgm:spPr/>
    </dgm:pt>
    <dgm:pt modelId="{9C180CE3-A90B-4206-A244-26894DA68990}" type="pres">
      <dgm:prSet presAssocID="{48432DBE-151B-4834-BDE2-9F4AA7D0667F}" presName="vertTwo" presStyleCnt="0"/>
      <dgm:spPr/>
    </dgm:pt>
    <dgm:pt modelId="{741BC166-98BD-4D91-978C-15C17EFF16A9}" type="pres">
      <dgm:prSet presAssocID="{48432DBE-151B-4834-BDE2-9F4AA7D0667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5A368D-BCE1-43F3-96A5-3770D3FC4010}" type="pres">
      <dgm:prSet presAssocID="{48432DBE-151B-4834-BDE2-9F4AA7D0667F}" presName="horzTwo" presStyleCnt="0"/>
      <dgm:spPr/>
    </dgm:pt>
  </dgm:ptLst>
  <dgm:cxnLst>
    <dgm:cxn modelId="{6064CE66-882B-4A99-8994-69ECD6B1605B}" srcId="{D04B9FB3-637F-4BA0-820A-1C91A881150E}" destId="{7DFBB570-9B2D-4133-BB2A-B7CCF9A1232D}" srcOrd="0" destOrd="0" parTransId="{C8541766-6592-451C-BE54-D165E1C8F360}" sibTransId="{65D0EA03-FB81-4806-9CF2-439F1F7A2F89}"/>
    <dgm:cxn modelId="{3020F6C1-D520-4EF6-9C81-001AC427DE56}" type="presOf" srcId="{A5B2B989-7F3C-4F1B-A890-214D25F330C0}" destId="{1BFFF8AB-3604-4C9C-BE80-84DB48D568D9}" srcOrd="0" destOrd="0" presId="urn:microsoft.com/office/officeart/2005/8/layout/hierarchy4"/>
    <dgm:cxn modelId="{FDA3093B-2DB1-4535-B07E-EB76BF62BD9C}" type="presOf" srcId="{7DFBB570-9B2D-4133-BB2A-B7CCF9A1232D}" destId="{746B9570-C6D4-445B-B135-59C0337EA19C}" srcOrd="0" destOrd="0" presId="urn:microsoft.com/office/officeart/2005/8/layout/hierarchy4"/>
    <dgm:cxn modelId="{C976F08E-58A7-4C89-8D92-2DC69F2AABBA}" srcId="{7DFBB570-9B2D-4133-BB2A-B7CCF9A1232D}" destId="{48432DBE-151B-4834-BDE2-9F4AA7D0667F}" srcOrd="1" destOrd="0" parTransId="{6A4555B2-53FD-4176-A346-7E435AF332C7}" sibTransId="{377AF062-36D1-4918-8A19-1ED0710A33DC}"/>
    <dgm:cxn modelId="{8826974F-4183-443A-A3A5-A17FC64F8F48}" type="presOf" srcId="{D04B9FB3-637F-4BA0-820A-1C91A881150E}" destId="{8292283D-3547-4064-B0B4-D05E2DAFB474}" srcOrd="0" destOrd="0" presId="urn:microsoft.com/office/officeart/2005/8/layout/hierarchy4"/>
    <dgm:cxn modelId="{E94C8C34-AF82-4F00-89B4-C062B6A4F452}" srcId="{7DFBB570-9B2D-4133-BB2A-B7CCF9A1232D}" destId="{A5B2B989-7F3C-4F1B-A890-214D25F330C0}" srcOrd="0" destOrd="0" parTransId="{A40A773D-080F-4C90-94B5-C0ACB10746EF}" sibTransId="{AC4530AC-45B3-4FBD-94F9-610AE7F10C28}"/>
    <dgm:cxn modelId="{303721DF-DFBD-4634-9D7E-23126757CD93}" type="presOf" srcId="{48432DBE-151B-4834-BDE2-9F4AA7D0667F}" destId="{741BC166-98BD-4D91-978C-15C17EFF16A9}" srcOrd="0" destOrd="0" presId="urn:microsoft.com/office/officeart/2005/8/layout/hierarchy4"/>
    <dgm:cxn modelId="{DEC5C365-964B-4F85-83F3-9B796E619EEE}" type="presParOf" srcId="{8292283D-3547-4064-B0B4-D05E2DAFB474}" destId="{9A562887-6E04-4697-9D31-F83846E8EB92}" srcOrd="0" destOrd="0" presId="urn:microsoft.com/office/officeart/2005/8/layout/hierarchy4"/>
    <dgm:cxn modelId="{3919B232-ADD9-49F4-9563-7EA903F7619D}" type="presParOf" srcId="{9A562887-6E04-4697-9D31-F83846E8EB92}" destId="{746B9570-C6D4-445B-B135-59C0337EA19C}" srcOrd="0" destOrd="0" presId="urn:microsoft.com/office/officeart/2005/8/layout/hierarchy4"/>
    <dgm:cxn modelId="{7C6AC28F-E75E-4C83-B6DD-1D130099CCF2}" type="presParOf" srcId="{9A562887-6E04-4697-9D31-F83846E8EB92}" destId="{57EE7D7C-184E-469B-AC63-568F0F77E26E}" srcOrd="1" destOrd="0" presId="urn:microsoft.com/office/officeart/2005/8/layout/hierarchy4"/>
    <dgm:cxn modelId="{CFD87594-9A5A-4E37-9986-741183F77232}" type="presParOf" srcId="{9A562887-6E04-4697-9D31-F83846E8EB92}" destId="{EF8B33D9-5B72-4E3B-BABF-7502EB8F68BD}" srcOrd="2" destOrd="0" presId="urn:microsoft.com/office/officeart/2005/8/layout/hierarchy4"/>
    <dgm:cxn modelId="{E79BDB45-2930-4DB9-9986-8FD26F52CF81}" type="presParOf" srcId="{EF8B33D9-5B72-4E3B-BABF-7502EB8F68BD}" destId="{C2AFE198-5D23-4107-921F-A2DAD120E44E}" srcOrd="0" destOrd="0" presId="urn:microsoft.com/office/officeart/2005/8/layout/hierarchy4"/>
    <dgm:cxn modelId="{DD582059-370E-4036-8AA4-A2A533A12BF2}" type="presParOf" srcId="{C2AFE198-5D23-4107-921F-A2DAD120E44E}" destId="{1BFFF8AB-3604-4C9C-BE80-84DB48D568D9}" srcOrd="0" destOrd="0" presId="urn:microsoft.com/office/officeart/2005/8/layout/hierarchy4"/>
    <dgm:cxn modelId="{985679B0-10ED-4B2E-ACF7-82C7D0AB13F6}" type="presParOf" srcId="{C2AFE198-5D23-4107-921F-A2DAD120E44E}" destId="{4EE3FF64-7CC9-4A01-8E7C-371F03467786}" srcOrd="1" destOrd="0" presId="urn:microsoft.com/office/officeart/2005/8/layout/hierarchy4"/>
    <dgm:cxn modelId="{82CF5C6D-C500-4349-A51C-B79708E23887}" type="presParOf" srcId="{EF8B33D9-5B72-4E3B-BABF-7502EB8F68BD}" destId="{4B914532-134C-4E86-AA81-27281796F236}" srcOrd="1" destOrd="0" presId="urn:microsoft.com/office/officeart/2005/8/layout/hierarchy4"/>
    <dgm:cxn modelId="{A881E95F-4E51-4EAE-A5DE-0CCA841ECB26}" type="presParOf" srcId="{EF8B33D9-5B72-4E3B-BABF-7502EB8F68BD}" destId="{9C180CE3-A90B-4206-A244-26894DA68990}" srcOrd="2" destOrd="0" presId="urn:microsoft.com/office/officeart/2005/8/layout/hierarchy4"/>
    <dgm:cxn modelId="{5F6D635B-2069-4E5C-9DDD-412E5EE3C154}" type="presParOf" srcId="{9C180CE3-A90B-4206-A244-26894DA68990}" destId="{741BC166-98BD-4D91-978C-15C17EFF16A9}" srcOrd="0" destOrd="0" presId="urn:microsoft.com/office/officeart/2005/8/layout/hierarchy4"/>
    <dgm:cxn modelId="{1BB8EC66-B11D-4942-8E44-B061CE605726}" type="presParOf" srcId="{9C180CE3-A90B-4206-A244-26894DA68990}" destId="{C95A368D-BCE1-43F3-96A5-3770D3FC401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B451A5-A7CD-4015-867C-41B2CE65D1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C2974A-EE70-4DD8-8270-3F81A62CE29F}">
      <dgm:prSet custT="1"/>
      <dgm:spPr>
        <a:xfrm>
          <a:off x="0" y="5021"/>
          <a:ext cx="4409324" cy="461952"/>
        </a:xfrm>
        <a:prstGeom prst="roundRect">
          <a:avLst/>
        </a:prstGeom>
        <a:solidFill>
          <a:sysClr val="window" lastClr="FFFFFF"/>
        </a:solidFill>
        <a:ln w="15875" cap="flat" cmpd="sng" algn="ctr">
          <a:solidFill>
            <a:sysClr val="window" lastClr="FFFFFF"/>
          </a:solidFill>
          <a:prstDash val="solid"/>
        </a:ln>
        <a:effectLst/>
      </dgm:spPr>
      <dgm:t>
        <a:bodyPr/>
        <a:lstStyle/>
        <a:p>
          <a:pPr rtl="0">
            <a:lnSpc>
              <a:spcPct val="100000"/>
            </a:lnSpc>
          </a:pPr>
          <a:r>
            <a:rPr lang="ru-RU" sz="3600" b="1" i="0" baseline="0" dirty="0" smtClean="0">
              <a:solidFill>
                <a:sysClr val="windowText" lastClr="000000"/>
              </a:solidFill>
              <a:latin typeface="Arial Narrow" pitchFamily="34" charset="0"/>
              <a:ea typeface="+mn-ea"/>
              <a:cs typeface="+mn-cs"/>
            </a:rPr>
            <a:t>Один из ключевых компонентов финансового дизайна бизнеса</a:t>
          </a:r>
          <a:endParaRPr lang="en-US" sz="3600" b="1" dirty="0">
            <a:solidFill>
              <a:sysClr val="windowText" lastClr="000000"/>
            </a:solidFill>
            <a:latin typeface="Arial Narrow" pitchFamily="34" charset="0"/>
            <a:ea typeface="+mn-ea"/>
            <a:cs typeface="+mn-cs"/>
          </a:endParaRPr>
        </a:p>
      </dgm:t>
    </dgm:pt>
    <dgm:pt modelId="{3BE47DFE-1ADE-41EA-A17E-9B325BBD7E3B}" type="parTrans" cxnId="{A7A6566D-DFCA-45BB-B485-68F11D8EFCF2}">
      <dgm:prSet/>
      <dgm:spPr/>
      <dgm:t>
        <a:bodyPr/>
        <a:lstStyle/>
        <a:p>
          <a:pPr>
            <a:lnSpc>
              <a:spcPct val="100000"/>
            </a:lnSpc>
          </a:pPr>
          <a:endParaRPr lang="ru-RU" sz="3600">
            <a:latin typeface="Arial Narrow" pitchFamily="34" charset="0"/>
          </a:endParaRPr>
        </a:p>
      </dgm:t>
    </dgm:pt>
    <dgm:pt modelId="{A424D4A1-2348-4802-BBAB-E6C978C74D1C}" type="sibTrans" cxnId="{A7A6566D-DFCA-45BB-B485-68F11D8EFCF2}">
      <dgm:prSet/>
      <dgm:spPr/>
      <dgm:t>
        <a:bodyPr/>
        <a:lstStyle/>
        <a:p>
          <a:pPr>
            <a:lnSpc>
              <a:spcPct val="100000"/>
            </a:lnSpc>
          </a:pPr>
          <a:endParaRPr lang="ru-RU" sz="3600">
            <a:latin typeface="Arial Narrow" pitchFamily="34" charset="0"/>
          </a:endParaRPr>
        </a:p>
      </dgm:t>
    </dgm:pt>
    <dgm:pt modelId="{EB799108-0AD1-4EA7-B827-280ECA7A9375}">
      <dgm:prSet custT="1"/>
      <dgm:spPr>
        <a:xfrm>
          <a:off x="0" y="628254"/>
          <a:ext cx="4409324" cy="842660"/>
        </a:xfrm>
        <a:prstGeom prst="roundRect">
          <a:avLst/>
        </a:prstGeom>
        <a:solidFill>
          <a:sysClr val="window" lastClr="FFFFFF"/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lnSpc>
              <a:spcPct val="100000"/>
            </a:lnSpc>
          </a:pPr>
          <a:r>
            <a:rPr lang="ru-RU" sz="3600" b="1" dirty="0" smtClean="0">
              <a:solidFill>
                <a:sysClr val="windowText" lastClr="000000"/>
              </a:solidFill>
              <a:latin typeface="Arial Narrow" pitchFamily="34" charset="0"/>
              <a:ea typeface="+mn-ea"/>
              <a:cs typeface="+mn-cs"/>
            </a:rPr>
            <a:t>Важная составляющая в разрешении агентских конфликтов</a:t>
          </a:r>
          <a:endParaRPr lang="en-US" sz="3600" b="1" dirty="0">
            <a:solidFill>
              <a:sysClr val="windowText" lastClr="000000"/>
            </a:solidFill>
            <a:latin typeface="Arial Narrow" pitchFamily="34" charset="0"/>
            <a:ea typeface="+mn-ea"/>
            <a:cs typeface="+mn-cs"/>
          </a:endParaRPr>
        </a:p>
      </dgm:t>
    </dgm:pt>
    <dgm:pt modelId="{514015CA-8012-4F45-BAC3-E3AF2FC57800}" type="parTrans" cxnId="{A7D28A97-0A35-443A-A62A-71881B9309D6}">
      <dgm:prSet/>
      <dgm:spPr/>
      <dgm:t>
        <a:bodyPr/>
        <a:lstStyle/>
        <a:p>
          <a:pPr>
            <a:lnSpc>
              <a:spcPct val="100000"/>
            </a:lnSpc>
          </a:pPr>
          <a:endParaRPr lang="ru-RU" sz="3600">
            <a:latin typeface="Arial Narrow" pitchFamily="34" charset="0"/>
          </a:endParaRPr>
        </a:p>
      </dgm:t>
    </dgm:pt>
    <dgm:pt modelId="{B24BA522-B2AD-4FD8-BB23-DF8DDFF2FFD0}" type="sibTrans" cxnId="{A7D28A97-0A35-443A-A62A-71881B9309D6}">
      <dgm:prSet/>
      <dgm:spPr/>
      <dgm:t>
        <a:bodyPr/>
        <a:lstStyle/>
        <a:p>
          <a:pPr>
            <a:lnSpc>
              <a:spcPct val="100000"/>
            </a:lnSpc>
          </a:pPr>
          <a:endParaRPr lang="ru-RU" sz="3600">
            <a:latin typeface="Arial Narrow" pitchFamily="34" charset="0"/>
          </a:endParaRPr>
        </a:p>
      </dgm:t>
    </dgm:pt>
    <dgm:pt modelId="{C13B8565-0C25-4E58-B6EB-E033DC69D810}">
      <dgm:prSet custT="1"/>
      <dgm:spPr>
        <a:xfrm>
          <a:off x="0" y="1632195"/>
          <a:ext cx="4409324" cy="1048320"/>
        </a:xfrm>
        <a:prstGeom prst="roundRect">
          <a:avLst/>
        </a:prstGeom>
        <a:solidFill>
          <a:sysClr val="window" lastClr="FFFFFF"/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lnSpc>
              <a:spcPct val="100000"/>
            </a:lnSpc>
          </a:pPr>
          <a:r>
            <a:rPr lang="ru-RU" sz="3600" b="0" dirty="0" smtClean="0">
              <a:solidFill>
                <a:sysClr val="windowText" lastClr="000000"/>
              </a:solidFill>
              <a:latin typeface="Arial Narrow" pitchFamily="34" charset="0"/>
              <a:ea typeface="+mn-ea"/>
              <a:cs typeface="+mn-cs"/>
            </a:rPr>
            <a:t>Неоднозначность направления влияния на эффективность работы компании</a:t>
          </a:r>
          <a:endParaRPr lang="en-US" sz="3600" b="0" dirty="0">
            <a:solidFill>
              <a:sysClr val="windowText" lastClr="000000"/>
            </a:solidFill>
            <a:latin typeface="Arial Narrow" pitchFamily="34" charset="0"/>
            <a:ea typeface="+mn-ea"/>
            <a:cs typeface="+mn-cs"/>
          </a:endParaRPr>
        </a:p>
      </dgm:t>
    </dgm:pt>
    <dgm:pt modelId="{731E603B-75CB-42D5-A4C6-972B88544ED1}" type="parTrans" cxnId="{CDEA3988-4007-4AB5-8B95-152A903580F2}">
      <dgm:prSet/>
      <dgm:spPr/>
      <dgm:t>
        <a:bodyPr/>
        <a:lstStyle/>
        <a:p>
          <a:pPr>
            <a:lnSpc>
              <a:spcPct val="100000"/>
            </a:lnSpc>
          </a:pPr>
          <a:endParaRPr lang="ru-RU" sz="3600"/>
        </a:p>
      </dgm:t>
    </dgm:pt>
    <dgm:pt modelId="{1B9B9C2C-E126-4B9E-82AC-1EA1A0BA23FD}" type="sibTrans" cxnId="{CDEA3988-4007-4AB5-8B95-152A903580F2}">
      <dgm:prSet/>
      <dgm:spPr/>
      <dgm:t>
        <a:bodyPr/>
        <a:lstStyle/>
        <a:p>
          <a:pPr>
            <a:lnSpc>
              <a:spcPct val="100000"/>
            </a:lnSpc>
          </a:pPr>
          <a:endParaRPr lang="ru-RU" sz="3600"/>
        </a:p>
      </dgm:t>
    </dgm:pt>
    <dgm:pt modelId="{99C63F6A-FE5B-4DAA-B8E7-292AF7486577}" type="pres">
      <dgm:prSet presAssocID="{55B451A5-A7CD-4015-867C-41B2CE65D1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760065-DA14-4B10-BFAC-8F8D3E636AF4}" type="pres">
      <dgm:prSet presAssocID="{49C2974A-EE70-4DD8-8270-3F81A62CE29F}" presName="parentText" presStyleLbl="node1" presStyleIdx="0" presStyleCnt="3" custScaleY="44066" custLinFactY="-4710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4179C-3358-456D-9989-FB5609E56135}" type="pres">
      <dgm:prSet presAssocID="{A424D4A1-2348-4802-BBAB-E6C978C74D1C}" presName="spacer" presStyleCnt="0"/>
      <dgm:spPr/>
    </dgm:pt>
    <dgm:pt modelId="{FD7CDD13-4DCE-4ADC-9CCC-271784C14150}" type="pres">
      <dgm:prSet presAssocID="{EB799108-0AD1-4EA7-B827-280ECA7A9375}" presName="parentText" presStyleLbl="node1" presStyleIdx="1" presStyleCnt="3" custScaleY="80382" custLinFactY="-3284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85BB4-566D-4BB5-B454-355440A8A31E}" type="pres">
      <dgm:prSet presAssocID="{B24BA522-B2AD-4FD8-BB23-DF8DDFF2FFD0}" presName="spacer" presStyleCnt="0"/>
      <dgm:spPr/>
    </dgm:pt>
    <dgm:pt modelId="{24B406C3-C9E8-49DB-BC74-C650B2AA06E6}" type="pres">
      <dgm:prSet presAssocID="{C13B8565-0C25-4E58-B6EB-E033DC69D81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EA3988-4007-4AB5-8B95-152A903580F2}" srcId="{55B451A5-A7CD-4015-867C-41B2CE65D175}" destId="{C13B8565-0C25-4E58-B6EB-E033DC69D810}" srcOrd="2" destOrd="0" parTransId="{731E603B-75CB-42D5-A4C6-972B88544ED1}" sibTransId="{1B9B9C2C-E126-4B9E-82AC-1EA1A0BA23FD}"/>
    <dgm:cxn modelId="{93F1C237-224A-4824-B7D5-7B9F394CDD9A}" type="presOf" srcId="{55B451A5-A7CD-4015-867C-41B2CE65D175}" destId="{99C63F6A-FE5B-4DAA-B8E7-292AF7486577}" srcOrd="0" destOrd="0" presId="urn:microsoft.com/office/officeart/2005/8/layout/vList2"/>
    <dgm:cxn modelId="{46175159-8DDE-4619-A9D8-A68B1FD47D76}" type="presOf" srcId="{49C2974A-EE70-4DD8-8270-3F81A62CE29F}" destId="{B6760065-DA14-4B10-BFAC-8F8D3E636AF4}" srcOrd="0" destOrd="0" presId="urn:microsoft.com/office/officeart/2005/8/layout/vList2"/>
    <dgm:cxn modelId="{39107A27-C7BF-42DB-9421-484E68238752}" type="presOf" srcId="{C13B8565-0C25-4E58-B6EB-E033DC69D810}" destId="{24B406C3-C9E8-49DB-BC74-C650B2AA06E6}" srcOrd="0" destOrd="0" presId="urn:microsoft.com/office/officeart/2005/8/layout/vList2"/>
    <dgm:cxn modelId="{8E28B69A-E57E-465B-A0A0-C7D83A3CBC80}" type="presOf" srcId="{EB799108-0AD1-4EA7-B827-280ECA7A9375}" destId="{FD7CDD13-4DCE-4ADC-9CCC-271784C14150}" srcOrd="0" destOrd="0" presId="urn:microsoft.com/office/officeart/2005/8/layout/vList2"/>
    <dgm:cxn modelId="{A7D28A97-0A35-443A-A62A-71881B9309D6}" srcId="{55B451A5-A7CD-4015-867C-41B2CE65D175}" destId="{EB799108-0AD1-4EA7-B827-280ECA7A9375}" srcOrd="1" destOrd="0" parTransId="{514015CA-8012-4F45-BAC3-E3AF2FC57800}" sibTransId="{B24BA522-B2AD-4FD8-BB23-DF8DDFF2FFD0}"/>
    <dgm:cxn modelId="{A7A6566D-DFCA-45BB-B485-68F11D8EFCF2}" srcId="{55B451A5-A7CD-4015-867C-41B2CE65D175}" destId="{49C2974A-EE70-4DD8-8270-3F81A62CE29F}" srcOrd="0" destOrd="0" parTransId="{3BE47DFE-1ADE-41EA-A17E-9B325BBD7E3B}" sibTransId="{A424D4A1-2348-4802-BBAB-E6C978C74D1C}"/>
    <dgm:cxn modelId="{3E32EF7A-A8CA-4E8E-B6F3-7A9D7BB4CEEB}" type="presParOf" srcId="{99C63F6A-FE5B-4DAA-B8E7-292AF7486577}" destId="{B6760065-DA14-4B10-BFAC-8F8D3E636AF4}" srcOrd="0" destOrd="0" presId="urn:microsoft.com/office/officeart/2005/8/layout/vList2"/>
    <dgm:cxn modelId="{CE195AA5-DF68-4764-A427-8038392E9F19}" type="presParOf" srcId="{99C63F6A-FE5B-4DAA-B8E7-292AF7486577}" destId="{7424179C-3358-456D-9989-FB5609E56135}" srcOrd="1" destOrd="0" presId="urn:microsoft.com/office/officeart/2005/8/layout/vList2"/>
    <dgm:cxn modelId="{1C81AEE5-9291-48E6-B94A-33B5E2332211}" type="presParOf" srcId="{99C63F6A-FE5B-4DAA-B8E7-292AF7486577}" destId="{FD7CDD13-4DCE-4ADC-9CCC-271784C14150}" srcOrd="2" destOrd="0" presId="urn:microsoft.com/office/officeart/2005/8/layout/vList2"/>
    <dgm:cxn modelId="{8CFDA8BC-2286-444A-91B1-651CF7ACF618}" type="presParOf" srcId="{99C63F6A-FE5B-4DAA-B8E7-292AF7486577}" destId="{18F85BB4-566D-4BB5-B454-355440A8A31E}" srcOrd="3" destOrd="0" presId="urn:microsoft.com/office/officeart/2005/8/layout/vList2"/>
    <dgm:cxn modelId="{5D17F13D-012E-4B5E-97D5-D5D84B3A844E}" type="presParOf" srcId="{99C63F6A-FE5B-4DAA-B8E7-292AF7486577}" destId="{24B406C3-C9E8-49DB-BC74-C650B2AA06E6}" srcOrd="4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76F5BC-93AF-4F58-A67E-8FEE93CCE4F7}" type="doc">
      <dgm:prSet loTypeId="urn:microsoft.com/office/officeart/2005/8/layout/vList2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562BD6C-8B7F-414F-BA01-A0011A351B24}">
      <dgm:prSet custT="1"/>
      <dgm:spPr>
        <a:xfrm>
          <a:off x="0" y="764659"/>
          <a:ext cx="10687050" cy="429799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 rtl="0"/>
          <a:r>
            <a:rPr lang="ru-RU" sz="36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+mn-cs"/>
            </a:rPr>
            <a:t>Изучить общетеоретические основы понятия структура собственности</a:t>
          </a:r>
          <a:r>
            <a:rPr lang="ru-RU" sz="36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gm:t>
    </dgm:pt>
    <dgm:pt modelId="{11B011C1-8660-416C-A6DE-71AF2F20AC5B}" type="parTrans" cxnId="{E2EE73FC-2034-47C3-9D05-99E752C97A87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5FD1236D-5A68-4E37-99E9-AE713F7EFF8B}" type="sibTrans" cxnId="{E2EE73FC-2034-47C3-9D05-99E752C97A87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1D1C8B37-DFB7-480C-A0F4-1E69E2444A3C}">
      <dgm:prSet custT="1"/>
      <dgm:spPr>
        <a:xfrm>
          <a:off x="0" y="1378778"/>
          <a:ext cx="10687050" cy="450034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 rtl="0">
            <a:lnSpc>
              <a:spcPct val="110000"/>
            </a:lnSpc>
          </a:pPr>
          <a:r>
            <a:rPr lang="ru-RU" sz="36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+mn-cs"/>
            </a:rPr>
            <a:t>Проанализировать основные концепции эффективности деятельности компании</a:t>
          </a:r>
          <a:r>
            <a:rPr lang="ru-RU" sz="36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gm:t>
    </dgm:pt>
    <dgm:pt modelId="{25AB1F76-57F6-401E-AFA2-E1CD39BF6CAE}" type="parTrans" cxnId="{3C11F038-81E8-4492-A923-D7C13BBEE392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87BEFE18-FE3C-4846-8338-29B83A8B3CC4}" type="sibTrans" cxnId="{3C11F038-81E8-4492-A923-D7C13BBEE392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11374973-8005-441F-8A76-D4EBC060770B}">
      <dgm:prSet custT="1"/>
      <dgm:spPr>
        <a:xfrm>
          <a:off x="0" y="2013133"/>
          <a:ext cx="10687050" cy="414355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 rtl="0"/>
          <a:r>
            <a:rPr lang="ru-RU" sz="36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+mn-cs"/>
            </a:rPr>
            <a:t>Рассмотреть специфику структуры собственности с иностранным участием</a:t>
          </a:r>
          <a:r>
            <a:rPr lang="ru-RU" sz="36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gm:t>
    </dgm:pt>
    <dgm:pt modelId="{65392CF6-B0A6-425B-A687-035143CD0A5B}" type="parTrans" cxnId="{CBE596F0-F5AB-4584-8761-700E7A1540FA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FD08974C-5E3B-4F6F-B7D1-3DA60643D2A8}" type="sibTrans" cxnId="{CBE596F0-F5AB-4584-8761-700E7A1540FA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21A684B4-EEC9-4FD0-9340-12C455F501E6}">
      <dgm:prSet custT="1"/>
      <dgm:spPr>
        <a:xfrm>
          <a:off x="0" y="2611809"/>
          <a:ext cx="10687050" cy="680593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 rtl="0">
            <a:lnSpc>
              <a:spcPct val="110000"/>
            </a:lnSpc>
          </a:pPr>
          <a:r>
            <a:rPr lang="ru-RU" sz="36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+mn-cs"/>
            </a:rPr>
            <a:t>Провести метаанализ трендов в исследованиях влияния структуры собственности на эффективность деятельности фирмы</a:t>
          </a:r>
          <a:r>
            <a:rPr lang="ru-RU" sz="36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gm:t>
    </dgm:pt>
    <dgm:pt modelId="{25B12371-2994-4B8B-8128-EB1D82249C7E}" type="parTrans" cxnId="{980425FE-A5E0-4C65-9137-ADA856B474BB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0FB711D9-E803-4B98-8AE0-DD9A6AA91286}" type="sibTrans" cxnId="{980425FE-A5E0-4C65-9137-ADA856B474BB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61FE1870-50F8-473E-9779-768106572783}">
      <dgm:prSet custT="1"/>
      <dgm:spPr>
        <a:xfrm>
          <a:off x="0" y="3476722"/>
          <a:ext cx="10687050" cy="414296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 rtl="0"/>
          <a:r>
            <a:rPr lang="ru-RU" sz="36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+mn-cs"/>
            </a:rPr>
            <a:t>Осуществить обзор основных эмпирических работ, затрагивающих предметную область данного исследования</a:t>
          </a:r>
          <a:r>
            <a:rPr lang="ru-RU" sz="36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gm:t>
    </dgm:pt>
    <dgm:pt modelId="{C44D2505-8662-4DAB-9FE7-21DA4FAE06A0}" type="parTrans" cxnId="{62255B48-7AE8-449F-907D-969FCB1DC52A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5481492C-8759-45F9-A006-B6867BC26F02}" type="sibTrans" cxnId="{62255B48-7AE8-449F-907D-969FCB1DC52A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C93447D6-33EB-4478-86EA-19CC9E599508}">
      <dgm:prSet custT="1"/>
      <dgm:spPr>
        <a:xfrm>
          <a:off x="0" y="4075338"/>
          <a:ext cx="10687050" cy="738544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 rtl="0">
            <a:lnSpc>
              <a:spcPct val="110000"/>
            </a:lnSpc>
          </a:pPr>
          <a:r>
            <a:rPr lang="ru-RU" sz="36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+mn-cs"/>
            </a:rPr>
            <a:t>Выбрать зависимые, объясняющие и контрольные переменные, а также выдвинуть гипотезы относительно воздействия компонентов структуры собственности на эффективность деятельности компании</a:t>
          </a:r>
          <a:r>
            <a:rPr lang="ru-RU" sz="36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.</a:t>
          </a:r>
          <a:endParaRPr lang="ru-RU" sz="36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gm:t>
    </dgm:pt>
    <dgm:pt modelId="{05F1220F-A470-407C-9808-601A50CB858D}" type="parTrans" cxnId="{3535FF28-C201-4181-B050-88E016627F5C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ADB3F846-5CA4-4710-BE20-B6D5D679EFAE}" type="sibTrans" cxnId="{3535FF28-C201-4181-B050-88E016627F5C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3BA4947C-BCAB-4389-8667-6FDE8A00AE50}">
      <dgm:prSet custT="1"/>
      <dgm:spPr>
        <a:xfrm>
          <a:off x="0" y="270791"/>
          <a:ext cx="10687050" cy="350737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noFill/>
          <a:prstDash val="solid"/>
        </a:ln>
        <a:effectLst/>
      </dgm:spPr>
      <dgm:t>
        <a:bodyPr/>
        <a:lstStyle/>
        <a:p>
          <a:pPr algn="ctr" rtl="0"/>
          <a:r>
            <a:rPr lang="ru-RU" sz="36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Задачи:</a:t>
          </a:r>
          <a:endParaRPr lang="ru-RU" sz="3600" b="1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gm:t>
    </dgm:pt>
    <dgm:pt modelId="{12FF7586-5058-4875-82B8-D99E1F64A348}" type="parTrans" cxnId="{CB8D36F9-8EC3-44BB-87CA-195010BE056F}">
      <dgm:prSet/>
      <dgm:spPr/>
      <dgm:t>
        <a:bodyPr/>
        <a:lstStyle/>
        <a:p>
          <a:endParaRPr lang="ru-RU" sz="3600">
            <a:solidFill>
              <a:schemeClr val="accent1">
                <a:lumMod val="50000"/>
              </a:schemeClr>
            </a:solidFill>
          </a:endParaRPr>
        </a:p>
      </dgm:t>
    </dgm:pt>
    <dgm:pt modelId="{6F87B536-F381-4A7F-850D-02D84D4D8970}" type="sibTrans" cxnId="{CB8D36F9-8EC3-44BB-87CA-195010BE056F}">
      <dgm:prSet/>
      <dgm:spPr/>
      <dgm:t>
        <a:bodyPr/>
        <a:lstStyle/>
        <a:p>
          <a:endParaRPr lang="ru-RU" sz="3600">
            <a:solidFill>
              <a:schemeClr val="accent1">
                <a:lumMod val="50000"/>
              </a:schemeClr>
            </a:solidFill>
          </a:endParaRPr>
        </a:p>
      </dgm:t>
    </dgm:pt>
    <dgm:pt modelId="{0A51C162-1ACD-44FC-A706-E020A4A7E20E}" type="pres">
      <dgm:prSet presAssocID="{8176F5BC-93AF-4F58-A67E-8FEE93CCE4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28F72F-1158-4A19-AC42-4E39CE81F2DD}" type="pres">
      <dgm:prSet presAssocID="{3BA4947C-BCAB-4389-8667-6FDE8A00AE50}" presName="parentText" presStyleLbl="node1" presStyleIdx="0" presStyleCnt="7" custScaleY="29275" custLinFactNeighborY="223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553D6-1F0D-4B59-B981-31ECF0937781}" type="pres">
      <dgm:prSet presAssocID="{6F87B536-F381-4A7F-850D-02D84D4D8970}" presName="spacer" presStyleCnt="0"/>
      <dgm:spPr/>
    </dgm:pt>
    <dgm:pt modelId="{27CF9E61-A498-404C-B3A2-C9280D57B794}" type="pres">
      <dgm:prSet presAssocID="{3562BD6C-8B7F-414F-BA01-A0011A351B24}" presName="parentText" presStyleLbl="node1" presStyleIdx="1" presStyleCnt="7" custScaleY="358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B2077-E623-4AC8-A741-7C690123AEAD}" type="pres">
      <dgm:prSet presAssocID="{5FD1236D-5A68-4E37-99E9-AE713F7EFF8B}" presName="spacer" presStyleCnt="0"/>
      <dgm:spPr/>
    </dgm:pt>
    <dgm:pt modelId="{97D1170A-E1FF-41C7-B241-D6249543F29D}" type="pres">
      <dgm:prSet presAssocID="{1D1C8B37-DFB7-480C-A0F4-1E69E2444A3C}" presName="parentText" presStyleLbl="node1" presStyleIdx="2" presStyleCnt="7" custScaleY="375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CFF09-F984-4E55-85BD-38B3CB9B12EC}" type="pres">
      <dgm:prSet presAssocID="{87BEFE18-FE3C-4846-8338-29B83A8B3CC4}" presName="spacer" presStyleCnt="0"/>
      <dgm:spPr/>
    </dgm:pt>
    <dgm:pt modelId="{F7A97574-03FB-4D28-9D1E-B991DA7936B0}" type="pres">
      <dgm:prSet presAssocID="{11374973-8005-441F-8A76-D4EBC060770B}" presName="parentText" presStyleLbl="node1" presStyleIdx="3" presStyleCnt="7" custScaleY="345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4E0E0-D557-4CDE-9702-33CC883D35D8}" type="pres">
      <dgm:prSet presAssocID="{FD08974C-5E3B-4F6F-B7D1-3DA60643D2A8}" presName="spacer" presStyleCnt="0"/>
      <dgm:spPr/>
    </dgm:pt>
    <dgm:pt modelId="{F3746363-647E-412A-AAC5-039B12A852EB}" type="pres">
      <dgm:prSet presAssocID="{21A684B4-EEC9-4FD0-9340-12C455F501E6}" presName="parentText" presStyleLbl="node1" presStyleIdx="4" presStyleCnt="7" custScaleY="568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7951B-C1A0-44A3-9B96-895C3C44BA4B}" type="pres">
      <dgm:prSet presAssocID="{0FB711D9-E803-4B98-8AE0-DD9A6AA91286}" presName="spacer" presStyleCnt="0"/>
      <dgm:spPr/>
    </dgm:pt>
    <dgm:pt modelId="{6BA2DB4F-793D-4208-AEDB-E17B69AA9AD9}" type="pres">
      <dgm:prSet presAssocID="{61FE1870-50F8-473E-9779-768106572783}" presName="parentText" presStyleLbl="node1" presStyleIdx="5" presStyleCnt="7" custScaleY="445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387F8-1D79-4AB7-925B-92260D219E9A}" type="pres">
      <dgm:prSet presAssocID="{5481492C-8759-45F9-A006-B6867BC26F02}" presName="spacer" presStyleCnt="0"/>
      <dgm:spPr/>
    </dgm:pt>
    <dgm:pt modelId="{862B7846-39CC-4116-828C-75455746BB25}" type="pres">
      <dgm:prSet presAssocID="{C93447D6-33EB-4478-86EA-19CC9E599508}" presName="parentText" presStyleLbl="node1" presStyleIdx="6" presStyleCnt="7" custScaleY="79389" custLinFactNeighborY="172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BB9B33-3BEF-4E14-BD52-E69EB4CBC496}" type="presOf" srcId="{21A684B4-EEC9-4FD0-9340-12C455F501E6}" destId="{F3746363-647E-412A-AAC5-039B12A852EB}" srcOrd="0" destOrd="0" presId="urn:microsoft.com/office/officeart/2005/8/layout/vList2"/>
    <dgm:cxn modelId="{A8E0D08D-0CF5-4A6C-B33E-FAF66D9C5CCC}" type="presOf" srcId="{8176F5BC-93AF-4F58-A67E-8FEE93CCE4F7}" destId="{0A51C162-1ACD-44FC-A706-E020A4A7E20E}" srcOrd="0" destOrd="0" presId="urn:microsoft.com/office/officeart/2005/8/layout/vList2"/>
    <dgm:cxn modelId="{96209276-8A5E-49EB-B3E9-CCC5E270D65C}" type="presOf" srcId="{61FE1870-50F8-473E-9779-768106572783}" destId="{6BA2DB4F-793D-4208-AEDB-E17B69AA9AD9}" srcOrd="0" destOrd="0" presId="urn:microsoft.com/office/officeart/2005/8/layout/vList2"/>
    <dgm:cxn modelId="{A36FFB91-374B-44E1-816B-48683964F693}" type="presOf" srcId="{3562BD6C-8B7F-414F-BA01-A0011A351B24}" destId="{27CF9E61-A498-404C-B3A2-C9280D57B794}" srcOrd="0" destOrd="0" presId="urn:microsoft.com/office/officeart/2005/8/layout/vList2"/>
    <dgm:cxn modelId="{3535FF28-C201-4181-B050-88E016627F5C}" srcId="{8176F5BC-93AF-4F58-A67E-8FEE93CCE4F7}" destId="{C93447D6-33EB-4478-86EA-19CC9E599508}" srcOrd="6" destOrd="0" parTransId="{05F1220F-A470-407C-9808-601A50CB858D}" sibTransId="{ADB3F846-5CA4-4710-BE20-B6D5D679EFAE}"/>
    <dgm:cxn modelId="{FEC74361-DB2D-4069-8F31-9B3457E47325}" type="presOf" srcId="{C93447D6-33EB-4478-86EA-19CC9E599508}" destId="{862B7846-39CC-4116-828C-75455746BB25}" srcOrd="0" destOrd="0" presId="urn:microsoft.com/office/officeart/2005/8/layout/vList2"/>
    <dgm:cxn modelId="{CBE596F0-F5AB-4584-8761-700E7A1540FA}" srcId="{8176F5BC-93AF-4F58-A67E-8FEE93CCE4F7}" destId="{11374973-8005-441F-8A76-D4EBC060770B}" srcOrd="3" destOrd="0" parTransId="{65392CF6-B0A6-425B-A687-035143CD0A5B}" sibTransId="{FD08974C-5E3B-4F6F-B7D1-3DA60643D2A8}"/>
    <dgm:cxn modelId="{980425FE-A5E0-4C65-9137-ADA856B474BB}" srcId="{8176F5BC-93AF-4F58-A67E-8FEE93CCE4F7}" destId="{21A684B4-EEC9-4FD0-9340-12C455F501E6}" srcOrd="4" destOrd="0" parTransId="{25B12371-2994-4B8B-8128-EB1D82249C7E}" sibTransId="{0FB711D9-E803-4B98-8AE0-DD9A6AA91286}"/>
    <dgm:cxn modelId="{CB8D36F9-8EC3-44BB-87CA-195010BE056F}" srcId="{8176F5BC-93AF-4F58-A67E-8FEE93CCE4F7}" destId="{3BA4947C-BCAB-4389-8667-6FDE8A00AE50}" srcOrd="0" destOrd="0" parTransId="{12FF7586-5058-4875-82B8-D99E1F64A348}" sibTransId="{6F87B536-F381-4A7F-850D-02D84D4D8970}"/>
    <dgm:cxn modelId="{62255B48-7AE8-449F-907D-969FCB1DC52A}" srcId="{8176F5BC-93AF-4F58-A67E-8FEE93CCE4F7}" destId="{61FE1870-50F8-473E-9779-768106572783}" srcOrd="5" destOrd="0" parTransId="{C44D2505-8662-4DAB-9FE7-21DA4FAE06A0}" sibTransId="{5481492C-8759-45F9-A006-B6867BC26F02}"/>
    <dgm:cxn modelId="{4F3ABE28-FE17-40D7-B434-F05CB71A9825}" type="presOf" srcId="{1D1C8B37-DFB7-480C-A0F4-1E69E2444A3C}" destId="{97D1170A-E1FF-41C7-B241-D6249543F29D}" srcOrd="0" destOrd="0" presId="urn:microsoft.com/office/officeart/2005/8/layout/vList2"/>
    <dgm:cxn modelId="{3C11F038-81E8-4492-A923-D7C13BBEE392}" srcId="{8176F5BC-93AF-4F58-A67E-8FEE93CCE4F7}" destId="{1D1C8B37-DFB7-480C-A0F4-1E69E2444A3C}" srcOrd="2" destOrd="0" parTransId="{25AB1F76-57F6-401E-AFA2-E1CD39BF6CAE}" sibTransId="{87BEFE18-FE3C-4846-8338-29B83A8B3CC4}"/>
    <dgm:cxn modelId="{180D94E8-35E4-4352-817B-04114E49DD7F}" type="presOf" srcId="{3BA4947C-BCAB-4389-8667-6FDE8A00AE50}" destId="{B628F72F-1158-4A19-AC42-4E39CE81F2DD}" srcOrd="0" destOrd="0" presId="urn:microsoft.com/office/officeart/2005/8/layout/vList2"/>
    <dgm:cxn modelId="{5B3F9AD1-B06D-4FEC-99AB-606F32594BA5}" type="presOf" srcId="{11374973-8005-441F-8A76-D4EBC060770B}" destId="{F7A97574-03FB-4D28-9D1E-B991DA7936B0}" srcOrd="0" destOrd="0" presId="urn:microsoft.com/office/officeart/2005/8/layout/vList2"/>
    <dgm:cxn modelId="{E2EE73FC-2034-47C3-9D05-99E752C97A87}" srcId="{8176F5BC-93AF-4F58-A67E-8FEE93CCE4F7}" destId="{3562BD6C-8B7F-414F-BA01-A0011A351B24}" srcOrd="1" destOrd="0" parTransId="{11B011C1-8660-416C-A6DE-71AF2F20AC5B}" sibTransId="{5FD1236D-5A68-4E37-99E9-AE713F7EFF8B}"/>
    <dgm:cxn modelId="{CDAB4098-7521-45C6-AA25-9DA87B46714C}" type="presParOf" srcId="{0A51C162-1ACD-44FC-A706-E020A4A7E20E}" destId="{B628F72F-1158-4A19-AC42-4E39CE81F2DD}" srcOrd="0" destOrd="0" presId="urn:microsoft.com/office/officeart/2005/8/layout/vList2"/>
    <dgm:cxn modelId="{11008F55-1C86-48F8-A0E4-10B511E8525C}" type="presParOf" srcId="{0A51C162-1ACD-44FC-A706-E020A4A7E20E}" destId="{443553D6-1F0D-4B59-B981-31ECF0937781}" srcOrd="1" destOrd="0" presId="urn:microsoft.com/office/officeart/2005/8/layout/vList2"/>
    <dgm:cxn modelId="{A8AB9593-4CE4-4762-8AD6-91C009A06AB2}" type="presParOf" srcId="{0A51C162-1ACD-44FC-A706-E020A4A7E20E}" destId="{27CF9E61-A498-404C-B3A2-C9280D57B794}" srcOrd="2" destOrd="0" presId="urn:microsoft.com/office/officeart/2005/8/layout/vList2"/>
    <dgm:cxn modelId="{9BE53273-5922-4325-B2F5-8A654C6DC216}" type="presParOf" srcId="{0A51C162-1ACD-44FC-A706-E020A4A7E20E}" destId="{029B2077-E623-4AC8-A741-7C690123AEAD}" srcOrd="3" destOrd="0" presId="urn:microsoft.com/office/officeart/2005/8/layout/vList2"/>
    <dgm:cxn modelId="{609905AD-04B5-4F74-8BA7-8490D0675685}" type="presParOf" srcId="{0A51C162-1ACD-44FC-A706-E020A4A7E20E}" destId="{97D1170A-E1FF-41C7-B241-D6249543F29D}" srcOrd="4" destOrd="0" presId="urn:microsoft.com/office/officeart/2005/8/layout/vList2"/>
    <dgm:cxn modelId="{78026B84-5E07-4DDF-905F-D67ECFF63B22}" type="presParOf" srcId="{0A51C162-1ACD-44FC-A706-E020A4A7E20E}" destId="{EE2CFF09-F984-4E55-85BD-38B3CB9B12EC}" srcOrd="5" destOrd="0" presId="urn:microsoft.com/office/officeart/2005/8/layout/vList2"/>
    <dgm:cxn modelId="{A5E2B188-A982-4E20-B57D-678C56E157C4}" type="presParOf" srcId="{0A51C162-1ACD-44FC-A706-E020A4A7E20E}" destId="{F7A97574-03FB-4D28-9D1E-B991DA7936B0}" srcOrd="6" destOrd="0" presId="urn:microsoft.com/office/officeart/2005/8/layout/vList2"/>
    <dgm:cxn modelId="{7A68537A-5E85-4322-80DD-AD78A216D722}" type="presParOf" srcId="{0A51C162-1ACD-44FC-A706-E020A4A7E20E}" destId="{ED84E0E0-D557-4CDE-9702-33CC883D35D8}" srcOrd="7" destOrd="0" presId="urn:microsoft.com/office/officeart/2005/8/layout/vList2"/>
    <dgm:cxn modelId="{AC6F8603-F3F3-4EE8-8C4A-928DCD9AB490}" type="presParOf" srcId="{0A51C162-1ACD-44FC-A706-E020A4A7E20E}" destId="{F3746363-647E-412A-AAC5-039B12A852EB}" srcOrd="8" destOrd="0" presId="urn:microsoft.com/office/officeart/2005/8/layout/vList2"/>
    <dgm:cxn modelId="{B3979CED-DECC-48F5-8C0F-54077C55A243}" type="presParOf" srcId="{0A51C162-1ACD-44FC-A706-E020A4A7E20E}" destId="{DC97951B-C1A0-44A3-9B96-895C3C44BA4B}" srcOrd="9" destOrd="0" presId="urn:microsoft.com/office/officeart/2005/8/layout/vList2"/>
    <dgm:cxn modelId="{E249A3B2-BD67-47B5-B73C-D6B211E969C5}" type="presParOf" srcId="{0A51C162-1ACD-44FC-A706-E020A4A7E20E}" destId="{6BA2DB4F-793D-4208-AEDB-E17B69AA9AD9}" srcOrd="10" destOrd="0" presId="urn:microsoft.com/office/officeart/2005/8/layout/vList2"/>
    <dgm:cxn modelId="{9A41FD4E-A69B-44F2-A1AE-03CEB0B7B2EC}" type="presParOf" srcId="{0A51C162-1ACD-44FC-A706-E020A4A7E20E}" destId="{72A387F8-1D79-4AB7-925B-92260D219E9A}" srcOrd="11" destOrd="0" presId="urn:microsoft.com/office/officeart/2005/8/layout/vList2"/>
    <dgm:cxn modelId="{7AA8893B-9CEB-4F92-BA26-D99BC7B2C810}" type="presParOf" srcId="{0A51C162-1ACD-44FC-A706-E020A4A7E20E}" destId="{862B7846-39CC-4116-828C-75455746BB2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6A5D41-EE1D-4776-93D2-59E6272337C2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A89C9EE-55EC-4B77-BA07-F78F294BF28C}">
      <dgm:prSet/>
      <dgm:spPr>
        <a:solidFill>
          <a:srgbClr val="002060">
            <a:alpha val="90000"/>
          </a:srgbClr>
        </a:solidFill>
      </dgm:spPr>
      <dgm:t>
        <a:bodyPr/>
        <a:lstStyle/>
        <a:p>
          <a:pPr algn="ctr" rtl="0"/>
          <a:r>
            <a:rPr lang="en-US" b="1" i="0" baseline="0" dirty="0" smtClean="0"/>
            <a:t>Scopus</a:t>
          </a:r>
          <a:endParaRPr lang="ru-RU" b="1" dirty="0"/>
        </a:p>
      </dgm:t>
    </dgm:pt>
    <dgm:pt modelId="{0749878B-ADD8-4586-942F-3D723A27E356}" type="parTrans" cxnId="{A39F7730-3DD2-421E-87E6-6DCB50503DBF}">
      <dgm:prSet/>
      <dgm:spPr/>
      <dgm:t>
        <a:bodyPr/>
        <a:lstStyle/>
        <a:p>
          <a:endParaRPr lang="ru-RU"/>
        </a:p>
      </dgm:t>
    </dgm:pt>
    <dgm:pt modelId="{969E7566-CB3E-4C9C-86FF-BE247D5AFA0A}" type="sibTrans" cxnId="{A39F7730-3DD2-421E-87E6-6DCB50503DBF}">
      <dgm:prSet/>
      <dgm:spPr/>
      <dgm:t>
        <a:bodyPr/>
        <a:lstStyle/>
        <a:p>
          <a:endParaRPr lang="ru-RU"/>
        </a:p>
      </dgm:t>
    </dgm:pt>
    <dgm:pt modelId="{01934B58-7D10-4894-A3BB-EE2D8ACA57E9}">
      <dgm:prSet/>
      <dgm:spPr>
        <a:solidFill>
          <a:srgbClr val="002060">
            <a:alpha val="90000"/>
          </a:srgbClr>
        </a:solidFill>
      </dgm:spPr>
      <dgm:t>
        <a:bodyPr/>
        <a:lstStyle/>
        <a:p>
          <a:pPr algn="ctr" rtl="0"/>
          <a:r>
            <a:rPr lang="en-US" b="1" dirty="0" smtClean="0"/>
            <a:t>Q1</a:t>
          </a:r>
          <a:endParaRPr lang="ru-RU" b="1" dirty="0"/>
        </a:p>
      </dgm:t>
    </dgm:pt>
    <dgm:pt modelId="{658B4DA6-2211-4DBF-9F22-3DED21979234}" type="parTrans" cxnId="{B3CA9246-BE63-4F36-A5D5-4B5CEBB0D22D}">
      <dgm:prSet/>
      <dgm:spPr/>
      <dgm:t>
        <a:bodyPr/>
        <a:lstStyle/>
        <a:p>
          <a:endParaRPr lang="ru-RU"/>
        </a:p>
      </dgm:t>
    </dgm:pt>
    <dgm:pt modelId="{22662FB7-99A2-462B-A66F-59DCE275E2C4}" type="sibTrans" cxnId="{B3CA9246-BE63-4F36-A5D5-4B5CEBB0D22D}">
      <dgm:prSet/>
      <dgm:spPr/>
      <dgm:t>
        <a:bodyPr/>
        <a:lstStyle/>
        <a:p>
          <a:endParaRPr lang="ru-RU"/>
        </a:p>
      </dgm:t>
    </dgm:pt>
    <dgm:pt modelId="{15728534-7F3B-4A45-8B4B-2A404A30E617}">
      <dgm:prSet/>
      <dgm:spPr>
        <a:solidFill>
          <a:srgbClr val="002060">
            <a:alpha val="90000"/>
          </a:srgbClr>
        </a:solidFill>
      </dgm:spPr>
      <dgm:t>
        <a:bodyPr/>
        <a:lstStyle/>
        <a:p>
          <a:pPr algn="ctr" rtl="0"/>
          <a:r>
            <a:rPr lang="ru-RU" b="1" dirty="0" smtClean="0"/>
            <a:t>2009 - 2018</a:t>
          </a:r>
          <a:endParaRPr lang="ru-RU" b="1" dirty="0"/>
        </a:p>
      </dgm:t>
    </dgm:pt>
    <dgm:pt modelId="{0734E38D-F098-4328-AC5C-CA65EE501C2B}" type="parTrans" cxnId="{E051D95F-DCC9-40B0-86D2-A48FEF4B5C4B}">
      <dgm:prSet/>
      <dgm:spPr/>
      <dgm:t>
        <a:bodyPr/>
        <a:lstStyle/>
        <a:p>
          <a:endParaRPr lang="ru-RU"/>
        </a:p>
      </dgm:t>
    </dgm:pt>
    <dgm:pt modelId="{BD214175-520F-4789-AB4F-0ACDD9A7550B}" type="sibTrans" cxnId="{E051D95F-DCC9-40B0-86D2-A48FEF4B5C4B}">
      <dgm:prSet/>
      <dgm:spPr/>
      <dgm:t>
        <a:bodyPr/>
        <a:lstStyle/>
        <a:p>
          <a:endParaRPr lang="ru-RU"/>
        </a:p>
      </dgm:t>
    </dgm:pt>
    <dgm:pt modelId="{A073847D-22C0-43F3-945D-5938002233B2}">
      <dgm:prSet custT="1"/>
      <dgm:spPr>
        <a:solidFill>
          <a:srgbClr val="002060">
            <a:alpha val="70000"/>
          </a:srgbClr>
        </a:solidFill>
      </dgm:spPr>
      <dgm:t>
        <a:bodyPr/>
        <a:lstStyle/>
        <a:p>
          <a:pPr algn="ctr" rtl="0"/>
          <a:r>
            <a:rPr lang="ru-RU" sz="5700" b="1" dirty="0" smtClean="0"/>
            <a:t>730</a:t>
          </a:r>
          <a:endParaRPr lang="ru-RU" sz="5700" b="1" dirty="0"/>
        </a:p>
      </dgm:t>
    </dgm:pt>
    <dgm:pt modelId="{EF8F1A22-DB5D-4F1E-B8A9-D57F69945E00}" type="parTrans" cxnId="{D8AB66BA-C71E-4BD5-9AEB-BB0BAE3F3567}">
      <dgm:prSet/>
      <dgm:spPr/>
      <dgm:t>
        <a:bodyPr/>
        <a:lstStyle/>
        <a:p>
          <a:endParaRPr lang="ru-RU"/>
        </a:p>
      </dgm:t>
    </dgm:pt>
    <dgm:pt modelId="{930ECA01-FADE-4C81-A013-7AE3CE49986D}" type="sibTrans" cxnId="{D8AB66BA-C71E-4BD5-9AEB-BB0BAE3F3567}">
      <dgm:prSet/>
      <dgm:spPr/>
      <dgm:t>
        <a:bodyPr/>
        <a:lstStyle/>
        <a:p>
          <a:endParaRPr lang="ru-RU"/>
        </a:p>
      </dgm:t>
    </dgm:pt>
    <dgm:pt modelId="{B205C5C0-6280-4BD8-A87B-97819E034CC6}" type="pres">
      <dgm:prSet presAssocID="{C66A5D41-EE1D-4776-93D2-59E6272337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8CA2C8-A03D-42C9-85E7-68A266384759}" type="pres">
      <dgm:prSet presAssocID="{01934B58-7D10-4894-A3BB-EE2D8ACA57E9}" presName="parentText" presStyleLbl="node1" presStyleIdx="0" presStyleCnt="4" custScaleX="68559" custScaleY="1028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A40BE-BC0D-40D0-A052-7D84D948FA42}" type="pres">
      <dgm:prSet presAssocID="{22662FB7-99A2-462B-A66F-59DCE275E2C4}" presName="spacer" presStyleCnt="0"/>
      <dgm:spPr/>
    </dgm:pt>
    <dgm:pt modelId="{7F2A5F9F-48CB-4854-A43A-55AB60FBC8BD}" type="pres">
      <dgm:prSet presAssocID="{BA89C9EE-55EC-4B77-BA07-F78F294BF28C}" presName="parentText" presStyleLbl="node1" presStyleIdx="1" presStyleCnt="4" custScaleX="699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DC3CA-3FD6-4D75-821C-954A2E78B899}" type="pres">
      <dgm:prSet presAssocID="{969E7566-CB3E-4C9C-86FF-BE247D5AFA0A}" presName="spacer" presStyleCnt="0"/>
      <dgm:spPr/>
    </dgm:pt>
    <dgm:pt modelId="{A231BEA8-1B12-46C3-8851-7F8FD5DD006C}" type="pres">
      <dgm:prSet presAssocID="{15728534-7F3B-4A45-8B4B-2A404A30E617}" presName="parentText" presStyleLbl="node1" presStyleIdx="2" presStyleCnt="4" custScaleX="68559" custScaleY="947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0CD966-6B5F-44C1-93E4-7A3CCE9E40B1}" type="pres">
      <dgm:prSet presAssocID="{BD214175-520F-4789-AB4F-0ACDD9A7550B}" presName="spacer" presStyleCnt="0"/>
      <dgm:spPr/>
    </dgm:pt>
    <dgm:pt modelId="{BF8C1F37-B643-4A10-9E7F-938DB6B4724B}" type="pres">
      <dgm:prSet presAssocID="{A073847D-22C0-43F3-945D-5938002233B2}" presName="parentText" presStyleLbl="node1" presStyleIdx="3" presStyleCnt="4" custScaleX="69869" custScaleY="1097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51D95F-DCC9-40B0-86D2-A48FEF4B5C4B}" srcId="{C66A5D41-EE1D-4776-93D2-59E6272337C2}" destId="{15728534-7F3B-4A45-8B4B-2A404A30E617}" srcOrd="2" destOrd="0" parTransId="{0734E38D-F098-4328-AC5C-CA65EE501C2B}" sibTransId="{BD214175-520F-4789-AB4F-0ACDD9A7550B}"/>
    <dgm:cxn modelId="{28835F7F-1AE1-4774-9E2A-6FE176B28481}" type="presOf" srcId="{A073847D-22C0-43F3-945D-5938002233B2}" destId="{BF8C1F37-B643-4A10-9E7F-938DB6B4724B}" srcOrd="0" destOrd="0" presId="urn:microsoft.com/office/officeart/2005/8/layout/vList2"/>
    <dgm:cxn modelId="{A39F7730-3DD2-421E-87E6-6DCB50503DBF}" srcId="{C66A5D41-EE1D-4776-93D2-59E6272337C2}" destId="{BA89C9EE-55EC-4B77-BA07-F78F294BF28C}" srcOrd="1" destOrd="0" parTransId="{0749878B-ADD8-4586-942F-3D723A27E356}" sibTransId="{969E7566-CB3E-4C9C-86FF-BE247D5AFA0A}"/>
    <dgm:cxn modelId="{B3CA9246-BE63-4F36-A5D5-4B5CEBB0D22D}" srcId="{C66A5D41-EE1D-4776-93D2-59E6272337C2}" destId="{01934B58-7D10-4894-A3BB-EE2D8ACA57E9}" srcOrd="0" destOrd="0" parTransId="{658B4DA6-2211-4DBF-9F22-3DED21979234}" sibTransId="{22662FB7-99A2-462B-A66F-59DCE275E2C4}"/>
    <dgm:cxn modelId="{9F232884-10DA-4F0E-8F13-32387B8280B0}" type="presOf" srcId="{01934B58-7D10-4894-A3BB-EE2D8ACA57E9}" destId="{0E8CA2C8-A03D-42C9-85E7-68A266384759}" srcOrd="0" destOrd="0" presId="urn:microsoft.com/office/officeart/2005/8/layout/vList2"/>
    <dgm:cxn modelId="{B9187A79-F435-48E8-9E2A-EF9B7058DA53}" type="presOf" srcId="{C66A5D41-EE1D-4776-93D2-59E6272337C2}" destId="{B205C5C0-6280-4BD8-A87B-97819E034CC6}" srcOrd="0" destOrd="0" presId="urn:microsoft.com/office/officeart/2005/8/layout/vList2"/>
    <dgm:cxn modelId="{D8AB66BA-C71E-4BD5-9AEB-BB0BAE3F3567}" srcId="{C66A5D41-EE1D-4776-93D2-59E6272337C2}" destId="{A073847D-22C0-43F3-945D-5938002233B2}" srcOrd="3" destOrd="0" parTransId="{EF8F1A22-DB5D-4F1E-B8A9-D57F69945E00}" sibTransId="{930ECA01-FADE-4C81-A013-7AE3CE49986D}"/>
    <dgm:cxn modelId="{8200FDD5-ED58-45F5-B4EF-6ED2635C581B}" type="presOf" srcId="{BA89C9EE-55EC-4B77-BA07-F78F294BF28C}" destId="{7F2A5F9F-48CB-4854-A43A-55AB60FBC8BD}" srcOrd="0" destOrd="0" presId="urn:microsoft.com/office/officeart/2005/8/layout/vList2"/>
    <dgm:cxn modelId="{0C105A59-DAB4-45B1-A050-781301B56AE4}" type="presOf" srcId="{15728534-7F3B-4A45-8B4B-2A404A30E617}" destId="{A231BEA8-1B12-46C3-8851-7F8FD5DD006C}" srcOrd="0" destOrd="0" presId="urn:microsoft.com/office/officeart/2005/8/layout/vList2"/>
    <dgm:cxn modelId="{D0B35B27-3F38-41AC-A446-388F4B88B8B9}" type="presParOf" srcId="{B205C5C0-6280-4BD8-A87B-97819E034CC6}" destId="{0E8CA2C8-A03D-42C9-85E7-68A266384759}" srcOrd="0" destOrd="0" presId="urn:microsoft.com/office/officeart/2005/8/layout/vList2"/>
    <dgm:cxn modelId="{3FA3E994-5D2A-410C-9F72-1F08F401CC24}" type="presParOf" srcId="{B205C5C0-6280-4BD8-A87B-97819E034CC6}" destId="{6B4A40BE-BC0D-40D0-A052-7D84D948FA42}" srcOrd="1" destOrd="0" presId="urn:microsoft.com/office/officeart/2005/8/layout/vList2"/>
    <dgm:cxn modelId="{32C6434C-928A-4B97-9E4C-8395A9EF0EF4}" type="presParOf" srcId="{B205C5C0-6280-4BD8-A87B-97819E034CC6}" destId="{7F2A5F9F-48CB-4854-A43A-55AB60FBC8BD}" srcOrd="2" destOrd="0" presId="urn:microsoft.com/office/officeart/2005/8/layout/vList2"/>
    <dgm:cxn modelId="{D1F27E67-D4FA-41E6-9763-2FE3D889A8CB}" type="presParOf" srcId="{B205C5C0-6280-4BD8-A87B-97819E034CC6}" destId="{00BDC3CA-3FD6-4D75-821C-954A2E78B899}" srcOrd="3" destOrd="0" presId="urn:microsoft.com/office/officeart/2005/8/layout/vList2"/>
    <dgm:cxn modelId="{0A6A6750-873C-41A6-96D6-6C2180BD995A}" type="presParOf" srcId="{B205C5C0-6280-4BD8-A87B-97819E034CC6}" destId="{A231BEA8-1B12-46C3-8851-7F8FD5DD006C}" srcOrd="4" destOrd="0" presId="urn:microsoft.com/office/officeart/2005/8/layout/vList2"/>
    <dgm:cxn modelId="{581B6D66-2C21-4B14-8A4B-071B58C7EA6B}" type="presParOf" srcId="{B205C5C0-6280-4BD8-A87B-97819E034CC6}" destId="{9B0CD966-6B5F-44C1-93E4-7A3CCE9E40B1}" srcOrd="5" destOrd="0" presId="urn:microsoft.com/office/officeart/2005/8/layout/vList2"/>
    <dgm:cxn modelId="{947906F4-E755-4DAD-AF47-60F413FBFB29}" type="presParOf" srcId="{B205C5C0-6280-4BD8-A87B-97819E034CC6}" destId="{BF8C1F37-B643-4A10-9E7F-938DB6B4724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76F5BC-93AF-4F58-A67E-8FEE93CCE4F7}" type="doc">
      <dgm:prSet loTypeId="urn:microsoft.com/office/officeart/2005/8/layout/vList2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562BD6C-8B7F-414F-BA01-A0011A351B24}">
      <dgm:prSet custT="1"/>
      <dgm:spPr>
        <a:xfrm>
          <a:off x="0" y="764659"/>
          <a:ext cx="10687050" cy="429799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 rtl="0"/>
          <a:r>
            <a:rPr lang="en-US" sz="3600" dirty="0" smtClean="0"/>
            <a:t>H1: </a:t>
          </a:r>
          <a:r>
            <a:rPr lang="ru-RU" sz="3600" dirty="0" smtClean="0"/>
            <a:t>Собственность </a:t>
          </a:r>
          <a:r>
            <a:rPr lang="ru-RU" sz="3600" dirty="0" err="1" smtClean="0"/>
            <a:t>блокхолдеров</a:t>
          </a:r>
          <a:r>
            <a:rPr lang="ru-RU" sz="3600" dirty="0" smtClean="0"/>
            <a:t> (</a:t>
          </a:r>
          <a:r>
            <a:rPr lang="en-US" sz="3600" b="1" dirty="0" smtClean="0">
              <a:solidFill>
                <a:srgbClr val="4C628F"/>
              </a:solidFill>
            </a:rPr>
            <a:t>BLOCK</a:t>
          </a:r>
          <a:r>
            <a:rPr lang="ru-RU" sz="3600" dirty="0" smtClean="0"/>
            <a:t>) положительно связана с эффективностью деятельности компании (</a:t>
          </a:r>
          <a:r>
            <a:rPr lang="en-US" sz="3600" b="1" dirty="0" smtClean="0">
              <a:solidFill>
                <a:srgbClr val="4C628F"/>
              </a:solidFill>
            </a:rPr>
            <a:t>PERF</a:t>
          </a:r>
          <a:r>
            <a:rPr lang="ru-RU" sz="3600" dirty="0" smtClean="0"/>
            <a:t>)</a:t>
          </a:r>
          <a:r>
            <a:rPr lang="ru-RU" sz="36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gm:t>
    </dgm:pt>
    <dgm:pt modelId="{11B011C1-8660-416C-A6DE-71AF2F20AC5B}" type="parTrans" cxnId="{E2EE73FC-2034-47C3-9D05-99E752C97A87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5FD1236D-5A68-4E37-99E9-AE713F7EFF8B}" type="sibTrans" cxnId="{E2EE73FC-2034-47C3-9D05-99E752C97A87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1D1C8B37-DFB7-480C-A0F4-1E69E2444A3C}">
      <dgm:prSet custT="1"/>
      <dgm:spPr>
        <a:xfrm>
          <a:off x="0" y="1378778"/>
          <a:ext cx="10687050" cy="450034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 rtl="0">
            <a:lnSpc>
              <a:spcPct val="110000"/>
            </a:lnSpc>
          </a:pPr>
          <a:r>
            <a:rPr lang="en-US" sz="3600" dirty="0" smtClean="0"/>
            <a:t>H2: </a:t>
          </a:r>
          <a:r>
            <a:rPr lang="ru-RU" sz="3600" dirty="0" smtClean="0"/>
            <a:t>Институциональная собственность (</a:t>
          </a:r>
          <a:r>
            <a:rPr lang="en-US" sz="3600" b="1" dirty="0" smtClean="0">
              <a:solidFill>
                <a:srgbClr val="4C628F"/>
              </a:solidFill>
            </a:rPr>
            <a:t>INSOWN</a:t>
          </a:r>
          <a:r>
            <a:rPr lang="ru-RU" sz="3600" dirty="0" smtClean="0"/>
            <a:t>) имеет положительную связь с эффективностью работы компании (</a:t>
          </a:r>
          <a:r>
            <a:rPr lang="en-US" sz="3600" b="1" dirty="0" smtClean="0">
              <a:solidFill>
                <a:srgbClr val="4C628F"/>
              </a:solidFill>
            </a:rPr>
            <a:t>PERF</a:t>
          </a:r>
          <a:r>
            <a:rPr lang="ru-RU" sz="3600" dirty="0" smtClean="0"/>
            <a:t>)</a:t>
          </a:r>
          <a:r>
            <a:rPr lang="ru-RU" sz="36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gm:t>
    </dgm:pt>
    <dgm:pt modelId="{25AB1F76-57F6-401E-AFA2-E1CD39BF6CAE}" type="parTrans" cxnId="{3C11F038-81E8-4492-A923-D7C13BBEE392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87BEFE18-FE3C-4846-8338-29B83A8B3CC4}" type="sibTrans" cxnId="{3C11F038-81E8-4492-A923-D7C13BBEE392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11374973-8005-441F-8A76-D4EBC060770B}">
      <dgm:prSet custT="1"/>
      <dgm:spPr>
        <a:xfrm>
          <a:off x="0" y="2013133"/>
          <a:ext cx="10687050" cy="41435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 rtl="0"/>
          <a:r>
            <a:rPr lang="en-US" sz="3600" dirty="0" smtClean="0"/>
            <a:t>H3: </a:t>
          </a:r>
          <a:r>
            <a:rPr lang="ru-RU" sz="3600" dirty="0" smtClean="0"/>
            <a:t>Присутствие иностранных акционеров (</a:t>
          </a:r>
          <a:r>
            <a:rPr lang="en-US" sz="3600" b="1" dirty="0" smtClean="0">
              <a:solidFill>
                <a:srgbClr val="4C628F"/>
              </a:solidFill>
            </a:rPr>
            <a:t>FOROWN</a:t>
          </a:r>
          <a:r>
            <a:rPr lang="ru-RU" sz="3600" dirty="0" smtClean="0"/>
            <a:t>) в структуре собственности положительно отражается на эффективности деятельности фирмы (</a:t>
          </a:r>
          <a:r>
            <a:rPr lang="en-US" sz="3600" b="1" dirty="0" smtClean="0">
              <a:solidFill>
                <a:srgbClr val="4C628F"/>
              </a:solidFill>
            </a:rPr>
            <a:t>PERF</a:t>
          </a:r>
          <a:r>
            <a:rPr lang="ru-RU" sz="3600" dirty="0" smtClean="0"/>
            <a:t>)</a:t>
          </a:r>
          <a:r>
            <a:rPr lang="ru-RU" sz="36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gm:t>
    </dgm:pt>
    <dgm:pt modelId="{65392CF6-B0A6-425B-A687-035143CD0A5B}" type="parTrans" cxnId="{CBE596F0-F5AB-4584-8761-700E7A1540FA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FD08974C-5E3B-4F6F-B7D1-3DA60643D2A8}" type="sibTrans" cxnId="{CBE596F0-F5AB-4584-8761-700E7A1540FA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21A684B4-EEC9-4FD0-9340-12C455F501E6}">
      <dgm:prSet custT="1"/>
      <dgm:spPr>
        <a:xfrm>
          <a:off x="0" y="2611809"/>
          <a:ext cx="10687050" cy="680593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 rtl="0">
            <a:lnSpc>
              <a:spcPct val="110000"/>
            </a:lnSpc>
          </a:pPr>
          <a:r>
            <a:rPr lang="en-US" sz="3600" dirty="0" smtClean="0"/>
            <a:t>H4: </a:t>
          </a:r>
          <a:r>
            <a:rPr lang="ru-RU" sz="3600" dirty="0" smtClean="0"/>
            <a:t>«Семейная» собственность (</a:t>
          </a:r>
          <a:r>
            <a:rPr lang="en-US" sz="3600" b="1" dirty="0" smtClean="0">
              <a:solidFill>
                <a:srgbClr val="4C628F"/>
              </a:solidFill>
            </a:rPr>
            <a:t>FAMOWN</a:t>
          </a:r>
          <a:r>
            <a:rPr lang="ru-RU" sz="3600" dirty="0" smtClean="0"/>
            <a:t>) положительно связана с эффективностью деятельности компании (</a:t>
          </a:r>
          <a:r>
            <a:rPr lang="en-US" sz="3600" b="1" dirty="0" smtClean="0">
              <a:solidFill>
                <a:srgbClr val="4C628F"/>
              </a:solidFill>
            </a:rPr>
            <a:t>PERF</a:t>
          </a:r>
          <a:r>
            <a:rPr lang="ru-RU" sz="3600" dirty="0" smtClean="0"/>
            <a:t>)</a:t>
          </a:r>
          <a:r>
            <a:rPr lang="ru-RU" sz="36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gm:t>
    </dgm:pt>
    <dgm:pt modelId="{25B12371-2994-4B8B-8128-EB1D82249C7E}" type="parTrans" cxnId="{980425FE-A5E0-4C65-9137-ADA856B474BB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0FB711D9-E803-4B98-8AE0-DD9A6AA91286}" type="sibTrans" cxnId="{980425FE-A5E0-4C65-9137-ADA856B474BB}">
      <dgm:prSet/>
      <dgm:spPr/>
      <dgm:t>
        <a:bodyPr/>
        <a:lstStyle/>
        <a:p>
          <a:pPr algn="just"/>
          <a:endParaRPr lang="ru-RU" sz="360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anose="02020603050405020304" pitchFamily="18" charset="0"/>
          </a:endParaRPr>
        </a:p>
      </dgm:t>
    </dgm:pt>
    <dgm:pt modelId="{0A51C162-1ACD-44FC-A706-E020A4A7E20E}" type="pres">
      <dgm:prSet presAssocID="{8176F5BC-93AF-4F58-A67E-8FEE93CCE4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CF9E61-A498-404C-B3A2-C9280D57B794}" type="pres">
      <dgm:prSet presAssocID="{3562BD6C-8B7F-414F-BA01-A0011A351B24}" presName="parentText" presStyleLbl="node1" presStyleIdx="0" presStyleCnt="4" custScaleY="119041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29B2077-E623-4AC8-A741-7C690123AEAD}" type="pres">
      <dgm:prSet presAssocID="{5FD1236D-5A68-4E37-99E9-AE713F7EFF8B}" presName="spacer" presStyleCnt="0"/>
      <dgm:spPr/>
    </dgm:pt>
    <dgm:pt modelId="{97D1170A-E1FF-41C7-B241-D6249543F29D}" type="pres">
      <dgm:prSet presAssocID="{1D1C8B37-DFB7-480C-A0F4-1E69E2444A3C}" presName="parentText" presStyleLbl="node1" presStyleIdx="1" presStyleCnt="4" custScaleY="116245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E2CFF09-F984-4E55-85BD-38B3CB9B12EC}" type="pres">
      <dgm:prSet presAssocID="{87BEFE18-FE3C-4846-8338-29B83A8B3CC4}" presName="spacer" presStyleCnt="0"/>
      <dgm:spPr/>
    </dgm:pt>
    <dgm:pt modelId="{F7A97574-03FB-4D28-9D1E-B991DA7936B0}" type="pres">
      <dgm:prSet presAssocID="{11374973-8005-441F-8A76-D4EBC060770B}" presName="parentText" presStyleLbl="node1" presStyleIdx="2" presStyleCnt="4" custScaleY="125351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D84E0E0-D557-4CDE-9702-33CC883D35D8}" type="pres">
      <dgm:prSet presAssocID="{FD08974C-5E3B-4F6F-B7D1-3DA60643D2A8}" presName="spacer" presStyleCnt="0"/>
      <dgm:spPr/>
    </dgm:pt>
    <dgm:pt modelId="{F3746363-647E-412A-AAC5-039B12A852EB}" type="pres">
      <dgm:prSet presAssocID="{21A684B4-EEC9-4FD0-9340-12C455F501E6}" presName="parentText" presStyleLbl="node1" presStyleIdx="3" presStyleCnt="4" custScaleY="123590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58021743-E3FB-4511-B122-F24FFE21E992}" type="presOf" srcId="{8176F5BC-93AF-4F58-A67E-8FEE93CCE4F7}" destId="{0A51C162-1ACD-44FC-A706-E020A4A7E20E}" srcOrd="0" destOrd="0" presId="urn:microsoft.com/office/officeart/2005/8/layout/vList2"/>
    <dgm:cxn modelId="{E4813CAA-0283-4AE8-BC2C-7386073918E0}" type="presOf" srcId="{3562BD6C-8B7F-414F-BA01-A0011A351B24}" destId="{27CF9E61-A498-404C-B3A2-C9280D57B794}" srcOrd="0" destOrd="0" presId="urn:microsoft.com/office/officeart/2005/8/layout/vList2"/>
    <dgm:cxn modelId="{E2EE73FC-2034-47C3-9D05-99E752C97A87}" srcId="{8176F5BC-93AF-4F58-A67E-8FEE93CCE4F7}" destId="{3562BD6C-8B7F-414F-BA01-A0011A351B24}" srcOrd="0" destOrd="0" parTransId="{11B011C1-8660-416C-A6DE-71AF2F20AC5B}" sibTransId="{5FD1236D-5A68-4E37-99E9-AE713F7EFF8B}"/>
    <dgm:cxn modelId="{48397F64-1639-4C26-B4C0-D0CBB2581343}" type="presOf" srcId="{11374973-8005-441F-8A76-D4EBC060770B}" destId="{F7A97574-03FB-4D28-9D1E-B991DA7936B0}" srcOrd="0" destOrd="0" presId="urn:microsoft.com/office/officeart/2005/8/layout/vList2"/>
    <dgm:cxn modelId="{3C11F038-81E8-4492-A923-D7C13BBEE392}" srcId="{8176F5BC-93AF-4F58-A67E-8FEE93CCE4F7}" destId="{1D1C8B37-DFB7-480C-A0F4-1E69E2444A3C}" srcOrd="1" destOrd="0" parTransId="{25AB1F76-57F6-401E-AFA2-E1CD39BF6CAE}" sibTransId="{87BEFE18-FE3C-4846-8338-29B83A8B3CC4}"/>
    <dgm:cxn modelId="{0612A140-95A2-4EB8-838B-F89445313C81}" type="presOf" srcId="{21A684B4-EEC9-4FD0-9340-12C455F501E6}" destId="{F3746363-647E-412A-AAC5-039B12A852EB}" srcOrd="0" destOrd="0" presId="urn:microsoft.com/office/officeart/2005/8/layout/vList2"/>
    <dgm:cxn modelId="{980425FE-A5E0-4C65-9137-ADA856B474BB}" srcId="{8176F5BC-93AF-4F58-A67E-8FEE93CCE4F7}" destId="{21A684B4-EEC9-4FD0-9340-12C455F501E6}" srcOrd="3" destOrd="0" parTransId="{25B12371-2994-4B8B-8128-EB1D82249C7E}" sibTransId="{0FB711D9-E803-4B98-8AE0-DD9A6AA91286}"/>
    <dgm:cxn modelId="{9876D944-C39B-4F59-8794-92ABAA437101}" type="presOf" srcId="{1D1C8B37-DFB7-480C-A0F4-1E69E2444A3C}" destId="{97D1170A-E1FF-41C7-B241-D6249543F29D}" srcOrd="0" destOrd="0" presId="urn:microsoft.com/office/officeart/2005/8/layout/vList2"/>
    <dgm:cxn modelId="{CBE596F0-F5AB-4584-8761-700E7A1540FA}" srcId="{8176F5BC-93AF-4F58-A67E-8FEE93CCE4F7}" destId="{11374973-8005-441F-8A76-D4EBC060770B}" srcOrd="2" destOrd="0" parTransId="{65392CF6-B0A6-425B-A687-035143CD0A5B}" sibTransId="{FD08974C-5E3B-4F6F-B7D1-3DA60643D2A8}"/>
    <dgm:cxn modelId="{38D99E56-3C89-45B1-AF25-84B8EDADD237}" type="presParOf" srcId="{0A51C162-1ACD-44FC-A706-E020A4A7E20E}" destId="{27CF9E61-A498-404C-B3A2-C9280D57B794}" srcOrd="0" destOrd="0" presId="urn:microsoft.com/office/officeart/2005/8/layout/vList2"/>
    <dgm:cxn modelId="{8729C1A6-50A3-4E64-ACF6-033E03347E39}" type="presParOf" srcId="{0A51C162-1ACD-44FC-A706-E020A4A7E20E}" destId="{029B2077-E623-4AC8-A741-7C690123AEAD}" srcOrd="1" destOrd="0" presId="urn:microsoft.com/office/officeart/2005/8/layout/vList2"/>
    <dgm:cxn modelId="{816BCF24-9886-46B8-9944-F4A4574AD7AD}" type="presParOf" srcId="{0A51C162-1ACD-44FC-A706-E020A4A7E20E}" destId="{97D1170A-E1FF-41C7-B241-D6249543F29D}" srcOrd="2" destOrd="0" presId="urn:microsoft.com/office/officeart/2005/8/layout/vList2"/>
    <dgm:cxn modelId="{FCFC1A05-A396-435E-AF8F-B3708535D12F}" type="presParOf" srcId="{0A51C162-1ACD-44FC-A706-E020A4A7E20E}" destId="{EE2CFF09-F984-4E55-85BD-38B3CB9B12EC}" srcOrd="3" destOrd="0" presId="urn:microsoft.com/office/officeart/2005/8/layout/vList2"/>
    <dgm:cxn modelId="{ED2DAB88-E189-468A-8593-9AB942CA0336}" type="presParOf" srcId="{0A51C162-1ACD-44FC-A706-E020A4A7E20E}" destId="{F7A97574-03FB-4D28-9D1E-B991DA7936B0}" srcOrd="4" destOrd="0" presId="urn:microsoft.com/office/officeart/2005/8/layout/vList2"/>
    <dgm:cxn modelId="{499F59B7-52CD-4C4D-9BF8-EA59EB7B43C0}" type="presParOf" srcId="{0A51C162-1ACD-44FC-A706-E020A4A7E20E}" destId="{ED84E0E0-D557-4CDE-9702-33CC883D35D8}" srcOrd="5" destOrd="0" presId="urn:microsoft.com/office/officeart/2005/8/layout/vList2"/>
    <dgm:cxn modelId="{F38D1D85-0467-4BCA-8D1F-DFEC2D04374F}" type="presParOf" srcId="{0A51C162-1ACD-44FC-A706-E020A4A7E20E}" destId="{F3746363-647E-412A-AAC5-039B12A852E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336185-EC99-4CF3-BB55-B3F3249E9A86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4924258A-7503-4CC5-A406-029886620563}">
      <dgm:prSet custT="1"/>
      <dgm:spPr/>
      <dgm:t>
        <a:bodyPr/>
        <a:lstStyle/>
        <a:p>
          <a:pPr algn="just" rtl="0"/>
          <a:r>
            <a:rPr lang="ru-RU" sz="3600" dirty="0" smtClean="0">
              <a:latin typeface="+mn-lt"/>
            </a:rPr>
            <a:t>Выявленные тренды в исследованиях влияния структуры собственности на эффективность работы фирмы продемонстрировали, что на сегодняшний день данное </a:t>
          </a:r>
          <a:r>
            <a:rPr lang="ru-RU" sz="3600" b="1" dirty="0" smtClean="0">
              <a:solidFill>
                <a:srgbClr val="4C628F"/>
              </a:solidFill>
              <a:latin typeface="+mn-lt"/>
            </a:rPr>
            <a:t>направление сохраняет актуальность в научных кругах</a:t>
          </a:r>
          <a:r>
            <a:rPr lang="ru-RU" sz="3600" dirty="0" smtClean="0">
              <a:latin typeface="+mn-lt"/>
            </a:rPr>
            <a:t>;</a:t>
          </a:r>
          <a:endParaRPr lang="ru-RU" sz="3600" dirty="0">
            <a:latin typeface="+mn-lt"/>
          </a:endParaRPr>
        </a:p>
      </dgm:t>
    </dgm:pt>
    <dgm:pt modelId="{C16F0D61-76C6-4049-9CC1-427E9D90A216}" type="parTrans" cxnId="{C858FFB6-F487-4170-8594-BD02FCD272F6}">
      <dgm:prSet/>
      <dgm:spPr/>
      <dgm:t>
        <a:bodyPr/>
        <a:lstStyle/>
        <a:p>
          <a:pPr algn="just"/>
          <a:endParaRPr lang="ru-RU" sz="3600">
            <a:solidFill>
              <a:srgbClr val="33415C"/>
            </a:solidFill>
            <a:latin typeface="+mn-lt"/>
          </a:endParaRPr>
        </a:p>
      </dgm:t>
    </dgm:pt>
    <dgm:pt modelId="{72F87DA0-CBDE-477E-B1D4-73851BE5403D}" type="sibTrans" cxnId="{C858FFB6-F487-4170-8594-BD02FCD272F6}">
      <dgm:prSet/>
      <dgm:spPr/>
      <dgm:t>
        <a:bodyPr/>
        <a:lstStyle/>
        <a:p>
          <a:pPr algn="just"/>
          <a:endParaRPr lang="ru-RU" sz="3600">
            <a:solidFill>
              <a:srgbClr val="33415C"/>
            </a:solidFill>
            <a:latin typeface="+mn-lt"/>
          </a:endParaRPr>
        </a:p>
      </dgm:t>
    </dgm:pt>
    <dgm:pt modelId="{4BCACC64-EDCD-4D3B-A260-147A5C85946F}">
      <dgm:prSet custT="1"/>
      <dgm:spPr/>
      <dgm:t>
        <a:bodyPr/>
        <a:lstStyle/>
        <a:p>
          <a:pPr algn="just" rtl="0"/>
          <a:r>
            <a:rPr lang="ru-RU" sz="3600" dirty="0" smtClean="0">
              <a:latin typeface="+mn-lt"/>
            </a:rPr>
            <a:t>Согласно проведенному эмпирическому обзору источников литературы, </a:t>
          </a:r>
          <a:r>
            <a:rPr lang="ru-RU" sz="3600" b="1" dirty="0" smtClean="0">
              <a:solidFill>
                <a:srgbClr val="4C628F"/>
              </a:solidFill>
              <a:latin typeface="+mn-lt"/>
            </a:rPr>
            <a:t>направление влияния видов собственников и концентрации собственности на зависимую переменную противоречиво</a:t>
          </a:r>
          <a:r>
            <a:rPr lang="ru-RU" sz="3600" dirty="0" smtClean="0">
              <a:latin typeface="+mn-lt"/>
            </a:rPr>
            <a:t>;</a:t>
          </a:r>
          <a:endParaRPr lang="ru-RU" sz="3600" dirty="0">
            <a:latin typeface="+mn-lt"/>
          </a:endParaRPr>
        </a:p>
      </dgm:t>
    </dgm:pt>
    <dgm:pt modelId="{6F1B974C-40DF-40DC-8502-300662E52663}" type="parTrans" cxnId="{E181FF83-F95E-4B2A-9842-A75E892E0B86}">
      <dgm:prSet/>
      <dgm:spPr/>
      <dgm:t>
        <a:bodyPr/>
        <a:lstStyle/>
        <a:p>
          <a:pPr algn="just"/>
          <a:endParaRPr lang="ru-RU" sz="3600">
            <a:solidFill>
              <a:srgbClr val="33415C"/>
            </a:solidFill>
            <a:latin typeface="+mn-lt"/>
          </a:endParaRPr>
        </a:p>
      </dgm:t>
    </dgm:pt>
    <dgm:pt modelId="{F4F95BE4-EF11-453B-B468-4002E851C243}" type="sibTrans" cxnId="{E181FF83-F95E-4B2A-9842-A75E892E0B86}">
      <dgm:prSet/>
      <dgm:spPr/>
      <dgm:t>
        <a:bodyPr/>
        <a:lstStyle/>
        <a:p>
          <a:pPr algn="just"/>
          <a:endParaRPr lang="ru-RU" sz="3600">
            <a:solidFill>
              <a:srgbClr val="33415C"/>
            </a:solidFill>
            <a:latin typeface="+mn-lt"/>
          </a:endParaRPr>
        </a:p>
      </dgm:t>
    </dgm:pt>
    <dgm:pt modelId="{3DFD4FB4-191A-4742-9A73-F60E758A5798}">
      <dgm:prSet custT="1"/>
      <dgm:spPr/>
      <dgm:t>
        <a:bodyPr/>
        <a:lstStyle/>
        <a:p>
          <a:pPr algn="just" rtl="0"/>
          <a:r>
            <a:rPr lang="ru-RU" sz="3600" dirty="0" smtClean="0">
              <a:latin typeface="+mn-lt"/>
            </a:rPr>
            <a:t>В ходе первоначальной разработки дизайна эмпирического исследования </a:t>
          </a:r>
          <a:r>
            <a:rPr lang="ru-RU" sz="3600" b="1" dirty="0" smtClean="0">
              <a:solidFill>
                <a:srgbClr val="4C628F"/>
              </a:solidFill>
              <a:latin typeface="+mn-lt"/>
            </a:rPr>
            <a:t>выбраны следующие переменные</a:t>
          </a:r>
          <a:r>
            <a:rPr lang="ru-RU" sz="3600" dirty="0" smtClean="0">
              <a:latin typeface="+mn-lt"/>
            </a:rPr>
            <a:t>: рентабельность активов, рентабельность капитала, </a:t>
          </a:r>
          <a:r>
            <a:rPr lang="en-US" sz="3600" dirty="0" smtClean="0">
              <a:latin typeface="+mn-lt"/>
            </a:rPr>
            <a:t>Q</a:t>
          </a:r>
          <a:r>
            <a:rPr lang="ru-RU" sz="3600" dirty="0" smtClean="0">
              <a:latin typeface="+mn-lt"/>
            </a:rPr>
            <a:t>-</a:t>
          </a:r>
          <a:r>
            <a:rPr lang="ru-RU" sz="3600" dirty="0" err="1" smtClean="0">
              <a:latin typeface="+mn-lt"/>
            </a:rPr>
            <a:t>Тобина</a:t>
          </a:r>
          <a:r>
            <a:rPr lang="en-US" sz="3600" dirty="0" smtClean="0">
              <a:latin typeface="+mn-lt"/>
            </a:rPr>
            <a:t> </a:t>
          </a:r>
          <a:r>
            <a:rPr lang="ru-RU" sz="3600" dirty="0" smtClean="0">
              <a:latin typeface="+mn-lt"/>
            </a:rPr>
            <a:t>(зависимые переменные); концентрация собственности </a:t>
          </a:r>
          <a:r>
            <a:rPr lang="ru-RU" sz="3600" dirty="0" err="1" smtClean="0">
              <a:latin typeface="+mn-lt"/>
            </a:rPr>
            <a:t>блокхолдеров</a:t>
          </a:r>
          <a:r>
            <a:rPr lang="ru-RU" sz="3600" dirty="0" smtClean="0">
              <a:latin typeface="+mn-lt"/>
            </a:rPr>
            <a:t>, доля участия институциональных акционеров, доля участия «семейных» собственников, </a:t>
          </a:r>
          <a:r>
            <a:rPr lang="ru-RU" sz="3600" b="1" dirty="0" smtClean="0">
              <a:solidFill>
                <a:srgbClr val="4C628F"/>
              </a:solidFill>
              <a:latin typeface="+mn-lt"/>
            </a:rPr>
            <a:t>доля участия иностранных акционеров</a:t>
          </a:r>
          <a:r>
            <a:rPr lang="ru-RU" sz="3600" dirty="0" smtClean="0">
              <a:latin typeface="+mn-lt"/>
            </a:rPr>
            <a:t> (объясняющие переменные)</a:t>
          </a:r>
          <a:endParaRPr lang="ru-RU" sz="3600" dirty="0">
            <a:latin typeface="+mn-lt"/>
          </a:endParaRPr>
        </a:p>
      </dgm:t>
    </dgm:pt>
    <dgm:pt modelId="{ADE921CF-618B-442B-A5B5-24898F75D02F}" type="parTrans" cxnId="{590EA170-47F9-4AD2-B634-1CF7052B20CE}">
      <dgm:prSet/>
      <dgm:spPr/>
      <dgm:t>
        <a:bodyPr/>
        <a:lstStyle/>
        <a:p>
          <a:pPr algn="just"/>
          <a:endParaRPr lang="ru-RU" sz="3600">
            <a:solidFill>
              <a:srgbClr val="33415C"/>
            </a:solidFill>
            <a:latin typeface="+mn-lt"/>
          </a:endParaRPr>
        </a:p>
      </dgm:t>
    </dgm:pt>
    <dgm:pt modelId="{5595862D-1D51-4E72-9041-A3B3E4C8837F}" type="sibTrans" cxnId="{590EA170-47F9-4AD2-B634-1CF7052B20CE}">
      <dgm:prSet/>
      <dgm:spPr/>
      <dgm:t>
        <a:bodyPr/>
        <a:lstStyle/>
        <a:p>
          <a:pPr algn="just"/>
          <a:endParaRPr lang="ru-RU" sz="3600">
            <a:solidFill>
              <a:srgbClr val="33415C"/>
            </a:solidFill>
            <a:latin typeface="+mn-lt"/>
          </a:endParaRPr>
        </a:p>
      </dgm:t>
    </dgm:pt>
    <dgm:pt modelId="{6420E573-0F43-4508-9D2E-AF448485E38F}">
      <dgm:prSet custT="1"/>
      <dgm:spPr/>
      <dgm:t>
        <a:bodyPr/>
        <a:lstStyle/>
        <a:p>
          <a:pPr algn="just" rtl="0"/>
          <a:r>
            <a:rPr lang="ru-RU" sz="3600" dirty="0" smtClean="0">
              <a:latin typeface="+mn-lt"/>
            </a:rPr>
            <a:t>В результате </a:t>
          </a:r>
          <a:r>
            <a:rPr lang="ru-RU" sz="3600" dirty="0" err="1" smtClean="0">
              <a:latin typeface="+mn-lt"/>
            </a:rPr>
            <a:t>метаанализа</a:t>
          </a:r>
          <a:r>
            <a:rPr lang="ru-RU" sz="3600" dirty="0" smtClean="0">
              <a:latin typeface="+mn-lt"/>
            </a:rPr>
            <a:t> установлено, что 3 из 5 работ, посвященных теме иностранной собственности, входят в </a:t>
          </a:r>
          <a:r>
            <a:rPr lang="ru-RU" sz="3600" b="1" dirty="0" smtClean="0">
              <a:solidFill>
                <a:srgbClr val="4C628F"/>
              </a:solidFill>
              <a:latin typeface="+mn-lt"/>
            </a:rPr>
            <a:t>топ-5 по количеству цитирований</a:t>
          </a:r>
          <a:r>
            <a:rPr lang="ru-RU" sz="3600" dirty="0" smtClean="0">
              <a:latin typeface="+mn-lt"/>
            </a:rPr>
            <a:t>; </a:t>
          </a:r>
          <a:endParaRPr lang="ru-RU" sz="3600" dirty="0">
            <a:latin typeface="+mn-lt"/>
          </a:endParaRPr>
        </a:p>
      </dgm:t>
    </dgm:pt>
    <dgm:pt modelId="{97E2212B-6A19-4CA2-B224-0E18EA6FD888}" type="parTrans" cxnId="{DFA52ADE-C324-4599-9644-6BDEBC30BF69}">
      <dgm:prSet/>
      <dgm:spPr/>
      <dgm:t>
        <a:bodyPr/>
        <a:lstStyle/>
        <a:p>
          <a:endParaRPr lang="ru-RU"/>
        </a:p>
      </dgm:t>
    </dgm:pt>
    <dgm:pt modelId="{04A8A076-E89D-444F-8DC0-507C502521A6}" type="sibTrans" cxnId="{DFA52ADE-C324-4599-9644-6BDEBC30BF69}">
      <dgm:prSet/>
      <dgm:spPr/>
      <dgm:t>
        <a:bodyPr/>
        <a:lstStyle/>
        <a:p>
          <a:endParaRPr lang="ru-RU"/>
        </a:p>
      </dgm:t>
    </dgm:pt>
    <dgm:pt modelId="{9050CE2B-C550-45CB-AA1D-2791A8E63A27}">
      <dgm:prSet custT="1"/>
      <dgm:spPr/>
      <dgm:t>
        <a:bodyPr/>
        <a:lstStyle/>
        <a:p>
          <a:pPr algn="just" rtl="0"/>
          <a:r>
            <a:rPr lang="ru-RU" sz="3600" dirty="0" smtClean="0"/>
            <a:t>Результаты исследования могут быть полезны при определении направления или развития эмпирической составляющей исследований в научной среде, а также при разработке корпоративной финансовой стратегии в практической области</a:t>
          </a:r>
          <a:endParaRPr lang="ru-RU" sz="3600" dirty="0">
            <a:latin typeface="+mn-lt"/>
          </a:endParaRPr>
        </a:p>
      </dgm:t>
    </dgm:pt>
    <dgm:pt modelId="{F3574656-7E1A-426D-8BE4-7A1E43B57476}" type="parTrans" cxnId="{35FDC1C3-4B35-4D3D-AF86-1945E9CB840C}">
      <dgm:prSet/>
      <dgm:spPr/>
      <dgm:t>
        <a:bodyPr/>
        <a:lstStyle/>
        <a:p>
          <a:endParaRPr lang="ru-RU"/>
        </a:p>
      </dgm:t>
    </dgm:pt>
    <dgm:pt modelId="{02A66FF5-F98C-40AF-9797-F8DB2DB9737D}" type="sibTrans" cxnId="{35FDC1C3-4B35-4D3D-AF86-1945E9CB840C}">
      <dgm:prSet/>
      <dgm:spPr/>
      <dgm:t>
        <a:bodyPr/>
        <a:lstStyle/>
        <a:p>
          <a:endParaRPr lang="ru-RU"/>
        </a:p>
      </dgm:t>
    </dgm:pt>
    <dgm:pt modelId="{7AD25E3F-3C8B-47C9-AD3B-ADCC00B4062C}" type="pres">
      <dgm:prSet presAssocID="{39336185-EC99-4CF3-BB55-B3F3249E9A8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F03B3C3-9894-4F9B-874E-24A30D5C1233}" type="pres">
      <dgm:prSet presAssocID="{4924258A-7503-4CC5-A406-029886620563}" presName="thickLine" presStyleLbl="alignNode1" presStyleIdx="0" presStyleCnt="5"/>
      <dgm:spPr/>
      <dgm:t>
        <a:bodyPr/>
        <a:lstStyle/>
        <a:p>
          <a:endParaRPr lang="ru-RU"/>
        </a:p>
      </dgm:t>
    </dgm:pt>
    <dgm:pt modelId="{C569F129-BA30-4CBD-A6A1-4BFD75DA8111}" type="pres">
      <dgm:prSet presAssocID="{4924258A-7503-4CC5-A406-029886620563}" presName="horz1" presStyleCnt="0"/>
      <dgm:spPr/>
      <dgm:t>
        <a:bodyPr/>
        <a:lstStyle/>
        <a:p>
          <a:endParaRPr lang="ru-RU"/>
        </a:p>
      </dgm:t>
    </dgm:pt>
    <dgm:pt modelId="{387AADA9-C47E-45B8-9B57-74EAB77E7A53}" type="pres">
      <dgm:prSet presAssocID="{4924258A-7503-4CC5-A406-029886620563}" presName="tx1" presStyleLbl="revTx" presStyleIdx="0" presStyleCnt="5" custScaleY="46289"/>
      <dgm:spPr/>
      <dgm:t>
        <a:bodyPr/>
        <a:lstStyle/>
        <a:p>
          <a:endParaRPr lang="ru-RU"/>
        </a:p>
      </dgm:t>
    </dgm:pt>
    <dgm:pt modelId="{B222EAE4-52AB-48AC-8381-152BF514F904}" type="pres">
      <dgm:prSet presAssocID="{4924258A-7503-4CC5-A406-029886620563}" presName="vert1" presStyleCnt="0"/>
      <dgm:spPr/>
      <dgm:t>
        <a:bodyPr/>
        <a:lstStyle/>
        <a:p>
          <a:endParaRPr lang="ru-RU"/>
        </a:p>
      </dgm:t>
    </dgm:pt>
    <dgm:pt modelId="{6979F593-CA17-4162-9F5F-E57B8E856417}" type="pres">
      <dgm:prSet presAssocID="{6420E573-0F43-4508-9D2E-AF448485E38F}" presName="thickLine" presStyleLbl="alignNode1" presStyleIdx="1" presStyleCnt="5"/>
      <dgm:spPr/>
    </dgm:pt>
    <dgm:pt modelId="{B145C182-829D-480C-985F-8688559007D5}" type="pres">
      <dgm:prSet presAssocID="{6420E573-0F43-4508-9D2E-AF448485E38F}" presName="horz1" presStyleCnt="0"/>
      <dgm:spPr/>
    </dgm:pt>
    <dgm:pt modelId="{5A200D66-19DD-4E82-BEB8-31D9B085444E}" type="pres">
      <dgm:prSet presAssocID="{6420E573-0F43-4508-9D2E-AF448485E38F}" presName="tx1" presStyleLbl="revTx" presStyleIdx="1" presStyleCnt="5" custScaleY="32496"/>
      <dgm:spPr/>
      <dgm:t>
        <a:bodyPr/>
        <a:lstStyle/>
        <a:p>
          <a:endParaRPr lang="ru-RU"/>
        </a:p>
      </dgm:t>
    </dgm:pt>
    <dgm:pt modelId="{12169860-E47A-46EF-B239-18A01BF79AFE}" type="pres">
      <dgm:prSet presAssocID="{6420E573-0F43-4508-9D2E-AF448485E38F}" presName="vert1" presStyleCnt="0"/>
      <dgm:spPr/>
    </dgm:pt>
    <dgm:pt modelId="{37828ACA-7438-4EA2-B0B7-677CF9627258}" type="pres">
      <dgm:prSet presAssocID="{4BCACC64-EDCD-4D3B-A260-147A5C85946F}" presName="thickLine" presStyleLbl="alignNode1" presStyleIdx="2" presStyleCnt="5"/>
      <dgm:spPr/>
      <dgm:t>
        <a:bodyPr/>
        <a:lstStyle/>
        <a:p>
          <a:endParaRPr lang="ru-RU"/>
        </a:p>
      </dgm:t>
    </dgm:pt>
    <dgm:pt modelId="{A72C781F-37D3-4D92-8CF3-15DD2748FA15}" type="pres">
      <dgm:prSet presAssocID="{4BCACC64-EDCD-4D3B-A260-147A5C85946F}" presName="horz1" presStyleCnt="0"/>
      <dgm:spPr/>
      <dgm:t>
        <a:bodyPr/>
        <a:lstStyle/>
        <a:p>
          <a:endParaRPr lang="ru-RU"/>
        </a:p>
      </dgm:t>
    </dgm:pt>
    <dgm:pt modelId="{6CD87C3F-843E-4F28-9592-C8B7A06A80D6}" type="pres">
      <dgm:prSet presAssocID="{4BCACC64-EDCD-4D3B-A260-147A5C85946F}" presName="tx1" presStyleLbl="revTx" presStyleIdx="2" presStyleCnt="5" custScaleY="32938"/>
      <dgm:spPr/>
      <dgm:t>
        <a:bodyPr/>
        <a:lstStyle/>
        <a:p>
          <a:endParaRPr lang="ru-RU"/>
        </a:p>
      </dgm:t>
    </dgm:pt>
    <dgm:pt modelId="{229FB68D-1945-49AA-BF9A-B3604B273450}" type="pres">
      <dgm:prSet presAssocID="{4BCACC64-EDCD-4D3B-A260-147A5C85946F}" presName="vert1" presStyleCnt="0"/>
      <dgm:spPr/>
      <dgm:t>
        <a:bodyPr/>
        <a:lstStyle/>
        <a:p>
          <a:endParaRPr lang="ru-RU"/>
        </a:p>
      </dgm:t>
    </dgm:pt>
    <dgm:pt modelId="{606002C4-D866-421A-A4F3-D58588865148}" type="pres">
      <dgm:prSet presAssocID="{3DFD4FB4-191A-4742-9A73-F60E758A5798}" presName="thickLine" presStyleLbl="alignNode1" presStyleIdx="3" presStyleCnt="5"/>
      <dgm:spPr/>
      <dgm:t>
        <a:bodyPr/>
        <a:lstStyle/>
        <a:p>
          <a:endParaRPr lang="ru-RU"/>
        </a:p>
      </dgm:t>
    </dgm:pt>
    <dgm:pt modelId="{AD070ECD-C657-4C94-8EC1-0E96C5221AB9}" type="pres">
      <dgm:prSet presAssocID="{3DFD4FB4-191A-4742-9A73-F60E758A5798}" presName="horz1" presStyleCnt="0"/>
      <dgm:spPr/>
      <dgm:t>
        <a:bodyPr/>
        <a:lstStyle/>
        <a:p>
          <a:endParaRPr lang="ru-RU"/>
        </a:p>
      </dgm:t>
    </dgm:pt>
    <dgm:pt modelId="{AED87F65-5599-4B0B-BB9F-3ACD49739881}" type="pres">
      <dgm:prSet presAssocID="{3DFD4FB4-191A-4742-9A73-F60E758A5798}" presName="tx1" presStyleLbl="revTx" presStyleIdx="3" presStyleCnt="5" custScaleY="70607"/>
      <dgm:spPr/>
      <dgm:t>
        <a:bodyPr/>
        <a:lstStyle/>
        <a:p>
          <a:endParaRPr lang="ru-RU"/>
        </a:p>
      </dgm:t>
    </dgm:pt>
    <dgm:pt modelId="{9DAACA82-BBA1-4494-8C72-E3A5971CFF11}" type="pres">
      <dgm:prSet presAssocID="{3DFD4FB4-191A-4742-9A73-F60E758A5798}" presName="vert1" presStyleCnt="0"/>
      <dgm:spPr/>
      <dgm:t>
        <a:bodyPr/>
        <a:lstStyle/>
        <a:p>
          <a:endParaRPr lang="ru-RU"/>
        </a:p>
      </dgm:t>
    </dgm:pt>
    <dgm:pt modelId="{3F86E0CA-62AE-40F9-95AF-FFF6A3920325}" type="pres">
      <dgm:prSet presAssocID="{9050CE2B-C550-45CB-AA1D-2791A8E63A27}" presName="thickLine" presStyleLbl="alignNode1" presStyleIdx="4" presStyleCnt="5"/>
      <dgm:spPr/>
    </dgm:pt>
    <dgm:pt modelId="{3764B793-C504-4897-83EF-E10F8537A433}" type="pres">
      <dgm:prSet presAssocID="{9050CE2B-C550-45CB-AA1D-2791A8E63A27}" presName="horz1" presStyleCnt="0"/>
      <dgm:spPr/>
    </dgm:pt>
    <dgm:pt modelId="{32173C2E-5392-49AA-8B98-8176416AE499}" type="pres">
      <dgm:prSet presAssocID="{9050CE2B-C550-45CB-AA1D-2791A8E63A27}" presName="tx1" presStyleLbl="revTx" presStyleIdx="4" presStyleCnt="5" custScaleY="49487"/>
      <dgm:spPr/>
      <dgm:t>
        <a:bodyPr/>
        <a:lstStyle/>
        <a:p>
          <a:endParaRPr lang="ru-RU"/>
        </a:p>
      </dgm:t>
    </dgm:pt>
    <dgm:pt modelId="{E4E5E308-E4E1-480A-B022-2E51608CC10C}" type="pres">
      <dgm:prSet presAssocID="{9050CE2B-C550-45CB-AA1D-2791A8E63A27}" presName="vert1" presStyleCnt="0"/>
      <dgm:spPr/>
    </dgm:pt>
  </dgm:ptLst>
  <dgm:cxnLst>
    <dgm:cxn modelId="{BF5AD905-DB2A-4AB4-B1EB-3B6C972F36F1}" type="presOf" srcId="{4924258A-7503-4CC5-A406-029886620563}" destId="{387AADA9-C47E-45B8-9B57-74EAB77E7A53}" srcOrd="0" destOrd="0" presId="urn:microsoft.com/office/officeart/2008/layout/LinedList"/>
    <dgm:cxn modelId="{DFA52ADE-C324-4599-9644-6BDEBC30BF69}" srcId="{39336185-EC99-4CF3-BB55-B3F3249E9A86}" destId="{6420E573-0F43-4508-9D2E-AF448485E38F}" srcOrd="1" destOrd="0" parTransId="{97E2212B-6A19-4CA2-B224-0E18EA6FD888}" sibTransId="{04A8A076-E89D-444F-8DC0-507C502521A6}"/>
    <dgm:cxn modelId="{C858FFB6-F487-4170-8594-BD02FCD272F6}" srcId="{39336185-EC99-4CF3-BB55-B3F3249E9A86}" destId="{4924258A-7503-4CC5-A406-029886620563}" srcOrd="0" destOrd="0" parTransId="{C16F0D61-76C6-4049-9CC1-427E9D90A216}" sibTransId="{72F87DA0-CBDE-477E-B1D4-73851BE5403D}"/>
    <dgm:cxn modelId="{45B47694-E644-4D2D-B7B4-52752E1F1748}" type="presOf" srcId="{4BCACC64-EDCD-4D3B-A260-147A5C85946F}" destId="{6CD87C3F-843E-4F28-9592-C8B7A06A80D6}" srcOrd="0" destOrd="0" presId="urn:microsoft.com/office/officeart/2008/layout/LinedList"/>
    <dgm:cxn modelId="{103C9A35-B7A0-4B38-BA18-93E05EF1174F}" type="presOf" srcId="{6420E573-0F43-4508-9D2E-AF448485E38F}" destId="{5A200D66-19DD-4E82-BEB8-31D9B085444E}" srcOrd="0" destOrd="0" presId="urn:microsoft.com/office/officeart/2008/layout/LinedList"/>
    <dgm:cxn modelId="{35FDC1C3-4B35-4D3D-AF86-1945E9CB840C}" srcId="{39336185-EC99-4CF3-BB55-B3F3249E9A86}" destId="{9050CE2B-C550-45CB-AA1D-2791A8E63A27}" srcOrd="4" destOrd="0" parTransId="{F3574656-7E1A-426D-8BE4-7A1E43B57476}" sibTransId="{02A66FF5-F98C-40AF-9797-F8DB2DB9737D}"/>
    <dgm:cxn modelId="{41BA4923-466E-477F-AB0A-9F78AD37696C}" type="presOf" srcId="{9050CE2B-C550-45CB-AA1D-2791A8E63A27}" destId="{32173C2E-5392-49AA-8B98-8176416AE499}" srcOrd="0" destOrd="0" presId="urn:microsoft.com/office/officeart/2008/layout/LinedList"/>
    <dgm:cxn modelId="{3849C7D7-5DE8-4574-9DBF-0EB623348340}" type="presOf" srcId="{39336185-EC99-4CF3-BB55-B3F3249E9A86}" destId="{7AD25E3F-3C8B-47C9-AD3B-ADCC00B4062C}" srcOrd="0" destOrd="0" presId="urn:microsoft.com/office/officeart/2008/layout/LinedList"/>
    <dgm:cxn modelId="{E181FF83-F95E-4B2A-9842-A75E892E0B86}" srcId="{39336185-EC99-4CF3-BB55-B3F3249E9A86}" destId="{4BCACC64-EDCD-4D3B-A260-147A5C85946F}" srcOrd="2" destOrd="0" parTransId="{6F1B974C-40DF-40DC-8502-300662E52663}" sibTransId="{F4F95BE4-EF11-453B-B468-4002E851C243}"/>
    <dgm:cxn modelId="{590EA170-47F9-4AD2-B634-1CF7052B20CE}" srcId="{39336185-EC99-4CF3-BB55-B3F3249E9A86}" destId="{3DFD4FB4-191A-4742-9A73-F60E758A5798}" srcOrd="3" destOrd="0" parTransId="{ADE921CF-618B-442B-A5B5-24898F75D02F}" sibTransId="{5595862D-1D51-4E72-9041-A3B3E4C8837F}"/>
    <dgm:cxn modelId="{DCDEF4D1-CC97-4A38-A431-1BF0EF8895ED}" type="presOf" srcId="{3DFD4FB4-191A-4742-9A73-F60E758A5798}" destId="{AED87F65-5599-4B0B-BB9F-3ACD49739881}" srcOrd="0" destOrd="0" presId="urn:microsoft.com/office/officeart/2008/layout/LinedList"/>
    <dgm:cxn modelId="{78D6E250-7ED7-4A48-82B3-92BAC3169BDE}" type="presParOf" srcId="{7AD25E3F-3C8B-47C9-AD3B-ADCC00B4062C}" destId="{5F03B3C3-9894-4F9B-874E-24A30D5C1233}" srcOrd="0" destOrd="0" presId="urn:microsoft.com/office/officeart/2008/layout/LinedList"/>
    <dgm:cxn modelId="{4A723188-FABA-43B8-BFCC-5AF02A58DCA9}" type="presParOf" srcId="{7AD25E3F-3C8B-47C9-AD3B-ADCC00B4062C}" destId="{C569F129-BA30-4CBD-A6A1-4BFD75DA8111}" srcOrd="1" destOrd="0" presId="urn:microsoft.com/office/officeart/2008/layout/LinedList"/>
    <dgm:cxn modelId="{06315DCC-C635-46CA-96EB-AEE90DBCE828}" type="presParOf" srcId="{C569F129-BA30-4CBD-A6A1-4BFD75DA8111}" destId="{387AADA9-C47E-45B8-9B57-74EAB77E7A53}" srcOrd="0" destOrd="0" presId="urn:microsoft.com/office/officeart/2008/layout/LinedList"/>
    <dgm:cxn modelId="{F44C4ADC-2FE3-4D67-A8FE-904E1F4ACF33}" type="presParOf" srcId="{C569F129-BA30-4CBD-A6A1-4BFD75DA8111}" destId="{B222EAE4-52AB-48AC-8381-152BF514F904}" srcOrd="1" destOrd="0" presId="urn:microsoft.com/office/officeart/2008/layout/LinedList"/>
    <dgm:cxn modelId="{F603B158-A526-402A-B0FD-8AC3278067A3}" type="presParOf" srcId="{7AD25E3F-3C8B-47C9-AD3B-ADCC00B4062C}" destId="{6979F593-CA17-4162-9F5F-E57B8E856417}" srcOrd="2" destOrd="0" presId="urn:microsoft.com/office/officeart/2008/layout/LinedList"/>
    <dgm:cxn modelId="{DDBF0947-BE39-482A-BADC-34D8302B25F4}" type="presParOf" srcId="{7AD25E3F-3C8B-47C9-AD3B-ADCC00B4062C}" destId="{B145C182-829D-480C-985F-8688559007D5}" srcOrd="3" destOrd="0" presId="urn:microsoft.com/office/officeart/2008/layout/LinedList"/>
    <dgm:cxn modelId="{8B7324E3-E290-4827-A922-1ECD4BF76D92}" type="presParOf" srcId="{B145C182-829D-480C-985F-8688559007D5}" destId="{5A200D66-19DD-4E82-BEB8-31D9B085444E}" srcOrd="0" destOrd="0" presId="urn:microsoft.com/office/officeart/2008/layout/LinedList"/>
    <dgm:cxn modelId="{C9ABABCC-D6F4-4481-98FD-3BB56792D01E}" type="presParOf" srcId="{B145C182-829D-480C-985F-8688559007D5}" destId="{12169860-E47A-46EF-B239-18A01BF79AFE}" srcOrd="1" destOrd="0" presId="urn:microsoft.com/office/officeart/2008/layout/LinedList"/>
    <dgm:cxn modelId="{2C7FAD97-CDAF-45E3-8C84-20BE512F58A9}" type="presParOf" srcId="{7AD25E3F-3C8B-47C9-AD3B-ADCC00B4062C}" destId="{37828ACA-7438-4EA2-B0B7-677CF9627258}" srcOrd="4" destOrd="0" presId="urn:microsoft.com/office/officeart/2008/layout/LinedList"/>
    <dgm:cxn modelId="{4CA64E79-C12B-46E2-A0B8-A0AA090B32BB}" type="presParOf" srcId="{7AD25E3F-3C8B-47C9-AD3B-ADCC00B4062C}" destId="{A72C781F-37D3-4D92-8CF3-15DD2748FA15}" srcOrd="5" destOrd="0" presId="urn:microsoft.com/office/officeart/2008/layout/LinedList"/>
    <dgm:cxn modelId="{2A21D67A-845A-4711-AC36-4420CEA75DAF}" type="presParOf" srcId="{A72C781F-37D3-4D92-8CF3-15DD2748FA15}" destId="{6CD87C3F-843E-4F28-9592-C8B7A06A80D6}" srcOrd="0" destOrd="0" presId="urn:microsoft.com/office/officeart/2008/layout/LinedList"/>
    <dgm:cxn modelId="{D363403D-45AB-4CD2-B5C0-8FA4855866B0}" type="presParOf" srcId="{A72C781F-37D3-4D92-8CF3-15DD2748FA15}" destId="{229FB68D-1945-49AA-BF9A-B3604B273450}" srcOrd="1" destOrd="0" presId="urn:microsoft.com/office/officeart/2008/layout/LinedList"/>
    <dgm:cxn modelId="{B776B6D0-904F-4456-BA7C-77290D43D370}" type="presParOf" srcId="{7AD25E3F-3C8B-47C9-AD3B-ADCC00B4062C}" destId="{606002C4-D866-421A-A4F3-D58588865148}" srcOrd="6" destOrd="0" presId="urn:microsoft.com/office/officeart/2008/layout/LinedList"/>
    <dgm:cxn modelId="{A30FF730-1989-4FC1-81E3-BCAE86B19DF3}" type="presParOf" srcId="{7AD25E3F-3C8B-47C9-AD3B-ADCC00B4062C}" destId="{AD070ECD-C657-4C94-8EC1-0E96C5221AB9}" srcOrd="7" destOrd="0" presId="urn:microsoft.com/office/officeart/2008/layout/LinedList"/>
    <dgm:cxn modelId="{5950B5EA-D54C-4C8F-8BAF-BDCAFDF12A19}" type="presParOf" srcId="{AD070ECD-C657-4C94-8EC1-0E96C5221AB9}" destId="{AED87F65-5599-4B0B-BB9F-3ACD49739881}" srcOrd="0" destOrd="0" presId="urn:microsoft.com/office/officeart/2008/layout/LinedList"/>
    <dgm:cxn modelId="{215882DE-6E66-4DFA-BE6F-81AA766697C7}" type="presParOf" srcId="{AD070ECD-C657-4C94-8EC1-0E96C5221AB9}" destId="{9DAACA82-BBA1-4494-8C72-E3A5971CFF11}" srcOrd="1" destOrd="0" presId="urn:microsoft.com/office/officeart/2008/layout/LinedList"/>
    <dgm:cxn modelId="{AD425857-8FB9-467E-A0CD-65B4074C31F2}" type="presParOf" srcId="{7AD25E3F-3C8B-47C9-AD3B-ADCC00B4062C}" destId="{3F86E0CA-62AE-40F9-95AF-FFF6A3920325}" srcOrd="8" destOrd="0" presId="urn:microsoft.com/office/officeart/2008/layout/LinedList"/>
    <dgm:cxn modelId="{C777D135-11DE-4F60-9550-AE29CEEFBE79}" type="presParOf" srcId="{7AD25E3F-3C8B-47C9-AD3B-ADCC00B4062C}" destId="{3764B793-C504-4897-83EF-E10F8537A433}" srcOrd="9" destOrd="0" presId="urn:microsoft.com/office/officeart/2008/layout/LinedList"/>
    <dgm:cxn modelId="{BDBB2F41-3934-460A-9872-0566F05AB7B1}" type="presParOf" srcId="{3764B793-C504-4897-83EF-E10F8537A433}" destId="{32173C2E-5392-49AA-8B98-8176416AE499}" srcOrd="0" destOrd="0" presId="urn:microsoft.com/office/officeart/2008/layout/LinedList"/>
    <dgm:cxn modelId="{B030F553-679C-434E-B186-FD04BE058F5F}" type="presParOf" srcId="{3764B793-C504-4897-83EF-E10F8537A433}" destId="{E4E5E308-E4E1-480A-B022-2E51608CC10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6B9570-C6D4-445B-B135-59C0337EA19C}">
      <dsp:nvSpPr>
        <dsp:cNvPr id="0" name=""/>
        <dsp:cNvSpPr/>
      </dsp:nvSpPr>
      <dsp:spPr>
        <a:xfrm>
          <a:off x="4668" y="2878"/>
          <a:ext cx="12637781" cy="3639590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solidFill>
            <a:schemeClr val="lt1"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i="0" kern="1200" baseline="0" dirty="0" smtClean="0">
              <a:solidFill>
                <a:schemeClr val="bg1"/>
              </a:solidFill>
            </a:rPr>
            <a:t>Структура собственности</a:t>
          </a:r>
          <a:endParaRPr lang="ru-RU" sz="6500" kern="1200" dirty="0">
            <a:solidFill>
              <a:schemeClr val="bg1"/>
            </a:solidFill>
          </a:endParaRPr>
        </a:p>
      </dsp:txBody>
      <dsp:txXfrm>
        <a:off x="4668" y="2878"/>
        <a:ext cx="12637781" cy="3639590"/>
      </dsp:txXfrm>
    </dsp:sp>
    <dsp:sp modelId="{1BFFF8AB-3604-4C9C-BE80-84DB48D568D9}">
      <dsp:nvSpPr>
        <dsp:cNvPr id="0" name=""/>
        <dsp:cNvSpPr/>
      </dsp:nvSpPr>
      <dsp:spPr>
        <a:xfrm>
          <a:off x="4668" y="3918779"/>
          <a:ext cx="6064194" cy="2508730"/>
        </a:xfrm>
        <a:prstGeom prst="roundRect">
          <a:avLst>
            <a:gd name="adj" fmla="val 10000"/>
          </a:avLst>
        </a:prstGeom>
        <a:solidFill>
          <a:srgbClr val="4C628F"/>
        </a:solidFill>
        <a:ln>
          <a:solidFill>
            <a:schemeClr val="lt1"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>
              <a:solidFill>
                <a:schemeClr val="bg1"/>
              </a:solidFill>
            </a:rPr>
            <a:t>Концентрация собственности</a:t>
          </a:r>
          <a:endParaRPr lang="ru-RU" sz="5900" kern="1200" dirty="0">
            <a:solidFill>
              <a:schemeClr val="bg1"/>
            </a:solidFill>
          </a:endParaRPr>
        </a:p>
      </dsp:txBody>
      <dsp:txXfrm>
        <a:off x="4668" y="3918779"/>
        <a:ext cx="6064194" cy="2508730"/>
      </dsp:txXfrm>
    </dsp:sp>
    <dsp:sp modelId="{741BC166-98BD-4D91-978C-15C17EFF16A9}">
      <dsp:nvSpPr>
        <dsp:cNvPr id="0" name=""/>
        <dsp:cNvSpPr/>
      </dsp:nvSpPr>
      <dsp:spPr>
        <a:xfrm>
          <a:off x="6578255" y="3918779"/>
          <a:ext cx="6064194" cy="2508730"/>
        </a:xfrm>
        <a:prstGeom prst="roundRect">
          <a:avLst>
            <a:gd name="adj" fmla="val 10000"/>
          </a:avLst>
        </a:prstGeom>
        <a:solidFill>
          <a:srgbClr val="4C628F"/>
        </a:solidFill>
        <a:ln>
          <a:solidFill>
            <a:schemeClr val="lt1"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>
              <a:solidFill>
                <a:schemeClr val="bg1"/>
              </a:solidFill>
            </a:rPr>
            <a:t>Дифференциация собственности</a:t>
          </a:r>
          <a:endParaRPr lang="ru-RU" sz="5900" kern="1200" dirty="0">
            <a:solidFill>
              <a:schemeClr val="bg1"/>
            </a:solidFill>
          </a:endParaRPr>
        </a:p>
      </dsp:txBody>
      <dsp:txXfrm>
        <a:off x="6578255" y="3918779"/>
        <a:ext cx="6064194" cy="25087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760065-DA14-4B10-BFAC-8F8D3E636AF4}">
      <dsp:nvSpPr>
        <dsp:cNvPr id="0" name=""/>
        <dsp:cNvSpPr/>
      </dsp:nvSpPr>
      <dsp:spPr>
        <a:xfrm>
          <a:off x="0" y="696568"/>
          <a:ext cx="5976655" cy="907407"/>
        </a:xfrm>
        <a:prstGeom prst="roundRect">
          <a:avLst/>
        </a:prstGeom>
        <a:solidFill>
          <a:sysClr val="window" lastClr="FFFFFF"/>
        </a:solidFill>
        <a:ln w="15875" cap="flat" cmpd="sng" algn="ctr">
          <a:solidFill>
            <a:sysClr val="window" lastClr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baseline="0" dirty="0" smtClean="0">
              <a:solidFill>
                <a:sysClr val="windowText" lastClr="000000"/>
              </a:solidFill>
              <a:latin typeface="Arial Narrow" pitchFamily="34" charset="0"/>
              <a:ea typeface="+mn-ea"/>
              <a:cs typeface="+mn-cs"/>
            </a:rPr>
            <a:t>Один из ключевых компонентов финансового дизайна бизнеса</a:t>
          </a:r>
          <a:endParaRPr lang="en-US" sz="3600" b="1" kern="1200" dirty="0">
            <a:solidFill>
              <a:sysClr val="windowText" lastClr="000000"/>
            </a:solidFill>
            <a:latin typeface="Arial Narrow" pitchFamily="34" charset="0"/>
            <a:ea typeface="+mn-ea"/>
            <a:cs typeface="+mn-cs"/>
          </a:endParaRPr>
        </a:p>
      </dsp:txBody>
      <dsp:txXfrm>
        <a:off x="0" y="696568"/>
        <a:ext cx="5976655" cy="907407"/>
      </dsp:txXfrm>
    </dsp:sp>
    <dsp:sp modelId="{FD7CDD13-4DCE-4ADC-9CCC-271784C14150}">
      <dsp:nvSpPr>
        <dsp:cNvPr id="0" name=""/>
        <dsp:cNvSpPr/>
      </dsp:nvSpPr>
      <dsp:spPr>
        <a:xfrm>
          <a:off x="0" y="2081875"/>
          <a:ext cx="5976655" cy="1655226"/>
        </a:xfrm>
        <a:prstGeom prst="roundRect">
          <a:avLst/>
        </a:prstGeom>
        <a:solidFill>
          <a:sysClr val="window" lastClr="FFFFFF"/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ysClr val="windowText" lastClr="000000"/>
              </a:solidFill>
              <a:latin typeface="Arial Narrow" pitchFamily="34" charset="0"/>
              <a:ea typeface="+mn-ea"/>
              <a:cs typeface="+mn-cs"/>
            </a:rPr>
            <a:t>Важная составляющая в разрешении агентских конфликтов</a:t>
          </a:r>
          <a:endParaRPr lang="en-US" sz="3600" b="1" kern="1200" dirty="0">
            <a:solidFill>
              <a:sysClr val="windowText" lastClr="000000"/>
            </a:solidFill>
            <a:latin typeface="Arial Narrow" pitchFamily="34" charset="0"/>
            <a:ea typeface="+mn-ea"/>
            <a:cs typeface="+mn-cs"/>
          </a:endParaRPr>
        </a:p>
      </dsp:txBody>
      <dsp:txXfrm>
        <a:off x="0" y="2081875"/>
        <a:ext cx="5976655" cy="1655226"/>
      </dsp:txXfrm>
    </dsp:sp>
    <dsp:sp modelId="{24B406C3-C9E8-49DB-BC74-C650B2AA06E6}">
      <dsp:nvSpPr>
        <dsp:cNvPr id="0" name=""/>
        <dsp:cNvSpPr/>
      </dsp:nvSpPr>
      <dsp:spPr>
        <a:xfrm>
          <a:off x="0" y="4782065"/>
          <a:ext cx="5976655" cy="2059199"/>
        </a:xfrm>
        <a:prstGeom prst="roundRect">
          <a:avLst/>
        </a:prstGeom>
        <a:solidFill>
          <a:sysClr val="window" lastClr="FFFFFF"/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600" b="0" kern="1200" dirty="0" smtClean="0">
              <a:solidFill>
                <a:sysClr val="windowText" lastClr="000000"/>
              </a:solidFill>
              <a:latin typeface="Arial Narrow" pitchFamily="34" charset="0"/>
              <a:ea typeface="+mn-ea"/>
              <a:cs typeface="+mn-cs"/>
            </a:rPr>
            <a:t>Неоднозначность направления влияния на эффективность работы компании</a:t>
          </a:r>
          <a:endParaRPr lang="en-US" sz="3600" b="0" kern="1200" dirty="0">
            <a:solidFill>
              <a:sysClr val="windowText" lastClr="000000"/>
            </a:solidFill>
            <a:latin typeface="Arial Narrow" pitchFamily="34" charset="0"/>
            <a:ea typeface="+mn-ea"/>
            <a:cs typeface="+mn-cs"/>
          </a:endParaRPr>
        </a:p>
      </dsp:txBody>
      <dsp:txXfrm>
        <a:off x="0" y="4782065"/>
        <a:ext cx="5976655" cy="20591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28F72F-1158-4A19-AC42-4E39CE81F2DD}">
      <dsp:nvSpPr>
        <dsp:cNvPr id="0" name=""/>
        <dsp:cNvSpPr/>
      </dsp:nvSpPr>
      <dsp:spPr>
        <a:xfrm>
          <a:off x="0" y="316509"/>
          <a:ext cx="18074008" cy="662771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noFill/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Задачи:</a:t>
          </a:r>
          <a:endParaRPr lang="ru-RU" sz="3600" b="1" kern="12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sp:txBody>
      <dsp:txXfrm>
        <a:off x="0" y="316509"/>
        <a:ext cx="18074008" cy="662771"/>
      </dsp:txXfrm>
    </dsp:sp>
    <dsp:sp modelId="{27CF9E61-A498-404C-B3A2-C9280D57B794}">
      <dsp:nvSpPr>
        <dsp:cNvPr id="0" name=""/>
        <dsp:cNvSpPr/>
      </dsp:nvSpPr>
      <dsp:spPr>
        <a:xfrm>
          <a:off x="0" y="1122410"/>
          <a:ext cx="18074008" cy="812169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+mn-cs"/>
            </a:rPr>
            <a:t>Изучить общетеоретические основы понятия структура собственности</a:t>
          </a:r>
          <a:r>
            <a:rPr lang="ru-RU" sz="3600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kern="12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sp:txBody>
      <dsp:txXfrm>
        <a:off x="0" y="1122410"/>
        <a:ext cx="18074008" cy="812169"/>
      </dsp:txXfrm>
    </dsp:sp>
    <dsp:sp modelId="{97D1170A-E1FF-41C7-B241-D6249543F29D}">
      <dsp:nvSpPr>
        <dsp:cNvPr id="0" name=""/>
        <dsp:cNvSpPr/>
      </dsp:nvSpPr>
      <dsp:spPr>
        <a:xfrm>
          <a:off x="0" y="2118900"/>
          <a:ext cx="18074008" cy="850407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" defTabSz="1600200" rtl="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+mn-cs"/>
            </a:rPr>
            <a:t>Проанализировать основные концепции эффективности деятельности компании</a:t>
          </a:r>
          <a:r>
            <a:rPr lang="ru-RU" sz="3600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kern="12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sp:txBody>
      <dsp:txXfrm>
        <a:off x="0" y="2118900"/>
        <a:ext cx="18074008" cy="850407"/>
      </dsp:txXfrm>
    </dsp:sp>
    <dsp:sp modelId="{F7A97574-03FB-4D28-9D1E-B991DA7936B0}">
      <dsp:nvSpPr>
        <dsp:cNvPr id="0" name=""/>
        <dsp:cNvSpPr/>
      </dsp:nvSpPr>
      <dsp:spPr>
        <a:xfrm>
          <a:off x="0" y="3153627"/>
          <a:ext cx="18074008" cy="782987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+mn-cs"/>
            </a:rPr>
            <a:t>Рассмотреть специфику структуры собственности с иностранным участием</a:t>
          </a:r>
          <a:r>
            <a:rPr lang="ru-RU" sz="3600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kern="12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sp:txBody>
      <dsp:txXfrm>
        <a:off x="0" y="3153627"/>
        <a:ext cx="18074008" cy="782987"/>
      </dsp:txXfrm>
    </dsp:sp>
    <dsp:sp modelId="{F3746363-647E-412A-AAC5-039B12A852EB}">
      <dsp:nvSpPr>
        <dsp:cNvPr id="0" name=""/>
        <dsp:cNvSpPr/>
      </dsp:nvSpPr>
      <dsp:spPr>
        <a:xfrm>
          <a:off x="0" y="4120934"/>
          <a:ext cx="18074008" cy="1286082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" defTabSz="1600200" rtl="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+mn-cs"/>
            </a:rPr>
            <a:t>Провести метаанализ трендов в исследованиях влияния структуры собственности на эффективность деятельности фирмы</a:t>
          </a:r>
          <a:r>
            <a:rPr lang="ru-RU" sz="3600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kern="12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sp:txBody>
      <dsp:txXfrm>
        <a:off x="0" y="4120934"/>
        <a:ext cx="18074008" cy="1286082"/>
      </dsp:txXfrm>
    </dsp:sp>
    <dsp:sp modelId="{6BA2DB4F-793D-4208-AEDB-E17B69AA9AD9}">
      <dsp:nvSpPr>
        <dsp:cNvPr id="0" name=""/>
        <dsp:cNvSpPr/>
      </dsp:nvSpPr>
      <dsp:spPr>
        <a:xfrm>
          <a:off x="0" y="5591336"/>
          <a:ext cx="18074008" cy="1008680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+mn-cs"/>
            </a:rPr>
            <a:t>Осуществить обзор основных эмпирических работ, затрагивающих предметную область данного исследования</a:t>
          </a:r>
          <a:r>
            <a:rPr lang="ru-RU" sz="3600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kern="12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sp:txBody>
      <dsp:txXfrm>
        <a:off x="0" y="5591336"/>
        <a:ext cx="18074008" cy="1008680"/>
      </dsp:txXfrm>
    </dsp:sp>
    <dsp:sp modelId="{862B7846-39CC-4116-828C-75455746BB25}">
      <dsp:nvSpPr>
        <dsp:cNvPr id="0" name=""/>
        <dsp:cNvSpPr/>
      </dsp:nvSpPr>
      <dsp:spPr>
        <a:xfrm>
          <a:off x="0" y="6816043"/>
          <a:ext cx="18074008" cy="1797327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" defTabSz="1600200" rtl="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+mn-cs"/>
            </a:rPr>
            <a:t>Выбрать зависимые, объясняющие и контрольные переменные, а также выдвинуть гипотезы относительно воздействия компонентов структуры собственности на эффективность деятельности компании</a:t>
          </a:r>
          <a:r>
            <a:rPr lang="ru-RU" sz="3600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.</a:t>
          </a:r>
          <a:endParaRPr lang="ru-RU" sz="3600" kern="12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sp:txBody>
      <dsp:txXfrm>
        <a:off x="0" y="6816043"/>
        <a:ext cx="18074008" cy="179732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8CA2C8-A03D-42C9-85E7-68A266384759}">
      <dsp:nvSpPr>
        <dsp:cNvPr id="0" name=""/>
        <dsp:cNvSpPr/>
      </dsp:nvSpPr>
      <dsp:spPr>
        <a:xfrm>
          <a:off x="1728186" y="561273"/>
          <a:ext cx="7536832" cy="1540581"/>
        </a:xfrm>
        <a:prstGeom prst="roundRect">
          <a:avLst/>
        </a:prstGeom>
        <a:solidFill>
          <a:srgbClr val="002060">
            <a:alpha val="90000"/>
          </a:srgbClr>
        </a:solidFill>
        <a:ln>
          <a:solidFill>
            <a:schemeClr val="lt1"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b="1" kern="1200" dirty="0" smtClean="0"/>
            <a:t>Q1</a:t>
          </a:r>
          <a:endParaRPr lang="ru-RU" sz="6100" b="1" kern="1200" dirty="0"/>
        </a:p>
      </dsp:txBody>
      <dsp:txXfrm>
        <a:off x="1728186" y="561273"/>
        <a:ext cx="7536832" cy="1540581"/>
      </dsp:txXfrm>
    </dsp:sp>
    <dsp:sp modelId="{7F2A5F9F-48CB-4854-A43A-55AB60FBC8BD}">
      <dsp:nvSpPr>
        <dsp:cNvPr id="0" name=""/>
        <dsp:cNvSpPr/>
      </dsp:nvSpPr>
      <dsp:spPr>
        <a:xfrm>
          <a:off x="1653817" y="2286174"/>
          <a:ext cx="7685570" cy="1497600"/>
        </a:xfrm>
        <a:prstGeom prst="roundRect">
          <a:avLst/>
        </a:prstGeom>
        <a:solidFill>
          <a:srgbClr val="002060">
            <a:alpha val="90000"/>
          </a:srgbClr>
        </a:solidFill>
        <a:ln>
          <a:solidFill>
            <a:schemeClr val="lt1"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b="1" i="0" kern="1200" baseline="0" dirty="0" smtClean="0"/>
            <a:t>Scopus</a:t>
          </a:r>
          <a:endParaRPr lang="ru-RU" sz="6100" b="1" kern="1200" dirty="0"/>
        </a:p>
      </dsp:txBody>
      <dsp:txXfrm>
        <a:off x="1653817" y="2286174"/>
        <a:ext cx="7685570" cy="1497600"/>
      </dsp:txXfrm>
    </dsp:sp>
    <dsp:sp modelId="{A231BEA8-1B12-46C3-8851-7F8FD5DD006C}">
      <dsp:nvSpPr>
        <dsp:cNvPr id="0" name=""/>
        <dsp:cNvSpPr/>
      </dsp:nvSpPr>
      <dsp:spPr>
        <a:xfrm>
          <a:off x="1728186" y="3968094"/>
          <a:ext cx="7536832" cy="1419664"/>
        </a:xfrm>
        <a:prstGeom prst="roundRect">
          <a:avLst/>
        </a:prstGeom>
        <a:solidFill>
          <a:srgbClr val="002060">
            <a:alpha val="90000"/>
          </a:srgbClr>
        </a:solidFill>
        <a:ln>
          <a:solidFill>
            <a:schemeClr val="lt1"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b="1" kern="1200" dirty="0" smtClean="0"/>
            <a:t>2009 - 2018</a:t>
          </a:r>
          <a:endParaRPr lang="ru-RU" sz="6100" b="1" kern="1200" dirty="0"/>
        </a:p>
      </dsp:txBody>
      <dsp:txXfrm>
        <a:off x="1728186" y="3968094"/>
        <a:ext cx="7536832" cy="1419664"/>
      </dsp:txXfrm>
    </dsp:sp>
    <dsp:sp modelId="{BF8C1F37-B643-4A10-9E7F-938DB6B4724B}">
      <dsp:nvSpPr>
        <dsp:cNvPr id="0" name=""/>
        <dsp:cNvSpPr/>
      </dsp:nvSpPr>
      <dsp:spPr>
        <a:xfrm>
          <a:off x="1656181" y="5572079"/>
          <a:ext cx="7680843" cy="1643511"/>
        </a:xfrm>
        <a:prstGeom prst="roundRect">
          <a:avLst/>
        </a:prstGeom>
        <a:solidFill>
          <a:srgbClr val="002060">
            <a:alpha val="70000"/>
          </a:srgbClr>
        </a:solidFill>
        <a:ln>
          <a:solidFill>
            <a:schemeClr val="lt1"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b="1" kern="1200" dirty="0" smtClean="0"/>
            <a:t>730</a:t>
          </a:r>
          <a:endParaRPr lang="ru-RU" sz="5700" b="1" kern="1200" dirty="0"/>
        </a:p>
      </dsp:txBody>
      <dsp:txXfrm>
        <a:off x="1656181" y="5572079"/>
        <a:ext cx="7680843" cy="164351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CF9E61-A498-404C-B3A2-C9280D57B794}">
      <dsp:nvSpPr>
        <dsp:cNvPr id="0" name=""/>
        <dsp:cNvSpPr/>
      </dsp:nvSpPr>
      <dsp:spPr>
        <a:xfrm>
          <a:off x="0" y="1721441"/>
          <a:ext cx="18074008" cy="1054937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H1: </a:t>
          </a:r>
          <a:r>
            <a:rPr lang="ru-RU" sz="3600" kern="1200" dirty="0" smtClean="0"/>
            <a:t>Собственность </a:t>
          </a:r>
          <a:r>
            <a:rPr lang="ru-RU" sz="3600" kern="1200" dirty="0" err="1" smtClean="0"/>
            <a:t>блокхолдеров</a:t>
          </a:r>
          <a:r>
            <a:rPr lang="ru-RU" sz="3600" kern="1200" dirty="0" smtClean="0"/>
            <a:t> (</a:t>
          </a:r>
          <a:r>
            <a:rPr lang="en-US" sz="3600" b="1" kern="1200" dirty="0" smtClean="0">
              <a:solidFill>
                <a:srgbClr val="4C628F"/>
              </a:solidFill>
            </a:rPr>
            <a:t>BLOCK</a:t>
          </a:r>
          <a:r>
            <a:rPr lang="ru-RU" sz="3600" kern="1200" dirty="0" smtClean="0"/>
            <a:t>) положительно связана с эффективностью деятельности компании (</a:t>
          </a:r>
          <a:r>
            <a:rPr lang="en-US" sz="3600" b="1" kern="1200" dirty="0" smtClean="0">
              <a:solidFill>
                <a:srgbClr val="4C628F"/>
              </a:solidFill>
            </a:rPr>
            <a:t>PERF</a:t>
          </a:r>
          <a:r>
            <a:rPr lang="ru-RU" sz="3600" kern="1200" dirty="0" smtClean="0"/>
            <a:t>)</a:t>
          </a:r>
          <a:r>
            <a:rPr lang="ru-RU" sz="3600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kern="12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sp:txBody>
      <dsp:txXfrm>
        <a:off x="0" y="1721441"/>
        <a:ext cx="18074008" cy="1054937"/>
      </dsp:txXfrm>
    </dsp:sp>
    <dsp:sp modelId="{97D1170A-E1FF-41C7-B241-D6249543F29D}">
      <dsp:nvSpPr>
        <dsp:cNvPr id="0" name=""/>
        <dsp:cNvSpPr/>
      </dsp:nvSpPr>
      <dsp:spPr>
        <a:xfrm>
          <a:off x="0" y="2790638"/>
          <a:ext cx="18074008" cy="1030159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" defTabSz="1600200" rtl="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H2: </a:t>
          </a:r>
          <a:r>
            <a:rPr lang="ru-RU" sz="3600" kern="1200" dirty="0" smtClean="0"/>
            <a:t>Институциональная собственность (</a:t>
          </a:r>
          <a:r>
            <a:rPr lang="en-US" sz="3600" b="1" kern="1200" dirty="0" smtClean="0">
              <a:solidFill>
                <a:srgbClr val="4C628F"/>
              </a:solidFill>
            </a:rPr>
            <a:t>INSOWN</a:t>
          </a:r>
          <a:r>
            <a:rPr lang="ru-RU" sz="3600" kern="1200" dirty="0" smtClean="0"/>
            <a:t>) имеет положительную связь с эффективностью работы компании (</a:t>
          </a:r>
          <a:r>
            <a:rPr lang="en-US" sz="3600" b="1" kern="1200" dirty="0" smtClean="0">
              <a:solidFill>
                <a:srgbClr val="4C628F"/>
              </a:solidFill>
            </a:rPr>
            <a:t>PERF</a:t>
          </a:r>
          <a:r>
            <a:rPr lang="ru-RU" sz="3600" kern="1200" dirty="0" smtClean="0"/>
            <a:t>)</a:t>
          </a:r>
          <a:r>
            <a:rPr lang="ru-RU" sz="3600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kern="12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sp:txBody>
      <dsp:txXfrm>
        <a:off x="0" y="2790638"/>
        <a:ext cx="18074008" cy="1030159"/>
      </dsp:txXfrm>
    </dsp:sp>
    <dsp:sp modelId="{F7A97574-03FB-4D28-9D1E-B991DA7936B0}">
      <dsp:nvSpPr>
        <dsp:cNvPr id="0" name=""/>
        <dsp:cNvSpPr/>
      </dsp:nvSpPr>
      <dsp:spPr>
        <a:xfrm>
          <a:off x="0" y="3835056"/>
          <a:ext cx="18074008" cy="1110856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H3: </a:t>
          </a:r>
          <a:r>
            <a:rPr lang="ru-RU" sz="3600" kern="1200" dirty="0" smtClean="0"/>
            <a:t>Присутствие иностранных акционеров (</a:t>
          </a:r>
          <a:r>
            <a:rPr lang="en-US" sz="3600" b="1" kern="1200" dirty="0" smtClean="0">
              <a:solidFill>
                <a:srgbClr val="4C628F"/>
              </a:solidFill>
            </a:rPr>
            <a:t>FOROWN</a:t>
          </a:r>
          <a:r>
            <a:rPr lang="ru-RU" sz="3600" kern="1200" dirty="0" smtClean="0"/>
            <a:t>) в структуре собственности положительно отражается на эффективности деятельности фирмы (</a:t>
          </a:r>
          <a:r>
            <a:rPr lang="en-US" sz="3600" b="1" kern="1200" dirty="0" smtClean="0">
              <a:solidFill>
                <a:srgbClr val="4C628F"/>
              </a:solidFill>
            </a:rPr>
            <a:t>PERF</a:t>
          </a:r>
          <a:r>
            <a:rPr lang="ru-RU" sz="3600" kern="1200" dirty="0" smtClean="0"/>
            <a:t>)</a:t>
          </a:r>
          <a:r>
            <a:rPr lang="ru-RU" sz="3600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kern="12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sp:txBody>
      <dsp:txXfrm>
        <a:off x="0" y="3835056"/>
        <a:ext cx="18074008" cy="1110856"/>
      </dsp:txXfrm>
    </dsp:sp>
    <dsp:sp modelId="{F3746363-647E-412A-AAC5-039B12A852EB}">
      <dsp:nvSpPr>
        <dsp:cNvPr id="0" name=""/>
        <dsp:cNvSpPr/>
      </dsp:nvSpPr>
      <dsp:spPr>
        <a:xfrm>
          <a:off x="0" y="4960172"/>
          <a:ext cx="18074008" cy="1095250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020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" defTabSz="1600200" rtl="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H4: </a:t>
          </a:r>
          <a:r>
            <a:rPr lang="ru-RU" sz="3600" kern="1200" dirty="0" smtClean="0"/>
            <a:t>«Семейная» собственность (</a:t>
          </a:r>
          <a:r>
            <a:rPr lang="en-US" sz="3600" b="1" kern="1200" dirty="0" smtClean="0">
              <a:solidFill>
                <a:srgbClr val="4C628F"/>
              </a:solidFill>
            </a:rPr>
            <a:t>FAMOWN</a:t>
          </a:r>
          <a:r>
            <a:rPr lang="ru-RU" sz="3600" kern="1200" dirty="0" smtClean="0"/>
            <a:t>) положительно связана с эффективностью деятельности компании (</a:t>
          </a:r>
          <a:r>
            <a:rPr lang="en-US" sz="3600" b="1" kern="1200" dirty="0" smtClean="0">
              <a:solidFill>
                <a:srgbClr val="4C628F"/>
              </a:solidFill>
            </a:rPr>
            <a:t>PERF</a:t>
          </a:r>
          <a:r>
            <a:rPr lang="ru-RU" sz="3600" kern="1200" dirty="0" smtClean="0"/>
            <a:t>)</a:t>
          </a:r>
          <a:r>
            <a:rPr lang="ru-RU" sz="3600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rPr>
            <a:t>;</a:t>
          </a:r>
          <a:endParaRPr lang="ru-RU" sz="3600" kern="1200" dirty="0">
            <a:solidFill>
              <a:schemeClr val="accent1">
                <a:lumMod val="50000"/>
              </a:schemeClr>
            </a:solidFill>
            <a:latin typeface="Arial Narrow" pitchFamily="34" charset="0"/>
            <a:ea typeface="+mn-ea"/>
            <a:cs typeface="Times New Roman" panose="02020603050405020304" pitchFamily="18" charset="0"/>
          </a:endParaRPr>
        </a:p>
      </dsp:txBody>
      <dsp:txXfrm>
        <a:off x="0" y="4960172"/>
        <a:ext cx="18074008" cy="109525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03B3C3-9894-4F9B-874E-24A30D5C1233}">
      <dsp:nvSpPr>
        <dsp:cNvPr id="0" name=""/>
        <dsp:cNvSpPr/>
      </dsp:nvSpPr>
      <dsp:spPr>
        <a:xfrm>
          <a:off x="0" y="2320"/>
          <a:ext cx="18722080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AADA9-C47E-45B8-9B57-74EAB77E7A53}">
      <dsp:nvSpPr>
        <dsp:cNvPr id="0" name=""/>
        <dsp:cNvSpPr/>
      </dsp:nvSpPr>
      <dsp:spPr>
        <a:xfrm>
          <a:off x="0" y="2320"/>
          <a:ext cx="18722080" cy="1796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+mn-lt"/>
            </a:rPr>
            <a:t>Выявленные тренды в исследованиях влияния структуры собственности на эффективность работы фирмы продемонстрировали, что на сегодняшний день данное </a:t>
          </a:r>
          <a:r>
            <a:rPr lang="ru-RU" sz="3600" b="1" kern="1200" dirty="0" smtClean="0">
              <a:solidFill>
                <a:srgbClr val="4C628F"/>
              </a:solidFill>
              <a:latin typeface="+mn-lt"/>
            </a:rPr>
            <a:t>направление сохраняет актуальность в научных кругах</a:t>
          </a:r>
          <a:r>
            <a:rPr lang="ru-RU" sz="3600" kern="1200" dirty="0" smtClean="0">
              <a:latin typeface="+mn-lt"/>
            </a:rPr>
            <a:t>;</a:t>
          </a:r>
          <a:endParaRPr lang="ru-RU" sz="3600" kern="1200" dirty="0">
            <a:latin typeface="+mn-lt"/>
          </a:endParaRPr>
        </a:p>
      </dsp:txBody>
      <dsp:txXfrm>
        <a:off x="0" y="2320"/>
        <a:ext cx="18722080" cy="1796384"/>
      </dsp:txXfrm>
    </dsp:sp>
    <dsp:sp modelId="{6979F593-CA17-4162-9F5F-E57B8E856417}">
      <dsp:nvSpPr>
        <dsp:cNvPr id="0" name=""/>
        <dsp:cNvSpPr/>
      </dsp:nvSpPr>
      <dsp:spPr>
        <a:xfrm>
          <a:off x="0" y="1798704"/>
          <a:ext cx="18722080" cy="0"/>
        </a:xfrm>
        <a:prstGeom prst="line">
          <a:avLst/>
        </a:prstGeom>
        <a:solidFill>
          <a:schemeClr val="accent1">
            <a:shade val="80000"/>
            <a:hueOff val="200762"/>
            <a:satOff val="-13385"/>
            <a:lumOff val="9138"/>
            <a:alphaOff val="0"/>
          </a:schemeClr>
        </a:solidFill>
        <a:ln>
          <a:solidFill>
            <a:schemeClr val="accent1">
              <a:shade val="80000"/>
              <a:hueOff val="200762"/>
              <a:satOff val="-13385"/>
              <a:lumOff val="9138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00D66-19DD-4E82-BEB8-31D9B085444E}">
      <dsp:nvSpPr>
        <dsp:cNvPr id="0" name=""/>
        <dsp:cNvSpPr/>
      </dsp:nvSpPr>
      <dsp:spPr>
        <a:xfrm>
          <a:off x="0" y="1798704"/>
          <a:ext cx="18722080" cy="1261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+mn-lt"/>
            </a:rPr>
            <a:t>В результате </a:t>
          </a:r>
          <a:r>
            <a:rPr lang="ru-RU" sz="3600" kern="1200" dirty="0" err="1" smtClean="0">
              <a:latin typeface="+mn-lt"/>
            </a:rPr>
            <a:t>метаанализа</a:t>
          </a:r>
          <a:r>
            <a:rPr lang="ru-RU" sz="3600" kern="1200" dirty="0" smtClean="0">
              <a:latin typeface="+mn-lt"/>
            </a:rPr>
            <a:t> установлено, что 3 из 5 работ, посвященных теме иностранной собственности, входят в </a:t>
          </a:r>
          <a:r>
            <a:rPr lang="ru-RU" sz="3600" b="1" kern="1200" dirty="0" smtClean="0">
              <a:solidFill>
                <a:srgbClr val="4C628F"/>
              </a:solidFill>
              <a:latin typeface="+mn-lt"/>
            </a:rPr>
            <a:t>топ-5 по количеству цитирований</a:t>
          </a:r>
          <a:r>
            <a:rPr lang="ru-RU" sz="3600" kern="1200" dirty="0" smtClean="0">
              <a:latin typeface="+mn-lt"/>
            </a:rPr>
            <a:t>; </a:t>
          </a:r>
          <a:endParaRPr lang="ru-RU" sz="3600" kern="1200" dirty="0">
            <a:latin typeface="+mn-lt"/>
          </a:endParaRPr>
        </a:p>
      </dsp:txBody>
      <dsp:txXfrm>
        <a:off x="0" y="1798704"/>
        <a:ext cx="18722080" cy="1261105"/>
      </dsp:txXfrm>
    </dsp:sp>
    <dsp:sp modelId="{37828ACA-7438-4EA2-B0B7-677CF9627258}">
      <dsp:nvSpPr>
        <dsp:cNvPr id="0" name=""/>
        <dsp:cNvSpPr/>
      </dsp:nvSpPr>
      <dsp:spPr>
        <a:xfrm>
          <a:off x="0" y="3059810"/>
          <a:ext cx="18722080" cy="0"/>
        </a:xfrm>
        <a:prstGeom prst="line">
          <a:avLst/>
        </a:prstGeom>
        <a:solidFill>
          <a:schemeClr val="accent1">
            <a:shade val="80000"/>
            <a:hueOff val="401525"/>
            <a:satOff val="-26770"/>
            <a:lumOff val="18277"/>
            <a:alphaOff val="0"/>
          </a:schemeClr>
        </a:solidFill>
        <a:ln>
          <a:solidFill>
            <a:schemeClr val="accent1">
              <a:shade val="80000"/>
              <a:hueOff val="401525"/>
              <a:satOff val="-26770"/>
              <a:lumOff val="18277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87C3F-843E-4F28-9592-C8B7A06A80D6}">
      <dsp:nvSpPr>
        <dsp:cNvPr id="0" name=""/>
        <dsp:cNvSpPr/>
      </dsp:nvSpPr>
      <dsp:spPr>
        <a:xfrm>
          <a:off x="0" y="3059810"/>
          <a:ext cx="18722080" cy="1278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+mn-lt"/>
            </a:rPr>
            <a:t>Согласно проведенному эмпирическому обзору источников литературы, </a:t>
          </a:r>
          <a:r>
            <a:rPr lang="ru-RU" sz="3600" b="1" kern="1200" dirty="0" smtClean="0">
              <a:solidFill>
                <a:srgbClr val="4C628F"/>
              </a:solidFill>
              <a:latin typeface="+mn-lt"/>
            </a:rPr>
            <a:t>направление влияния видов собственников и концентрации собственности на зависимую переменную противоречиво</a:t>
          </a:r>
          <a:r>
            <a:rPr lang="ru-RU" sz="3600" kern="1200" dirty="0" smtClean="0">
              <a:latin typeface="+mn-lt"/>
            </a:rPr>
            <a:t>;</a:t>
          </a:r>
          <a:endParaRPr lang="ru-RU" sz="3600" kern="1200" dirty="0">
            <a:latin typeface="+mn-lt"/>
          </a:endParaRPr>
        </a:p>
      </dsp:txBody>
      <dsp:txXfrm>
        <a:off x="0" y="3059810"/>
        <a:ext cx="18722080" cy="1278258"/>
      </dsp:txXfrm>
    </dsp:sp>
    <dsp:sp modelId="{606002C4-D866-421A-A4F3-D58588865148}">
      <dsp:nvSpPr>
        <dsp:cNvPr id="0" name=""/>
        <dsp:cNvSpPr/>
      </dsp:nvSpPr>
      <dsp:spPr>
        <a:xfrm>
          <a:off x="0" y="4338069"/>
          <a:ext cx="18722080" cy="0"/>
        </a:xfrm>
        <a:prstGeom prst="line">
          <a:avLst/>
        </a:prstGeom>
        <a:solidFill>
          <a:schemeClr val="accent1">
            <a:shade val="80000"/>
            <a:hueOff val="602287"/>
            <a:satOff val="-40154"/>
            <a:lumOff val="27415"/>
            <a:alphaOff val="0"/>
          </a:schemeClr>
        </a:solidFill>
        <a:ln>
          <a:solidFill>
            <a:schemeClr val="accent1">
              <a:shade val="80000"/>
              <a:hueOff val="602287"/>
              <a:satOff val="-40154"/>
              <a:lumOff val="27415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87F65-5599-4B0B-BB9F-3ACD49739881}">
      <dsp:nvSpPr>
        <dsp:cNvPr id="0" name=""/>
        <dsp:cNvSpPr/>
      </dsp:nvSpPr>
      <dsp:spPr>
        <a:xfrm>
          <a:off x="0" y="4338069"/>
          <a:ext cx="18722080" cy="2740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+mn-lt"/>
            </a:rPr>
            <a:t>В ходе первоначальной разработки дизайна эмпирического исследования </a:t>
          </a:r>
          <a:r>
            <a:rPr lang="ru-RU" sz="3600" b="1" kern="1200" dirty="0" smtClean="0">
              <a:solidFill>
                <a:srgbClr val="4C628F"/>
              </a:solidFill>
              <a:latin typeface="+mn-lt"/>
            </a:rPr>
            <a:t>выбраны следующие переменные</a:t>
          </a:r>
          <a:r>
            <a:rPr lang="ru-RU" sz="3600" kern="1200" dirty="0" smtClean="0">
              <a:latin typeface="+mn-lt"/>
            </a:rPr>
            <a:t>: рентабельность активов, рентабельность капитала, </a:t>
          </a:r>
          <a:r>
            <a:rPr lang="en-US" sz="3600" kern="1200" dirty="0" smtClean="0">
              <a:latin typeface="+mn-lt"/>
            </a:rPr>
            <a:t>Q</a:t>
          </a:r>
          <a:r>
            <a:rPr lang="ru-RU" sz="3600" kern="1200" dirty="0" smtClean="0">
              <a:latin typeface="+mn-lt"/>
            </a:rPr>
            <a:t>-</a:t>
          </a:r>
          <a:r>
            <a:rPr lang="ru-RU" sz="3600" kern="1200" dirty="0" err="1" smtClean="0">
              <a:latin typeface="+mn-lt"/>
            </a:rPr>
            <a:t>Тобина</a:t>
          </a:r>
          <a:r>
            <a:rPr lang="en-US" sz="3600" kern="1200" dirty="0" smtClean="0">
              <a:latin typeface="+mn-lt"/>
            </a:rPr>
            <a:t> </a:t>
          </a:r>
          <a:r>
            <a:rPr lang="ru-RU" sz="3600" kern="1200" dirty="0" smtClean="0">
              <a:latin typeface="+mn-lt"/>
            </a:rPr>
            <a:t>(зависимые переменные); концентрация собственности </a:t>
          </a:r>
          <a:r>
            <a:rPr lang="ru-RU" sz="3600" kern="1200" dirty="0" err="1" smtClean="0">
              <a:latin typeface="+mn-lt"/>
            </a:rPr>
            <a:t>блокхолдеров</a:t>
          </a:r>
          <a:r>
            <a:rPr lang="ru-RU" sz="3600" kern="1200" dirty="0" smtClean="0">
              <a:latin typeface="+mn-lt"/>
            </a:rPr>
            <a:t>, доля участия институциональных акционеров, доля участия «семейных» собственников, </a:t>
          </a:r>
          <a:r>
            <a:rPr lang="ru-RU" sz="3600" b="1" kern="1200" dirty="0" smtClean="0">
              <a:solidFill>
                <a:srgbClr val="4C628F"/>
              </a:solidFill>
              <a:latin typeface="+mn-lt"/>
            </a:rPr>
            <a:t>доля участия иностранных акционеров</a:t>
          </a:r>
          <a:r>
            <a:rPr lang="ru-RU" sz="3600" kern="1200" dirty="0" smtClean="0">
              <a:latin typeface="+mn-lt"/>
            </a:rPr>
            <a:t> (объясняющие переменные)</a:t>
          </a:r>
          <a:endParaRPr lang="ru-RU" sz="3600" kern="1200" dirty="0">
            <a:latin typeface="+mn-lt"/>
          </a:endParaRPr>
        </a:p>
      </dsp:txBody>
      <dsp:txXfrm>
        <a:off x="0" y="4338069"/>
        <a:ext cx="18722080" cy="2740118"/>
      </dsp:txXfrm>
    </dsp:sp>
    <dsp:sp modelId="{3F86E0CA-62AE-40F9-95AF-FFF6A3920325}">
      <dsp:nvSpPr>
        <dsp:cNvPr id="0" name=""/>
        <dsp:cNvSpPr/>
      </dsp:nvSpPr>
      <dsp:spPr>
        <a:xfrm>
          <a:off x="0" y="7078187"/>
          <a:ext cx="18722080" cy="0"/>
        </a:xfrm>
        <a:prstGeom prst="line">
          <a:avLst/>
        </a:prstGeom>
        <a:solidFill>
          <a:schemeClr val="accent1">
            <a:shade val="80000"/>
            <a:hueOff val="803049"/>
            <a:satOff val="-53539"/>
            <a:lumOff val="36553"/>
            <a:alphaOff val="0"/>
          </a:schemeClr>
        </a:solidFill>
        <a:ln>
          <a:solidFill>
            <a:schemeClr val="accent1">
              <a:shade val="80000"/>
              <a:hueOff val="803049"/>
              <a:satOff val="-53539"/>
              <a:lumOff val="36553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173C2E-5392-49AA-8B98-8176416AE499}">
      <dsp:nvSpPr>
        <dsp:cNvPr id="0" name=""/>
        <dsp:cNvSpPr/>
      </dsp:nvSpPr>
      <dsp:spPr>
        <a:xfrm>
          <a:off x="0" y="7078187"/>
          <a:ext cx="18722080" cy="19204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Результаты исследования могут быть полезны при определении направления или развития эмпирической составляющей исследований в научной среде, а также при разработке корпоративной финансовой стратегии в практической области</a:t>
          </a:r>
          <a:endParaRPr lang="ru-RU" sz="3600" kern="1200" dirty="0">
            <a:latin typeface="+mn-lt"/>
          </a:endParaRPr>
        </a:p>
      </dsp:txBody>
      <dsp:txXfrm>
        <a:off x="0" y="7078187"/>
        <a:ext cx="18722080" cy="1920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63E15-82BE-4985-B33E-E57169937FFA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FBCE9-698C-4FBD-BA06-743387CD0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89311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662112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151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830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54" y="-37339"/>
            <a:ext cx="19217708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hf sldNum="0" hdr="0" ftr="0" dt="0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0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10370343" y="1604166"/>
            <a:ext cx="1" cy="2777349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2" name="Очень крутой…"/>
          <p:cNvSpPr txBox="1"/>
          <p:nvPr/>
        </p:nvSpPr>
        <p:spPr>
          <a:xfrm>
            <a:off x="6863408" y="5057800"/>
            <a:ext cx="13655157" cy="4156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200" b="1" cap="all" dirty="0" smtClean="0">
                <a:solidFill>
                  <a:srgbClr val="33415C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Arial Narrow"/>
              </a:rPr>
              <a:t>Оценка влияния компонентов</a:t>
            </a:r>
          </a:p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200" b="1" cap="all" dirty="0" smtClean="0">
                <a:solidFill>
                  <a:srgbClr val="33415C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Arial Narrow"/>
              </a:rPr>
              <a:t>структуры собственности</a:t>
            </a:r>
          </a:p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200" b="1" cap="all" dirty="0" smtClean="0">
                <a:solidFill>
                  <a:srgbClr val="33415C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Arial Narrow"/>
              </a:rPr>
              <a:t>на эффективность </a:t>
            </a:r>
            <a:r>
              <a:rPr lang="ru-RU" sz="7200" b="1" cap="all" dirty="0" smtClean="0">
                <a:solidFill>
                  <a:srgbClr val="33415C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Arial Narrow"/>
              </a:rPr>
              <a:t>компании</a:t>
            </a:r>
          </a:p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lang="ru-RU" sz="7200" b="1" cap="all" dirty="0" smtClean="0">
              <a:solidFill>
                <a:srgbClr val="33415C"/>
              </a:solidFill>
              <a:latin typeface="Arial Narrow" panose="020B0606020202030204" pitchFamily="34" charset="0"/>
              <a:cs typeface="Times New Roman" panose="02020603050405020304" pitchFamily="18" charset="0"/>
              <a:sym typeface="Arial Narrow"/>
            </a:endParaRPr>
          </a:p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lang="ru-RU" sz="3200" b="1" cap="all" dirty="0" smtClean="0">
              <a:solidFill>
                <a:srgbClr val="33415C"/>
              </a:solidFill>
              <a:latin typeface="Arial Narrow" panose="020B0606020202030204" pitchFamily="34" charset="0"/>
              <a:ea typeface="+mn-ea"/>
              <a:cs typeface="Times New Roman" panose="02020603050405020304" pitchFamily="18" charset="0"/>
              <a:sym typeface="Arial Narrow"/>
            </a:endParaRPr>
          </a:p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altLang="zh-TW" sz="3200" b="1" cap="all" dirty="0" smtClean="0">
                <a:solidFill>
                  <a:srgbClr val="33415C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  <a:sym typeface="Arial Narrow"/>
              </a:rPr>
              <a:t>(</a:t>
            </a:r>
            <a:r>
              <a:rPr lang="ru-RU" altLang="zh-TW" sz="3200" b="1" cap="all" dirty="0" smtClean="0">
                <a:solidFill>
                  <a:srgbClr val="33415C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  <a:sym typeface="Arial Narrow"/>
              </a:rPr>
              <a:t>семинар НУГ «Эмпирический анализ нефинансовых факторов формирования финансовой политики фирмы, 18 октября 2019 г</a:t>
            </a:r>
            <a:r>
              <a:rPr lang="ru-RU" altLang="zh-TW" sz="3200" b="1" cap="all" dirty="0" smtClean="0">
                <a:solidFill>
                  <a:srgbClr val="33415C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  <a:sym typeface="Arial Narrow"/>
              </a:rPr>
              <a:t>.)</a:t>
            </a:r>
            <a:endParaRPr lang="ru-RU" sz="3200" b="1" cap="all" dirty="0">
              <a:solidFill>
                <a:srgbClr val="33415C"/>
              </a:solidFill>
              <a:latin typeface="Arial Narrow" panose="020B0606020202030204" pitchFamily="34" charset="0"/>
              <a:ea typeface="+mn-ea"/>
              <a:cs typeface="Times New Roman" panose="02020603050405020304" pitchFamily="18" charset="0"/>
              <a:sym typeface="Arial Narrow"/>
            </a:endParaRPr>
          </a:p>
        </p:txBody>
      </p:sp>
      <p:sp>
        <p:nvSpPr>
          <p:cNvPr id="53" name="Очень крутой подзаголовок презентации"/>
          <p:cNvSpPr txBox="1"/>
          <p:nvPr/>
        </p:nvSpPr>
        <p:spPr>
          <a:xfrm>
            <a:off x="7151440" y="9954344"/>
            <a:ext cx="9443424" cy="2752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4000" dirty="0" smtClean="0"/>
              <a:t>Гришина Е.А.</a:t>
            </a:r>
          </a:p>
          <a:p>
            <a:endParaRPr lang="ru-RU" sz="4000" dirty="0" smtClean="0"/>
          </a:p>
        </p:txBody>
      </p:sp>
      <p:sp>
        <p:nvSpPr>
          <p:cNvPr id="54" name="Название подразделения,  лаборатории, факультета и т.д."/>
          <p:cNvSpPr txBox="1"/>
          <p:nvPr/>
        </p:nvSpPr>
        <p:spPr>
          <a:xfrm>
            <a:off x="7116915" y="1000903"/>
            <a:ext cx="9443423" cy="1436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 smtClean="0"/>
              <a:t>Факультет экономики</a:t>
            </a:r>
          </a:p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 smtClean="0"/>
              <a:t>Кафедра финансового менеджмента</a:t>
            </a:r>
            <a:endParaRPr dirty="0"/>
          </a:p>
        </p:txBody>
      </p:sp>
      <p:sp>
        <p:nvSpPr>
          <p:cNvPr id="55" name="Москва, 2017"/>
          <p:cNvSpPr txBox="1"/>
          <p:nvPr/>
        </p:nvSpPr>
        <p:spPr>
          <a:xfrm>
            <a:off x="7116914" y="12521344"/>
            <a:ext cx="9443424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Нижний Новгород</a:t>
            </a:r>
            <a:r>
              <a:rPr dirty="0" smtClean="0"/>
              <a:t>, 201</a:t>
            </a:r>
            <a:r>
              <a:rPr lang="ru-RU" dirty="0"/>
              <a:t>9</a:t>
            </a:r>
            <a:endParaRPr dirty="0"/>
          </a:p>
        </p:txBody>
      </p:sp>
      <p:pic>
        <p:nvPicPr>
          <p:cNvPr id="56" name="Изображение" descr="Изображение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221970" y="1330739"/>
            <a:ext cx="2736119" cy="26455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Очень крутой заголовок…"/>
          <p:cNvSpPr txBox="1"/>
          <p:nvPr/>
        </p:nvSpPr>
        <p:spPr>
          <a:xfrm>
            <a:off x="1826395" y="2359690"/>
            <a:ext cx="21489608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 smtClean="0">
                <a:solidFill>
                  <a:srgbClr val="253957"/>
                </a:solidFill>
                <a:sym typeface="Arial Narrow"/>
              </a:rPr>
              <a:t>ТОП-5 публикаций по количеству цитирований</a:t>
            </a:r>
            <a:endParaRPr lang="ru-RU" sz="7000" b="1" cap="all" dirty="0">
              <a:solidFill>
                <a:srgbClr val="253957"/>
              </a:solidFill>
              <a:sym typeface="Arial Narrow"/>
            </a:endParaRPr>
          </a:p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dirty="0"/>
          </a:p>
        </p:txBody>
      </p:sp>
      <p:sp>
        <p:nvSpPr>
          <p:cNvPr id="89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90" name="Название подразделения, лаборатории, факультета и т.д."/>
          <p:cNvSpPr txBox="1"/>
          <p:nvPr/>
        </p:nvSpPr>
        <p:spPr>
          <a:xfrm>
            <a:off x="11338744" y="757698"/>
            <a:ext cx="11366416" cy="882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Кафедра финансового менеджмента</a:t>
            </a:r>
          </a:p>
          <a:p>
            <a:endParaRPr dirty="0"/>
          </a:p>
        </p:txBody>
      </p:sp>
      <p:pic>
        <p:nvPicPr>
          <p:cNvPr id="91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8111133"/>
              </p:ext>
            </p:extLst>
          </p:nvPr>
        </p:nvGraphicFramePr>
        <p:xfrm>
          <a:off x="2038872" y="3905672"/>
          <a:ext cx="19424366" cy="8471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1"/>
                <a:gridCol w="4977662"/>
                <a:gridCol w="3303198"/>
                <a:gridCol w="1090624"/>
                <a:gridCol w="3827471"/>
                <a:gridCol w="2862772"/>
                <a:gridCol w="264255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№</a:t>
                      </a:r>
                      <a:r>
                        <a:rPr lang="ru-RU" sz="2800" baseline="0" dirty="0" smtClean="0"/>
                        <a:t> п/п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Название публикации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Авторы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Год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Журнал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Ненормированное количество цитирований, шт.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Нормированное количество цитирований, шт.</a:t>
                      </a:r>
                      <a:endParaRPr lang="ru-RU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The role of board gender and </a:t>
                      </a:r>
                      <a:r>
                        <a:rPr lang="en-US" sz="3000" b="1" dirty="0" smtClean="0">
                          <a:solidFill>
                            <a:schemeClr val="bg1"/>
                          </a:solidFill>
                        </a:rPr>
                        <a:t>foreign ownership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in the CSR performance of Chinese listed firms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McGuinness, P.B.,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Vieito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, J.P., Wang, M.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Journal of Corporate Finance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23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C628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Corporate governance, board networks and growth in domestic and international markets: Evidence from India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Singh, D., </a:t>
                      </a:r>
                      <a:r>
                        <a:rPr lang="en-US" sz="28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Delios</a:t>
                      </a:r>
                      <a:r>
                        <a:rPr lang="en-US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, 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Journal of World Business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21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 state and </a:t>
                      </a:r>
                      <a:r>
                        <a:rPr lang="en-US" sz="3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foreign ownership </a:t>
                      </a:r>
                      <a:r>
                        <a:rPr lang="en-US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affect investment efficiency? Evidence from privatizations</a:t>
                      </a:r>
                    </a:p>
                  </a:txBody>
                  <a:tcPr marL="9525" marR="9525" marT="9525" marB="0"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Chen, R., El Ghoul, S., </a:t>
                      </a:r>
                      <a:r>
                        <a:rPr lang="en-US" sz="28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Guedhami</a:t>
                      </a:r>
                      <a:r>
                        <a:rPr lang="en-US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, O., Wang, H.</a:t>
                      </a:r>
                    </a:p>
                  </a:txBody>
                  <a:tcPr marL="9525" marR="9525" marT="9525" marB="0"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Journal of Corporate Finance</a:t>
                      </a:r>
                    </a:p>
                  </a:txBody>
                  <a:tcPr marL="9525" marR="9525" marT="9525" marB="0"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6</a:t>
                      </a: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>
                    <a:solidFill>
                      <a:srgbClr val="4C628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 exogenous changes in passive institutional ownership affect corporate governance and firm value?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Schmidt, C., </a:t>
                      </a:r>
                      <a:r>
                        <a:rPr lang="en-US" sz="28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Fahlenbrach</a:t>
                      </a:r>
                      <a:r>
                        <a:rPr lang="en-US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, R.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Journal of Financial Economics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5</a:t>
                      </a: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How Do </a:t>
                      </a:r>
                      <a:r>
                        <a:rPr lang="en-US" sz="3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Foreign Institutional Investors</a:t>
                      </a:r>
                      <a:r>
                        <a:rPr lang="en-US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n-US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Enhance Firm Innovation?</a:t>
                      </a:r>
                    </a:p>
                  </a:txBody>
                  <a:tcPr marL="9525" marR="9525" marT="9525" marB="0"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nn-NO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Luong, H., Moshirian, F., Nguyen, L., Tian, X., Zhang, B.</a:t>
                      </a:r>
                    </a:p>
                  </a:txBody>
                  <a:tcPr marL="9525" marR="9525" marT="9525" marB="0"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Journal of Financial and Quantitative Analysis</a:t>
                      </a:r>
                    </a:p>
                  </a:txBody>
                  <a:tcPr marL="9525" marR="9525" marT="9525" marB="0"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531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rgbClr val="4C62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</a:t>
                      </a: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>
                    <a:solidFill>
                      <a:srgbClr val="4C628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205099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76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Кафедра финансового менеджмента</a:t>
            </a:r>
            <a:endParaRPr dirty="0"/>
          </a:p>
        </p:txBody>
      </p:sp>
      <p:pic>
        <p:nvPicPr>
          <p:cNvPr id="77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Box 8"/>
          <p:cNvSpPr txBox="1"/>
          <p:nvPr/>
        </p:nvSpPr>
        <p:spPr>
          <a:xfrm>
            <a:off x="5127267" y="3664630"/>
            <a:ext cx="14111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 defTabSz="914400" hangingPunct="1">
              <a:buFont typeface="+mj-lt"/>
              <a:buAutoNum type="arabicPeriod"/>
            </a:pPr>
            <a:endParaRPr lang="ru-RU" sz="5400" kern="1200" dirty="0">
              <a:solidFill>
                <a:prstClr val="black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87070" y="3010615"/>
            <a:ext cx="12192000" cy="1006429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5200" dirty="0">
                <a:solidFill>
                  <a:srgbClr val="33415C"/>
                </a:solidFill>
                <a:latin typeface="+mn-lt"/>
                <a:ea typeface="Calibri" panose="020F0502020204030204" pitchFamily="34" charset="0"/>
              </a:rPr>
              <a:t>Выявлен рост количества </a:t>
            </a:r>
            <a:r>
              <a:rPr lang="ru-RU" sz="5200" dirty="0" smtClean="0">
                <a:solidFill>
                  <a:srgbClr val="33415C"/>
                </a:solidFill>
                <a:latin typeface="+mn-lt"/>
                <a:ea typeface="Calibri" panose="020F0502020204030204" pitchFamily="34" charset="0"/>
              </a:rPr>
              <a:t>публикаций</a:t>
            </a:r>
          </a:p>
          <a:p>
            <a:endParaRPr lang="ru-RU" sz="5200" dirty="0" smtClean="0">
              <a:solidFill>
                <a:srgbClr val="33415C"/>
              </a:solidFill>
              <a:latin typeface="+mn-lt"/>
              <a:ea typeface="Calibri" panose="020F0502020204030204" pitchFamily="34" charset="0"/>
            </a:endParaRPr>
          </a:p>
          <a:p>
            <a:r>
              <a:rPr lang="ru-RU" sz="5200" dirty="0" smtClean="0">
                <a:solidFill>
                  <a:srgbClr val="33415C"/>
                </a:solidFill>
                <a:latin typeface="+mn-lt"/>
                <a:ea typeface="Calibri" panose="020F0502020204030204" pitchFamily="34" charset="0"/>
              </a:rPr>
              <a:t>На </a:t>
            </a:r>
            <a:r>
              <a:rPr lang="ru-RU" sz="5200" dirty="0">
                <a:solidFill>
                  <a:srgbClr val="33415C"/>
                </a:solidFill>
                <a:latin typeface="+mn-lt"/>
                <a:ea typeface="Calibri" panose="020F0502020204030204" pitchFamily="34" charset="0"/>
              </a:rPr>
              <a:t>2018 год зафиксирован </a:t>
            </a:r>
            <a:endParaRPr lang="ru-RU" sz="5200" dirty="0" smtClean="0">
              <a:solidFill>
                <a:srgbClr val="33415C"/>
              </a:solidFill>
              <a:latin typeface="+mn-lt"/>
              <a:ea typeface="Calibri" panose="020F0502020204030204" pitchFamily="34" charset="0"/>
            </a:endParaRPr>
          </a:p>
          <a:p>
            <a:r>
              <a:rPr lang="ru-RU" sz="5200" dirty="0" smtClean="0">
                <a:solidFill>
                  <a:srgbClr val="33415C"/>
                </a:solidFill>
                <a:latin typeface="+mn-lt"/>
                <a:ea typeface="Calibri" panose="020F0502020204030204" pitchFamily="34" charset="0"/>
              </a:rPr>
              <a:t>максимальный </a:t>
            </a:r>
            <a:r>
              <a:rPr lang="ru-RU" sz="5200" dirty="0">
                <a:solidFill>
                  <a:srgbClr val="33415C"/>
                </a:solidFill>
                <a:latin typeface="+mn-lt"/>
                <a:ea typeface="Calibri" panose="020F0502020204030204" pitchFamily="34" charset="0"/>
              </a:rPr>
              <a:t>результат по числу </a:t>
            </a:r>
            <a:r>
              <a:rPr lang="ru-RU" sz="5200" dirty="0" smtClean="0">
                <a:solidFill>
                  <a:srgbClr val="33415C"/>
                </a:solidFill>
                <a:latin typeface="+mn-lt"/>
                <a:ea typeface="Calibri" panose="020F0502020204030204" pitchFamily="34" charset="0"/>
              </a:rPr>
              <a:t>работ</a:t>
            </a:r>
          </a:p>
          <a:p>
            <a:endParaRPr lang="en-US" sz="5200" dirty="0" smtClean="0">
              <a:solidFill>
                <a:srgbClr val="33415C"/>
              </a:solidFill>
              <a:latin typeface="+mn-lt"/>
              <a:ea typeface="Calibri" panose="020F0502020204030204" pitchFamily="34" charset="0"/>
            </a:endParaRPr>
          </a:p>
          <a:p>
            <a:r>
              <a:rPr lang="ru-RU" sz="5200" dirty="0" smtClean="0">
                <a:solidFill>
                  <a:srgbClr val="33415C"/>
                </a:solidFill>
                <a:latin typeface="+mn-lt"/>
                <a:ea typeface="Calibri" panose="020F0502020204030204" pitchFamily="34" charset="0"/>
              </a:rPr>
              <a:t>Увеличение количества </a:t>
            </a:r>
            <a:r>
              <a:rPr lang="ru-RU" sz="5200" dirty="0">
                <a:solidFill>
                  <a:srgbClr val="33415C"/>
                </a:solidFill>
                <a:latin typeface="+mn-lt"/>
                <a:ea typeface="Calibri" panose="020F0502020204030204" pitchFamily="34" charset="0"/>
              </a:rPr>
              <a:t>цитирований </a:t>
            </a:r>
            <a:endParaRPr lang="ru-RU" sz="5200" dirty="0" smtClean="0">
              <a:solidFill>
                <a:srgbClr val="33415C"/>
              </a:solidFill>
              <a:latin typeface="+mn-lt"/>
              <a:ea typeface="Calibri" panose="020F0502020204030204" pitchFamily="34" charset="0"/>
            </a:endParaRPr>
          </a:p>
          <a:p>
            <a:r>
              <a:rPr lang="ru-RU" sz="5200" dirty="0" smtClean="0">
                <a:solidFill>
                  <a:srgbClr val="33415C"/>
                </a:solidFill>
                <a:latin typeface="+mn-lt"/>
                <a:ea typeface="Calibri" panose="020F0502020204030204" pitchFamily="34" charset="0"/>
              </a:rPr>
              <a:t>с </a:t>
            </a:r>
            <a:r>
              <a:rPr lang="ru-RU" sz="5200" dirty="0">
                <a:solidFill>
                  <a:srgbClr val="33415C"/>
                </a:solidFill>
                <a:latin typeface="+mn-lt"/>
                <a:ea typeface="Calibri" panose="020F0502020204030204" pitchFamily="34" charset="0"/>
              </a:rPr>
              <a:t>учетом временного </a:t>
            </a:r>
            <a:r>
              <a:rPr lang="ru-RU" sz="5200" dirty="0" smtClean="0">
                <a:solidFill>
                  <a:srgbClr val="33415C"/>
                </a:solidFill>
                <a:latin typeface="+mn-lt"/>
                <a:ea typeface="Calibri" panose="020F0502020204030204" pitchFamily="34" charset="0"/>
              </a:rPr>
              <a:t>фактора</a:t>
            </a:r>
          </a:p>
          <a:p>
            <a:endParaRPr lang="ru-RU" sz="5200" dirty="0">
              <a:solidFill>
                <a:srgbClr val="33415C"/>
              </a:solidFill>
              <a:latin typeface="+mn-lt"/>
            </a:endParaRPr>
          </a:p>
          <a:p>
            <a:r>
              <a:rPr lang="ru-RU" sz="5200" dirty="0" smtClean="0">
                <a:solidFill>
                  <a:srgbClr val="33415C"/>
                </a:solidFill>
                <a:latin typeface="+mn-lt"/>
              </a:rPr>
              <a:t>3 из 5 недавних публикаций </a:t>
            </a:r>
          </a:p>
          <a:p>
            <a:r>
              <a:rPr lang="ru-RU" sz="5200" dirty="0" smtClean="0">
                <a:solidFill>
                  <a:srgbClr val="33415C"/>
                </a:solidFill>
                <a:latin typeface="+mn-lt"/>
              </a:rPr>
              <a:t>в топ-5 по количеству цитирований сфокусированы на изучении </a:t>
            </a:r>
          </a:p>
          <a:p>
            <a:r>
              <a:rPr lang="ru-RU" sz="5200" dirty="0" smtClean="0">
                <a:solidFill>
                  <a:srgbClr val="33415C"/>
                </a:solidFill>
                <a:latin typeface="+mn-lt"/>
              </a:rPr>
              <a:t>иностранной собственности</a:t>
            </a:r>
            <a:endParaRPr lang="ru-RU" sz="5200" dirty="0">
              <a:solidFill>
                <a:srgbClr val="33415C"/>
              </a:solidFill>
              <a:latin typeface="+mn-lt"/>
            </a:endParaRPr>
          </a:p>
        </p:txBody>
      </p:sp>
      <p:pic>
        <p:nvPicPr>
          <p:cNvPr id="1028" name="Picture 4" descr="https://image.flaticon.com/icons/png/512/710/71006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7734" y="2570725"/>
            <a:ext cx="1684788" cy="168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21976" y="4982997"/>
            <a:ext cx="32794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/>
              <a:t>MAX</a:t>
            </a:r>
            <a:endParaRPr lang="ru-RU" sz="6000" b="1" dirty="0"/>
          </a:p>
        </p:txBody>
      </p:sp>
      <p:pic>
        <p:nvPicPr>
          <p:cNvPr id="1032" name="Picture 8" descr="http://cdn.onlinewebfonts.com/svg/img_9629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2532" y="7021452"/>
            <a:ext cx="1738545" cy="156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vivalalife.ru/wp-content/uploads/2019/04/img_38954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3067" y="9810328"/>
            <a:ext cx="1839455" cy="194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293817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1177619" y="2701517"/>
            <a:ext cx="21489606" cy="143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 smtClean="0"/>
              <a:t>Обзор эмпирических работ</a:t>
            </a:r>
            <a:endParaRPr dirty="0"/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97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Кафедра финансового менеджмента</a:t>
            </a:r>
            <a:endParaRPr lang="ru-RU" dirty="0"/>
          </a:p>
        </p:txBody>
      </p:sp>
      <p:pic>
        <p:nvPicPr>
          <p:cNvPr id="9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3982695"/>
              </p:ext>
            </p:extLst>
          </p:nvPr>
        </p:nvGraphicFramePr>
        <p:xfrm>
          <a:off x="3767064" y="4193704"/>
          <a:ext cx="16894523" cy="865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4730"/>
                <a:gridCol w="5184576"/>
                <a:gridCol w="6721586"/>
                <a:gridCol w="4223631"/>
              </a:tblGrid>
              <a:tr h="100317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+mn-lt"/>
                        </a:rPr>
                        <a:t>№ п/п</a:t>
                      </a:r>
                      <a:endParaRPr lang="ru-RU" sz="3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+mn-lt"/>
                        </a:rPr>
                        <a:t>Компонент структуры собственности</a:t>
                      </a:r>
                      <a:endParaRPr lang="ru-RU" sz="3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+mn-lt"/>
                        </a:rPr>
                        <a:t>Автор(ы)</a:t>
                      </a:r>
                      <a:r>
                        <a:rPr lang="ru-RU" sz="3200" baseline="0" dirty="0" smtClean="0">
                          <a:latin typeface="+mn-lt"/>
                        </a:rPr>
                        <a:t> (год)</a:t>
                      </a:r>
                      <a:endParaRPr lang="ru-RU" sz="3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+mn-lt"/>
                        </a:rPr>
                        <a:t>Направление влияния на эффективность компании</a:t>
                      </a:r>
                      <a:endParaRPr lang="ru-RU" sz="3200" dirty="0">
                        <a:latin typeface="+mn-lt"/>
                      </a:endParaRPr>
                    </a:p>
                  </a:txBody>
                  <a:tcPr anchor="ctr"/>
                </a:tc>
              </a:tr>
              <a:tr h="2362318">
                <a:tc rowSpan="2">
                  <a:txBody>
                    <a:bodyPr/>
                    <a:lstStyle/>
                    <a:p>
                      <a:r>
                        <a:rPr lang="ru-RU" sz="3200" dirty="0" smtClean="0">
                          <a:latin typeface="+mn-lt"/>
                        </a:rPr>
                        <a:t>1</a:t>
                      </a:r>
                      <a:endParaRPr lang="ru-RU" sz="3200" dirty="0"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ru-RU" sz="3200" dirty="0" smtClean="0">
                          <a:latin typeface="+mn-lt"/>
                        </a:rPr>
                        <a:t>Концентрация собственности ( в форме собственности блокхолдеров)</a:t>
                      </a:r>
                      <a:endParaRPr lang="ru-RU" sz="3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smtClean="0">
                          <a:latin typeface="+mn-lt"/>
                        </a:rPr>
                        <a:t>Дженсен</a:t>
                      </a:r>
                      <a:r>
                        <a:rPr lang="ru-RU" sz="3200" baseline="0" dirty="0" smtClean="0">
                          <a:latin typeface="+mn-lt"/>
                        </a:rPr>
                        <a:t> и Меклинг (1976); </a:t>
                      </a:r>
                      <a:r>
                        <a:rPr lang="ru-RU" sz="3200" dirty="0" err="1" smtClean="0">
                          <a:latin typeface="+mn-lt"/>
                        </a:rPr>
                        <a:t>Клессенс</a:t>
                      </a:r>
                      <a:r>
                        <a:rPr lang="ru-RU" sz="3200" dirty="0" smtClean="0">
                          <a:latin typeface="+mn-lt"/>
                        </a:rPr>
                        <a:t> и </a:t>
                      </a:r>
                      <a:r>
                        <a:rPr lang="ru-RU" sz="3200" dirty="0" err="1" smtClean="0">
                          <a:latin typeface="+mn-lt"/>
                        </a:rPr>
                        <a:t>Джанков</a:t>
                      </a:r>
                      <a:r>
                        <a:rPr lang="ru-RU" sz="3200" dirty="0" smtClean="0">
                          <a:latin typeface="+mn-lt"/>
                        </a:rPr>
                        <a:t> (2000); Мак</a:t>
                      </a:r>
                      <a:r>
                        <a:rPr lang="ru-RU" sz="3200" baseline="0" dirty="0" smtClean="0">
                          <a:latin typeface="+mn-lt"/>
                        </a:rPr>
                        <a:t> и </a:t>
                      </a:r>
                      <a:r>
                        <a:rPr lang="ru-RU" sz="3200" baseline="0" dirty="0" err="1" smtClean="0">
                          <a:latin typeface="+mn-lt"/>
                        </a:rPr>
                        <a:t>Куснади</a:t>
                      </a:r>
                      <a:r>
                        <a:rPr lang="ru-RU" sz="3200" baseline="0" dirty="0" smtClean="0">
                          <a:latin typeface="+mn-lt"/>
                        </a:rPr>
                        <a:t> (2005); </a:t>
                      </a:r>
                      <a:r>
                        <a:rPr lang="ru-RU" sz="3200" baseline="0" dirty="0" err="1" smtClean="0">
                          <a:latin typeface="+mn-lt"/>
                        </a:rPr>
                        <a:t>Ханиффа</a:t>
                      </a:r>
                      <a:r>
                        <a:rPr lang="ru-RU" sz="3200" baseline="0" dirty="0" smtClean="0">
                          <a:latin typeface="+mn-lt"/>
                        </a:rPr>
                        <a:t> и </a:t>
                      </a:r>
                      <a:r>
                        <a:rPr lang="ru-RU" sz="3200" baseline="0" dirty="0" err="1" smtClean="0">
                          <a:latin typeface="+mn-lt"/>
                        </a:rPr>
                        <a:t>Худайб</a:t>
                      </a:r>
                      <a:r>
                        <a:rPr lang="ru-RU" sz="3200" baseline="0" dirty="0" smtClean="0">
                          <a:latin typeface="+mn-lt"/>
                        </a:rPr>
                        <a:t> (2006); </a:t>
                      </a:r>
                      <a:r>
                        <a:rPr lang="ru-RU" sz="3200" baseline="0" dirty="0" err="1" smtClean="0">
                          <a:latin typeface="+mn-lt"/>
                        </a:rPr>
                        <a:t>Чо</a:t>
                      </a:r>
                      <a:r>
                        <a:rPr lang="ru-RU" sz="3200" baseline="0" dirty="0" smtClean="0">
                          <a:latin typeface="+mn-lt"/>
                        </a:rPr>
                        <a:t> и Ким (2007); Янг и соавторы (2008); </a:t>
                      </a:r>
                      <a:r>
                        <a:rPr lang="ru-RU" sz="3200" baseline="0" dirty="0" err="1" smtClean="0">
                          <a:latin typeface="+mn-lt"/>
                        </a:rPr>
                        <a:t>Омран</a:t>
                      </a:r>
                      <a:r>
                        <a:rPr lang="ru-RU" sz="3200" baseline="0" dirty="0" smtClean="0">
                          <a:latin typeface="+mn-lt"/>
                        </a:rPr>
                        <a:t> и соавторы (2008); </a:t>
                      </a:r>
                      <a:r>
                        <a:rPr lang="ru-RU" sz="3200" baseline="0" dirty="0" err="1" smtClean="0">
                          <a:latin typeface="+mn-lt"/>
                        </a:rPr>
                        <a:t>Паниагуа</a:t>
                      </a:r>
                      <a:r>
                        <a:rPr lang="ru-RU" sz="3200" baseline="0" dirty="0" smtClean="0">
                          <a:latin typeface="+mn-lt"/>
                        </a:rPr>
                        <a:t> и соавторы (2018); </a:t>
                      </a:r>
                      <a:r>
                        <a:rPr lang="ru-RU" sz="3200" dirty="0" err="1" smtClean="0">
                          <a:latin typeface="+mn-lt"/>
                        </a:rPr>
                        <a:t>Као</a:t>
                      </a:r>
                      <a:r>
                        <a:rPr lang="ru-RU" sz="3200" dirty="0" smtClean="0">
                          <a:latin typeface="+mn-lt"/>
                        </a:rPr>
                        <a:t> и соавторы</a:t>
                      </a:r>
                      <a:r>
                        <a:rPr lang="ru-RU" sz="3200" baseline="0" dirty="0" smtClean="0">
                          <a:latin typeface="+mn-lt"/>
                        </a:rPr>
                        <a:t> (2019)</a:t>
                      </a:r>
                      <a:endParaRPr lang="ru-RU" sz="3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latin typeface="+mn-lt"/>
                        </a:rPr>
                        <a:t>+</a:t>
                      </a:r>
                      <a:endParaRPr lang="ru-RU" sz="44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09271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smtClean="0">
                          <a:latin typeface="+mn-lt"/>
                        </a:rPr>
                        <a:t>Фама и Дженсен (1983); </a:t>
                      </a:r>
                      <a:r>
                        <a:rPr lang="ru-RU" sz="3200" dirty="0" err="1" smtClean="0">
                          <a:latin typeface="+mn-lt"/>
                        </a:rPr>
                        <a:t>Брикли</a:t>
                      </a:r>
                      <a:r>
                        <a:rPr lang="ru-RU" sz="3200" baseline="0" dirty="0" smtClean="0">
                          <a:latin typeface="+mn-lt"/>
                        </a:rPr>
                        <a:t> и соавторы (1988); Паунд (1988); </a:t>
                      </a:r>
                      <a:r>
                        <a:rPr lang="ru-RU" sz="3200" baseline="0" dirty="0" err="1" smtClean="0">
                          <a:latin typeface="+mn-lt"/>
                        </a:rPr>
                        <a:t>Демсетц</a:t>
                      </a:r>
                      <a:r>
                        <a:rPr lang="ru-RU" sz="3200" baseline="0" dirty="0" smtClean="0">
                          <a:latin typeface="+mn-lt"/>
                        </a:rPr>
                        <a:t> и </a:t>
                      </a:r>
                      <a:r>
                        <a:rPr lang="ru-RU" sz="3200" baseline="0" dirty="0" err="1" smtClean="0">
                          <a:latin typeface="+mn-lt"/>
                        </a:rPr>
                        <a:t>Вильялонга</a:t>
                      </a:r>
                      <a:r>
                        <a:rPr lang="ru-RU" sz="3200" baseline="0" dirty="0" smtClean="0">
                          <a:latin typeface="+mn-lt"/>
                        </a:rPr>
                        <a:t> (2001); Лефорт и соавторы (2008); </a:t>
                      </a:r>
                      <a:r>
                        <a:rPr lang="ru-RU" sz="3200" baseline="0" dirty="0" err="1" smtClean="0">
                          <a:latin typeface="+mn-lt"/>
                        </a:rPr>
                        <a:t>Белькир</a:t>
                      </a:r>
                      <a:r>
                        <a:rPr lang="ru-RU" sz="3200" baseline="0" dirty="0" smtClean="0">
                          <a:latin typeface="+mn-lt"/>
                        </a:rPr>
                        <a:t> (2009); </a:t>
                      </a:r>
                      <a:r>
                        <a:rPr lang="ru-RU" sz="3200" baseline="0" dirty="0" err="1" smtClean="0">
                          <a:latin typeface="+mn-lt"/>
                        </a:rPr>
                        <a:t>Дукасси</a:t>
                      </a:r>
                      <a:r>
                        <a:rPr lang="ru-RU" sz="3200" baseline="0" dirty="0" smtClean="0">
                          <a:latin typeface="+mn-lt"/>
                        </a:rPr>
                        <a:t> и </a:t>
                      </a:r>
                      <a:r>
                        <a:rPr lang="ru-RU" sz="3200" baseline="0" dirty="0" err="1" smtClean="0">
                          <a:latin typeface="+mn-lt"/>
                        </a:rPr>
                        <a:t>совторы</a:t>
                      </a:r>
                      <a:r>
                        <a:rPr lang="ru-RU" sz="3200" baseline="0" dirty="0" smtClean="0">
                          <a:latin typeface="+mn-lt"/>
                        </a:rPr>
                        <a:t> (2017)</a:t>
                      </a:r>
                      <a:endParaRPr lang="ru-RU" sz="3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latin typeface="+mn-lt"/>
                        </a:rPr>
                        <a:t>-</a:t>
                      </a:r>
                      <a:endParaRPr lang="ru-RU" sz="44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90927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n-lt"/>
                        </a:rPr>
                        <a:t>2</a:t>
                      </a:r>
                      <a:endParaRPr lang="ru-RU" sz="3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+mn-lt"/>
                        </a:rPr>
                        <a:t>Собственность институциональных инвесторов</a:t>
                      </a:r>
                      <a:endParaRPr lang="ru-RU" sz="3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smtClean="0">
                          <a:latin typeface="+mn-lt"/>
                        </a:rPr>
                        <a:t>МакКоннелл и</a:t>
                      </a:r>
                      <a:r>
                        <a:rPr lang="ru-RU" sz="3200" baseline="0" dirty="0" smtClean="0">
                          <a:latin typeface="+mn-lt"/>
                        </a:rPr>
                        <a:t> </a:t>
                      </a:r>
                      <a:r>
                        <a:rPr lang="ru-RU" sz="3200" baseline="0" dirty="0" err="1" smtClean="0">
                          <a:latin typeface="+mn-lt"/>
                        </a:rPr>
                        <a:t>Сервэс</a:t>
                      </a:r>
                      <a:r>
                        <a:rPr lang="ru-RU" sz="3200" baseline="0" dirty="0" smtClean="0">
                          <a:latin typeface="+mn-lt"/>
                        </a:rPr>
                        <a:t> (1990); </a:t>
                      </a:r>
                      <a:r>
                        <a:rPr lang="ru-RU" sz="3200" dirty="0" err="1" smtClean="0">
                          <a:latin typeface="+mn-lt"/>
                        </a:rPr>
                        <a:t>Коффи</a:t>
                      </a:r>
                      <a:r>
                        <a:rPr lang="ru-RU" sz="3200" dirty="0" smtClean="0">
                          <a:latin typeface="+mn-lt"/>
                        </a:rPr>
                        <a:t> и соавторы (1991); </a:t>
                      </a:r>
                      <a:r>
                        <a:rPr lang="ru-RU" sz="3200" baseline="0" dirty="0" err="1" smtClean="0">
                          <a:latin typeface="+mn-lt"/>
                        </a:rPr>
                        <a:t>Филаточев</a:t>
                      </a:r>
                      <a:r>
                        <a:rPr lang="ru-RU" sz="3200" baseline="0" dirty="0" smtClean="0">
                          <a:latin typeface="+mn-lt"/>
                        </a:rPr>
                        <a:t> и соавторы (2005); </a:t>
                      </a:r>
                      <a:r>
                        <a:rPr lang="ru-RU" sz="3200" baseline="0" dirty="0" err="1" smtClean="0">
                          <a:latin typeface="+mn-lt"/>
                        </a:rPr>
                        <a:t>Писс</a:t>
                      </a:r>
                      <a:r>
                        <a:rPr lang="ru-RU" sz="3200" baseline="0" dirty="0" smtClean="0">
                          <a:latin typeface="+mn-lt"/>
                        </a:rPr>
                        <a:t> и соавторы (2007); </a:t>
                      </a:r>
                      <a:r>
                        <a:rPr lang="ru-RU" sz="3200" baseline="0" dirty="0" err="1" smtClean="0">
                          <a:latin typeface="+mn-lt"/>
                        </a:rPr>
                        <a:t>Чо</a:t>
                      </a:r>
                      <a:r>
                        <a:rPr lang="ru-RU" sz="3200" baseline="0" dirty="0" smtClean="0">
                          <a:latin typeface="+mn-lt"/>
                        </a:rPr>
                        <a:t> и соавторы (2007); Лин и Фу (2017)</a:t>
                      </a:r>
                      <a:endParaRPr lang="ru-RU" sz="3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latin typeface="+mn-lt"/>
                        </a:rPr>
                        <a:t>+</a:t>
                      </a:r>
                      <a:endParaRPr lang="ru-RU" sz="4400" b="1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1102768" y="2249488"/>
            <a:ext cx="21489606" cy="143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 smtClean="0"/>
              <a:t>Обзор эмпирических работ</a:t>
            </a:r>
            <a:endParaRPr dirty="0"/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97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Кафедра финансового менеджмента</a:t>
            </a:r>
            <a:endParaRPr lang="ru-RU" dirty="0"/>
          </a:p>
        </p:txBody>
      </p:sp>
      <p:pic>
        <p:nvPicPr>
          <p:cNvPr id="9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6662791"/>
              </p:ext>
            </p:extLst>
          </p:nvPr>
        </p:nvGraphicFramePr>
        <p:xfrm>
          <a:off x="3623048" y="3545632"/>
          <a:ext cx="16894523" cy="972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4730"/>
                <a:gridCol w="5184576"/>
                <a:gridCol w="6721586"/>
                <a:gridCol w="42236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№ п/п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Компонент структуры собственности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Автор(ы)</a:t>
                      </a:r>
                      <a:r>
                        <a:rPr lang="ru-RU" sz="3200" baseline="0" dirty="0" smtClean="0"/>
                        <a:t> (год)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Направление влияния на эффективность компании</a:t>
                      </a:r>
                      <a:endParaRPr lang="ru-RU" sz="3200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3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</a:t>
                      </a:r>
                      <a:endParaRPr lang="ru-RU" sz="3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3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C628F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Собственность иностранных инвесторов</a:t>
                      </a:r>
                      <a:endParaRPr lang="ru-RU" sz="3200" b="0" i="0" u="none" strike="noStrike" cap="none" spc="0" baseline="0" dirty="0">
                        <a:ln>
                          <a:noFill/>
                        </a:ln>
                        <a:solidFill>
                          <a:srgbClr val="4C628F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err="1" smtClean="0"/>
                        <a:t>Двиведи</a:t>
                      </a:r>
                      <a:r>
                        <a:rPr lang="ru-RU" sz="3200" dirty="0" smtClean="0"/>
                        <a:t> и Джайна (2005); </a:t>
                      </a:r>
                      <a:r>
                        <a:rPr lang="ru-RU" sz="3200" dirty="0" err="1" smtClean="0"/>
                        <a:t>Вильялонга</a:t>
                      </a:r>
                      <a:r>
                        <a:rPr lang="ru-RU" sz="3200" dirty="0" smtClean="0"/>
                        <a:t> и </a:t>
                      </a:r>
                      <a:r>
                        <a:rPr lang="ru-RU" sz="3200" dirty="0" err="1" smtClean="0"/>
                        <a:t>Эмит</a:t>
                      </a:r>
                      <a:r>
                        <a:rPr lang="ru-RU" sz="3200" dirty="0" smtClean="0"/>
                        <a:t> (2006); </a:t>
                      </a:r>
                      <a:r>
                        <a:rPr lang="ru-RU" sz="3200" dirty="0" err="1" smtClean="0"/>
                        <a:t>Маури</a:t>
                      </a:r>
                      <a:r>
                        <a:rPr lang="ru-RU" sz="3200" dirty="0" smtClean="0"/>
                        <a:t> (2006); </a:t>
                      </a:r>
                      <a:r>
                        <a:rPr lang="ru-RU" sz="3200" dirty="0" err="1" smtClean="0"/>
                        <a:t>Чо</a:t>
                      </a:r>
                      <a:r>
                        <a:rPr lang="ru-RU" sz="3200" dirty="0" smtClean="0"/>
                        <a:t> и соавторы (2007); </a:t>
                      </a:r>
                      <a:r>
                        <a:rPr lang="ru-RU" sz="3200" dirty="0" err="1" smtClean="0"/>
                        <a:t>Чой</a:t>
                      </a:r>
                      <a:r>
                        <a:rPr lang="ru-RU" sz="3200" dirty="0" smtClean="0"/>
                        <a:t> и соавторы (2007); </a:t>
                      </a:r>
                      <a:r>
                        <a:rPr lang="ru-RU" sz="3200" dirty="0" err="1" smtClean="0"/>
                        <a:t>Омран</a:t>
                      </a:r>
                      <a:r>
                        <a:rPr lang="ru-RU" sz="3200" dirty="0" smtClean="0"/>
                        <a:t> и соавторы (2008); Чен</a:t>
                      </a:r>
                      <a:r>
                        <a:rPr lang="ru-RU" sz="3200" baseline="0" dirty="0" smtClean="0"/>
                        <a:t> и соавторы (2012); </a:t>
                      </a:r>
                      <a:r>
                        <a:rPr lang="ru-RU" sz="3200" baseline="0" dirty="0" err="1" smtClean="0"/>
                        <a:t>Сингхания</a:t>
                      </a:r>
                      <a:r>
                        <a:rPr lang="ru-RU" sz="3200" baseline="0" dirty="0" smtClean="0"/>
                        <a:t> и соавторы (2015); </a:t>
                      </a:r>
                      <a:r>
                        <a:rPr lang="ru-RU" sz="3200" baseline="0" dirty="0" err="1" smtClean="0"/>
                        <a:t>Бентиволга</a:t>
                      </a:r>
                      <a:r>
                        <a:rPr lang="ru-RU" sz="3200" baseline="0" dirty="0" smtClean="0"/>
                        <a:t> и Миранда (2017); Мао-</a:t>
                      </a:r>
                      <a:r>
                        <a:rPr lang="ru-RU" sz="3200" baseline="0" dirty="0" err="1" smtClean="0"/>
                        <a:t>Фенг</a:t>
                      </a:r>
                      <a:r>
                        <a:rPr lang="ru-RU" sz="3200" baseline="0" dirty="0" smtClean="0"/>
                        <a:t> и соавторы (2019)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+</a:t>
                      </a:r>
                      <a:endParaRPr lang="ru-RU" sz="3200" b="1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err="1" smtClean="0"/>
                        <a:t>Доума</a:t>
                      </a:r>
                      <a:r>
                        <a:rPr lang="ru-RU" sz="3200" dirty="0" smtClean="0"/>
                        <a:t> и соавторы (2006); Вонг</a:t>
                      </a:r>
                      <a:r>
                        <a:rPr lang="ru-RU" sz="3200" baseline="0" dirty="0" smtClean="0"/>
                        <a:t> (2015); </a:t>
                      </a:r>
                      <a:r>
                        <a:rPr lang="ru-RU" sz="3200" dirty="0" smtClean="0"/>
                        <a:t>Пек-</a:t>
                      </a:r>
                      <a:r>
                        <a:rPr lang="ru-RU" sz="3200" dirty="0" err="1" smtClean="0"/>
                        <a:t>Линг</a:t>
                      </a:r>
                      <a:r>
                        <a:rPr lang="ru-RU" sz="3200" dirty="0" smtClean="0"/>
                        <a:t> и соавторы (2016)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-/+</a:t>
                      </a:r>
                      <a:endParaRPr lang="ru-RU" sz="3200" b="1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3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</a:t>
                      </a:r>
                      <a:endParaRPr lang="ru-RU" sz="3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Собственно</a:t>
                      </a:r>
                      <a:r>
                        <a:rPr lang="ru-RU" sz="3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сть</a:t>
                      </a:r>
                      <a:r>
                        <a:rPr lang="ru-RU" sz="3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«семейных» инвесторов</a:t>
                      </a:r>
                      <a:endParaRPr lang="ru-RU" sz="3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err="1" smtClean="0"/>
                        <a:t>Демсетц</a:t>
                      </a:r>
                      <a:r>
                        <a:rPr lang="ru-RU" sz="3200" dirty="0" smtClean="0"/>
                        <a:t> и Лен (1986); </a:t>
                      </a:r>
                      <a:r>
                        <a:rPr lang="ru-RU" sz="3200" dirty="0" err="1" smtClean="0"/>
                        <a:t>Гедаевич</a:t>
                      </a:r>
                      <a:r>
                        <a:rPr lang="ru-RU" sz="3200" dirty="0" smtClean="0"/>
                        <a:t> (2002); </a:t>
                      </a:r>
                      <a:r>
                        <a:rPr lang="ru-RU" sz="3200" dirty="0" err="1" smtClean="0"/>
                        <a:t>Андерсон</a:t>
                      </a:r>
                      <a:r>
                        <a:rPr lang="ru-RU" sz="3200" dirty="0" smtClean="0"/>
                        <a:t> и </a:t>
                      </a:r>
                      <a:r>
                        <a:rPr lang="ru-RU" sz="3200" dirty="0" err="1" smtClean="0"/>
                        <a:t>Риб</a:t>
                      </a:r>
                      <a:r>
                        <a:rPr lang="ru-RU" sz="3200" dirty="0" smtClean="0"/>
                        <a:t> (2003); </a:t>
                      </a:r>
                      <a:r>
                        <a:rPr lang="ru-RU" sz="3200" dirty="0" err="1" smtClean="0"/>
                        <a:t>Маури</a:t>
                      </a:r>
                      <a:r>
                        <a:rPr lang="ru-RU" sz="3200" dirty="0" smtClean="0"/>
                        <a:t> (2006); </a:t>
                      </a:r>
                      <a:r>
                        <a:rPr lang="ru-RU" sz="3200" dirty="0" err="1" smtClean="0"/>
                        <a:t>Бонилла</a:t>
                      </a:r>
                      <a:r>
                        <a:rPr lang="ru-RU" sz="3200" dirty="0" smtClean="0"/>
                        <a:t> и соавторы (2010); </a:t>
                      </a:r>
                      <a:r>
                        <a:rPr lang="ru-RU" sz="3200" dirty="0" err="1" smtClean="0"/>
                        <a:t>Вонг</a:t>
                      </a:r>
                      <a:r>
                        <a:rPr lang="ru-RU" sz="3200" dirty="0" smtClean="0"/>
                        <a:t> и </a:t>
                      </a:r>
                      <a:r>
                        <a:rPr lang="ru-RU" sz="3200" dirty="0" err="1" smtClean="0"/>
                        <a:t>Шейлер</a:t>
                      </a:r>
                      <a:r>
                        <a:rPr lang="ru-RU" sz="3200" dirty="0" smtClean="0"/>
                        <a:t> (2017); </a:t>
                      </a:r>
                      <a:r>
                        <a:rPr lang="ru-RU" sz="3200" baseline="0" dirty="0" smtClean="0"/>
                        <a:t>Хсу и соавторы (2018); </a:t>
                      </a:r>
                      <a:r>
                        <a:rPr lang="ru-RU" sz="3200" baseline="0" dirty="0" err="1" smtClean="0"/>
                        <a:t>Мао-Фенг</a:t>
                      </a:r>
                      <a:r>
                        <a:rPr lang="ru-RU" sz="3200" baseline="0" dirty="0" smtClean="0"/>
                        <a:t> и соавторы (2019)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+</a:t>
                      </a:r>
                      <a:endParaRPr lang="ru-RU" sz="3200" b="1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err="1" smtClean="0"/>
                        <a:t>Фаччио</a:t>
                      </a:r>
                      <a:r>
                        <a:rPr lang="ru-RU" sz="3200" dirty="0" smtClean="0"/>
                        <a:t> и соавторы (2001); </a:t>
                      </a:r>
                      <a:r>
                        <a:rPr lang="ru-RU" sz="3200" dirty="0" err="1" smtClean="0"/>
                        <a:t>Чой</a:t>
                      </a:r>
                      <a:r>
                        <a:rPr lang="ru-RU" sz="3200" dirty="0" smtClean="0"/>
                        <a:t> и соавторы (2007); </a:t>
                      </a:r>
                      <a:r>
                        <a:rPr lang="ru-RU" sz="3200" dirty="0" err="1" smtClean="0"/>
                        <a:t>Сетья-Этмайа</a:t>
                      </a:r>
                      <a:r>
                        <a:rPr lang="ru-RU" sz="3200" baseline="0" dirty="0" smtClean="0"/>
                        <a:t> и соавторы (2009); </a:t>
                      </a:r>
                      <a:r>
                        <a:rPr lang="ru-RU" sz="3200" dirty="0" smtClean="0"/>
                        <a:t>Яскевич</a:t>
                      </a:r>
                      <a:r>
                        <a:rPr lang="ru-RU" sz="3200" baseline="0" dirty="0" smtClean="0"/>
                        <a:t> (2017)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</a:t>
                      </a:r>
                      <a:endParaRPr lang="ru-RU" sz="32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8390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1318792" y="2465512"/>
            <a:ext cx="21489606" cy="3724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 smtClean="0"/>
              <a:t>Дизайн эмпирического исследования: </a:t>
            </a:r>
          </a:p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 smtClean="0"/>
              <a:t>выбор зависимых, объясняющих и контрольных переменных</a:t>
            </a:r>
            <a:endParaRPr dirty="0"/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97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Кафедра финансового менеджмента</a:t>
            </a:r>
            <a:endParaRPr lang="ru-RU" dirty="0"/>
          </a:p>
        </p:txBody>
      </p:sp>
      <p:pic>
        <p:nvPicPr>
          <p:cNvPr id="9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335016" y="6930008"/>
          <a:ext cx="17425936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64696"/>
                <a:gridCol w="5581883"/>
                <a:gridCol w="557935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Зависимые переменные (</a:t>
                      </a:r>
                      <a:r>
                        <a:rPr lang="en-US" sz="3600" b="1" dirty="0" smtClean="0">
                          <a:solidFill>
                            <a:srgbClr val="4C628F"/>
                          </a:solidFill>
                        </a:rPr>
                        <a:t>PERF</a:t>
                      </a:r>
                      <a:r>
                        <a:rPr lang="en-US" sz="3600" b="1" dirty="0" smtClean="0"/>
                        <a:t>)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Объясняющие переменные 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Контрольные переменные</a:t>
                      </a:r>
                      <a:endParaRPr lang="ru-RU" sz="3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6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ROA</a:t>
                      </a:r>
                      <a:r>
                        <a:rPr lang="ru-RU" sz="36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C628F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BLOCK</a:t>
                      </a:r>
                      <a:endParaRPr lang="ru-RU" sz="3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4C628F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C628F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COMSIZE</a:t>
                      </a:r>
                      <a:endParaRPr lang="ru-RU" sz="3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4C628F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 anchor="ctr"/>
                </a:tc>
              </a:tr>
              <a:tr h="796632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6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ROE</a:t>
                      </a:r>
                      <a:r>
                        <a:rPr lang="ru-RU" sz="36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C628F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INSOWN</a:t>
                      </a:r>
                      <a:endParaRPr lang="ru-RU" sz="3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4C628F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C628F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COMAGE</a:t>
                      </a:r>
                      <a:endParaRPr lang="ru-RU" sz="3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4C628F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6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Tobin’s Q</a:t>
                      </a:r>
                      <a:endParaRPr lang="ru-RU" sz="3600" b="1" i="0" u="none" strike="noStrike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C628F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FOROWN</a:t>
                      </a:r>
                      <a:endParaRPr lang="ru-RU" sz="3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4C628F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C628F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COMLEV</a:t>
                      </a:r>
                      <a:endParaRPr lang="ru-RU" sz="3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4C628F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600" b="1" dirty="0">
                        <a:solidFill>
                          <a:srgbClr val="4C628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C628F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FAMOWN</a:t>
                      </a:r>
                      <a:endParaRPr lang="ru-RU" sz="3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4C628F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C628F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COMGR</a:t>
                      </a:r>
                      <a:endParaRPr lang="ru-RU" sz="3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4C628F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600" b="1" dirty="0">
                        <a:solidFill>
                          <a:srgbClr val="4C628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3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4C628F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C628F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COMDPR</a:t>
                      </a:r>
                      <a:endParaRPr lang="ru-RU" sz="3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4C628F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8390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1246784" y="2465512"/>
            <a:ext cx="21489606" cy="230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 smtClean="0"/>
              <a:t>Дизайн эмпирического исследования: постановка гипотез</a:t>
            </a:r>
            <a:endParaRPr dirty="0"/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97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Кафедра финансового менеджмента</a:t>
            </a:r>
            <a:endParaRPr lang="ru-RU" dirty="0"/>
          </a:p>
        </p:txBody>
      </p:sp>
      <p:pic>
        <p:nvPicPr>
          <p:cNvPr id="9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525637090"/>
              </p:ext>
            </p:extLst>
          </p:nvPr>
        </p:nvGraphicFramePr>
        <p:xfrm>
          <a:off x="3479032" y="5129808"/>
          <a:ext cx="18074008" cy="7776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298390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1318792" y="2321496"/>
            <a:ext cx="21489606" cy="230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 smtClean="0"/>
              <a:t>выводы</a:t>
            </a:r>
            <a:endParaRPr dirty="0"/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97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Кафедра финансового менеджмента</a:t>
            </a:r>
            <a:endParaRPr lang="ru-RU" dirty="0"/>
          </a:p>
        </p:txBody>
      </p:sp>
      <p:pic>
        <p:nvPicPr>
          <p:cNvPr id="9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3861509881"/>
              </p:ext>
            </p:extLst>
          </p:nvPr>
        </p:nvGraphicFramePr>
        <p:xfrm>
          <a:off x="2758952" y="3761656"/>
          <a:ext cx="18722080" cy="900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298390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Адрес: ТехтТехтТехтТехтТехтТехтТехтТехтТехтТехтТехтТехтТехт"/>
          <p:cNvSpPr txBox="1"/>
          <p:nvPr/>
        </p:nvSpPr>
        <p:spPr>
          <a:xfrm>
            <a:off x="11368363" y="11494669"/>
            <a:ext cx="8579502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 defTabSz="642937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dirty="0"/>
          </a:p>
        </p:txBody>
      </p:sp>
      <p:pic>
        <p:nvPicPr>
          <p:cNvPr id="103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594075" y="4920064"/>
            <a:ext cx="3195850" cy="30900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259193208"/>
              </p:ext>
            </p:extLst>
          </p:nvPr>
        </p:nvGraphicFramePr>
        <p:xfrm>
          <a:off x="1201065" y="3668738"/>
          <a:ext cx="12647119" cy="6430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Кафедра финансового менеджмента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8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3375270781"/>
              </p:ext>
            </p:extLst>
          </p:nvPr>
        </p:nvGraphicFramePr>
        <p:xfrm>
          <a:off x="16512480" y="3473624"/>
          <a:ext cx="5976656" cy="8692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201065" y="10883156"/>
            <a:ext cx="1264711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400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‘Ownership structure is such a versatile and powerful dimension to explain the observed governance of corporation around the world that it can no longer remain a simple characterization of the average dominant ownership form in a country’</a:t>
            </a:r>
            <a:endParaRPr lang="ru-RU" sz="2800" b="1" kern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914400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(Aguilera R.V., 2016)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9" name="Название подразделения, лаборатории, факультета и т.д."/>
          <p:cNvSpPr txBox="1"/>
          <p:nvPr/>
        </p:nvSpPr>
        <p:spPr>
          <a:xfrm>
            <a:off x="11341023" y="886369"/>
            <a:ext cx="11366416" cy="882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Кафедра финансового менеджмента</a:t>
            </a:r>
          </a:p>
          <a:p>
            <a:endParaRPr dirty="0"/>
          </a:p>
        </p:txBody>
      </p:sp>
      <p:pic>
        <p:nvPicPr>
          <p:cNvPr id="70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Прямоугольник 7"/>
          <p:cNvSpPr/>
          <p:nvPr/>
        </p:nvSpPr>
        <p:spPr>
          <a:xfrm>
            <a:off x="3146066" y="2406282"/>
            <a:ext cx="179029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defTabSz="914400" hangingPunct="1"/>
            <a:r>
              <a:rPr lang="ru-RU" sz="4000" b="1" kern="1200" dirty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Цель</a:t>
            </a:r>
            <a:r>
              <a:rPr lang="ru-RU" sz="40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- </a:t>
            </a:r>
            <a:r>
              <a:rPr lang="ru-RU" sz="4000" kern="1200" dirty="0" smtClean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проанализировать компоненты структуры собственности и определить их влияние на эффективность деятельности компании</a:t>
            </a:r>
            <a:endParaRPr lang="ru-RU" sz="4000" kern="1200" dirty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525637090"/>
              </p:ext>
            </p:extLst>
          </p:nvPr>
        </p:nvGraphicFramePr>
        <p:xfrm>
          <a:off x="3146066" y="3897308"/>
          <a:ext cx="18074008" cy="8856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76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Кафедра финансового менеджмента</a:t>
            </a:r>
            <a:endParaRPr dirty="0"/>
          </a:p>
        </p:txBody>
      </p:sp>
      <p:pic>
        <p:nvPicPr>
          <p:cNvPr id="77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Box 8"/>
          <p:cNvSpPr txBox="1"/>
          <p:nvPr/>
        </p:nvSpPr>
        <p:spPr>
          <a:xfrm>
            <a:off x="4898449" y="3689648"/>
            <a:ext cx="14111606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 defTabSz="914400" hangingPunct="1">
              <a:buFont typeface="+mj-lt"/>
              <a:buAutoNum type="arabicPeriod"/>
            </a:pPr>
            <a:r>
              <a:rPr lang="ru-RU" sz="5400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 Введение</a:t>
            </a:r>
          </a:p>
          <a:p>
            <a:pPr marL="514350" indent="-514350" algn="just" defTabSz="914400" hangingPunct="1">
              <a:buFont typeface="+mj-lt"/>
              <a:buAutoNum type="arabicPeriod"/>
            </a:pPr>
            <a:r>
              <a:rPr lang="ru-RU" sz="5400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 Глава 1.</a:t>
            </a:r>
            <a:r>
              <a:rPr lang="ru-RU" sz="5400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5400" kern="1200" dirty="0" smtClean="0">
                <a:solidFill>
                  <a:prstClr val="black"/>
                </a:solidFill>
                <a:latin typeface="+mn-lt"/>
                <a:ea typeface="+mn-ea"/>
                <a:cs typeface="Times New Roman" panose="02020603050405020304" pitchFamily="18" charset="0"/>
              </a:rPr>
              <a:t>Теоретические аспекты исследования влияния структуры собственности на эффективность деятельности компании</a:t>
            </a:r>
          </a:p>
          <a:p>
            <a:pPr marL="514350" indent="-514350" algn="just" defTabSz="914400" hangingPunct="1">
              <a:buFont typeface="+mj-lt"/>
              <a:buAutoNum type="arabicPeriod"/>
            </a:pPr>
            <a:r>
              <a:rPr lang="ru-RU" sz="5400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 Глава 2.</a:t>
            </a:r>
            <a:r>
              <a:rPr lang="ru-RU" sz="5400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5400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5400" kern="1200" dirty="0" smtClean="0">
                <a:solidFill>
                  <a:prstClr val="black"/>
                </a:solidFill>
                <a:latin typeface="+mn-lt"/>
                <a:ea typeface="+mn-ea"/>
                <a:cs typeface="Times New Roman" panose="02020603050405020304" pitchFamily="18" charset="0"/>
              </a:rPr>
              <a:t>Определение влияния компонентов структуры собственности на эффективность деятельности компании</a:t>
            </a:r>
          </a:p>
          <a:p>
            <a:pPr marL="514350" indent="-514350" algn="just" defTabSz="914400" hangingPunct="1">
              <a:buFont typeface="+mj-lt"/>
              <a:buAutoNum type="arabicPeriod"/>
            </a:pPr>
            <a:r>
              <a:rPr lang="ru-RU" sz="5400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 Заключение</a:t>
            </a:r>
          </a:p>
          <a:p>
            <a:pPr marL="514350" indent="-514350" algn="just" defTabSz="914400" hangingPunct="1">
              <a:buFont typeface="+mj-lt"/>
              <a:buAutoNum type="arabicPeriod"/>
            </a:pPr>
            <a:r>
              <a:rPr lang="ru-RU" sz="5400" kern="1200" dirty="0" smtClean="0">
                <a:solidFill>
                  <a:prstClr val="black"/>
                </a:solidFill>
                <a:latin typeface="+mn-lt"/>
                <a:ea typeface="+mn-ea"/>
                <a:cs typeface="Times New Roman" panose="02020603050405020304" pitchFamily="18" charset="0"/>
              </a:rPr>
              <a:t> Список использованной литературы</a:t>
            </a:r>
          </a:p>
          <a:p>
            <a:pPr marL="514350" indent="-514350" algn="just" defTabSz="914400" hangingPunct="1">
              <a:buFont typeface="+mj-lt"/>
              <a:buAutoNum type="arabicPeriod"/>
            </a:pPr>
            <a:r>
              <a:rPr lang="ru-RU" sz="5400" kern="1200" dirty="0" smtClean="0">
                <a:solidFill>
                  <a:prstClr val="black"/>
                </a:solidFill>
                <a:latin typeface="+mn-lt"/>
                <a:ea typeface="+mn-ea"/>
                <a:cs typeface="Times New Roman" panose="02020603050405020304" pitchFamily="18" charset="0"/>
              </a:rPr>
              <a:t> Приложения</a:t>
            </a:r>
            <a:endParaRPr lang="ru-RU" sz="5400" kern="1200" dirty="0">
              <a:solidFill>
                <a:prstClr val="black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Очень крутой заголовок…"/>
          <p:cNvSpPr txBox="1"/>
          <p:nvPr/>
        </p:nvSpPr>
        <p:spPr>
          <a:xfrm>
            <a:off x="1429883" y="2466042"/>
            <a:ext cx="21506374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>
                <a:solidFill>
                  <a:srgbClr val="253957"/>
                </a:solidFill>
                <a:sym typeface="Arial Narrow"/>
              </a:rPr>
              <a:t>Количественный анализ научных исследований</a:t>
            </a:r>
          </a:p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dirty="0"/>
          </a:p>
        </p:txBody>
      </p:sp>
      <p:sp>
        <p:nvSpPr>
          <p:cNvPr id="82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83" name="Название подразделения, лаборатории, факультета и т.д."/>
          <p:cNvSpPr txBox="1"/>
          <p:nvPr/>
        </p:nvSpPr>
        <p:spPr>
          <a:xfrm>
            <a:off x="11338744" y="757698"/>
            <a:ext cx="11366416" cy="882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Кафедра финансового менеджмента</a:t>
            </a:r>
          </a:p>
          <a:p>
            <a:endParaRPr dirty="0"/>
          </a:p>
        </p:txBody>
      </p:sp>
      <p:pic>
        <p:nvPicPr>
          <p:cNvPr id="84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Box 8"/>
          <p:cNvSpPr txBox="1"/>
          <p:nvPr/>
        </p:nvSpPr>
        <p:spPr>
          <a:xfrm>
            <a:off x="3354558" y="4937942"/>
            <a:ext cx="5616624" cy="14984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latin typeface="+mn-lt"/>
              </a:rPr>
              <a:t>Квартиль журналов для анализа</a:t>
            </a:r>
            <a:endParaRPr kumimoji="0" lang="ru-RU" sz="4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61599" y="6658081"/>
            <a:ext cx="5616624" cy="14984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latin typeface="+mn-lt"/>
              </a:rPr>
              <a:t>База данных научного цитирования</a:t>
            </a:r>
            <a:endParaRPr kumimoji="0" lang="ru-RU" sz="4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j-ea"/>
              <a:cs typeface="+mj-cs"/>
              <a:sym typeface="Helvetica Ligh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84400" y="8622459"/>
            <a:ext cx="37160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+mn-lt"/>
              </a:rPr>
              <a:t>Период анализа</a:t>
            </a:r>
            <a:endParaRPr lang="ru-RU" sz="4400" dirty="0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75021" y="10035379"/>
            <a:ext cx="433484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+mn-lt"/>
              </a:rPr>
              <a:t>Количество </a:t>
            </a:r>
          </a:p>
          <a:p>
            <a:r>
              <a:rPr lang="ru-RU" sz="4400" dirty="0" smtClean="0">
                <a:latin typeface="+mn-lt"/>
              </a:rPr>
              <a:t>отобранных статей</a:t>
            </a:r>
            <a:endParaRPr lang="ru-RU" sz="4400" dirty="0">
              <a:latin typeface="+mn-lt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229541617"/>
              </p:ext>
            </p:extLst>
          </p:nvPr>
        </p:nvGraphicFramePr>
        <p:xfrm>
          <a:off x="10895856" y="4434960"/>
          <a:ext cx="10993206" cy="7776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83" name="Название подразделения, лаборатории, факультета и т.д."/>
          <p:cNvSpPr txBox="1"/>
          <p:nvPr/>
        </p:nvSpPr>
        <p:spPr>
          <a:xfrm>
            <a:off x="11338744" y="757698"/>
            <a:ext cx="11366416" cy="882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Кафедра финансового менеджмента</a:t>
            </a:r>
          </a:p>
          <a:p>
            <a:endParaRPr dirty="0"/>
          </a:p>
        </p:txBody>
      </p:sp>
      <p:pic>
        <p:nvPicPr>
          <p:cNvPr id="84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Очень крутой заголовок…"/>
          <p:cNvSpPr txBox="1"/>
          <p:nvPr/>
        </p:nvSpPr>
        <p:spPr>
          <a:xfrm>
            <a:off x="1246784" y="2465512"/>
            <a:ext cx="21639735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 smtClean="0">
                <a:sym typeface="Arial Narrow"/>
              </a:rPr>
              <a:t>Количество публикаций по направлению</a:t>
            </a:r>
            <a:endParaRPr dirty="0"/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5351240" y="4265712"/>
          <a:ext cx="16705856" cy="8496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83" name="Название подразделения, лаборатории, факультета и т.д."/>
          <p:cNvSpPr txBox="1"/>
          <p:nvPr/>
        </p:nvSpPr>
        <p:spPr>
          <a:xfrm>
            <a:off x="11338744" y="757698"/>
            <a:ext cx="11366416" cy="882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Кафедра финансового менеджмента</a:t>
            </a:r>
          </a:p>
          <a:p>
            <a:endParaRPr dirty="0"/>
          </a:p>
        </p:txBody>
      </p:sp>
      <p:pic>
        <p:nvPicPr>
          <p:cNvPr id="84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Очень крутой заголовок…"/>
          <p:cNvSpPr txBox="1"/>
          <p:nvPr/>
        </p:nvSpPr>
        <p:spPr>
          <a:xfrm>
            <a:off x="1246784" y="2465512"/>
            <a:ext cx="21639735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 smtClean="0">
                <a:solidFill>
                  <a:srgbClr val="253957"/>
                </a:solidFill>
                <a:sym typeface="Arial Narrow"/>
              </a:rPr>
              <a:t>Доля публикаций по направлению </a:t>
            </a:r>
          </a:p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 smtClean="0">
                <a:solidFill>
                  <a:srgbClr val="253957"/>
                </a:solidFill>
                <a:sym typeface="Arial Narrow"/>
              </a:rPr>
              <a:t>в общем количестве работ </a:t>
            </a:r>
            <a:endParaRPr lang="ru-RU" sz="7000" b="1" cap="all" dirty="0">
              <a:solidFill>
                <a:srgbClr val="253957"/>
              </a:solidFill>
              <a:sym typeface="Arial Narrow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423248" y="5201816"/>
          <a:ext cx="16921880" cy="756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83" name="Название подразделения, лаборатории, факультета и т.д."/>
          <p:cNvSpPr txBox="1"/>
          <p:nvPr/>
        </p:nvSpPr>
        <p:spPr>
          <a:xfrm>
            <a:off x="11338744" y="757698"/>
            <a:ext cx="11366416" cy="882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Кафедра финансового менеджмента</a:t>
            </a:r>
          </a:p>
          <a:p>
            <a:endParaRPr dirty="0"/>
          </a:p>
        </p:txBody>
      </p:sp>
      <p:pic>
        <p:nvPicPr>
          <p:cNvPr id="84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Очень крутой заголовок…"/>
          <p:cNvSpPr txBox="1"/>
          <p:nvPr/>
        </p:nvSpPr>
        <p:spPr>
          <a:xfrm>
            <a:off x="1246784" y="2465512"/>
            <a:ext cx="21639735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 smtClean="0">
                <a:solidFill>
                  <a:srgbClr val="253957"/>
                </a:solidFill>
                <a:sym typeface="Arial Narrow"/>
              </a:rPr>
              <a:t>Количество цитирований</a:t>
            </a:r>
            <a:endParaRPr lang="ru-RU" sz="7000" b="1" cap="all" dirty="0">
              <a:solidFill>
                <a:srgbClr val="253957"/>
              </a:solidFill>
              <a:sym typeface="Arial Narrow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246784" y="3905672"/>
          <a:ext cx="11593288" cy="921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8735616" y="3401616"/>
          <a:ext cx="15193688" cy="9865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83" name="Название подразделения, лаборатории, факультета и т.д."/>
          <p:cNvSpPr txBox="1"/>
          <p:nvPr/>
        </p:nvSpPr>
        <p:spPr>
          <a:xfrm>
            <a:off x="11338744" y="757698"/>
            <a:ext cx="11366416" cy="882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Кафедра финансового менеджмента</a:t>
            </a:r>
          </a:p>
          <a:p>
            <a:endParaRPr dirty="0"/>
          </a:p>
        </p:txBody>
      </p:sp>
      <p:pic>
        <p:nvPicPr>
          <p:cNvPr id="84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Очень крутой заголовок…"/>
          <p:cNvSpPr txBox="1"/>
          <p:nvPr/>
        </p:nvSpPr>
        <p:spPr>
          <a:xfrm>
            <a:off x="1246784" y="2465512"/>
            <a:ext cx="21639735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 smtClean="0">
                <a:solidFill>
                  <a:srgbClr val="253957"/>
                </a:solidFill>
                <a:sym typeface="Arial Narrow"/>
              </a:rPr>
              <a:t>Доля цитирования публикаций по направлению</a:t>
            </a:r>
          </a:p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 smtClean="0">
                <a:solidFill>
                  <a:srgbClr val="253957"/>
                </a:solidFill>
                <a:sym typeface="Arial Narrow"/>
              </a:rPr>
              <a:t>в общем количестве цитирований</a:t>
            </a:r>
            <a:endParaRPr lang="ru-RU" sz="7000" b="1" cap="all" dirty="0">
              <a:solidFill>
                <a:srgbClr val="253957"/>
              </a:solidFill>
              <a:sym typeface="Arial Narrow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207224" y="5417840"/>
          <a:ext cx="17425936" cy="7488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1165</Words>
  <Application>Microsoft Office PowerPoint</Application>
  <PresentationFormat>Произвольный</PresentationFormat>
  <Paragraphs>188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White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Yelena Grishina</dc:creator>
  <cp:lastModifiedBy>ealunina</cp:lastModifiedBy>
  <cp:revision>65</cp:revision>
  <dcterms:modified xsi:type="dcterms:W3CDTF">2019-10-22T07:54:44Z</dcterms:modified>
</cp:coreProperties>
</file>