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4" r:id="rId3"/>
    <p:sldId id="322" r:id="rId4"/>
    <p:sldId id="324" r:id="rId5"/>
    <p:sldId id="325" r:id="rId6"/>
    <p:sldId id="296" r:id="rId7"/>
    <p:sldId id="293" r:id="rId8"/>
    <p:sldId id="267" r:id="rId9"/>
    <p:sldId id="280" r:id="rId10"/>
    <p:sldId id="327" r:id="rId11"/>
    <p:sldId id="32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86409" autoAdjust="0"/>
  </p:normalViewPr>
  <p:slideViewPr>
    <p:cSldViewPr>
      <p:cViewPr varScale="1">
        <p:scale>
          <a:sx n="71" d="100"/>
          <a:sy n="71" d="100"/>
        </p:scale>
        <p:origin x="18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DF7A2-266F-403A-96B4-E0DC9C6DE03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A4F05-9F9C-4827-98F1-373E4C1CA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A4F05-9F9C-4827-98F1-373E4C1CAF8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A4F05-9F9C-4827-98F1-373E4C1CAF8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6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1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5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0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7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8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6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6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7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5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A8EFA-5758-4788-BA48-9E9CAE76F09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A5DB-7599-45E1-89C4-59E0BBBE0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9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Современный русский язык и актуальные аспекты его изучения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7592888" cy="17526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Куликова Валентина Александровна</a:t>
            </a:r>
          </a:p>
          <a:p>
            <a:pPr algn="r"/>
            <a:r>
              <a:rPr lang="ru-RU" sz="3000" dirty="0"/>
              <a:t>преподаватель департамента прикладной лингвистики и иностранных языков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96" y="-459432"/>
            <a:ext cx="2968104" cy="29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3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1B4E8-CDA1-477D-ACBF-B8ACE56E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Влияние интернет-коммуникации на язык рекламы, СМИ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7A5B8A-B7D7-4F9D-82CA-541621178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033"/>
            <a:ext cx="4186197" cy="23239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890EB7-418F-4C3F-8E20-C5D5D0CD3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6" t="20601" r="12988" b="16400"/>
          <a:stretch/>
        </p:blipFill>
        <p:spPr>
          <a:xfrm>
            <a:off x="3210734" y="2461321"/>
            <a:ext cx="5458412" cy="26411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491409E0-63E1-4FF2-8486-3E99092E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0" y="1318321"/>
            <a:ext cx="8229600" cy="4525963"/>
          </a:xfrm>
        </p:spPr>
        <p:txBody>
          <a:bodyPr/>
          <a:lstStyle/>
          <a:p>
            <a:r>
              <a:rPr lang="ru-RU" dirty="0"/>
              <a:t>Единицы интернет-сленга проникают в официальную речь</a:t>
            </a:r>
          </a:p>
        </p:txBody>
      </p:sp>
    </p:spTree>
    <p:extLst>
      <p:ext uri="{BB962C8B-B14F-4D97-AF65-F5344CB8AC3E}">
        <p14:creationId xmlns:p14="http://schemas.microsoft.com/office/powerpoint/2010/main" val="40396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87949-E93F-434E-A7C3-A48E3428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473DE-DEA6-4DED-9077-ACE77033D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Современный русский язык динамичен</a:t>
            </a:r>
          </a:p>
          <a:p>
            <a:pPr algn="just"/>
            <a:r>
              <a:rPr lang="ru-RU" dirty="0"/>
              <a:t>В нем отражаются социальные изменения</a:t>
            </a:r>
          </a:p>
          <a:p>
            <a:pPr algn="just"/>
            <a:r>
              <a:rPr lang="ru-RU" dirty="0"/>
              <a:t>Изучение языка помогает понять актуальные социальные процессы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C49FD8-212A-4AA3-9431-A56AB8FDA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3181"/>
            <a:ext cx="2294867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8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3F139-D9AF-4D3F-A6B8-142199C7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Почему лингвистические исследования так важны?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9B193-E87E-4EFD-9352-0F719315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Изменения в языке – маркер изменений в обществе и отношения к ним</a:t>
            </a:r>
          </a:p>
          <a:p>
            <a:pPr algn="just"/>
            <a:r>
              <a:rPr lang="ru-RU" dirty="0"/>
              <a:t>Изучение языка – путь к изучению внутреннего мира человека, его психологических особенностей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6CC334-800A-4F75-922D-8D6EF58B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0E4"/>
              </a:clrFrom>
              <a:clrTo>
                <a:srgbClr val="FCF0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35538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74A4F-1067-4866-A024-2BF041DF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2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Что провоцирует изменения в современном русском языке?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Актуальные социальные события: пандемия коронавируса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BBDE99-319E-40FC-AA17-C831DD0DF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70870"/>
            <a:ext cx="3203848" cy="32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0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FF82B-04B1-453B-85B8-38220382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«Коронавирусная» лексика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CC953-CA27-4C77-8349-2933345F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Перемещение из пассивного словарного запаса в активный: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изоляция, карантин, нулевой пациент,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санитайзер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удаленка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Появление новых номинаций: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зумить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зумиться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бесконтактная доставка,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дистанционка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дистант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 том числе «игровые»</a:t>
            </a:r>
            <a:r>
              <a:rPr lang="ru-RU" i="1" dirty="0"/>
              <a:t>: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ковидиот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карантинейджеры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корониалы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расхламинго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«Аномальные» номинации: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социальная дистанция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самоизоляция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1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4839F-DC9F-4AF7-86E0-A1497CFF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Пандемия не только коронавируса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9B28A-B8E0-436B-8094-A408AA7A7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50" y="1268760"/>
            <a:ext cx="8691500" cy="4752528"/>
          </a:xfrm>
        </p:spPr>
        <p:txBody>
          <a:bodyPr>
            <a:noAutofit/>
          </a:bodyPr>
          <a:lstStyle/>
          <a:p>
            <a:pPr algn="just"/>
            <a:r>
              <a:rPr lang="ru-RU" sz="3000" dirty="0">
                <a:solidFill>
                  <a:schemeClr val="accent1">
                    <a:lumMod val="10000"/>
                  </a:schemeClr>
                </a:solidFill>
              </a:rPr>
              <a:t>Вирус, пандемия, болезнь как метафора социальных отношений</a:t>
            </a:r>
            <a:r>
              <a:rPr lang="ru-RU" sz="3000" dirty="0"/>
              <a:t>: 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</a:rPr>
              <a:t>Вирус</a:t>
            </a:r>
            <a:r>
              <a:rPr lang="ru-RU" sz="3000" b="1" i="1" dirty="0"/>
              <a:t> правды </a:t>
            </a:r>
            <a:r>
              <a:rPr lang="ru-RU" sz="3000" dirty="0"/>
              <a:t>(</a:t>
            </a:r>
            <a:r>
              <a:rPr lang="ru-RU" sz="3000" dirty="0" err="1">
                <a:effectLst/>
                <a:ea typeface="Calibri" panose="020F0502020204030204" pitchFamily="34" charset="0"/>
              </a:rPr>
              <a:t>Газета.ру</a:t>
            </a:r>
            <a:r>
              <a:rPr lang="ru-RU" sz="3000" dirty="0">
                <a:effectLst/>
                <a:ea typeface="Calibri" panose="020F0502020204030204" pitchFamily="34" charset="0"/>
              </a:rPr>
              <a:t>, </a:t>
            </a:r>
            <a:r>
              <a:rPr lang="ru-RU" sz="3000" dirty="0"/>
              <a:t>15.01.2021); 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</a:rPr>
              <a:t>Прививка </a:t>
            </a:r>
            <a:r>
              <a:rPr lang="ru-RU" sz="3000" b="1" i="1" dirty="0"/>
              <a:t>от психоза</a:t>
            </a:r>
            <a:r>
              <a:rPr lang="ru-RU" sz="3000" dirty="0"/>
              <a:t> (</a:t>
            </a:r>
            <a:r>
              <a:rPr lang="ru-RU" sz="3000" dirty="0" err="1">
                <a:effectLst/>
                <a:ea typeface="Calibri" panose="020F0502020204030204" pitchFamily="34" charset="0"/>
              </a:rPr>
              <a:t>Газета.ру</a:t>
            </a:r>
            <a:r>
              <a:rPr lang="ru-RU" sz="3000" dirty="0">
                <a:effectLst/>
                <a:ea typeface="Calibri" panose="020F0502020204030204" pitchFamily="34" charset="0"/>
              </a:rPr>
              <a:t>, </a:t>
            </a:r>
            <a:r>
              <a:rPr lang="ru-RU" sz="3000" dirty="0"/>
              <a:t>10.12.2020); </a:t>
            </a:r>
            <a:r>
              <a:rPr lang="ru-RU" sz="3000" i="1" dirty="0">
                <a:effectLst/>
                <a:ea typeface="Calibri" panose="020F0502020204030204" pitchFamily="34" charset="0"/>
              </a:rPr>
              <a:t>Коронавирусная </a:t>
            </a:r>
            <a:r>
              <a:rPr lang="ru-RU" sz="3000" b="1" i="1" dirty="0" err="1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инфопандемия</a:t>
            </a:r>
            <a:r>
              <a:rPr lang="ru-RU" sz="3000" dirty="0">
                <a:effectLst/>
                <a:ea typeface="Calibri" panose="020F0502020204030204" pitchFamily="34" charset="0"/>
              </a:rPr>
              <a:t>. </a:t>
            </a:r>
            <a:r>
              <a:rPr lang="ru-RU" sz="3000" i="1" dirty="0">
                <a:effectLst/>
                <a:ea typeface="Calibri" panose="020F0502020204030204" pitchFamily="34" charset="0"/>
              </a:rPr>
              <a:t>Человечество стало жертвой паники  от  тиража  смерти от коронавируса, вызванного СМИ и интернетом</a:t>
            </a:r>
            <a:r>
              <a:rPr lang="ru-RU" sz="3000" dirty="0">
                <a:effectLst/>
                <a:ea typeface="Calibri" panose="020F0502020204030204" pitchFamily="34" charset="0"/>
              </a:rPr>
              <a:t> (Эхо Москвы, 10.04.2020); </a:t>
            </a:r>
            <a:r>
              <a:rPr lang="ru-RU" sz="3000" b="1" i="1" dirty="0" err="1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Инфодемия</a:t>
            </a:r>
            <a:r>
              <a:rPr lang="ru-RU" sz="3000" i="1" dirty="0">
                <a:effectLst/>
                <a:ea typeface="Calibri" panose="020F0502020204030204" pitchFamily="34" charset="0"/>
              </a:rPr>
              <a:t>: как это работает. Семен Новопрудский о том, как из маленьких правд рождается большая ложь</a:t>
            </a:r>
            <a:r>
              <a:rPr lang="ru-RU" sz="3000" dirty="0">
                <a:effectLst/>
                <a:ea typeface="Calibri" panose="020F0502020204030204" pitchFamily="34" charset="0"/>
              </a:rPr>
              <a:t> (</a:t>
            </a:r>
            <a:r>
              <a:rPr lang="ru-RU" sz="3000" dirty="0" err="1">
                <a:effectLst/>
                <a:ea typeface="Calibri" panose="020F0502020204030204" pitchFamily="34" charset="0"/>
              </a:rPr>
              <a:t>Газета.ру</a:t>
            </a:r>
            <a:r>
              <a:rPr lang="ru-RU" sz="3000" dirty="0">
                <a:effectLst/>
                <a:ea typeface="Calibri" panose="020F0502020204030204" pitchFamily="34" charset="0"/>
              </a:rPr>
              <a:t>, 18.12.2020)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74406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74A4F-1067-4866-A024-2BF041DF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Что провоцирует изменения в современном русском языке?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dirty="0"/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Интернет-коммуникации и ее влияние на речь современника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135FF-F4F7-4D6D-8E44-1479F0668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99" t="64000" r="12201" b="5200"/>
          <a:stretch/>
        </p:blipFill>
        <p:spPr>
          <a:xfrm>
            <a:off x="5292080" y="3537750"/>
            <a:ext cx="3596843" cy="32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4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FBEFF-1006-4B1A-A327-F361BBAE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9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Влияние интернета на повседневную речь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A154E8-98A7-4AEB-9F74-76D65ECE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50" y="1340768"/>
            <a:ext cx="8604900" cy="374644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Игнорирование правил орфографии и пунктуации</a:t>
            </a:r>
          </a:p>
          <a:p>
            <a:pPr algn="just"/>
            <a:r>
              <a:rPr lang="ru-RU" sz="2400" dirty="0"/>
              <a:t>Сокращай и властвуй. Сокращения из интернет-речи проникают в повседневную разговорную речь 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лол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норм,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ок</a:t>
            </a:r>
            <a:r>
              <a:rPr lang="ru-RU" sz="2400" dirty="0"/>
              <a:t>)</a:t>
            </a:r>
          </a:p>
          <a:p>
            <a:pPr algn="just"/>
            <a:r>
              <a:rPr lang="ru-RU" sz="2400" dirty="0"/>
              <a:t>Проникновение единиц интернет-сленга в повседневную речь (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Ты 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инсте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посмотри, я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репостнул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лайкнуть не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забудь!</a:t>
            </a:r>
            <a:r>
              <a:rPr lang="ru-RU" sz="2400"/>
              <a:t>)</a:t>
            </a:r>
            <a:endParaRPr lang="ru-RU" sz="2400" dirty="0"/>
          </a:p>
          <a:p>
            <a:pPr algn="just"/>
            <a:r>
              <a:rPr lang="ru-RU" sz="2400" dirty="0"/>
              <a:t>Единицы интернет-коммуникации проникают В СМИ, рекламу (т.е. в литературный язык)</a:t>
            </a:r>
          </a:p>
          <a:p>
            <a:pPr algn="just"/>
            <a:r>
              <a:rPr lang="ru-RU" sz="2400" dirty="0"/>
              <a:t>Влияние английского языка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хейт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мейл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14534F-A275-43AD-9B85-485E9564EAB7}"/>
              </a:ext>
            </a:extLst>
          </p:cNvPr>
          <p:cNvSpPr/>
          <p:nvPr/>
        </p:nvSpPr>
        <p:spPr>
          <a:xfrm>
            <a:off x="7277470" y="5511369"/>
            <a:ext cx="985421" cy="355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6D0831-6B8D-4A40-93B0-5D49BD012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50"/>
          <a:stretch/>
        </p:blipFill>
        <p:spPr>
          <a:xfrm>
            <a:off x="6012160" y="3857235"/>
            <a:ext cx="2987824" cy="30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9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AF76F7-B6DF-47E7-8CE2-9BC0F616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6"/>
            <a:ext cx="4320480" cy="6293448"/>
          </a:xfrm>
        </p:spPr>
        <p:txBody>
          <a:bodyPr>
            <a:normAutofit lnSpcReduction="10000"/>
          </a:bodyPr>
          <a:lstStyle/>
          <a:p>
            <a:r>
              <a:rPr lang="ru-RU" sz="1900" b="1" i="1" dirty="0">
                <a:solidFill>
                  <a:schemeClr val="accent5">
                    <a:lumMod val="75000"/>
                  </a:schemeClr>
                </a:solidFill>
              </a:rPr>
              <a:t>(не) уметь / (не) мочь в + Вин. падеж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900" b="1" dirty="0">
                <a:solidFill>
                  <a:srgbClr val="002060"/>
                </a:solidFill>
              </a:rPr>
              <a:t>- </a:t>
            </a:r>
            <a:r>
              <a:rPr lang="en-US" sz="1900" b="1" dirty="0"/>
              <a:t>‘</a:t>
            </a:r>
            <a:r>
              <a:rPr lang="ru-RU" sz="1900" b="1" dirty="0"/>
              <a:t>(Не)способность что-либо делать </a:t>
            </a:r>
            <a:br>
              <a:rPr lang="ru-RU" sz="1900" b="1" dirty="0"/>
            </a:br>
            <a:r>
              <a:rPr lang="ru-RU" sz="1900" b="1" dirty="0"/>
              <a:t>или чем-либо обладать</a:t>
            </a:r>
            <a:r>
              <a:rPr lang="en-US" sz="1900" b="1" dirty="0"/>
              <a:t>’</a:t>
            </a:r>
            <a:r>
              <a:rPr lang="ru-RU" sz="1900" b="1" dirty="0"/>
              <a:t>:</a:t>
            </a:r>
            <a:endParaRPr lang="ru-RU" sz="1900" b="1" dirty="0">
              <a:solidFill>
                <a:srgbClr val="002060"/>
              </a:solidFill>
            </a:endParaRPr>
          </a:p>
          <a:p>
            <a:pPr marL="0" indent="269081" algn="just">
              <a:buNone/>
            </a:pPr>
            <a:r>
              <a:rPr lang="ru-RU" sz="1900" dirty="0"/>
              <a:t>– ‘не отличаться указанным признаком, свойством, способностью в принципе’: 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</a:rPr>
              <a:t>СССР 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</a:rPr>
              <a:t>не может в нерушимость;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</a:rPr>
              <a:t>Земля 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</a:rPr>
              <a:t>не может в экологию;</a:t>
            </a:r>
          </a:p>
          <a:p>
            <a:pPr marL="0" indent="269081" algn="just">
              <a:buNone/>
            </a:pPr>
            <a:r>
              <a:rPr lang="ru-RU" sz="1900" dirty="0"/>
              <a:t>– ‘не быть способным достичь «желаемой» цели, уровня или статуса’: 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</a:rPr>
              <a:t>Техас 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</a:rPr>
              <a:t>не может в независимость;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269081" algn="just">
              <a:buNone/>
            </a:pPr>
            <a:r>
              <a:rPr lang="ru-RU" sz="1900" dirty="0"/>
              <a:t> – ‘(не) разбираться в чём-либо, (не) быть сведущим в чём-либо’: 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</a:rPr>
              <a:t>не могу в физику, 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</a:rPr>
              <a:t>кандидат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</a:rPr>
              <a:t> должен уметь в цифры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269081" algn="just">
              <a:buNone/>
            </a:pPr>
            <a:r>
              <a:rPr lang="ru-RU" sz="1900" dirty="0"/>
              <a:t>– ‘(не) иметь навык делать что-либо, (не) уметь, (не) мочь что-либо делать’: 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</a:rPr>
              <a:t>я не умею в дедлайны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269081" algn="just">
              <a:buNone/>
            </a:pPr>
            <a:r>
              <a:rPr lang="ru-RU" sz="1900" dirty="0"/>
              <a:t>– ‘время от времени проявлять некоторое качество, способность’:  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</a:rPr>
              <a:t>могу в поспать.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Содержимое 3" descr="Снимок-1560874476.PNG.png">
            <a:extLst>
              <a:ext uri="{FF2B5EF4-FFF2-40B4-BE49-F238E27FC236}">
                <a16:creationId xmlns:a16="http://schemas.microsoft.com/office/drawing/2014/main" id="{8F6FCAA4-0597-4BF8-B4C7-1C517C641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81" y="1031447"/>
            <a:ext cx="4823520" cy="4701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DD79B79-F8A7-49F6-8270-E43EE1DD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Польша не может в космос!</a:t>
            </a:r>
          </a:p>
        </p:txBody>
      </p:sp>
    </p:spTree>
    <p:extLst>
      <p:ext uri="{BB962C8B-B14F-4D97-AF65-F5344CB8AC3E}">
        <p14:creationId xmlns:p14="http://schemas.microsoft.com/office/powerpoint/2010/main" val="10356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>
            <a:extLst>
              <a:ext uri="{FF2B5EF4-FFF2-40B4-BE49-F238E27FC236}">
                <a16:creationId xmlns:a16="http://schemas.microsoft.com/office/drawing/2014/main" id="{79B660DC-284A-4168-A3E6-DB199C9F624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35559" r="3045" b="31437"/>
          <a:stretch/>
        </p:blipFill>
        <p:spPr>
          <a:xfrm>
            <a:off x="5664853" y="1574018"/>
            <a:ext cx="3196038" cy="1087946"/>
          </a:xfrm>
          <a:prstGeom prst="rect">
            <a:avLst/>
          </a:prstGeom>
        </p:spPr>
      </p:pic>
      <p:pic>
        <p:nvPicPr>
          <p:cNvPr id="11" name="Объект 7">
            <a:extLst>
              <a:ext uri="{FF2B5EF4-FFF2-40B4-BE49-F238E27FC236}">
                <a16:creationId xmlns:a16="http://schemas.microsoft.com/office/drawing/2014/main" id="{E6263196-80ED-48E5-9D15-2839671606EE}"/>
              </a:ext>
            </a:extLst>
          </p:cNvPr>
          <p:cNvPicPr>
            <a:picLocks noGr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r="14364" b="23644"/>
          <a:stretch/>
        </p:blipFill>
        <p:spPr bwMode="auto">
          <a:xfrm>
            <a:off x="150846" y="4534032"/>
            <a:ext cx="3428698" cy="2323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1B4E8-CDA1-477D-ACBF-B8ACE56E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Влияние интернет-коммуникации на язык рекламы, СМИ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BE2EC3C-BFEF-4450-9707-4541B800D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95558" y="3111714"/>
            <a:ext cx="2636506" cy="3723878"/>
          </a:xfrm>
        </p:spPr>
      </p:pic>
      <p:pic>
        <p:nvPicPr>
          <p:cNvPr id="12" name="Объект 8" descr="D:\Documents\Примеры нейминга\Нет запятой-3.jpg">
            <a:extLst>
              <a:ext uri="{FF2B5EF4-FFF2-40B4-BE49-F238E27FC236}">
                <a16:creationId xmlns:a16="http://schemas.microsoft.com/office/drawing/2014/main" id="{F23783F9-1C7D-4BF8-8506-C83B4076996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26" y="3600094"/>
            <a:ext cx="2943606" cy="3235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170D7-5678-4471-8EB6-2AEBEAD69E30}"/>
              </a:ext>
            </a:extLst>
          </p:cNvPr>
          <p:cNvSpPr txBox="1"/>
          <p:nvPr/>
        </p:nvSpPr>
        <p:spPr>
          <a:xfrm>
            <a:off x="173044" y="2438531"/>
            <a:ext cx="622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Изменения в области грамматики, синтаксиса</a:t>
            </a:r>
          </a:p>
        </p:txBody>
      </p:sp>
    </p:spTree>
    <p:extLst>
      <p:ext uri="{BB962C8B-B14F-4D97-AF65-F5344CB8AC3E}">
        <p14:creationId xmlns:p14="http://schemas.microsoft.com/office/powerpoint/2010/main" val="270998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5">
      <a:dk1>
        <a:sysClr val="windowText" lastClr="000000"/>
      </a:dk1>
      <a:lt1>
        <a:sysClr val="window" lastClr="FFFFFF"/>
      </a:lt1>
      <a:dk2>
        <a:srgbClr val="6FA6BE"/>
      </a:dk2>
      <a:lt2>
        <a:srgbClr val="DFE6D0"/>
      </a:lt2>
      <a:accent1>
        <a:srgbClr val="E3EAED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487</Words>
  <Application>Microsoft Office PowerPoint</Application>
  <PresentationFormat>Экран (4:3)</PresentationFormat>
  <Paragraphs>37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Современный русский язык и актуальные аспекты его изучения</vt:lpstr>
      <vt:lpstr>Почему лингвистические исследования так важны?</vt:lpstr>
      <vt:lpstr>Что провоцирует изменения в современном русском языке?  Актуальные социальные события: пандемия коронавируса</vt:lpstr>
      <vt:lpstr>«Коронавирусная» лексика</vt:lpstr>
      <vt:lpstr>Пандемия не только коронавируса</vt:lpstr>
      <vt:lpstr>Что провоцирует изменения в современном русском языке?  Интернет-коммуникации и ее влияние на речь современника </vt:lpstr>
      <vt:lpstr>Влияние интернета на повседневную речь</vt:lpstr>
      <vt:lpstr>Польша не может в космос!</vt:lpstr>
      <vt:lpstr>Влияние интернет-коммуникации на язык рекламы, СМИ</vt:lpstr>
      <vt:lpstr>Влияние интернет-коммуникации на язык рекламы, СМИ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современных СМИ: игра с текстами</dc:title>
  <dc:creator>Валентина Куликова</dc:creator>
  <cp:lastModifiedBy>Куликова Валентина Александровна</cp:lastModifiedBy>
  <cp:revision>73</cp:revision>
  <dcterms:created xsi:type="dcterms:W3CDTF">2020-02-12T18:43:50Z</dcterms:created>
  <dcterms:modified xsi:type="dcterms:W3CDTF">2021-03-11T07:43:18Z</dcterms:modified>
</cp:coreProperties>
</file>