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59" r:id="rId5"/>
    <p:sldId id="262" r:id="rId6"/>
    <p:sldId id="277" r:id="rId7"/>
    <p:sldId id="275" r:id="rId8"/>
    <p:sldId id="276" r:id="rId9"/>
    <p:sldId id="265" r:id="rId10"/>
    <p:sldId id="278" r:id="rId11"/>
    <p:sldId id="267" r:id="rId12"/>
    <p:sldId id="268" r:id="rId13"/>
    <p:sldId id="269" r:id="rId14"/>
    <p:sldId id="273" r:id="rId15"/>
    <p:sldId id="272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DAC1B-3B34-490C-8098-2E69154D3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8F1A-5C9E-4C57-926B-4BD4249E9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25239-1F03-4DA2-BAB4-C83AC35F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94547-E61C-4FF3-BC91-5BA3EF76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022FD-A8BF-4FFF-94DD-4413733F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9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3F292-C640-4304-884F-21CC750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DE58E9-8B6F-404D-B466-23C6B9BE2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A2DD64-CB32-47CD-A1BF-8D8A57A4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8E627-E139-4281-9019-A7445E95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0C1F5-6F32-4EC8-8B55-389FD367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0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66BEB8-11C4-4141-8149-C176E3257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953A56-2142-476D-934F-751241E1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D80F4-1D8F-4958-92E9-B1384920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90702-121E-4953-B553-4A9A4787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594E9-2F12-411C-8EE9-462C1FB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FB76F-898E-40CC-9E03-DA78C2B1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E8DDC-6F50-42A0-92B0-C582B7BE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A17A7-AD3A-46B4-BF33-E1CF6480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B4031-3096-4D07-A87F-01B8A02E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D82F6-8FFB-4180-BD14-8B9E82F3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2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1A0CB-7E6E-475A-9C2E-99EB18C8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DE08C-115F-4B0D-8FFD-533F51D15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C988C-4525-4687-82D4-D7A96D1E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51876-3917-45F8-B86D-6A958D00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0E456E-05C7-469E-AAA4-040DC3BF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8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33DFA-F458-400E-85EA-B935F159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C60EA-C44E-4D6B-B840-E43A71463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06014E-2211-4FC0-B96E-FF712AC9E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66BF24-66E0-48C0-B0D1-2003E685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C4DA6A-4D49-40A0-A568-7597E887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316265-30FD-42D1-8285-9D7E1DDD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3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57849-0207-42AD-94A6-0B03F927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83C965-0B2E-4F56-82E8-BD435044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9740A8-43B6-471E-A88D-39692CFA9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B243C0-35FF-46CF-8131-1EC1504C2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F68486-32B5-4EC0-A0FA-920762C86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61CEDA-D58F-4806-9378-C70E3B54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2DDE43-E702-4FDF-B158-4720C05F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6764B4-B154-4315-8183-5DE4E254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05E0F-68BC-41FA-B627-E48CF1A8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A38F66-5CDA-4D78-A9A6-7F746B51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0CE504-02B2-450F-89C5-2966FD6E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A8E7B0-0761-48DA-A450-777EECEA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9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58DC9C-559C-4F93-948D-6B0CB070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83BEB9-81E6-45EA-9CD0-06BB517E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72B49D-0A4F-426D-87DA-4EF85E19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3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AAB42-27C3-4C5E-ADA3-EEB89DFE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21318-8AE1-4DD9-8ABF-82DFB6D6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E1CDAC-0AF0-417D-B5F9-90F8C3C3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5B8A87-8689-491D-BD8C-E8F9DBBC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83EB3-C2B9-441C-BF03-4BA0117E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B239BE-DDE7-4378-8BD6-686EEA78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4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E808F-1D0B-481F-B9ED-B4885BF8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7D51CC-1A2C-443C-BC9E-91300F4D8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88F58-3C91-4A38-A7CD-CD873C9AD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D3993-A023-4FED-871D-672BB16D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FDC5DF-B4FB-4F4D-B4B4-BBB1B289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6AC56-510A-4FF6-BBD3-8FF80719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9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2D94E-51D6-422E-ADC8-162BB3C4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CD4A3-8E7F-49CA-B01E-65377933B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ABC90-4914-4E74-A7FB-674FA05C5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96D5-647E-448A-A6D8-8FE7FE73F54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CFD857-B8A4-4E0E-BEC5-B296E0F39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52BD5-34CE-45C7-8787-251E9900E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819-13CC-49BC-98DD-C5A74F075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4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09C914D-3272-475A-905A-D7490BA5A619}"/>
              </a:ext>
            </a:extLst>
          </p:cNvPr>
          <p:cNvSpPr/>
          <p:nvPr/>
        </p:nvSpPr>
        <p:spPr>
          <a:xfrm>
            <a:off x="9060580" y="227123"/>
            <a:ext cx="1838426" cy="2398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B2631BE-C006-4AE8-B4F6-D8AD0CFCECC3}"/>
              </a:ext>
            </a:extLst>
          </p:cNvPr>
          <p:cNvSpPr/>
          <p:nvPr/>
        </p:nvSpPr>
        <p:spPr>
          <a:xfrm>
            <a:off x="4997115" y="227123"/>
            <a:ext cx="1838426" cy="2398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DF8B248-6597-4A93-A535-1BF2D52F3F05}"/>
              </a:ext>
            </a:extLst>
          </p:cNvPr>
          <p:cNvSpPr/>
          <p:nvPr/>
        </p:nvSpPr>
        <p:spPr>
          <a:xfrm>
            <a:off x="933650" y="232559"/>
            <a:ext cx="1838426" cy="2398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FE03987-9BDD-4D17-AAD1-67CBFDFFAFF3}"/>
              </a:ext>
            </a:extLst>
          </p:cNvPr>
          <p:cNvSpPr/>
          <p:nvPr/>
        </p:nvSpPr>
        <p:spPr>
          <a:xfrm>
            <a:off x="933650" y="4033270"/>
            <a:ext cx="1838426" cy="2398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38FA7B-63E2-4DD1-BA5D-3BFCAD8D4443}"/>
              </a:ext>
            </a:extLst>
          </p:cNvPr>
          <p:cNvSpPr/>
          <p:nvPr/>
        </p:nvSpPr>
        <p:spPr>
          <a:xfrm>
            <a:off x="4997115" y="4033270"/>
            <a:ext cx="1838426" cy="2398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EC97A-96FA-4083-9A71-66A4ADB5E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650" y="2868329"/>
            <a:ext cx="9965357" cy="949642"/>
          </a:xfrm>
          <a:solidFill>
            <a:schemeClr val="accent4">
              <a:lumMod val="20000"/>
              <a:lumOff val="80000"/>
              <a:alpha val="91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Семейный цифровой архив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E27AF8-DCCF-4AE1-84F5-5C464BB2E371}"/>
              </a:ext>
            </a:extLst>
          </p:cNvPr>
          <p:cNvSpPr/>
          <p:nvPr/>
        </p:nvSpPr>
        <p:spPr>
          <a:xfrm>
            <a:off x="9060580" y="4033270"/>
            <a:ext cx="1838426" cy="2398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A097-5B1D-416E-AE80-A22F3ADDC8DD}"/>
              </a:ext>
            </a:extLst>
          </p:cNvPr>
          <p:cNvSpPr txBox="1"/>
          <p:nvPr/>
        </p:nvSpPr>
        <p:spPr>
          <a:xfrm>
            <a:off x="5196840" y="6136381"/>
            <a:ext cx="143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Белов Егор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23F63-5F75-4400-8D1F-9296EC245CAC}"/>
              </a:ext>
            </a:extLst>
          </p:cNvPr>
          <p:cNvSpPr txBox="1"/>
          <p:nvPr/>
        </p:nvSpPr>
        <p:spPr>
          <a:xfrm>
            <a:off x="9060580" y="2329660"/>
            <a:ext cx="183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Ларьков Георгий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16ACBE-7A74-4148-8304-346AF769AAD1}"/>
              </a:ext>
            </a:extLst>
          </p:cNvPr>
          <p:cNvSpPr txBox="1"/>
          <p:nvPr/>
        </p:nvSpPr>
        <p:spPr>
          <a:xfrm>
            <a:off x="895149" y="2345870"/>
            <a:ext cx="1838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Воронин Дмитрий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E7D66-1D00-4459-A897-5756982CAD8D}"/>
              </a:ext>
            </a:extLst>
          </p:cNvPr>
          <p:cNvSpPr txBox="1"/>
          <p:nvPr/>
        </p:nvSpPr>
        <p:spPr>
          <a:xfrm>
            <a:off x="5035616" y="2322888"/>
            <a:ext cx="176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Рыбкина Виктория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0761B-77B8-4B6A-AAE2-951BB7F3CD4B}"/>
              </a:ext>
            </a:extLst>
          </p:cNvPr>
          <p:cNvSpPr txBox="1"/>
          <p:nvPr/>
        </p:nvSpPr>
        <p:spPr>
          <a:xfrm>
            <a:off x="933650" y="6150819"/>
            <a:ext cx="1799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Маскина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Ольга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C0EA5-81CD-48D4-9575-1CA6E7CFC156}"/>
              </a:ext>
            </a:extLst>
          </p:cNvPr>
          <p:cNvSpPr txBox="1"/>
          <p:nvPr/>
        </p:nvSpPr>
        <p:spPr>
          <a:xfrm>
            <a:off x="9060580" y="6147088"/>
            <a:ext cx="1838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Болдырева Наталья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E317C56-E729-4BB7-B33E-5E8A6BB0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334" y="4127882"/>
            <a:ext cx="1562529" cy="20816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ADE660-0FB0-434D-BA72-E9AB43F3A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42" y="313216"/>
            <a:ext cx="1558238" cy="20759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0B7D57E-3601-4ABB-8A9F-98BCF8FD6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"/>
          <a:stretch/>
        </p:blipFill>
        <p:spPr>
          <a:xfrm>
            <a:off x="1075842" y="4127881"/>
            <a:ext cx="1562529" cy="20816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7304928-D375-4DC5-926F-832AD2C9B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334" y="313216"/>
            <a:ext cx="1558238" cy="20759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452BB2E-C521-4830-8A65-1A78FA0D5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064" y="313216"/>
            <a:ext cx="1562528" cy="208164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2F815C8-1C1C-4541-A7EB-85BA91B35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063" y="4127881"/>
            <a:ext cx="1562529" cy="20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651DDC-355B-4947-9986-1E93189F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78616" cy="4854308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назвать следующие виды: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Реляционная: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Простая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Удобная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медленная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Резидентная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Быстрая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Многозадачная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Энергозависимая</a:t>
            </a:r>
          </a:p>
          <a:p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Графовая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Хорошо моделирует взаимосвязи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Плохо масштабируются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требует особого языка программирования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0A2ECA-D8D8-4869-A7A4-D7C522D3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</a:p>
        </p:txBody>
      </p:sp>
      <p:pic>
        <p:nvPicPr>
          <p:cNvPr id="2050" name="Picture 2" descr="Хранилище базы данных – Бесплатные иконки: компьютер">
            <a:extLst>
              <a:ext uri="{FF2B5EF4-FFF2-40B4-BE49-F238E27FC236}">
                <a16:creationId xmlns:a16="http://schemas.microsoft.com/office/drawing/2014/main" id="{06719BC0-435F-4865-865E-EBF60CD6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7333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109788"/>
            <a:ext cx="3967163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8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15268-BE33-4C46-80FA-A4CB40BDCD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Веб-сайт. Интерактивная карта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28C88-5C0B-4CD3-BF4C-57B64439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929"/>
            <a:ext cx="3784134" cy="3790729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будет представлять собой список примерных районов, где жил или живет человек, в базе архива числящийся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F53493C-9296-46AC-B241-F3232879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77" y="2105929"/>
            <a:ext cx="6488113" cy="379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3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15268-BE33-4C46-80FA-A4CB40BD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Веб-сайт. Фильтры поиска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032513-D37F-4C19-8F2C-0428112B2EFC}"/>
              </a:ext>
            </a:extLst>
          </p:cNvPr>
          <p:cNvSpPr/>
          <p:nvPr/>
        </p:nvSpPr>
        <p:spPr>
          <a:xfrm>
            <a:off x="838199" y="1849237"/>
            <a:ext cx="5117984" cy="4878733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>
                <a:solidFill>
                  <a:schemeClr val="tx1"/>
                </a:solidFill>
              </a:rPr>
              <a:t>Дабы упростить поиск определенного человека, можно воспользоваться фильтрами.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 проект планируется внедрить фильтры для более тонкого поиска в пределах архива.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Временной промежуток – примерное время, в которое жил человек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 адресу – поиск по городу, району и улице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 наградам, письмам работам – поиск по определенным отличительным признакам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CC6397D-1A17-4189-BBC3-6C10A4204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4526" r="21855" b="8135"/>
          <a:stretch/>
        </p:blipFill>
        <p:spPr bwMode="auto">
          <a:xfrm>
            <a:off x="6071741" y="1849238"/>
            <a:ext cx="5282059" cy="4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4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15268-BE33-4C46-80FA-A4CB40BDCD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Веб-сайт. Окно заполнения профиля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57644E-DD16-4066-8771-9C8A6267D1BD}"/>
              </a:ext>
            </a:extLst>
          </p:cNvPr>
          <p:cNvSpPr/>
          <p:nvPr/>
        </p:nvSpPr>
        <p:spPr>
          <a:xfrm>
            <a:off x="838200" y="1760209"/>
            <a:ext cx="3945556" cy="4208313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Посетители сайта могут самостоятельно создать профиль.</a:t>
            </a:r>
            <a:b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специальной форме можно будет ввести основные данные, а также добавить фото, видео и т.д.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8EF44C7-E9BB-478E-B66E-606851F92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13" y="1760209"/>
            <a:ext cx="6439287" cy="42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4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15268-BE33-4C46-80FA-A4CB40BD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206446"/>
            <a:ext cx="10858849" cy="1325563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Веб-сайт. Пример заполненного профиля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4C9EE8-8CD4-4A60-BBAC-3143F2929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115" y="1619179"/>
            <a:ext cx="6445962" cy="5032375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F0FFCC-D7EB-4460-AFD9-6BC766CD545F}"/>
              </a:ext>
            </a:extLst>
          </p:cNvPr>
          <p:cNvSpPr/>
          <p:nvPr/>
        </p:nvSpPr>
        <p:spPr>
          <a:xfrm>
            <a:off x="436228" y="1619178"/>
            <a:ext cx="4295163" cy="5032375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профиль тщательно модерируется в соответствии с правилами проекта.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нахождении несоответствий правилам, профиль либо удаляется либо исправляется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121938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15268-BE33-4C46-80FA-A4CB40BDCD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Веб-сайт. </a:t>
            </a: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 данных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8C5417-148D-443F-8D66-6D66B030A3B7}"/>
              </a:ext>
            </a:extLst>
          </p:cNvPr>
          <p:cNvSpPr/>
          <p:nvPr/>
        </p:nvSpPr>
        <p:spPr>
          <a:xfrm>
            <a:off x="838200" y="1896552"/>
            <a:ext cx="3907055" cy="4700194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Сохраните наиболее интересные или важные из просмотренных вами профилей или работ в рамках данного проекта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64D743-B329-48A2-A037-E67727398A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21" y="1834014"/>
            <a:ext cx="6035180" cy="47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9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9801F-89C5-4D0D-8117-99D1DCD0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1831975"/>
            <a:ext cx="61722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1793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80374-0BE8-4386-AB51-AE1235B587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AC2BC-D253-494D-8A3D-FB9A236C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251"/>
            <a:ext cx="5257800" cy="4351338"/>
          </a:xfr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статистики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Идея проекта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Внутренняя структура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реализации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Веб-сайт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Bookmark Content Book cover, book, material, chapter, accroche png | PNGWing">
            <a:extLst>
              <a:ext uri="{FF2B5EF4-FFF2-40B4-BE49-F238E27FC236}">
                <a16:creationId xmlns:a16="http://schemas.microsoft.com/office/drawing/2014/main" id="{AEF68A76-D255-4760-A3E7-CC76CA0C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3" b="99287" l="0" r="100000">
                        <a14:foregroundMark x1="90109" y1="31729" x2="94348" y2="31016"/>
                        <a14:backgroundMark x1="435" y1="39572" x2="1739" y2="38859"/>
                        <a14:backgroundMark x1="1848" y1="36898" x2="109" y2="29055"/>
                        <a14:backgroundMark x1="3043" y1="34225" x2="1522" y2="31016"/>
                        <a14:backgroundMark x1="4348" y1="28699" x2="217" y2="18717"/>
                        <a14:backgroundMark x1="4783" y1="18895" x2="0" y2="9982"/>
                        <a14:backgroundMark x1="87500" y1="32977" x2="93152" y2="39572"/>
                        <a14:backgroundMark x1="6087" y1="11230" x2="15543" y2="6239"/>
                        <a14:backgroundMark x1="29565" y1="9626" x2="21522" y2="3565"/>
                        <a14:backgroundMark x1="21522" y1="5526" x2="14674" y2="4991"/>
                        <a14:backgroundMark x1="46087" y1="11586" x2="62065" y2="178"/>
                        <a14:backgroundMark x1="40435" y1="24777" x2="41739" y2="20677"/>
                        <a14:backgroundMark x1="76630" y1="15330" x2="62500" y2="178"/>
                        <a14:backgroundMark x1="87609" y1="15508" x2="87609" y2="15508"/>
                        <a14:backgroundMark x1="95652" y1="32442" x2="83696" y2="21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7920" y="2261163"/>
            <a:ext cx="5707380" cy="34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7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80374-0BE8-4386-AB51-AE1235B5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41" y="365125"/>
            <a:ext cx="10954777" cy="1325563"/>
          </a:xfr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Немного статистики: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AC2BC-D253-494D-8A3D-FB9A236C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41" y="2717607"/>
            <a:ext cx="1978380" cy="3468981"/>
          </a:xfr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Самое главное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Смысл жизни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 жизни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важные люди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Близкие люди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Любовь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Взаимопонимание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Уважение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Уют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FE6BED-04BB-4E95-A0EC-4BAB5797327A}"/>
              </a:ext>
            </a:extLst>
          </p:cNvPr>
          <p:cNvSpPr txBox="1">
            <a:spLocks/>
          </p:cNvSpPr>
          <p:nvPr/>
        </p:nvSpPr>
        <p:spPr>
          <a:xfrm>
            <a:off x="3013919" y="2717607"/>
            <a:ext cx="1812721" cy="3468982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То, что человек оставляет потомкам</a:t>
            </a:r>
          </a:p>
          <a:p>
            <a:pPr lvl="1">
              <a:lnSpc>
                <a:spcPct val="100000"/>
              </a:lnSpc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Духовное</a:t>
            </a:r>
          </a:p>
          <a:p>
            <a:pPr lvl="1">
              <a:lnSpc>
                <a:spcPct val="100000"/>
              </a:lnSpc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Материальное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То, что важно сохранить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След, что оставишь после себя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Иное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FCC3A12-5E51-4F68-8B9C-21966E16B213}"/>
              </a:ext>
            </a:extLst>
          </p:cNvPr>
          <p:cNvSpPr txBox="1">
            <a:spLocks/>
          </p:cNvSpPr>
          <p:nvPr/>
        </p:nvSpPr>
        <p:spPr>
          <a:xfrm>
            <a:off x="4992299" y="3128211"/>
            <a:ext cx="2207398" cy="3058377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CCBAF69-A341-40A0-AA65-9C1E667F7A07}"/>
              </a:ext>
            </a:extLst>
          </p:cNvPr>
          <p:cNvSpPr txBox="1">
            <a:spLocks/>
          </p:cNvSpPr>
          <p:nvPr/>
        </p:nvSpPr>
        <p:spPr>
          <a:xfrm>
            <a:off x="9541079" y="3128209"/>
            <a:ext cx="2086239" cy="3058379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2ABE8C3-EF0A-48EF-82E8-4B65A167E882}"/>
              </a:ext>
            </a:extLst>
          </p:cNvPr>
          <p:cNvSpPr txBox="1">
            <a:spLocks/>
          </p:cNvSpPr>
          <p:nvPr/>
        </p:nvSpPr>
        <p:spPr>
          <a:xfrm>
            <a:off x="7365359" y="3128211"/>
            <a:ext cx="1978383" cy="3058378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Сохранять ссылки на людей в «библиотеку» 50%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Использовать фильтры 70%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Оставлять одобряющую отметку 41,7%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5AD32F6-3D2A-4B58-AB95-16B992FE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" b="99468" l="1036" r="994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607" y="3289091"/>
            <a:ext cx="1593179" cy="15519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BB8B8-72EC-40BB-AA64-5BDFC0DD5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36" y="5007936"/>
            <a:ext cx="1609725" cy="10287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FC6F25-3988-429B-A472-57FC1CE9D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7959" l="518" r="974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1850" y="3163756"/>
            <a:ext cx="1668295" cy="16942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66CB0D7-51F1-4C18-9B8A-0048C327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333" y="5001877"/>
            <a:ext cx="1609725" cy="1028700"/>
          </a:xfrm>
          <a:prstGeom prst="rect">
            <a:avLst/>
          </a:prstGeom>
        </p:spPr>
      </p:pic>
      <p:sp>
        <p:nvSpPr>
          <p:cNvPr id="29" name="Объект 2">
            <a:extLst>
              <a:ext uri="{FF2B5EF4-FFF2-40B4-BE49-F238E27FC236}">
                <a16:creationId xmlns:a16="http://schemas.microsoft.com/office/drawing/2014/main" id="{C4CEB697-1695-414F-9ED7-0F1B24B44F78}"/>
              </a:ext>
            </a:extLst>
          </p:cNvPr>
          <p:cNvSpPr txBox="1">
            <a:spLocks/>
          </p:cNvSpPr>
          <p:nvPr/>
        </p:nvSpPr>
        <p:spPr>
          <a:xfrm>
            <a:off x="672541" y="1835252"/>
            <a:ext cx="1978380" cy="580778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для вас семья?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8EF96F6-586F-4865-92EA-5C52E02172CF}"/>
              </a:ext>
            </a:extLst>
          </p:cNvPr>
          <p:cNvSpPr txBox="1">
            <a:spLocks/>
          </p:cNvSpPr>
          <p:nvPr/>
        </p:nvSpPr>
        <p:spPr>
          <a:xfrm>
            <a:off x="3013919" y="1835252"/>
            <a:ext cx="1812721" cy="580778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для вас наследие?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23D03E5A-5769-4B1C-8447-B203D9C454C9}"/>
              </a:ext>
            </a:extLst>
          </p:cNvPr>
          <p:cNvSpPr txBox="1">
            <a:spLocks/>
          </p:cNvSpPr>
          <p:nvPr/>
        </p:nvSpPr>
        <p:spPr>
          <a:xfrm>
            <a:off x="4992299" y="1844667"/>
            <a:ext cx="2207398" cy="1133591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Хотели бы вы сохранить наследие человека в виде памятной записи на специальном сайте?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C5C6A5B8-5658-4734-8A1C-94CEEA454939}"/>
              </a:ext>
            </a:extLst>
          </p:cNvPr>
          <p:cNvSpPr txBox="1">
            <a:spLocks/>
          </p:cNvSpPr>
          <p:nvPr/>
        </p:nvSpPr>
        <p:spPr>
          <a:xfrm>
            <a:off x="7365359" y="1859437"/>
            <a:ext cx="1951896" cy="1133591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функции полезны и нужны в семейном цифровом архиве?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D51CBBA-A0D8-4AF7-8C07-1EE18CBBC48E}"/>
              </a:ext>
            </a:extLst>
          </p:cNvPr>
          <p:cNvSpPr txBox="1">
            <a:spLocks/>
          </p:cNvSpPr>
          <p:nvPr/>
        </p:nvSpPr>
        <p:spPr>
          <a:xfrm>
            <a:off x="9541076" y="1844666"/>
            <a:ext cx="2086242" cy="1133591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Приняли бы участие в пополнении базы семейного цифрового архива?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7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7445A0-253C-466E-BCD2-5C8C8C476467}"/>
              </a:ext>
            </a:extLst>
          </p:cNvPr>
          <p:cNvSpPr/>
          <p:nvPr/>
        </p:nvSpPr>
        <p:spPr>
          <a:xfrm>
            <a:off x="6628055" y="1825625"/>
            <a:ext cx="4561866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2359A-D178-4E52-A7D0-8C35F9A9C2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E7445-D720-4FF4-898E-09269C72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Главной целью проекта является создание платформы, на которой каждый человек может оставить информацию о своей семье и близких людях. 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7E46DA0-F030-4F43-BBC6-80CF373CA40B}"/>
              </a:ext>
            </a:extLst>
          </p:cNvPr>
          <p:cNvGrpSpPr/>
          <p:nvPr/>
        </p:nvGrpSpPr>
        <p:grpSpPr>
          <a:xfrm>
            <a:off x="6795351" y="1950485"/>
            <a:ext cx="4227273" cy="4101617"/>
            <a:chOff x="7152666" y="1798107"/>
            <a:chExt cx="4201134" cy="4182816"/>
          </a:xfrm>
          <a:blipFill>
            <a:blip r:embed="rId2"/>
            <a:stretch>
              <a:fillRect/>
            </a:stretch>
          </a:blipFill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5CD40E7-C598-474D-9CBD-B025FCE2555E}"/>
                </a:ext>
              </a:extLst>
            </p:cNvPr>
            <p:cNvSpPr/>
            <p:nvPr/>
          </p:nvSpPr>
          <p:spPr>
            <a:xfrm>
              <a:off x="10626522" y="1825625"/>
              <a:ext cx="727278" cy="723110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D726426-3CDD-4F69-A5C3-B04256D678DF}"/>
                </a:ext>
              </a:extLst>
            </p:cNvPr>
            <p:cNvSpPr/>
            <p:nvPr/>
          </p:nvSpPr>
          <p:spPr>
            <a:xfrm>
              <a:off x="10626522" y="2683672"/>
              <a:ext cx="727278" cy="723110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F91664EE-2D7C-436E-90D0-0FE066A6A7BE}"/>
                </a:ext>
              </a:extLst>
            </p:cNvPr>
            <p:cNvSpPr/>
            <p:nvPr/>
          </p:nvSpPr>
          <p:spPr>
            <a:xfrm>
              <a:off x="10626522" y="3541719"/>
              <a:ext cx="727278" cy="723110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8EC6B893-9C49-4522-A718-5C638ED90891}"/>
                </a:ext>
              </a:extLst>
            </p:cNvPr>
            <p:cNvSpPr/>
            <p:nvPr/>
          </p:nvSpPr>
          <p:spPr>
            <a:xfrm>
              <a:off x="10626522" y="4399766"/>
              <a:ext cx="727278" cy="723110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D39220DD-B175-4C61-A72C-F7F5244362EE}"/>
                </a:ext>
              </a:extLst>
            </p:cNvPr>
            <p:cNvSpPr/>
            <p:nvPr/>
          </p:nvSpPr>
          <p:spPr>
            <a:xfrm>
              <a:off x="10626522" y="5257813"/>
              <a:ext cx="727278" cy="723110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5D2F03ED-1894-4ACC-BB2A-94CEE861435F}"/>
                </a:ext>
              </a:extLst>
            </p:cNvPr>
            <p:cNvSpPr/>
            <p:nvPr/>
          </p:nvSpPr>
          <p:spPr>
            <a:xfrm>
              <a:off x="9759747" y="1825625"/>
              <a:ext cx="727278" cy="723110"/>
            </a:xfrm>
            <a:prstGeom prst="roundRect">
              <a:avLst>
                <a:gd name="adj" fmla="val 14489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6C4E8FD2-A9FC-407F-98F8-CF72DF7B7CE1}"/>
                </a:ext>
              </a:extLst>
            </p:cNvPr>
            <p:cNvSpPr/>
            <p:nvPr/>
          </p:nvSpPr>
          <p:spPr>
            <a:xfrm>
              <a:off x="9759747" y="2680895"/>
              <a:ext cx="727278" cy="723110"/>
            </a:xfrm>
            <a:prstGeom prst="roundRect">
              <a:avLst>
                <a:gd name="adj" fmla="val 14489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CFEEBF66-159A-4C80-B32C-37AA6369853B}"/>
                </a:ext>
              </a:extLst>
            </p:cNvPr>
            <p:cNvSpPr/>
            <p:nvPr/>
          </p:nvSpPr>
          <p:spPr>
            <a:xfrm>
              <a:off x="9759747" y="3536165"/>
              <a:ext cx="727278" cy="723110"/>
            </a:xfrm>
            <a:prstGeom prst="roundRect">
              <a:avLst>
                <a:gd name="adj" fmla="val 14489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775EF8E-4657-4F8F-8272-DBED4CD79BDC}"/>
                </a:ext>
              </a:extLst>
            </p:cNvPr>
            <p:cNvSpPr/>
            <p:nvPr/>
          </p:nvSpPr>
          <p:spPr>
            <a:xfrm>
              <a:off x="9759747" y="4399766"/>
              <a:ext cx="727278" cy="723110"/>
            </a:xfrm>
            <a:prstGeom prst="roundRect">
              <a:avLst>
                <a:gd name="adj" fmla="val 14489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67EDAE46-A15E-4C36-B849-6B6283BD672F}"/>
                </a:ext>
              </a:extLst>
            </p:cNvPr>
            <p:cNvSpPr/>
            <p:nvPr/>
          </p:nvSpPr>
          <p:spPr>
            <a:xfrm>
              <a:off x="9759747" y="5257813"/>
              <a:ext cx="727278" cy="723110"/>
            </a:xfrm>
            <a:prstGeom prst="roundRect">
              <a:avLst>
                <a:gd name="adj" fmla="val 14489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A50C9AB5-4023-42F6-ADE4-423352F1C678}"/>
                </a:ext>
              </a:extLst>
            </p:cNvPr>
            <p:cNvSpPr/>
            <p:nvPr/>
          </p:nvSpPr>
          <p:spPr>
            <a:xfrm>
              <a:off x="8892972" y="5257813"/>
              <a:ext cx="727278" cy="723110"/>
            </a:xfrm>
            <a:prstGeom prst="roundRect">
              <a:avLst>
                <a:gd name="adj" fmla="val 26344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B7E93BEF-C7D9-4D69-825F-D92784D82EB2}"/>
                </a:ext>
              </a:extLst>
            </p:cNvPr>
            <p:cNvSpPr/>
            <p:nvPr/>
          </p:nvSpPr>
          <p:spPr>
            <a:xfrm>
              <a:off x="8891283" y="4399766"/>
              <a:ext cx="727278" cy="723110"/>
            </a:xfrm>
            <a:prstGeom prst="roundRect">
              <a:avLst>
                <a:gd name="adj" fmla="val 26344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7319511-269B-47DC-86DD-70F29E53C62D}"/>
                </a:ext>
              </a:extLst>
            </p:cNvPr>
            <p:cNvSpPr/>
            <p:nvPr/>
          </p:nvSpPr>
          <p:spPr>
            <a:xfrm>
              <a:off x="8891283" y="3536165"/>
              <a:ext cx="727278" cy="723110"/>
            </a:xfrm>
            <a:prstGeom prst="roundRect">
              <a:avLst>
                <a:gd name="adj" fmla="val 26344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670D4C7D-8184-47BF-BCBE-FAB89D4EE625}"/>
                </a:ext>
              </a:extLst>
            </p:cNvPr>
            <p:cNvSpPr/>
            <p:nvPr/>
          </p:nvSpPr>
          <p:spPr>
            <a:xfrm>
              <a:off x="8891283" y="2680895"/>
              <a:ext cx="727278" cy="723110"/>
            </a:xfrm>
            <a:prstGeom prst="roundRect">
              <a:avLst>
                <a:gd name="adj" fmla="val 26344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C17018A5-8628-4170-8A64-028D63969438}"/>
                </a:ext>
              </a:extLst>
            </p:cNvPr>
            <p:cNvSpPr/>
            <p:nvPr/>
          </p:nvSpPr>
          <p:spPr>
            <a:xfrm>
              <a:off x="8891283" y="1817294"/>
              <a:ext cx="727278" cy="723110"/>
            </a:xfrm>
            <a:prstGeom prst="roundRect">
              <a:avLst>
                <a:gd name="adj" fmla="val 26344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2B28EB8B-D567-459E-BD3A-88804CA0C004}"/>
                </a:ext>
              </a:extLst>
            </p:cNvPr>
            <p:cNvSpPr/>
            <p:nvPr/>
          </p:nvSpPr>
          <p:spPr>
            <a:xfrm>
              <a:off x="8024508" y="1826159"/>
              <a:ext cx="727278" cy="723110"/>
            </a:xfrm>
            <a:prstGeom prst="roundRect">
              <a:avLst>
                <a:gd name="adj" fmla="val 42151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547CE13B-EDBA-4330-8B83-81C503BAC88F}"/>
                </a:ext>
              </a:extLst>
            </p:cNvPr>
            <p:cNvSpPr/>
            <p:nvPr/>
          </p:nvSpPr>
          <p:spPr>
            <a:xfrm>
              <a:off x="8022819" y="2652377"/>
              <a:ext cx="727278" cy="723110"/>
            </a:xfrm>
            <a:prstGeom prst="roundRect">
              <a:avLst>
                <a:gd name="adj" fmla="val 42151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D0533098-3B6B-48ED-BD35-1A6BFA65E44E}"/>
                </a:ext>
              </a:extLst>
            </p:cNvPr>
            <p:cNvSpPr/>
            <p:nvPr/>
          </p:nvSpPr>
          <p:spPr>
            <a:xfrm>
              <a:off x="8022819" y="3517746"/>
              <a:ext cx="727278" cy="723110"/>
            </a:xfrm>
            <a:prstGeom prst="roundRect">
              <a:avLst>
                <a:gd name="adj" fmla="val 42151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FC7BB05C-FC67-4396-AEC1-5C5627947D6A}"/>
                </a:ext>
              </a:extLst>
            </p:cNvPr>
            <p:cNvSpPr/>
            <p:nvPr/>
          </p:nvSpPr>
          <p:spPr>
            <a:xfrm>
              <a:off x="8022819" y="4383116"/>
              <a:ext cx="727278" cy="723110"/>
            </a:xfrm>
            <a:prstGeom prst="roundRect">
              <a:avLst>
                <a:gd name="adj" fmla="val 42151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0C4716E0-A553-4E26-8E96-90A4892DC4DC}"/>
                </a:ext>
              </a:extLst>
            </p:cNvPr>
            <p:cNvSpPr/>
            <p:nvPr/>
          </p:nvSpPr>
          <p:spPr>
            <a:xfrm>
              <a:off x="8022819" y="5248486"/>
              <a:ext cx="727278" cy="723110"/>
            </a:xfrm>
            <a:prstGeom prst="roundRect">
              <a:avLst>
                <a:gd name="adj" fmla="val 42151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CB4179A5-33BD-4378-8ACA-0B63E63757CC}"/>
                </a:ext>
              </a:extLst>
            </p:cNvPr>
            <p:cNvSpPr/>
            <p:nvPr/>
          </p:nvSpPr>
          <p:spPr>
            <a:xfrm>
              <a:off x="7152666" y="5248486"/>
              <a:ext cx="727278" cy="72311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B9641DB3-FE94-48B3-9347-9485D8E8D0FB}"/>
                </a:ext>
              </a:extLst>
            </p:cNvPr>
            <p:cNvSpPr/>
            <p:nvPr/>
          </p:nvSpPr>
          <p:spPr>
            <a:xfrm>
              <a:off x="7152666" y="4399766"/>
              <a:ext cx="727278" cy="72311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C3E3EDAE-AF8F-48B9-9FD7-6DCC47A5DCD8}"/>
                </a:ext>
              </a:extLst>
            </p:cNvPr>
            <p:cNvSpPr/>
            <p:nvPr/>
          </p:nvSpPr>
          <p:spPr>
            <a:xfrm>
              <a:off x="7152666" y="3551046"/>
              <a:ext cx="727278" cy="72311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E19B841-D1A1-46A4-B86A-7E9BAE7C7AA9}"/>
                </a:ext>
              </a:extLst>
            </p:cNvPr>
            <p:cNvSpPr/>
            <p:nvPr/>
          </p:nvSpPr>
          <p:spPr>
            <a:xfrm>
              <a:off x="7152666" y="1798107"/>
              <a:ext cx="727278" cy="72311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1382FCE-8CAE-48B3-8FD9-6ECBC3A9822A}"/>
                </a:ext>
              </a:extLst>
            </p:cNvPr>
            <p:cNvSpPr/>
            <p:nvPr/>
          </p:nvSpPr>
          <p:spPr>
            <a:xfrm>
              <a:off x="7152666" y="2674576"/>
              <a:ext cx="727278" cy="72311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7281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448336-35E9-465E-AE46-FBC4E283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815"/>
            <a:ext cx="10515600" cy="4351338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 данных с несколькими связанными таблицами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A9D349D-BBB9-40B8-B952-884A97B14817}"/>
              </a:ext>
            </a:extLst>
          </p:cNvPr>
          <p:cNvSpPr/>
          <p:nvPr/>
        </p:nvSpPr>
        <p:spPr>
          <a:xfrm>
            <a:off x="981776" y="2314575"/>
            <a:ext cx="3031959" cy="3624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94B51-9148-4A3E-B52D-31363FEF87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Внутренняя структура</a:t>
            </a:r>
          </a:p>
        </p:txBody>
      </p:sp>
      <p:sp>
        <p:nvSpPr>
          <p:cNvPr id="4" name="Блок-схема: магнитный диск 3">
            <a:extLst>
              <a:ext uri="{FF2B5EF4-FFF2-40B4-BE49-F238E27FC236}">
                <a16:creationId xmlns:a16="http://schemas.microsoft.com/office/drawing/2014/main" id="{48762E10-D9ED-4F2B-BE09-B9D1F976D7B4}"/>
              </a:ext>
            </a:extLst>
          </p:cNvPr>
          <p:cNvSpPr/>
          <p:nvPr/>
        </p:nvSpPr>
        <p:spPr>
          <a:xfrm>
            <a:off x="1289785" y="2431182"/>
            <a:ext cx="952901" cy="156330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C05E4B5A-B1BB-4AD7-A603-96CB3AAAB558}"/>
              </a:ext>
            </a:extLst>
          </p:cNvPr>
          <p:cNvSpPr/>
          <p:nvPr/>
        </p:nvSpPr>
        <p:spPr>
          <a:xfrm>
            <a:off x="8627845" y="4648200"/>
            <a:ext cx="1636295" cy="616017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: багетная рамка 6">
            <a:extLst>
              <a:ext uri="{FF2B5EF4-FFF2-40B4-BE49-F238E27FC236}">
                <a16:creationId xmlns:a16="http://schemas.microsoft.com/office/drawing/2014/main" id="{4E31ABC0-AB36-4655-95F3-F5964E50C6AD}"/>
              </a:ext>
            </a:extLst>
          </p:cNvPr>
          <p:cNvSpPr/>
          <p:nvPr/>
        </p:nvSpPr>
        <p:spPr>
          <a:xfrm>
            <a:off x="8059969" y="3320496"/>
            <a:ext cx="2752825" cy="1597793"/>
          </a:xfrm>
          <a:prstGeom prst="bevel">
            <a:avLst>
              <a:gd name="adj" fmla="val 828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Веб-сайт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Блок-схема: типовой процесс 8">
            <a:extLst>
              <a:ext uri="{FF2B5EF4-FFF2-40B4-BE49-F238E27FC236}">
                <a16:creationId xmlns:a16="http://schemas.microsoft.com/office/drawing/2014/main" id="{946F1AAE-3D04-4539-8134-273E878D032B}"/>
              </a:ext>
            </a:extLst>
          </p:cNvPr>
          <p:cNvSpPr/>
          <p:nvPr/>
        </p:nvSpPr>
        <p:spPr>
          <a:xfrm>
            <a:off x="4623736" y="3206921"/>
            <a:ext cx="2887579" cy="1811155"/>
          </a:xfrm>
          <a:prstGeom prst="flowChartPredefined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Фильтры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124E8E2-6F14-47FF-9697-84328C3C2F78}"/>
              </a:ext>
            </a:extLst>
          </p:cNvPr>
          <p:cNvCxnSpPr>
            <a:stCxn id="9" idx="3"/>
            <a:endCxn id="7" idx="4"/>
          </p:cNvCxnSpPr>
          <p:nvPr/>
        </p:nvCxnSpPr>
        <p:spPr>
          <a:xfrm>
            <a:off x="7511315" y="4112499"/>
            <a:ext cx="548654" cy="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D32CCEC3-B21C-4768-B894-FF26B41C7688}"/>
              </a:ext>
            </a:extLst>
          </p:cNvPr>
          <p:cNvSpPr/>
          <p:nvPr/>
        </p:nvSpPr>
        <p:spPr>
          <a:xfrm>
            <a:off x="1289784" y="4236425"/>
            <a:ext cx="952901" cy="156330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Геолокация</a:t>
            </a: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id="{FC6F9CE4-316B-4DB8-878F-D02A1DE0C441}"/>
              </a:ext>
            </a:extLst>
          </p:cNvPr>
          <p:cNvSpPr/>
          <p:nvPr/>
        </p:nvSpPr>
        <p:spPr>
          <a:xfrm>
            <a:off x="2755618" y="4236425"/>
            <a:ext cx="952901" cy="156330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</a:p>
        </p:txBody>
      </p:sp>
      <p:sp>
        <p:nvSpPr>
          <p:cNvPr id="12" name="Блок-схема: магнитный диск 11">
            <a:extLst>
              <a:ext uri="{FF2B5EF4-FFF2-40B4-BE49-F238E27FC236}">
                <a16:creationId xmlns:a16="http://schemas.microsoft.com/office/drawing/2014/main" id="{63B2E0E9-0C79-40BE-9247-C1624F99E39B}"/>
              </a:ext>
            </a:extLst>
          </p:cNvPr>
          <p:cNvSpPr/>
          <p:nvPr/>
        </p:nvSpPr>
        <p:spPr>
          <a:xfrm>
            <a:off x="2755618" y="2437992"/>
            <a:ext cx="952901" cy="156330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о человеке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8BFDEF1-2EEE-45F2-A835-E58B2DA8313F}"/>
              </a:ext>
            </a:extLst>
          </p:cNvPr>
          <p:cNvCxnSpPr>
            <a:cxnSpLocks/>
            <a:stCxn id="22" idx="3"/>
            <a:endCxn id="9" idx="1"/>
          </p:cNvCxnSpPr>
          <p:nvPr/>
        </p:nvCxnSpPr>
        <p:spPr>
          <a:xfrm flipV="1">
            <a:off x="4013735" y="4112499"/>
            <a:ext cx="610001" cy="1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69955AA-7DEF-45A3-A280-9830ABDF914D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242685" y="3219643"/>
            <a:ext cx="512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DAF74E7-7175-432A-9D5A-61F4A040D4A2}"/>
              </a:ext>
            </a:extLst>
          </p:cNvPr>
          <p:cNvCxnSpPr>
            <a:stCxn id="10" idx="4"/>
            <a:endCxn id="11" idx="2"/>
          </p:cNvCxnSpPr>
          <p:nvPr/>
        </p:nvCxnSpPr>
        <p:spPr>
          <a:xfrm>
            <a:off x="2242685" y="5018076"/>
            <a:ext cx="512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B9294EB-F1A2-4B37-8C51-35EE9A5E5415}"/>
              </a:ext>
            </a:extLst>
          </p:cNvPr>
          <p:cNvCxnSpPr>
            <a:cxnSpLocks/>
            <a:stCxn id="10" idx="1"/>
            <a:endCxn id="4" idx="3"/>
          </p:cNvCxnSpPr>
          <p:nvPr/>
        </p:nvCxnSpPr>
        <p:spPr>
          <a:xfrm flipV="1">
            <a:off x="1766235" y="3994484"/>
            <a:ext cx="1" cy="241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17B556E-D93D-493B-8B25-4558835A0770}"/>
              </a:ext>
            </a:extLst>
          </p:cNvPr>
          <p:cNvCxnSpPr>
            <a:stCxn id="11" idx="1"/>
            <a:endCxn id="12" idx="3"/>
          </p:cNvCxnSpPr>
          <p:nvPr/>
        </p:nvCxnSpPr>
        <p:spPr>
          <a:xfrm flipV="1">
            <a:off x="3232069" y="4001294"/>
            <a:ext cx="0" cy="235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F437C28-5B3D-4A4C-988B-1C73A3043559}"/>
              </a:ext>
            </a:extLst>
          </p:cNvPr>
          <p:cNvCxnSpPr>
            <a:endCxn id="11" idx="2"/>
          </p:cNvCxnSpPr>
          <p:nvPr/>
        </p:nvCxnSpPr>
        <p:spPr>
          <a:xfrm>
            <a:off x="2242685" y="3219643"/>
            <a:ext cx="512933" cy="179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340E055-1CEA-462A-A1B0-9E08B3167596}"/>
              </a:ext>
            </a:extLst>
          </p:cNvPr>
          <p:cNvCxnSpPr>
            <a:stCxn id="12" idx="2"/>
            <a:endCxn id="10" idx="4"/>
          </p:cNvCxnSpPr>
          <p:nvPr/>
        </p:nvCxnSpPr>
        <p:spPr>
          <a:xfrm flipH="1">
            <a:off x="2242685" y="3219643"/>
            <a:ext cx="512933" cy="179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448336-35E9-465E-AE46-FBC4E283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371"/>
            <a:ext cx="10515600" cy="4867212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94B51-9148-4A3E-B52D-31363FEF87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Пользователи сайта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CD4F75-53A0-4D01-88D1-17CDDFE23895}"/>
              </a:ext>
            </a:extLst>
          </p:cNvPr>
          <p:cNvSpPr/>
          <p:nvPr/>
        </p:nvSpPr>
        <p:spPr>
          <a:xfrm>
            <a:off x="1135781" y="5072514"/>
            <a:ext cx="1337911" cy="736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Просмотр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EF59E5F-6EDC-47E1-952D-57A3D02B1ED2}"/>
              </a:ext>
            </a:extLst>
          </p:cNvPr>
          <p:cNvSpPr/>
          <p:nvPr/>
        </p:nvSpPr>
        <p:spPr>
          <a:xfrm>
            <a:off x="4537505" y="5072514"/>
            <a:ext cx="1337911" cy="736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Оценка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C6F6C9-61BF-4DD4-8005-BF61CAEDE874}"/>
              </a:ext>
            </a:extLst>
          </p:cNvPr>
          <p:cNvSpPr/>
          <p:nvPr/>
        </p:nvSpPr>
        <p:spPr>
          <a:xfrm>
            <a:off x="6178610" y="5072514"/>
            <a:ext cx="1337911" cy="736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Проверка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49D51A7-6150-41BD-982B-A9A029DE03C8}"/>
              </a:ext>
            </a:extLst>
          </p:cNvPr>
          <p:cNvSpPr/>
          <p:nvPr/>
        </p:nvSpPr>
        <p:spPr>
          <a:xfrm>
            <a:off x="7819715" y="5072514"/>
            <a:ext cx="1337911" cy="736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Публикация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C0E730C-33BF-42EA-866A-29895C5AA4DC}"/>
              </a:ext>
            </a:extLst>
          </p:cNvPr>
          <p:cNvSpPr/>
          <p:nvPr/>
        </p:nvSpPr>
        <p:spPr>
          <a:xfrm>
            <a:off x="2776886" y="5072514"/>
            <a:ext cx="1457425" cy="736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Добавление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4A14036-6B33-4FE3-9203-C3F4F3528970}"/>
              </a:ext>
            </a:extLst>
          </p:cNvPr>
          <p:cNvSpPr/>
          <p:nvPr/>
        </p:nvSpPr>
        <p:spPr>
          <a:xfrm>
            <a:off x="9460820" y="5072515"/>
            <a:ext cx="1337911" cy="7361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Структура проекта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2512FD1-357F-44D9-83CE-0A146B4594AD}"/>
              </a:ext>
            </a:extLst>
          </p:cNvPr>
          <p:cNvGrpSpPr/>
          <p:nvPr/>
        </p:nvGrpSpPr>
        <p:grpSpPr>
          <a:xfrm>
            <a:off x="1804737" y="2419385"/>
            <a:ext cx="8494297" cy="2653130"/>
            <a:chOff x="1804737" y="2419385"/>
            <a:chExt cx="8494297" cy="2653130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14F04C-2A0F-4E74-A10F-9CD6F870E1E8}"/>
                </a:ext>
              </a:extLst>
            </p:cNvPr>
            <p:cNvSpPr/>
            <p:nvPr/>
          </p:nvSpPr>
          <p:spPr>
            <a:xfrm>
              <a:off x="8581468" y="2419385"/>
              <a:ext cx="1717566" cy="73613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Разработчики</a:t>
              </a: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265415B1-BE85-4DB3-80C9-C3A21445B064}"/>
                </a:ext>
              </a:extLst>
            </p:cNvPr>
            <p:cNvCxnSpPr>
              <a:cxnSpLocks/>
              <a:stCxn id="26" idx="2"/>
              <a:endCxn id="48" idx="0"/>
            </p:cNvCxnSpPr>
            <p:nvPr/>
          </p:nvCxnSpPr>
          <p:spPr>
            <a:xfrm>
              <a:off x="9440251" y="3155519"/>
              <a:ext cx="689525" cy="1916996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9AC04AF9-3440-4E64-B984-F8788B9C80D1}"/>
                </a:ext>
              </a:extLst>
            </p:cNvPr>
            <p:cNvCxnSpPr>
              <a:cxnSpLocks/>
              <a:stCxn id="26" idx="2"/>
              <a:endCxn id="35" idx="0"/>
            </p:cNvCxnSpPr>
            <p:nvPr/>
          </p:nvCxnSpPr>
          <p:spPr>
            <a:xfrm flipH="1">
              <a:off x="8488671" y="3155519"/>
              <a:ext cx="951580" cy="1916995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D4C392A5-A5E6-40F2-95F3-363C4A07A7F7}"/>
                </a:ext>
              </a:extLst>
            </p:cNvPr>
            <p:cNvCxnSpPr>
              <a:cxnSpLocks/>
              <a:stCxn id="26" idx="2"/>
              <a:endCxn id="34" idx="0"/>
            </p:cNvCxnSpPr>
            <p:nvPr/>
          </p:nvCxnSpPr>
          <p:spPr>
            <a:xfrm flipH="1">
              <a:off x="6847566" y="3155519"/>
              <a:ext cx="2592685" cy="1916995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D7B9A6F8-C1EF-4C98-8FB8-C79DE57ED01B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H="1">
              <a:off x="5206461" y="3155518"/>
              <a:ext cx="4253090" cy="1916996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AA827FA0-2EE6-4C49-808B-370DB9B5A33C}"/>
                </a:ext>
              </a:extLst>
            </p:cNvPr>
            <p:cNvCxnSpPr>
              <a:cxnSpLocks/>
              <a:stCxn id="26" idx="2"/>
              <a:endCxn id="14" idx="0"/>
            </p:cNvCxnSpPr>
            <p:nvPr/>
          </p:nvCxnSpPr>
          <p:spPr>
            <a:xfrm flipH="1">
              <a:off x="1804737" y="3155519"/>
              <a:ext cx="7635514" cy="1916995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01A79AE8-3E3D-4C5E-87FE-581EDB13CBEF}"/>
                </a:ext>
              </a:extLst>
            </p:cNvPr>
            <p:cNvCxnSpPr>
              <a:cxnSpLocks/>
              <a:stCxn id="26" idx="2"/>
              <a:endCxn id="37" idx="0"/>
            </p:cNvCxnSpPr>
            <p:nvPr/>
          </p:nvCxnSpPr>
          <p:spPr>
            <a:xfrm flipH="1">
              <a:off x="3505599" y="3155519"/>
              <a:ext cx="5934652" cy="1916995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84FB15D-E31E-4A10-B9FE-F7E6FF7FD284}"/>
              </a:ext>
            </a:extLst>
          </p:cNvPr>
          <p:cNvGrpSpPr/>
          <p:nvPr/>
        </p:nvGrpSpPr>
        <p:grpSpPr>
          <a:xfrm>
            <a:off x="1804737" y="2419385"/>
            <a:ext cx="6203484" cy="2653129"/>
            <a:chOff x="1804737" y="2419385"/>
            <a:chExt cx="6203484" cy="2653129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CCD3EA6-D4F1-4FF9-A2DA-47560FBB3F6F}"/>
                </a:ext>
              </a:extLst>
            </p:cNvPr>
            <p:cNvSpPr/>
            <p:nvPr/>
          </p:nvSpPr>
          <p:spPr>
            <a:xfrm>
              <a:off x="6290655" y="2419385"/>
              <a:ext cx="1717566" cy="73613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Администрация</a:t>
              </a:r>
            </a:p>
          </p:txBody>
        </p: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E1B9168B-7018-4008-8109-20E86A3A916D}"/>
                </a:ext>
              </a:extLst>
            </p:cNvPr>
            <p:cNvCxnSpPr>
              <a:cxnSpLocks/>
              <a:stCxn id="25" idx="2"/>
              <a:endCxn id="34" idx="0"/>
            </p:cNvCxnSpPr>
            <p:nvPr/>
          </p:nvCxnSpPr>
          <p:spPr>
            <a:xfrm flipH="1">
              <a:off x="6847566" y="3155519"/>
              <a:ext cx="301872" cy="19169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0145707A-7440-48A0-A4E9-E348C3C30C21}"/>
                </a:ext>
              </a:extLst>
            </p:cNvPr>
            <p:cNvCxnSpPr>
              <a:cxnSpLocks/>
              <a:stCxn id="25" idx="2"/>
              <a:endCxn id="33" idx="0"/>
            </p:cNvCxnSpPr>
            <p:nvPr/>
          </p:nvCxnSpPr>
          <p:spPr>
            <a:xfrm flipH="1">
              <a:off x="5206461" y="3155519"/>
              <a:ext cx="1942977" cy="19169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F138764C-4E85-43DF-83DC-904E7860DCDE}"/>
                </a:ext>
              </a:extLst>
            </p:cNvPr>
            <p:cNvCxnSpPr>
              <a:cxnSpLocks/>
              <a:stCxn id="25" idx="2"/>
              <a:endCxn id="37" idx="0"/>
            </p:cNvCxnSpPr>
            <p:nvPr/>
          </p:nvCxnSpPr>
          <p:spPr>
            <a:xfrm flipH="1">
              <a:off x="3505599" y="3155519"/>
              <a:ext cx="3643839" cy="19169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949A2E5C-0D8B-4F42-A33F-6F0FC5AB59E1}"/>
                </a:ext>
              </a:extLst>
            </p:cNvPr>
            <p:cNvCxnSpPr>
              <a:cxnSpLocks/>
              <a:stCxn id="25" idx="2"/>
              <a:endCxn id="14" idx="0"/>
            </p:cNvCxnSpPr>
            <p:nvPr/>
          </p:nvCxnSpPr>
          <p:spPr>
            <a:xfrm flipH="1">
              <a:off x="1804737" y="3155519"/>
              <a:ext cx="5344701" cy="19169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F595F38-6AFF-42B0-A658-25949A48C581}"/>
              </a:ext>
            </a:extLst>
          </p:cNvPr>
          <p:cNvGrpSpPr/>
          <p:nvPr/>
        </p:nvGrpSpPr>
        <p:grpSpPr>
          <a:xfrm>
            <a:off x="1804737" y="2419385"/>
            <a:ext cx="6683934" cy="2653129"/>
            <a:chOff x="1804737" y="2419385"/>
            <a:chExt cx="6683934" cy="265312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8FCB4606-C05E-43AE-BBD6-DF34DC432915}"/>
                </a:ext>
              </a:extLst>
            </p:cNvPr>
            <p:cNvSpPr/>
            <p:nvPr/>
          </p:nvSpPr>
          <p:spPr>
            <a:xfrm>
              <a:off x="3999842" y="2419385"/>
              <a:ext cx="1717566" cy="73613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Модераторы</a:t>
              </a:r>
            </a:p>
          </p:txBody>
        </p: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5A7BF219-5FFB-4B8B-A6C1-4579E697D3DA}"/>
                </a:ext>
              </a:extLst>
            </p:cNvPr>
            <p:cNvCxnSpPr>
              <a:stCxn id="23" idx="2"/>
              <a:endCxn id="35" idx="0"/>
            </p:cNvCxnSpPr>
            <p:nvPr/>
          </p:nvCxnSpPr>
          <p:spPr>
            <a:xfrm>
              <a:off x="4858625" y="3155519"/>
              <a:ext cx="3630046" cy="19169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98873454-39AD-407E-8D43-BE47DA155A5D}"/>
                </a:ext>
              </a:extLst>
            </p:cNvPr>
            <p:cNvCxnSpPr>
              <a:stCxn id="23" idx="2"/>
              <a:endCxn id="34" idx="0"/>
            </p:cNvCxnSpPr>
            <p:nvPr/>
          </p:nvCxnSpPr>
          <p:spPr>
            <a:xfrm>
              <a:off x="4858625" y="3155519"/>
              <a:ext cx="1988941" cy="19169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FEA36568-C943-4090-ACDA-49A32119F74E}"/>
                </a:ext>
              </a:extLst>
            </p:cNvPr>
            <p:cNvCxnSpPr>
              <a:endCxn id="33" idx="0"/>
            </p:cNvCxnSpPr>
            <p:nvPr/>
          </p:nvCxnSpPr>
          <p:spPr>
            <a:xfrm>
              <a:off x="4857356" y="3155517"/>
              <a:ext cx="349105" cy="19169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646FF276-C42D-47AD-BAAB-F06BEF749435}"/>
                </a:ext>
              </a:extLst>
            </p:cNvPr>
            <p:cNvCxnSpPr>
              <a:stCxn id="37" idx="0"/>
              <a:endCxn id="23" idx="2"/>
            </p:cNvCxnSpPr>
            <p:nvPr/>
          </p:nvCxnSpPr>
          <p:spPr>
            <a:xfrm flipV="1">
              <a:off x="3505599" y="3155519"/>
              <a:ext cx="1353026" cy="19169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E82F8327-1B2B-4E47-9255-8A56724B1C8E}"/>
                </a:ext>
              </a:extLst>
            </p:cNvPr>
            <p:cNvCxnSpPr>
              <a:endCxn id="14" idx="0"/>
            </p:cNvCxnSpPr>
            <p:nvPr/>
          </p:nvCxnSpPr>
          <p:spPr>
            <a:xfrm flipH="1">
              <a:off x="1804737" y="3155516"/>
              <a:ext cx="3052619" cy="19169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B603D43-313C-4203-8453-3C2301ACC78C}"/>
              </a:ext>
            </a:extLst>
          </p:cNvPr>
          <p:cNvGrpSpPr/>
          <p:nvPr/>
        </p:nvGrpSpPr>
        <p:grpSpPr>
          <a:xfrm>
            <a:off x="1709029" y="2419385"/>
            <a:ext cx="3497432" cy="2653129"/>
            <a:chOff x="1709029" y="2419385"/>
            <a:chExt cx="3497432" cy="265312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05E82A9-7A57-4379-823F-519265F3132E}"/>
                </a:ext>
              </a:extLst>
            </p:cNvPr>
            <p:cNvSpPr/>
            <p:nvPr/>
          </p:nvSpPr>
          <p:spPr>
            <a:xfrm>
              <a:off x="1709029" y="2419385"/>
              <a:ext cx="1717566" cy="7361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Посетители</a:t>
              </a:r>
            </a:p>
          </p:txBody>
        </p: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EF2BA017-BD60-476A-9961-F55A3EBE6B86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 flipH="1">
              <a:off x="1804737" y="3155519"/>
              <a:ext cx="763075" cy="1916995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4F197E6E-41BA-41FE-ABC9-863D3D65CEEF}"/>
                </a:ext>
              </a:extLst>
            </p:cNvPr>
            <p:cNvCxnSpPr>
              <a:cxnSpLocks/>
              <a:stCxn id="13" idx="2"/>
              <a:endCxn id="37" idx="0"/>
            </p:cNvCxnSpPr>
            <p:nvPr/>
          </p:nvCxnSpPr>
          <p:spPr>
            <a:xfrm>
              <a:off x="2567812" y="3155519"/>
              <a:ext cx="937787" cy="1916995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1C82B330-92C3-4748-AA10-F36BEE310C5F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2567812" y="3155515"/>
              <a:ext cx="2638649" cy="1916999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37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">
            <a:extLst>
              <a:ext uri="{FF2B5EF4-FFF2-40B4-BE49-F238E27FC236}">
                <a16:creationId xmlns:a16="http://schemas.microsoft.com/office/drawing/2014/main" id="{6750857D-13A0-4B28-918D-1470742BED37}"/>
              </a:ext>
            </a:extLst>
          </p:cNvPr>
          <p:cNvSpPr txBox="1">
            <a:spLocks/>
          </p:cNvSpPr>
          <p:nvPr/>
        </p:nvSpPr>
        <p:spPr>
          <a:xfrm>
            <a:off x="6479097" y="1867553"/>
            <a:ext cx="4874703" cy="4351338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48336-35E9-465E-AE46-FBC4E283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553"/>
            <a:ext cx="4874703" cy="4351338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MySQL –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бесплатная СУБД для манипуляций с базами данных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Tilda Publishing –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блочный конструктор сайтов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94B51-9148-4A3E-B52D-31363FEF87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с точки зрения разработчика</a:t>
            </a:r>
          </a:p>
        </p:txBody>
      </p:sp>
      <p:pic>
        <p:nvPicPr>
          <p:cNvPr id="2050" name="Picture 2" descr="MySQL — Википедия">
            <a:extLst>
              <a:ext uri="{FF2B5EF4-FFF2-40B4-BE49-F238E27FC236}">
                <a16:creationId xmlns:a16="http://schemas.microsoft.com/office/drawing/2014/main" id="{0C1175A1-DAA6-485B-B6F5-8CDDB76C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59" y="2031375"/>
            <a:ext cx="2703921" cy="1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lda Publishing — Википедия">
            <a:extLst>
              <a:ext uri="{FF2B5EF4-FFF2-40B4-BE49-F238E27FC236}">
                <a16:creationId xmlns:a16="http://schemas.microsoft.com/office/drawing/2014/main" id="{3FB203EF-6384-4F1C-B07F-D6983616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44" y="3820325"/>
            <a:ext cx="2007241" cy="200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3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448336-35E9-465E-AE46-FBC4E283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014"/>
            <a:ext cx="5257800" cy="4351338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Фильтры для поиска по:</a:t>
            </a:r>
          </a:p>
          <a:p>
            <a:pPr marL="971550" lvl="1" indent="-514350"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Временному периоду</a:t>
            </a:r>
          </a:p>
          <a:p>
            <a:pPr marL="971550" lvl="1" indent="-514350"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Примерному адресу</a:t>
            </a:r>
          </a:p>
          <a:p>
            <a:pPr marL="971550" lvl="1" indent="-514350"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др.</a:t>
            </a:r>
          </a:p>
          <a:p>
            <a:pPr marL="514350" indent="-514350"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профиля</a:t>
            </a:r>
          </a:p>
          <a:p>
            <a:pPr marL="514350" indent="-514350"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добавить в «библиотеку»</a:t>
            </a:r>
          </a:p>
          <a:p>
            <a:pPr marL="514350" indent="-514350"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Комментарии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94B51-9148-4A3E-B52D-31363FEF87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с точки зрения пользователя</a:t>
            </a:r>
          </a:p>
        </p:txBody>
      </p:sp>
      <p:pic>
        <p:nvPicPr>
          <p:cNvPr id="4098" name="Picture 2" descr="Роспотребнадзор подготовил санитарные чек-листы для садиков, детских  палаточных лагерей и химчисток">
            <a:extLst>
              <a:ext uri="{FF2B5EF4-FFF2-40B4-BE49-F238E27FC236}">
                <a16:creationId xmlns:a16="http://schemas.microsoft.com/office/drawing/2014/main" id="{4E2C2633-7C1D-4618-9698-3F47FD6F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895014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7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651DDC-355B-4947-9986-1E93189F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78616" cy="4854308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Важные пункты для базы данных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Авторизация пользователя</a:t>
            </a: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Влиять на содержимое базы данных должны иметь возможность только авторизованные ответственные лица, дабы избежать проблем с утерей/искажением данных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пользователя</a:t>
            </a: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Добавление материалов и информации</a:t>
            </a: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информации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от злоумышленников</a:t>
            </a: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должны быть защищены от изменений, идеям проекта не соответствующим (шуточные профили, удаление, искажение имеющейся информации)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0A2ECA-D8D8-4869-A7A4-D7C522D3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 данных</a:t>
            </a:r>
          </a:p>
        </p:txBody>
      </p:sp>
      <p:pic>
        <p:nvPicPr>
          <p:cNvPr id="2050" name="Picture 2" descr="Хранилище базы данных – Бесплатные иконки: компьютер">
            <a:extLst>
              <a:ext uri="{FF2B5EF4-FFF2-40B4-BE49-F238E27FC236}">
                <a16:creationId xmlns:a16="http://schemas.microsoft.com/office/drawing/2014/main" id="{06719BC0-435F-4865-865E-EBF60CD6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7333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109788"/>
            <a:ext cx="3967163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49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477</Words>
  <Application>Microsoft Office PowerPoint</Application>
  <PresentationFormat>Широкоэкранный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Тема Office</vt:lpstr>
      <vt:lpstr>Семейный цифровой архив</vt:lpstr>
      <vt:lpstr>Содержание</vt:lpstr>
      <vt:lpstr>Немного статистики:</vt:lpstr>
      <vt:lpstr>Идея проекта</vt:lpstr>
      <vt:lpstr>Внутренняя структура</vt:lpstr>
      <vt:lpstr>Пользователи сайта</vt:lpstr>
      <vt:lpstr>Инструменты с точки зрения разработчика</vt:lpstr>
      <vt:lpstr>Инструменты с точки зрения пользователя</vt:lpstr>
      <vt:lpstr>База данных</vt:lpstr>
      <vt:lpstr>Базы данных</vt:lpstr>
      <vt:lpstr>Веб-сайт. Интерактивная карта</vt:lpstr>
      <vt:lpstr>Веб-сайт. Фильтры поиска</vt:lpstr>
      <vt:lpstr>Веб-сайт. Окно заполнения профиля</vt:lpstr>
      <vt:lpstr>Веб-сайт. Пример заполненного профиля</vt:lpstr>
      <vt:lpstr>Веб-сайт. Библиотека данных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цифровой архив</dc:title>
  <dc:creator>Egor</dc:creator>
  <cp:lastModifiedBy>Egor</cp:lastModifiedBy>
  <cp:revision>17</cp:revision>
  <dcterms:created xsi:type="dcterms:W3CDTF">2022-02-13T13:59:11Z</dcterms:created>
  <dcterms:modified xsi:type="dcterms:W3CDTF">2022-02-21T19:46:59Z</dcterms:modified>
</cp:coreProperties>
</file>