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bf197cbe7c_1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bf197cbe7c_1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bf197cbe7c_9_34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bf197cbe7c_9_3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bf197cbe7c_9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bf197cbe7c_9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bf197cbe7c_9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bf197cbe7c_9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bf197cbe7c_9_10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bf197cbe7c_9_10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bf197cbe7c_9_15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bf197cbe7c_9_15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bf197cbe7c_9_18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bf197cbe7c_9_18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bf197cbe7c_9_27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bf197cbe7c_9_27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bf197cbe7c_9_5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bf197cbe7c_9_5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bf197cbe7c_9_4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bf197cbe7c_9_4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7500" y="0"/>
            <a:ext cx="9132300" cy="5143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841350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" name="Google Shape;53;p13"/>
          <p:cNvCxnSpPr/>
          <p:nvPr/>
        </p:nvCxnSpPr>
        <p:spPr>
          <a:xfrm>
            <a:off x="8337675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p13"/>
          <p:cNvSpPr/>
          <p:nvPr/>
        </p:nvSpPr>
        <p:spPr>
          <a:xfrm rot="-5400000">
            <a:off x="4327200" y="853550"/>
            <a:ext cx="483000" cy="427200"/>
          </a:xfrm>
          <a:prstGeom prst="hexagon">
            <a:avLst>
              <a:gd fmla="val 28666" name="adj"/>
              <a:gd fmla="val 115470" name="vf"/>
            </a:avLst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1">
  <p:cSld name="AUTOLAYOUT_1"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14"/>
          <p:cNvGrpSpPr/>
          <p:nvPr/>
        </p:nvGrpSpPr>
        <p:grpSpPr>
          <a:xfrm>
            <a:off x="10350" y="10500"/>
            <a:ext cx="9123300" cy="5122500"/>
            <a:chOff x="10350" y="10500"/>
            <a:chExt cx="9123300" cy="5122500"/>
          </a:xfrm>
        </p:grpSpPr>
        <p:sp>
          <p:nvSpPr>
            <p:cNvPr id="61" name="Google Shape;61;p14"/>
            <p:cNvSpPr/>
            <p:nvPr/>
          </p:nvSpPr>
          <p:spPr>
            <a:xfrm>
              <a:off x="10350" y="10500"/>
              <a:ext cx="9123300" cy="5122500"/>
            </a:xfrm>
            <a:prstGeom prst="rect">
              <a:avLst/>
            </a:prstGeom>
            <a:solidFill>
              <a:srgbClr val="B3D0C5"/>
            </a:solidFill>
            <a:ln cap="flat" cmpd="sng" w="19050">
              <a:solidFill>
                <a:schemeClr val="l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4"/>
            <p:cNvSpPr/>
            <p:nvPr/>
          </p:nvSpPr>
          <p:spPr>
            <a:xfrm>
              <a:off x="181125" y="181125"/>
              <a:ext cx="8795400" cy="478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Google Shape;63;p14"/>
          <p:cNvSpPr txBox="1"/>
          <p:nvPr>
            <p:ph type="title"/>
          </p:nvPr>
        </p:nvSpPr>
        <p:spPr>
          <a:xfrm>
            <a:off x="811650" y="645325"/>
            <a:ext cx="5482500" cy="16563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rgbClr val="B3D0C5"/>
                </a:solidFill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11650" y="2530150"/>
            <a:ext cx="2465100" cy="1930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3346263" y="2530150"/>
            <a:ext cx="2465100" cy="1930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3" type="body"/>
          </p:nvPr>
        </p:nvSpPr>
        <p:spPr>
          <a:xfrm>
            <a:off x="5880875" y="2530813"/>
            <a:ext cx="2465100" cy="1930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3">
  <p:cSld name="AUTOLAYOUT_3"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1860600" y="0"/>
            <a:ext cx="7283400" cy="5143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5"/>
          <p:cNvCxnSpPr/>
          <p:nvPr/>
        </p:nvCxnSpPr>
        <p:spPr>
          <a:xfrm>
            <a:off x="2586875" y="1615600"/>
            <a:ext cx="3057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5"/>
          <p:cNvSpPr txBox="1"/>
          <p:nvPr>
            <p:ph type="title"/>
          </p:nvPr>
        </p:nvSpPr>
        <p:spPr>
          <a:xfrm>
            <a:off x="2469775" y="426200"/>
            <a:ext cx="5867400" cy="995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2469775" y="1874225"/>
            <a:ext cx="5867400" cy="2550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2">
  <p:cSld name="AUTOLAYOUT_4">
    <p:bg>
      <p:bgPr>
        <a:solidFill>
          <a:srgbClr val="FFFF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0" y="63"/>
            <a:ext cx="9144000" cy="5143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1264800" y="0"/>
            <a:ext cx="7879200" cy="5143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2577075" y="188"/>
            <a:ext cx="5143500" cy="5143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2577075" y="125"/>
            <a:ext cx="5143500" cy="5143500"/>
          </a:xfrm>
          <a:prstGeom prst="flowChartDelay">
            <a:avLst/>
          </a:prstGeom>
          <a:solidFill>
            <a:srgbClr val="FFFFFF">
              <a:alpha val="180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1264808" y="188"/>
            <a:ext cx="5143500" cy="5143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1264808" y="125"/>
            <a:ext cx="5143500" cy="5143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0" y="0"/>
            <a:ext cx="5143500" cy="5143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4">
  <p:cSld name="AUTOLAYOUT_5"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 rot="5400000">
            <a:off x="714198" y="47725"/>
            <a:ext cx="857400" cy="762000"/>
          </a:xfrm>
          <a:prstGeom prst="triangle">
            <a:avLst>
              <a:gd fmla="val 50000" name="adj"/>
            </a:avLst>
          </a:prstGeom>
          <a:solidFill>
            <a:srgbClr val="B3D0C5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/>
          <p:nvPr/>
        </p:nvSpPr>
        <p:spPr>
          <a:xfrm flipH="1" rot="-5400000">
            <a:off x="928672" y="-166420"/>
            <a:ext cx="428700" cy="762000"/>
          </a:xfrm>
          <a:prstGeom prst="rtTriangle">
            <a:avLst/>
          </a:prstGeom>
          <a:solidFill>
            <a:srgbClr val="B3D0C5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type="title"/>
          </p:nvPr>
        </p:nvSpPr>
        <p:spPr>
          <a:xfrm>
            <a:off x="762025" y="1189150"/>
            <a:ext cx="7620000" cy="85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762025" y="2253000"/>
            <a:ext cx="7620000" cy="2334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000"/>
              <a:buChar char="●"/>
              <a:defRPr sz="2000">
                <a:solidFill>
                  <a:srgbClr val="616161"/>
                </a:solidFill>
              </a:defRPr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○"/>
              <a:defRPr sz="1600">
                <a:solidFill>
                  <a:srgbClr val="616161"/>
                </a:solidFill>
              </a:defRPr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■"/>
              <a:defRPr sz="1600">
                <a:solidFill>
                  <a:srgbClr val="616161"/>
                </a:solidFill>
              </a:defRPr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●"/>
              <a:defRPr sz="1600">
                <a:solidFill>
                  <a:srgbClr val="616161"/>
                </a:solidFill>
              </a:defRPr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○"/>
              <a:defRPr sz="1600">
                <a:solidFill>
                  <a:srgbClr val="616161"/>
                </a:solidFill>
              </a:defRPr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■"/>
              <a:defRPr sz="1600">
                <a:solidFill>
                  <a:srgbClr val="616161"/>
                </a:solidFill>
              </a:defRPr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●"/>
              <a:defRPr sz="1600">
                <a:solidFill>
                  <a:srgbClr val="616161"/>
                </a:solidFill>
              </a:defRPr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○"/>
              <a:defRPr sz="1600">
                <a:solidFill>
                  <a:srgbClr val="616161"/>
                </a:solidFill>
              </a:defRPr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600"/>
              <a:buChar char="■"/>
              <a:defRPr sz="16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6">
  <p:cSld name="AUTOLAYOUT_7">
    <p:bg>
      <p:bgPr>
        <a:solidFill>
          <a:srgbClr val="2D314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/>
          <p:nvPr/>
        </p:nvSpPr>
        <p:spPr>
          <a:xfrm>
            <a:off x="1570975" y="1383750"/>
            <a:ext cx="5976000" cy="2376000"/>
          </a:xfrm>
          <a:prstGeom prst="rect">
            <a:avLst/>
          </a:prstGeom>
          <a:solidFill>
            <a:srgbClr val="B3D0C5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/>
          <p:nvPr/>
        </p:nvSpPr>
        <p:spPr>
          <a:xfrm>
            <a:off x="1446600" y="1714900"/>
            <a:ext cx="6250800" cy="17136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1885050" y="1960550"/>
            <a:ext cx="5373900" cy="12885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7EE"/>
              </a:buClr>
              <a:buSzPts val="3000"/>
              <a:buNone/>
              <a:defRPr b="1" sz="3000">
                <a:solidFill>
                  <a:srgbClr val="F2D7EE"/>
                </a:solidFill>
              </a:defRPr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льзовательский макет 5">
  <p:cSld name="AUTOLAYOUT_8"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rgbClr val="B3D0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1" name="Google Shape;11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be1JT7Uqsdw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s://youtu.be/be1JT7Uqsd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ctrTitle"/>
          </p:nvPr>
        </p:nvSpPr>
        <p:spPr>
          <a:xfrm>
            <a:off x="1333775" y="536525"/>
            <a:ext cx="6660300" cy="258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Разработка приложения HealthyLife</a:t>
            </a:r>
            <a:endParaRPr/>
          </a:p>
        </p:txBody>
      </p:sp>
      <p:sp>
        <p:nvSpPr>
          <p:cNvPr id="117" name="Google Shape;117;p20"/>
          <p:cNvSpPr txBox="1"/>
          <p:nvPr>
            <p:ph idx="1" type="subTitle"/>
          </p:nvPr>
        </p:nvSpPr>
        <p:spPr>
          <a:xfrm>
            <a:off x="5410175" y="3227900"/>
            <a:ext cx="2820900" cy="16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Выполнили ученики МБОУ ”Лицей №165”: 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Воробьев Алексей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Гугунава</a:t>
            </a:r>
            <a:r>
              <a:rPr lang="ru" sz="1300">
                <a:solidFill>
                  <a:schemeClr val="dk2"/>
                </a:solidFill>
              </a:rPr>
              <a:t> Кирилл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Соловьёв Никита 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Бобков Степан</a:t>
            </a:r>
            <a:endParaRPr sz="13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</a:rPr>
              <a:t>Руководитель: Ведешкина Н.Е.</a:t>
            </a:r>
            <a:endParaRPr sz="1300">
              <a:solidFill>
                <a:schemeClr val="dk2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Заключение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9" name="Google Shape;179;p29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результате нашей работы мы получили: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Работающее бесплатное кроссплатформенное приложение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Опыт работы с технологиями Dart и Flutter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Опыт работы в редакторе Figma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Опыт работы в команде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/>
          <p:nvPr>
            <p:ph type="title"/>
          </p:nvPr>
        </p:nvSpPr>
        <p:spPr>
          <a:xfrm>
            <a:off x="1885050" y="1960550"/>
            <a:ext cx="5373900" cy="128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Вопросы?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811650" y="-234300"/>
            <a:ext cx="5482500" cy="165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Введение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509925" y="1422000"/>
            <a:ext cx="2465100" cy="32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b="1" lang="ru" sz="1300"/>
              <a:t>Проблема</a:t>
            </a:r>
            <a:endParaRPr b="1" sz="1300"/>
          </a:p>
          <a:p>
            <a:pPr indent="-311150" lvl="0" marL="4572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Множество дополнительных занятий отнимают много времени и сил.</a:t>
            </a:r>
            <a:endParaRPr sz="1300"/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Тяжело следить за сном, питанием, водообменом.</a:t>
            </a:r>
            <a:endParaRPr sz="1300"/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Тяжело самому организовывать себя.</a:t>
            </a:r>
            <a:endParaRPr sz="1300"/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Все приложения с нужным функционалом - платные</a:t>
            </a:r>
            <a:endParaRPr sz="1300"/>
          </a:p>
          <a:p>
            <a:pPr indent="0" lvl="0" marL="0" rtl="0" algn="l">
              <a:lnSpc>
                <a:spcPct val="95000"/>
              </a:lnSpc>
              <a:spcBef>
                <a:spcPts val="1600"/>
              </a:spcBef>
              <a:spcAft>
                <a:spcPts val="1600"/>
              </a:spcAft>
              <a:buSzPts val="688"/>
              <a:buNone/>
            </a:pPr>
            <a:r>
              <a:t/>
            </a:r>
            <a:endParaRPr sz="1300"/>
          </a:p>
        </p:txBody>
      </p:sp>
      <p:sp>
        <p:nvSpPr>
          <p:cNvPr id="124" name="Google Shape;124;p21"/>
          <p:cNvSpPr txBox="1"/>
          <p:nvPr>
            <p:ph idx="2" type="body"/>
          </p:nvPr>
        </p:nvSpPr>
        <p:spPr>
          <a:xfrm>
            <a:off x="3087500" y="1422000"/>
            <a:ext cx="2611500" cy="3289200"/>
          </a:xfrm>
          <a:prstGeom prst="rect">
            <a:avLst/>
          </a:prstGeom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/>
              <a:t>Цель</a:t>
            </a:r>
            <a:endParaRPr b="1" sz="13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Создать бесплатное приложение до 23 декабря 2022 года., доступное всем подросткам и помогающее им контролировать себя и следить за своим здоровьем.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125" name="Google Shape;125;p21"/>
          <p:cNvSpPr txBox="1"/>
          <p:nvPr>
            <p:ph idx="3" type="body"/>
          </p:nvPr>
        </p:nvSpPr>
        <p:spPr>
          <a:xfrm>
            <a:off x="5956375" y="1422000"/>
            <a:ext cx="2720400" cy="35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ru" sz="1300"/>
              <a:t>Актуальность</a:t>
            </a:r>
            <a:endParaRPr b="1" sz="1300"/>
          </a:p>
          <a:p>
            <a:pPr indent="-311150" lvl="0" marL="457200" rtl="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Человек не способен хранить всю информацию у себя в голове. Как правило, запоминается только важная и часто используемая информация. Мы хотим создать приложение, которое поможет следить за распределением вашего  времени. Особенностью нашего приложения является то, что оно поможет Вам следить за Вашим здоровьем.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2469775" y="426200"/>
            <a:ext cx="5867400" cy="99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Задачи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2469775" y="1784775"/>
            <a:ext cx="5867400" cy="25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ru">
                <a:solidFill>
                  <a:schemeClr val="dk2"/>
                </a:solidFill>
              </a:rPr>
              <a:t>Изучить факторы, влияющие на здоровье подростка.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ru">
                <a:solidFill>
                  <a:schemeClr val="dk2"/>
                </a:solidFill>
              </a:rPr>
              <a:t>Изучить язык программирования Dart и фреймворк Flutter.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ru">
                <a:solidFill>
                  <a:schemeClr val="dk2"/>
                </a:solidFill>
              </a:rPr>
              <a:t>Продумать архитектуру приложения.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ru">
                <a:solidFill>
                  <a:schemeClr val="dk2"/>
                </a:solidFill>
              </a:rPr>
              <a:t>Продумать дизайн.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ru">
                <a:solidFill>
                  <a:schemeClr val="dk2"/>
                </a:solidFill>
              </a:rPr>
              <a:t>Реализовать приложение.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Теоретическая часть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762025" y="935700"/>
            <a:ext cx="7620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Язык программирования Dart</a:t>
            </a:r>
            <a:endParaRPr/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762000" y="1865375"/>
            <a:ext cx="7620000" cy="23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17" y="1865375"/>
            <a:ext cx="3112809" cy="233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762025" y="935700"/>
            <a:ext cx="7620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Фреймворк Flutter</a:t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762000" y="1793100"/>
            <a:ext cx="7620000" cy="23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25" y="1793100"/>
            <a:ext cx="4150400" cy="233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32325" y="1096875"/>
            <a:ext cx="5228700" cy="29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Практическая часть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7" title="demo hse proj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7"/>
          <p:cNvSpPr txBox="1"/>
          <p:nvPr/>
        </p:nvSpPr>
        <p:spPr>
          <a:xfrm>
            <a:off x="641200" y="4125950"/>
            <a:ext cx="18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7"/>
          <p:cNvSpPr txBox="1"/>
          <p:nvPr/>
        </p:nvSpPr>
        <p:spPr>
          <a:xfrm>
            <a:off x="4864725" y="181200"/>
            <a:ext cx="41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5"/>
              </a:rPr>
              <a:t>https://youtu.be/be1JT7Uqsdw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215350" y="227175"/>
            <a:ext cx="4861500" cy="72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Платформы</a:t>
            </a:r>
            <a:endParaRPr/>
          </a:p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1535600" y="1324125"/>
            <a:ext cx="2465100" cy="19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Android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3500" y="1714500"/>
            <a:ext cx="1758550" cy="312630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8"/>
          <p:cNvSpPr txBox="1"/>
          <p:nvPr>
            <p:ph idx="1" type="body"/>
          </p:nvPr>
        </p:nvSpPr>
        <p:spPr>
          <a:xfrm>
            <a:off x="4404875" y="454287"/>
            <a:ext cx="2465100" cy="19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Web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6850" y="454275"/>
            <a:ext cx="3764374" cy="2117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6838" y="2803901"/>
            <a:ext cx="3764397" cy="2117473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8"/>
          <p:cNvSpPr txBox="1"/>
          <p:nvPr>
            <p:ph idx="1" type="body"/>
          </p:nvPr>
        </p:nvSpPr>
        <p:spPr>
          <a:xfrm>
            <a:off x="4000700" y="2803912"/>
            <a:ext cx="2465100" cy="19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Windows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C56B6B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